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media/image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sldImg"/>
          </p:nvPr>
        </p:nvSpPr>
        <p:spPr>
          <a:xfrm>
            <a:off x="1190160" y="704880"/>
            <a:ext cx="4630680" cy="3473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933120" y="4414680"/>
            <a:ext cx="5143320" cy="41832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AC Banner"/>
          <p:cNvSpPr/>
          <p:nvPr/>
        </p:nvSpPr>
        <p:spPr>
          <a:xfrm>
            <a:off x="0" y="0"/>
            <a:ext cx="9144000" cy="175248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body"/>
          </p:nvPr>
        </p:nvSpPr>
        <p:spPr>
          <a:xfrm>
            <a:off x="837720" y="2211120"/>
            <a:ext cx="7620120" cy="411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1"/>
          </p:nvPr>
        </p:nvSpPr>
        <p:spPr>
          <a:xfrm>
            <a:off x="8419680" y="6343560"/>
            <a:ext cx="6764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0C86883-B5E7-41FA-B7AC-E57B7127C37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AC Banner Logo" descr=""/>
          <p:cNvPicPr/>
          <p:nvPr/>
        </p:nvPicPr>
        <p:blipFill>
          <a:blip r:embed="rId2"/>
          <a:stretch/>
        </p:blipFill>
        <p:spPr>
          <a:xfrm>
            <a:off x="228600" y="1035000"/>
            <a:ext cx="1981080" cy="66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title"/>
          </p:nvPr>
        </p:nvSpPr>
        <p:spPr>
          <a:xfrm>
            <a:off x="2705040" y="1047600"/>
            <a:ext cx="62294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AC Banner"/>
          <p:cNvSpPr/>
          <p:nvPr/>
        </p:nvSpPr>
        <p:spPr>
          <a:xfrm>
            <a:off x="0" y="0"/>
            <a:ext cx="9144000" cy="175248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body"/>
          </p:nvPr>
        </p:nvSpPr>
        <p:spPr>
          <a:xfrm>
            <a:off x="837720" y="2211120"/>
            <a:ext cx="7620120" cy="411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8419680" y="6343560"/>
            <a:ext cx="6764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4DF98B4-8BB5-4D6C-B0B4-F823198DD2F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AC Banner Logo" descr=""/>
          <p:cNvPicPr/>
          <p:nvPr/>
        </p:nvPicPr>
        <p:blipFill>
          <a:blip r:embed="rId2"/>
          <a:stretch/>
        </p:blipFill>
        <p:spPr>
          <a:xfrm>
            <a:off x="228600" y="1035000"/>
            <a:ext cx="1981080" cy="66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PlaceHolder 3"/>
          <p:cNvSpPr>
            <a:spLocks noGrp="1"/>
          </p:cNvSpPr>
          <p:nvPr>
            <p:ph type="title"/>
          </p:nvPr>
        </p:nvSpPr>
        <p:spPr>
          <a:xfrm>
            <a:off x="2705040" y="1047600"/>
            <a:ext cx="62294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5155920"/>
            <a:ext cx="7925040" cy="541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QSE Program Managers’ Meeting - Nov 15th,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AC Half Banner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AC Title Logo" descr=""/>
          <p:cNvPicPr/>
          <p:nvPr/>
        </p:nvPicPr>
        <p:blipFill>
          <a:blip r:embed="rId1"/>
          <a:stretch/>
        </p:blipFill>
        <p:spPr>
          <a:xfrm>
            <a:off x="457200" y="2200320"/>
            <a:ext cx="3429000" cy="114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" descr=""/>
          <p:cNvPicPr/>
          <p:nvPr/>
        </p:nvPicPr>
        <p:blipFill>
          <a:blip r:embed="rId2"/>
          <a:stretch/>
        </p:blipFill>
        <p:spPr>
          <a:xfrm>
            <a:off x="5753160" y="3460680"/>
            <a:ext cx="3009960" cy="1621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2793960" y="1072800"/>
            <a:ext cx="62294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www.texaschoiceprogram.com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32" name=""/>
          <p:cNvGraphicFramePr/>
          <p:nvPr/>
        </p:nvGraphicFramePr>
        <p:xfrm>
          <a:off x="228600" y="2009880"/>
          <a:ext cx="8915400" cy="48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009880"/>
                    <a:ext cx="8915400" cy="48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4" name=""/>
          <p:cNvSpPr/>
          <p:nvPr/>
        </p:nvSpPr>
        <p:spPr>
          <a:xfrm>
            <a:off x="547560" y="1872360"/>
            <a:ext cx="785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Statistics - 10/02/2000 to 11/11/2000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5470A8C-2206-4970-AC29-D55DB7DB35C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2705040" y="1047600"/>
            <a:ext cx="62294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EDI Technical Connectivity Statistics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1406520" y="66294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7" name=""/>
          <p:cNvGraphicFramePr/>
          <p:nvPr/>
        </p:nvGraphicFramePr>
        <p:xfrm>
          <a:off x="1252440" y="1951200"/>
          <a:ext cx="6639120" cy="4657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52440" y="1951200"/>
                    <a:ext cx="6639120" cy="46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04145C8-6834-4501-A141-960CD24A8EA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705040" y="1047600"/>
            <a:ext cx="62294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Topics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841040" y="2427120"/>
            <a:ext cx="6388200" cy="2678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Context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 Review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Package status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Program Team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989D70-FFBE-4639-8918-8F96573CE71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705040" y="1047600"/>
            <a:ext cx="62294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Context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8077320" y="2082960"/>
            <a:ext cx="8683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1: Full Volume </a:t>
            </a:r>
            <a:r>
              <a:rPr b="1" i="1" lang="en-US" sz="10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Test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0" y="5969160"/>
            <a:ext cx="8478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 7: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SoW / Contract Completed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6320" y="2082960"/>
            <a:ext cx="90144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 30: Business Architecture Developed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2280" y="4245120"/>
            <a:ext cx="8953560" cy="0"/>
          </a:xfrm>
          <a:prstGeom prst="line">
            <a:avLst/>
          </a:prstGeom>
          <a:ln w="1260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00008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45728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91628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37348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3212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28932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74796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199040" y="3787920"/>
            <a:ext cx="0" cy="57132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66416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121360" y="3787920"/>
            <a:ext cx="0" cy="57132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58000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03720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486480" y="4368960"/>
            <a:ext cx="0" cy="39672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95340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41204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859880" y="4368960"/>
            <a:ext cx="0" cy="39672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327880" y="413064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254960" y="4359240"/>
            <a:ext cx="42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130240" y="43592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585160" y="435924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769800" y="4359240"/>
            <a:ext cx="42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398200" y="4359240"/>
            <a:ext cx="42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998160" y="4359240"/>
            <a:ext cx="42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691160" y="2768760"/>
            <a:ext cx="88884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 1: Package 1, 2, 3 Integration </a:t>
            </a:r>
            <a:r>
              <a:rPr b="1" i="1" lang="en-US" sz="10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Testing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412040" y="4765680"/>
            <a:ext cx="8524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 1: Full Acceptance </a:t>
            </a:r>
            <a:r>
              <a:rPr b="1" i="1" lang="en-US" sz="10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Test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910040" y="5511960"/>
            <a:ext cx="88128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 15: Cross Package Integration </a:t>
            </a:r>
            <a:r>
              <a:rPr b="1" i="1" lang="en-US" sz="10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Test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095880" y="4765680"/>
            <a:ext cx="8064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 1: </a:t>
            </a:r>
            <a:r>
              <a:rPr b="1" i="1" lang="en-US" sz="10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Pilot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Cutover Completed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232240" y="4765680"/>
            <a:ext cx="7876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 1: </a:t>
            </a:r>
            <a:r>
              <a:rPr b="1" i="1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Mock Market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Initiated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33800" y="2082960"/>
            <a:ext cx="89244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 28: Business </a:t>
            </a:r>
            <a:r>
              <a:rPr b="1" i="1" lang="en-US" sz="10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Test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447920" y="2921040"/>
            <a:ext cx="9475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 1: Package 1 and 2 </a:t>
            </a:r>
            <a:r>
              <a:rPr b="1" i="1" lang="en-US" sz="1000" strike="noStrike" u="none">
                <a:solidFill>
                  <a:srgbClr val="996600"/>
                </a:solidFill>
                <a:effectLst/>
                <a:uFillTx/>
                <a:latin typeface="Arial"/>
              </a:rPr>
              <a:t>Design</a:t>
            </a:r>
            <a:r>
              <a:rPr b="1" lang="en-US" sz="1000" strike="noStrike" u="none">
                <a:solidFill>
                  <a:srgbClr val="9966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57200" y="4765680"/>
            <a:ext cx="10368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 1: Package 3 </a:t>
            </a:r>
            <a:r>
              <a:rPr b="1" i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Requirements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584440" y="3073320"/>
            <a:ext cx="8445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15: Package 3 </a:t>
            </a:r>
            <a:r>
              <a:rPr b="1" i="1" lang="en-US" sz="1000" strike="noStrike" u="none">
                <a:solidFill>
                  <a:srgbClr val="996600"/>
                </a:solidFill>
                <a:effectLst/>
                <a:uFillTx/>
                <a:latin typeface="Arial"/>
              </a:rPr>
              <a:t>Design</a:t>
            </a:r>
            <a:r>
              <a:rPr b="0" i="1" lang="en-US" sz="1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289320" y="2082960"/>
            <a:ext cx="10476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 30: Package 1 and 2 </a:t>
            </a:r>
            <a:r>
              <a:rPr b="1" i="1" lang="en-US" sz="1000" strike="noStrike" u="none">
                <a:solidFill>
                  <a:srgbClr val="990099"/>
                </a:solidFill>
                <a:effectLst/>
                <a:uFillTx/>
                <a:latin typeface="Arial"/>
              </a:rPr>
              <a:t>Build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747960" y="3073320"/>
            <a:ext cx="9162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1: Package 3 </a:t>
            </a:r>
            <a:r>
              <a:rPr b="1" i="1" lang="en-US" sz="1000" strike="noStrike" u="none">
                <a:solidFill>
                  <a:srgbClr val="990099"/>
                </a:solidFill>
                <a:effectLst/>
                <a:uFillTx/>
                <a:latin typeface="Arial"/>
              </a:rPr>
              <a:t>Build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867280" y="3225960"/>
            <a:ext cx="1035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25: </a:t>
            </a:r>
            <a:r>
              <a:rPr b="1" i="1" lang="en-US" sz="10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Mock Market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Test Completed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57200" y="2797200"/>
            <a:ext cx="0" cy="144792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45960" y="3073320"/>
            <a:ext cx="11019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15: Package 2 </a:t>
            </a:r>
            <a:r>
              <a:rPr b="1" i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Requirements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47800" y="3787920"/>
            <a:ext cx="0" cy="45720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000080" y="4359240"/>
            <a:ext cx="0" cy="4064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916280" y="3787920"/>
            <a:ext cx="0" cy="34272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048120" y="3787920"/>
            <a:ext cx="0" cy="45720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5580000" y="4603680"/>
            <a:ext cx="0" cy="16200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5334120" y="4244760"/>
            <a:ext cx="0" cy="122220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228600" y="4244760"/>
            <a:ext cx="0" cy="17240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3747960" y="2784240"/>
            <a:ext cx="0" cy="146052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8534520" y="2784240"/>
            <a:ext cx="0" cy="146052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6400800" y="3774960"/>
            <a:ext cx="0" cy="47016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486400" y="2784600"/>
            <a:ext cx="0" cy="146052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8763120" y="4245120"/>
            <a:ext cx="0" cy="12668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858080" y="414036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486480" y="414036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82760" y="414036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197240" y="414036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129280" y="4140360"/>
            <a:ext cx="0" cy="228600"/>
          </a:xfrm>
          <a:prstGeom prst="line">
            <a:avLst/>
          </a:prstGeom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82760" y="4245120"/>
            <a:ext cx="0" cy="12668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52280" y="5435640"/>
            <a:ext cx="8478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PMO Established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305920" y="5511960"/>
            <a:ext cx="8524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Jun1: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Warranty Period Ended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612520" y="4935960"/>
            <a:ext cx="199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Here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H="1" flipV="1">
            <a:off x="3508200" y="4284360"/>
            <a:ext cx="5040" cy="695160"/>
          </a:xfrm>
          <a:prstGeom prst="line">
            <a:avLst/>
          </a:prstGeom>
          <a:ln w="3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990720" y="2073240"/>
            <a:ext cx="9475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 1: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Early Delivery of Frequency Control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449360" y="2873520"/>
            <a:ext cx="0" cy="12668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65240" y="4216320"/>
            <a:ext cx="3367080" cy="14400"/>
          </a:xfrm>
          <a:prstGeom prst="line">
            <a:avLst/>
          </a:prstGeom>
          <a:ln w="57240">
            <a:solidFill>
              <a:srgbClr val="0099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844640" y="5356080"/>
            <a:ext cx="10368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 1: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TCH Data Validation Tool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H="1">
            <a:off x="2370240" y="4359240"/>
            <a:ext cx="1440" cy="98280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EACFBE9-2BB3-458D-ADE9-E7E02FE3AD0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" descr=""/>
          <p:cNvPicPr/>
          <p:nvPr/>
        </p:nvPicPr>
        <p:blipFill>
          <a:blip r:embed="rId1"/>
          <a:stretch/>
        </p:blipFill>
        <p:spPr>
          <a:xfrm>
            <a:off x="4788000" y="1771560"/>
            <a:ext cx="4059000" cy="4799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0" name="" descr=""/>
          <p:cNvPicPr/>
          <p:nvPr/>
        </p:nvPicPr>
        <p:blipFill>
          <a:blip r:embed="rId2"/>
          <a:stretch/>
        </p:blipFill>
        <p:spPr>
          <a:xfrm>
            <a:off x="558720" y="1771560"/>
            <a:ext cx="4059360" cy="4811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2705040" y="1047600"/>
            <a:ext cx="62294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Schedule Review - Milestones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501480" y="2037960"/>
            <a:ext cx="123480" cy="111240"/>
            <a:chOff x="501480" y="2037960"/>
            <a:chExt cx="123480" cy="111240"/>
          </a:xfrm>
        </p:grpSpPr>
        <p:sp>
          <p:nvSpPr>
            <p:cNvPr id="93" name=""/>
            <p:cNvSpPr/>
            <p:nvPr/>
          </p:nvSpPr>
          <p:spPr>
            <a:xfrm>
              <a:off x="501480" y="210636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 flipV="1">
              <a:off x="553320" y="203796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5" name=""/>
          <p:cNvGrpSpPr/>
          <p:nvPr/>
        </p:nvGrpSpPr>
        <p:grpSpPr>
          <a:xfrm>
            <a:off x="501480" y="2190240"/>
            <a:ext cx="123480" cy="111240"/>
            <a:chOff x="501480" y="2190240"/>
            <a:chExt cx="123480" cy="111240"/>
          </a:xfrm>
        </p:grpSpPr>
        <p:sp>
          <p:nvSpPr>
            <p:cNvPr id="96" name=""/>
            <p:cNvSpPr/>
            <p:nvPr/>
          </p:nvSpPr>
          <p:spPr>
            <a:xfrm>
              <a:off x="501480" y="225864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 flipV="1">
              <a:off x="553320" y="219024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8" name=""/>
          <p:cNvGrpSpPr/>
          <p:nvPr/>
        </p:nvGrpSpPr>
        <p:grpSpPr>
          <a:xfrm>
            <a:off x="501480" y="2599920"/>
            <a:ext cx="123480" cy="111240"/>
            <a:chOff x="501480" y="2599920"/>
            <a:chExt cx="123480" cy="111240"/>
          </a:xfrm>
        </p:grpSpPr>
        <p:sp>
          <p:nvSpPr>
            <p:cNvPr id="99" name=""/>
            <p:cNvSpPr/>
            <p:nvPr/>
          </p:nvSpPr>
          <p:spPr>
            <a:xfrm>
              <a:off x="501480" y="266832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 flipV="1">
              <a:off x="553320" y="259992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" name=""/>
          <p:cNvGrpSpPr/>
          <p:nvPr/>
        </p:nvGrpSpPr>
        <p:grpSpPr>
          <a:xfrm>
            <a:off x="501480" y="3009600"/>
            <a:ext cx="123480" cy="111240"/>
            <a:chOff x="501480" y="3009600"/>
            <a:chExt cx="123480" cy="111240"/>
          </a:xfrm>
        </p:grpSpPr>
        <p:sp>
          <p:nvSpPr>
            <p:cNvPr id="102" name=""/>
            <p:cNvSpPr/>
            <p:nvPr/>
          </p:nvSpPr>
          <p:spPr>
            <a:xfrm>
              <a:off x="501480" y="307800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 flipV="1">
              <a:off x="553320" y="300960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" name=""/>
          <p:cNvGrpSpPr/>
          <p:nvPr/>
        </p:nvGrpSpPr>
        <p:grpSpPr>
          <a:xfrm>
            <a:off x="501480" y="2733840"/>
            <a:ext cx="123480" cy="110880"/>
            <a:chOff x="501480" y="2733840"/>
            <a:chExt cx="123480" cy="110880"/>
          </a:xfrm>
        </p:grpSpPr>
        <p:sp>
          <p:nvSpPr>
            <p:cNvPr id="105" name=""/>
            <p:cNvSpPr/>
            <p:nvPr/>
          </p:nvSpPr>
          <p:spPr>
            <a:xfrm>
              <a:off x="501480" y="280188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 flipV="1">
              <a:off x="553320" y="2733840"/>
              <a:ext cx="71640" cy="105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" name=""/>
          <p:cNvGrpSpPr/>
          <p:nvPr/>
        </p:nvGrpSpPr>
        <p:grpSpPr>
          <a:xfrm>
            <a:off x="501480" y="3152880"/>
            <a:ext cx="123480" cy="110880"/>
            <a:chOff x="501480" y="3152880"/>
            <a:chExt cx="123480" cy="110880"/>
          </a:xfrm>
        </p:grpSpPr>
        <p:sp>
          <p:nvSpPr>
            <p:cNvPr id="108" name=""/>
            <p:cNvSpPr/>
            <p:nvPr/>
          </p:nvSpPr>
          <p:spPr>
            <a:xfrm>
              <a:off x="501480" y="322092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 flipV="1">
              <a:off x="553320" y="3152880"/>
              <a:ext cx="71640" cy="105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501480" y="3295800"/>
            <a:ext cx="123480" cy="110880"/>
            <a:chOff x="501480" y="3295800"/>
            <a:chExt cx="123480" cy="110880"/>
          </a:xfrm>
        </p:grpSpPr>
        <p:sp>
          <p:nvSpPr>
            <p:cNvPr id="111" name=""/>
            <p:cNvSpPr/>
            <p:nvPr/>
          </p:nvSpPr>
          <p:spPr>
            <a:xfrm>
              <a:off x="501480" y="336384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 flipV="1">
              <a:off x="553320" y="3295800"/>
              <a:ext cx="71640" cy="105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3" name=""/>
          <p:cNvGrpSpPr/>
          <p:nvPr/>
        </p:nvGrpSpPr>
        <p:grpSpPr>
          <a:xfrm>
            <a:off x="501480" y="3552480"/>
            <a:ext cx="123480" cy="111240"/>
            <a:chOff x="501480" y="3552480"/>
            <a:chExt cx="123480" cy="111240"/>
          </a:xfrm>
        </p:grpSpPr>
        <p:sp>
          <p:nvSpPr>
            <p:cNvPr id="114" name=""/>
            <p:cNvSpPr/>
            <p:nvPr/>
          </p:nvSpPr>
          <p:spPr>
            <a:xfrm>
              <a:off x="501480" y="362088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 flipV="1">
              <a:off x="553320" y="355248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6" name=""/>
          <p:cNvGrpSpPr/>
          <p:nvPr/>
        </p:nvGrpSpPr>
        <p:grpSpPr>
          <a:xfrm>
            <a:off x="501480" y="2472840"/>
            <a:ext cx="123480" cy="111240"/>
            <a:chOff x="501480" y="2472840"/>
            <a:chExt cx="123480" cy="111240"/>
          </a:xfrm>
        </p:grpSpPr>
        <p:sp>
          <p:nvSpPr>
            <p:cNvPr id="117" name=""/>
            <p:cNvSpPr/>
            <p:nvPr/>
          </p:nvSpPr>
          <p:spPr>
            <a:xfrm>
              <a:off x="501480" y="254124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 flipV="1">
              <a:off x="553320" y="247284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9" name=""/>
          <p:cNvGrpSpPr/>
          <p:nvPr/>
        </p:nvGrpSpPr>
        <p:grpSpPr>
          <a:xfrm>
            <a:off x="501480" y="3971520"/>
            <a:ext cx="123480" cy="111240"/>
            <a:chOff x="501480" y="3971520"/>
            <a:chExt cx="123480" cy="111240"/>
          </a:xfrm>
        </p:grpSpPr>
        <p:sp>
          <p:nvSpPr>
            <p:cNvPr id="120" name=""/>
            <p:cNvSpPr/>
            <p:nvPr/>
          </p:nvSpPr>
          <p:spPr>
            <a:xfrm>
              <a:off x="501480" y="403992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 flipV="1">
              <a:off x="553320" y="397152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" name=""/>
          <p:cNvGrpSpPr/>
          <p:nvPr/>
        </p:nvGrpSpPr>
        <p:grpSpPr>
          <a:xfrm>
            <a:off x="501480" y="4098600"/>
            <a:ext cx="123480" cy="111240"/>
            <a:chOff x="501480" y="4098600"/>
            <a:chExt cx="123480" cy="111240"/>
          </a:xfrm>
        </p:grpSpPr>
        <p:sp>
          <p:nvSpPr>
            <p:cNvPr id="123" name=""/>
            <p:cNvSpPr/>
            <p:nvPr/>
          </p:nvSpPr>
          <p:spPr>
            <a:xfrm>
              <a:off x="501480" y="416700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 flipV="1">
              <a:off x="553320" y="409860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5" name=""/>
          <p:cNvGrpSpPr/>
          <p:nvPr/>
        </p:nvGrpSpPr>
        <p:grpSpPr>
          <a:xfrm>
            <a:off x="501480" y="4797000"/>
            <a:ext cx="123480" cy="111240"/>
            <a:chOff x="501480" y="4797000"/>
            <a:chExt cx="123480" cy="111240"/>
          </a:xfrm>
        </p:grpSpPr>
        <p:sp>
          <p:nvSpPr>
            <p:cNvPr id="126" name=""/>
            <p:cNvSpPr/>
            <p:nvPr/>
          </p:nvSpPr>
          <p:spPr>
            <a:xfrm>
              <a:off x="501480" y="486540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 flipV="1">
              <a:off x="553320" y="479700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8" name=""/>
          <p:cNvGrpSpPr/>
          <p:nvPr/>
        </p:nvGrpSpPr>
        <p:grpSpPr>
          <a:xfrm>
            <a:off x="2428920" y="6609960"/>
            <a:ext cx="123480" cy="111240"/>
            <a:chOff x="2428920" y="6609960"/>
            <a:chExt cx="123480" cy="111240"/>
          </a:xfrm>
        </p:grpSpPr>
        <p:sp>
          <p:nvSpPr>
            <p:cNvPr id="129" name=""/>
            <p:cNvSpPr/>
            <p:nvPr/>
          </p:nvSpPr>
          <p:spPr>
            <a:xfrm>
              <a:off x="2428920" y="667836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 flipV="1">
              <a:off x="2480760" y="660996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1" name=""/>
          <p:cNvSpPr/>
          <p:nvPr/>
        </p:nvSpPr>
        <p:spPr>
          <a:xfrm>
            <a:off x="1576800" y="6558840"/>
            <a:ext cx="708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Complete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505960" y="6558840"/>
            <a:ext cx="1468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Complete and Signed-Off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332320" y="6627960"/>
            <a:ext cx="101520" cy="91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433480" y="6566760"/>
            <a:ext cx="1837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In Progress (Potentially Delayed)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300800" y="6615000"/>
            <a:ext cx="101880" cy="9216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386480" y="6554160"/>
            <a:ext cx="1338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In Progress (on target)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699080" y="2530440"/>
            <a:ext cx="42163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42520" y="6554160"/>
            <a:ext cx="878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Today’s Date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113360" y="6627960"/>
            <a:ext cx="101520" cy="91800"/>
          </a:xfrm>
          <a:prstGeom prst="ellipse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174200" y="6566760"/>
            <a:ext cx="1111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In Progress (Late)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737240" y="2752560"/>
            <a:ext cx="101520" cy="9216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737240" y="3286080"/>
            <a:ext cx="101520" cy="9216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501480" y="5063760"/>
            <a:ext cx="123480" cy="111240"/>
            <a:chOff x="501480" y="5063760"/>
            <a:chExt cx="123480" cy="111240"/>
          </a:xfrm>
        </p:grpSpPr>
        <p:sp>
          <p:nvSpPr>
            <p:cNvPr id="144" name=""/>
            <p:cNvSpPr/>
            <p:nvPr/>
          </p:nvSpPr>
          <p:spPr>
            <a:xfrm>
              <a:off x="501480" y="513216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 flipV="1">
              <a:off x="553320" y="506376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6" name=""/>
          <p:cNvGrpSpPr/>
          <p:nvPr/>
        </p:nvGrpSpPr>
        <p:grpSpPr>
          <a:xfrm>
            <a:off x="501480" y="5206680"/>
            <a:ext cx="123480" cy="111240"/>
            <a:chOff x="501480" y="5206680"/>
            <a:chExt cx="123480" cy="111240"/>
          </a:xfrm>
        </p:grpSpPr>
        <p:sp>
          <p:nvSpPr>
            <p:cNvPr id="147" name=""/>
            <p:cNvSpPr/>
            <p:nvPr/>
          </p:nvSpPr>
          <p:spPr>
            <a:xfrm>
              <a:off x="501480" y="527508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 flipV="1">
              <a:off x="553320" y="520668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9" name=""/>
          <p:cNvGrpSpPr/>
          <p:nvPr/>
        </p:nvGrpSpPr>
        <p:grpSpPr>
          <a:xfrm>
            <a:off x="501480" y="4654080"/>
            <a:ext cx="123480" cy="111240"/>
            <a:chOff x="501480" y="4654080"/>
            <a:chExt cx="123480" cy="111240"/>
          </a:xfrm>
        </p:grpSpPr>
        <p:sp>
          <p:nvSpPr>
            <p:cNvPr id="150" name=""/>
            <p:cNvSpPr/>
            <p:nvPr/>
          </p:nvSpPr>
          <p:spPr>
            <a:xfrm>
              <a:off x="501480" y="472248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 flipV="1">
              <a:off x="553320" y="465408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2" name=""/>
          <p:cNvGrpSpPr/>
          <p:nvPr/>
        </p:nvGrpSpPr>
        <p:grpSpPr>
          <a:xfrm>
            <a:off x="501480" y="4511160"/>
            <a:ext cx="123480" cy="111240"/>
            <a:chOff x="501480" y="4511160"/>
            <a:chExt cx="123480" cy="111240"/>
          </a:xfrm>
        </p:grpSpPr>
        <p:sp>
          <p:nvSpPr>
            <p:cNvPr id="153" name=""/>
            <p:cNvSpPr/>
            <p:nvPr/>
          </p:nvSpPr>
          <p:spPr>
            <a:xfrm>
              <a:off x="501480" y="457956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 flipV="1">
              <a:off x="553320" y="451116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5" name=""/>
          <p:cNvGrpSpPr/>
          <p:nvPr/>
        </p:nvGrpSpPr>
        <p:grpSpPr>
          <a:xfrm>
            <a:off x="501480" y="4374720"/>
            <a:ext cx="123480" cy="111240"/>
            <a:chOff x="501480" y="4374720"/>
            <a:chExt cx="123480" cy="111240"/>
          </a:xfrm>
        </p:grpSpPr>
        <p:sp>
          <p:nvSpPr>
            <p:cNvPr id="156" name=""/>
            <p:cNvSpPr/>
            <p:nvPr/>
          </p:nvSpPr>
          <p:spPr>
            <a:xfrm>
              <a:off x="501480" y="444312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 flipV="1">
              <a:off x="553320" y="437472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8" name=""/>
          <p:cNvGrpSpPr/>
          <p:nvPr/>
        </p:nvGrpSpPr>
        <p:grpSpPr>
          <a:xfrm>
            <a:off x="501480" y="3688920"/>
            <a:ext cx="123480" cy="111240"/>
            <a:chOff x="501480" y="3688920"/>
            <a:chExt cx="123480" cy="111240"/>
          </a:xfrm>
        </p:grpSpPr>
        <p:sp>
          <p:nvSpPr>
            <p:cNvPr id="159" name=""/>
            <p:cNvSpPr/>
            <p:nvPr/>
          </p:nvSpPr>
          <p:spPr>
            <a:xfrm>
              <a:off x="501480" y="375732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 flipV="1">
              <a:off x="553320" y="368892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1" name=""/>
          <p:cNvSpPr/>
          <p:nvPr/>
        </p:nvSpPr>
        <p:spPr>
          <a:xfrm>
            <a:off x="4737240" y="2612880"/>
            <a:ext cx="101520" cy="9216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486080" y="6667560"/>
            <a:ext cx="126720" cy="0"/>
          </a:xfrm>
          <a:prstGeom prst="line">
            <a:avLst/>
          </a:prstGeom>
          <a:ln w="2844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44600" y="6667560"/>
            <a:ext cx="1270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4" name=""/>
          <p:cNvGrpSpPr/>
          <p:nvPr/>
        </p:nvGrpSpPr>
        <p:grpSpPr>
          <a:xfrm>
            <a:off x="501480" y="5346360"/>
            <a:ext cx="123480" cy="111240"/>
            <a:chOff x="501480" y="5346360"/>
            <a:chExt cx="123480" cy="111240"/>
          </a:xfrm>
        </p:grpSpPr>
        <p:sp>
          <p:nvSpPr>
            <p:cNvPr id="165" name=""/>
            <p:cNvSpPr/>
            <p:nvPr/>
          </p:nvSpPr>
          <p:spPr>
            <a:xfrm>
              <a:off x="501480" y="541476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 flipV="1">
              <a:off x="553320" y="534636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7" name=""/>
          <p:cNvGrpSpPr/>
          <p:nvPr/>
        </p:nvGrpSpPr>
        <p:grpSpPr>
          <a:xfrm>
            <a:off x="514440" y="5889240"/>
            <a:ext cx="123480" cy="111240"/>
            <a:chOff x="514440" y="5889240"/>
            <a:chExt cx="123480" cy="111240"/>
          </a:xfrm>
        </p:grpSpPr>
        <p:sp>
          <p:nvSpPr>
            <p:cNvPr id="168" name=""/>
            <p:cNvSpPr/>
            <p:nvPr/>
          </p:nvSpPr>
          <p:spPr>
            <a:xfrm>
              <a:off x="514440" y="595764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 flipV="1">
              <a:off x="566280" y="588924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0" name=""/>
          <p:cNvGrpSpPr/>
          <p:nvPr/>
        </p:nvGrpSpPr>
        <p:grpSpPr>
          <a:xfrm>
            <a:off x="501480" y="5613480"/>
            <a:ext cx="123480" cy="110880"/>
            <a:chOff x="501480" y="5613480"/>
            <a:chExt cx="123480" cy="110880"/>
          </a:xfrm>
        </p:grpSpPr>
        <p:sp>
          <p:nvSpPr>
            <p:cNvPr id="171" name=""/>
            <p:cNvSpPr/>
            <p:nvPr/>
          </p:nvSpPr>
          <p:spPr>
            <a:xfrm>
              <a:off x="501480" y="568152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 flipV="1">
              <a:off x="553320" y="5613480"/>
              <a:ext cx="71640" cy="105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3" name=""/>
          <p:cNvGrpSpPr/>
          <p:nvPr/>
        </p:nvGrpSpPr>
        <p:grpSpPr>
          <a:xfrm>
            <a:off x="501480" y="6028920"/>
            <a:ext cx="123480" cy="111240"/>
            <a:chOff x="501480" y="6028920"/>
            <a:chExt cx="123480" cy="111240"/>
          </a:xfrm>
        </p:grpSpPr>
        <p:sp>
          <p:nvSpPr>
            <p:cNvPr id="174" name=""/>
            <p:cNvSpPr/>
            <p:nvPr/>
          </p:nvSpPr>
          <p:spPr>
            <a:xfrm>
              <a:off x="501480" y="609732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 flipV="1">
              <a:off x="553320" y="602892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6" name=""/>
          <p:cNvGrpSpPr/>
          <p:nvPr/>
        </p:nvGrpSpPr>
        <p:grpSpPr>
          <a:xfrm>
            <a:off x="488880" y="6295680"/>
            <a:ext cx="123480" cy="111240"/>
            <a:chOff x="488880" y="6295680"/>
            <a:chExt cx="123480" cy="111240"/>
          </a:xfrm>
        </p:grpSpPr>
        <p:sp>
          <p:nvSpPr>
            <p:cNvPr id="177" name=""/>
            <p:cNvSpPr/>
            <p:nvPr/>
          </p:nvSpPr>
          <p:spPr>
            <a:xfrm>
              <a:off x="488880" y="636408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 flipV="1">
              <a:off x="540720" y="629568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9" name=""/>
          <p:cNvSpPr/>
          <p:nvPr/>
        </p:nvSpPr>
        <p:spPr>
          <a:xfrm>
            <a:off x="4737240" y="3159000"/>
            <a:ext cx="101520" cy="9216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737240" y="3425760"/>
            <a:ext cx="101520" cy="9216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1" name=""/>
          <p:cNvGrpSpPr/>
          <p:nvPr/>
        </p:nvGrpSpPr>
        <p:grpSpPr>
          <a:xfrm>
            <a:off x="501480" y="5473800"/>
            <a:ext cx="123480" cy="110880"/>
            <a:chOff x="501480" y="5473800"/>
            <a:chExt cx="123480" cy="110880"/>
          </a:xfrm>
        </p:grpSpPr>
        <p:sp>
          <p:nvSpPr>
            <p:cNvPr id="182" name=""/>
            <p:cNvSpPr/>
            <p:nvPr/>
          </p:nvSpPr>
          <p:spPr>
            <a:xfrm>
              <a:off x="501480" y="554184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 flipV="1">
              <a:off x="553320" y="5473800"/>
              <a:ext cx="71640" cy="105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4" name=""/>
          <p:cNvGrpSpPr/>
          <p:nvPr/>
        </p:nvGrpSpPr>
        <p:grpSpPr>
          <a:xfrm>
            <a:off x="4737240" y="2037960"/>
            <a:ext cx="123480" cy="111240"/>
            <a:chOff x="4737240" y="2037960"/>
            <a:chExt cx="123480" cy="111240"/>
          </a:xfrm>
        </p:grpSpPr>
        <p:sp>
          <p:nvSpPr>
            <p:cNvPr id="185" name=""/>
            <p:cNvSpPr/>
            <p:nvPr/>
          </p:nvSpPr>
          <p:spPr>
            <a:xfrm>
              <a:off x="4737240" y="210636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 flipV="1">
              <a:off x="4789080" y="203796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7" name=""/>
          <p:cNvSpPr/>
          <p:nvPr/>
        </p:nvSpPr>
        <p:spPr>
          <a:xfrm>
            <a:off x="4737240" y="3718080"/>
            <a:ext cx="101520" cy="9180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737240" y="4403880"/>
            <a:ext cx="101520" cy="9180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737240" y="4530600"/>
            <a:ext cx="101520" cy="9216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737240" y="4111560"/>
            <a:ext cx="101520" cy="9216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1" name=""/>
          <p:cNvGrpSpPr/>
          <p:nvPr/>
        </p:nvGrpSpPr>
        <p:grpSpPr>
          <a:xfrm>
            <a:off x="501480" y="6156000"/>
            <a:ext cx="123480" cy="111240"/>
            <a:chOff x="501480" y="6156000"/>
            <a:chExt cx="123480" cy="111240"/>
          </a:xfrm>
        </p:grpSpPr>
        <p:sp>
          <p:nvSpPr>
            <p:cNvPr id="192" name=""/>
            <p:cNvSpPr/>
            <p:nvPr/>
          </p:nvSpPr>
          <p:spPr>
            <a:xfrm>
              <a:off x="501480" y="622440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 flipV="1">
              <a:off x="553320" y="615600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4" name=""/>
          <p:cNvGrpSpPr/>
          <p:nvPr/>
        </p:nvGrpSpPr>
        <p:grpSpPr>
          <a:xfrm>
            <a:off x="4737240" y="2177640"/>
            <a:ext cx="123480" cy="111240"/>
            <a:chOff x="4737240" y="2177640"/>
            <a:chExt cx="123480" cy="111240"/>
          </a:xfrm>
        </p:grpSpPr>
        <p:sp>
          <p:nvSpPr>
            <p:cNvPr id="195" name=""/>
            <p:cNvSpPr/>
            <p:nvPr/>
          </p:nvSpPr>
          <p:spPr>
            <a:xfrm>
              <a:off x="4737240" y="224604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 flipV="1">
              <a:off x="4789080" y="217764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7" name=""/>
          <p:cNvGrpSpPr/>
          <p:nvPr/>
        </p:nvGrpSpPr>
        <p:grpSpPr>
          <a:xfrm>
            <a:off x="501480" y="3828600"/>
            <a:ext cx="123480" cy="111240"/>
            <a:chOff x="501480" y="3828600"/>
            <a:chExt cx="123480" cy="111240"/>
          </a:xfrm>
        </p:grpSpPr>
        <p:sp>
          <p:nvSpPr>
            <p:cNvPr id="198" name=""/>
            <p:cNvSpPr/>
            <p:nvPr/>
          </p:nvSpPr>
          <p:spPr>
            <a:xfrm>
              <a:off x="501480" y="3897000"/>
              <a:ext cx="60840" cy="4284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 flipV="1">
              <a:off x="553320" y="3828600"/>
              <a:ext cx="71640" cy="106200"/>
            </a:xfrm>
            <a:prstGeom prst="line">
              <a:avLst/>
            </a:prstGeom>
            <a:ln w="2844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0" name=""/>
          <p:cNvSpPr/>
          <p:nvPr/>
        </p:nvSpPr>
        <p:spPr>
          <a:xfrm>
            <a:off x="4699080" y="2400480"/>
            <a:ext cx="127080" cy="0"/>
          </a:xfrm>
          <a:prstGeom prst="line">
            <a:avLst/>
          </a:prstGeom>
          <a:ln w="2844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737240" y="3844800"/>
            <a:ext cx="101520" cy="9216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9809D5D-4276-4D7C-B4E2-17FCD5F2608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"/>
          <p:cNvSpPr/>
          <p:nvPr/>
        </p:nvSpPr>
        <p:spPr>
          <a:xfrm>
            <a:off x="299880" y="1795320"/>
            <a:ext cx="1352880" cy="4908600"/>
          </a:xfrm>
          <a:prstGeom prst="rect">
            <a:avLst/>
          </a:prstGeom>
          <a:solidFill>
            <a:srgbClr val="ffffcc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2705040" y="1047600"/>
            <a:ext cx="62294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Schedule Review - Activities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1647720" y="1792440"/>
            <a:ext cx="7174080" cy="4913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06280" y="3949560"/>
            <a:ext cx="1497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Prime / Integration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631880" y="1787400"/>
            <a:ext cx="7194600" cy="434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Completing protocol/design reconciliation.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Market Participant Interfaces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 architecture developed and published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Programmatic Interface: specification and test environment developed, Package 1,2,3 XML specification complete and published.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Clearinghouse: EDI standards defined and published. XML Implementation Guides drafted and available on request.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Portal: Release 1 and Release 2 (Oct 31) developed. Release 2 currently available for viewing. Public component of the portal will be delivered in the Portal Release 3 (1/31).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Market Participant Training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Participant curriculum drafted. Will be available for publication after ERCOT final review.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Market Participant Testing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Continuing test of EDI conversion files from the 6 IOU utilities (Reliant, TXU, AEP, TNMP, Xcel, Entergy)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 environment for Programmatic interface available since 10/2 (minimal use to date)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Drafted EDI/XML certification test approach (not yet published; discussed with Test Planning Group)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Drafted Mock Market approach and discussed with QSEs - ongoing refinement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A694723-D0CE-48F0-AC30-A4B0EA0C96C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2705040" y="1047600"/>
            <a:ext cx="62294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Schedule Review - Activities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641520" y="2135160"/>
            <a:ext cx="1145880" cy="1720800"/>
          </a:xfrm>
          <a:prstGeom prst="rect">
            <a:avLst/>
          </a:prstGeom>
          <a:solidFill>
            <a:srgbClr val="ffffcc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1779480" y="2135160"/>
            <a:ext cx="6731280" cy="17193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95360" y="2562120"/>
            <a:ext cx="14461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Package 1 - Operations 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784520" y="2147760"/>
            <a:ext cx="6771960" cy="15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Completing Build for Package 1 (POS/MOS systems) - targeted for 11/30.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Completing System Validation and Testing Plan (SVPP) - targeted for 11/30.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database conversion essentially complete - ESCA continuing upload to Package 1 solution - targeting 11/24. Running power flow solution to confirm accuracy of converted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1-Line Conversion underway - targeting 12/31/00 completion date for initial conversion.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Supported successful EFC test on Oct 24 – EFC testing support complete.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2AD0AED-9B05-4F47-B9E3-C30AEED1059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2705040" y="1047600"/>
            <a:ext cx="62294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Schedule Review - Activities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588960" y="1911240"/>
            <a:ext cx="1146240" cy="2405160"/>
          </a:xfrm>
          <a:prstGeom prst="rect">
            <a:avLst/>
          </a:prstGeom>
          <a:solidFill>
            <a:srgbClr val="ffffcc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1730520" y="1911240"/>
            <a:ext cx="6716520" cy="2403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98600" y="2827440"/>
            <a:ext cx="13269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Package 2 - Commercial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752480" y="1917720"/>
            <a:ext cx="6604200" cy="220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Completing Build (Transaction Clearinghouse, Siebel, LODESTAR, STC (Application Integration, ND Auto (Load Profiling), MV-90 (Meter Data Acquisition), Portal) targeted for 11/30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TCH Data Validation tool completed and signed-off.  Utilizing environment to support EDI technical connectivity testing.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Profile data evaluation report completed and preliminary profile models delivered (Aug 31). Final Weather Zone and Segment Definitions delivered to ERCOT (Oct 31)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Final profile models to be delivered 12/31.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Conducting product test (136 test scripts); developing integration test model (56 test scripts).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71680" y="4653000"/>
            <a:ext cx="1145880" cy="1635120"/>
          </a:xfrm>
          <a:prstGeom prst="rect">
            <a:avLst/>
          </a:prstGeom>
          <a:solidFill>
            <a:srgbClr val="ffffcc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712880" y="4648320"/>
            <a:ext cx="6730920" cy="1633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79520" y="5078520"/>
            <a:ext cx="132372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Package 3 - Data Archive / Data Warehouse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1787400" y="4821120"/>
            <a:ext cx="6680160" cy="15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 Package 3 Design - 35 OLAP reports, 28 dynamic extracts, 8 scheduled extracts.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Building package 3 solution - targeted completion 12/31.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on Package 3 test model development (product, package)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Preparing to publish extract descriptions.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8855FA1-27DA-4D5F-A881-CBD9883DD3C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2705040" y="1047600"/>
            <a:ext cx="62294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Staffing - Organization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22" name="" descr=""/>
          <p:cNvPicPr/>
          <p:nvPr/>
        </p:nvPicPr>
        <p:blipFill>
          <a:blip r:embed="rId1"/>
          <a:stretch/>
        </p:blipFill>
        <p:spPr>
          <a:xfrm>
            <a:off x="176040" y="1862280"/>
            <a:ext cx="8777520" cy="4809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9FEF98C-C910-4615-8ACE-655B578A3C5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2793960" y="1072800"/>
            <a:ext cx="62294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www.texaschoiceprogram.com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0" y="1872360"/>
            <a:ext cx="7856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Statistics for the Week of 11/4/2000 to 11/11/2000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5" name=""/>
          <p:cNvGraphicFramePr/>
          <p:nvPr/>
        </p:nvGraphicFramePr>
        <p:xfrm>
          <a:off x="2487600" y="2298600"/>
          <a:ext cx="7632720" cy="4127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87600" y="2298600"/>
                    <a:ext cx="7632720" cy="412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7" name=""/>
          <p:cNvSpPr/>
          <p:nvPr/>
        </p:nvSpPr>
        <p:spPr>
          <a:xfrm>
            <a:off x="266760" y="2362320"/>
            <a:ext cx="3975120" cy="40003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98360" y="2365920"/>
            <a:ext cx="41101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Participants Requesting NDA for Market Design Documents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07880" y="2980440"/>
            <a:ext cx="2121120" cy="322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AEP/CSW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 New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Austin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Power Exchange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Brazos Electric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Bryan Utilities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CPS – San Antonio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Garland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LCRA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LODESTAR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224080" y="3109680"/>
            <a:ext cx="2197080" cy="230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Rayburn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Tenaska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Winfield Tech.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Xi Technologies Corporation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88586E6-A53E-4DA2-9F8C-E0BED1E2701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2000-03-23T15:26:04Z</dcterms:created>
  <dc:creator>Peter J Ferguson</dc:creator>
  <dc:description>PowerPoint General 1-Color Overhead Presentation Template.  Andersen Consulting Firmwide Templates v8.0a.</dc:description>
  <dc:language>en-US</dc:language>
  <cp:lastModifiedBy>Michael J. Curry</cp:lastModifiedBy>
  <cp:lastPrinted>2000-11-14T23:51:49Z</cp:lastPrinted>
  <dcterms:modified xsi:type="dcterms:W3CDTF">2000-11-27T13:49:07Z</dcterms:modified>
  <cp:revision>365</cp:revision>
  <dc:subject>Presentation Template Designs</dc:subject>
  <dc:title>ERCOT Program Quality Assurance Review  March 24, 2000</dc:title>
</cp:coreProperties>
</file>