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media/image1.wmf" ContentType="image/x-wmf"/>
  <Override PartName="/ppt/media/image2.wmf" ContentType="image/x-wmf"/>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Lst>
  <p:sldSz cx="10288588"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0" y="0"/>
            <a:ext cx="3038400" cy="463680"/>
          </a:xfrm>
          <a:prstGeom prst="rect">
            <a:avLst/>
          </a:prstGeom>
          <a:noFill/>
          <a:ln w="0">
            <a:noFill/>
          </a:ln>
        </p:spPr>
        <p:txBody>
          <a:bodyPr lIns="93240" rIns="9324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2"/>
          </p:nvPr>
        </p:nvSpPr>
        <p:spPr>
          <a:xfrm>
            <a:off x="3971880" y="0"/>
            <a:ext cx="3038400" cy="463680"/>
          </a:xfrm>
          <a:prstGeom prst="rect">
            <a:avLst/>
          </a:prstGeom>
          <a:noFill/>
          <a:ln w="0">
            <a:noFill/>
          </a:ln>
        </p:spPr>
        <p:txBody>
          <a:bodyPr lIns="93240" rIns="9324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893880" y="696960"/>
            <a:ext cx="5232240" cy="34876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move the slide</a:t>
            </a:r>
            <a:endParaRPr b="1" lang="en-US" sz="3000" strike="noStrike" u="none">
              <a:solidFill>
                <a:srgbClr val="000000"/>
              </a:solidFill>
              <a:effectLst/>
              <a:uFillTx/>
              <a:latin typeface="Frutiger 55 Roman"/>
            </a:endParaRPr>
          </a:p>
        </p:txBody>
      </p:sp>
      <p:sp>
        <p:nvSpPr>
          <p:cNvPr id="10" name="PlaceHolder 4"/>
          <p:cNvSpPr>
            <a:spLocks noGrp="1"/>
          </p:cNvSpPr>
          <p:nvPr>
            <p:ph type="body"/>
          </p:nvPr>
        </p:nvSpPr>
        <p:spPr>
          <a:xfrm>
            <a:off x="934560" y="4414680"/>
            <a:ext cx="5140440" cy="41846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3"/>
          </p:nvPr>
        </p:nvSpPr>
        <p:spPr>
          <a:xfrm>
            <a:off x="0" y="8832600"/>
            <a:ext cx="3038400" cy="463320"/>
          </a:xfrm>
          <a:prstGeom prst="rect">
            <a:avLst/>
          </a:prstGeom>
          <a:noFill/>
          <a:ln w="0">
            <a:noFill/>
          </a:ln>
        </p:spPr>
        <p:txBody>
          <a:bodyPr lIns="93240" rIns="9324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4"/>
          </p:nvPr>
        </p:nvSpPr>
        <p:spPr>
          <a:xfrm>
            <a:off x="3971880" y="8832600"/>
            <a:ext cx="3038400" cy="463320"/>
          </a:xfrm>
          <a:prstGeom prst="rect">
            <a:avLst/>
          </a:prstGeom>
          <a:noFill/>
          <a:ln w="0">
            <a:noFill/>
          </a:ln>
        </p:spPr>
        <p:txBody>
          <a:bodyPr lIns="93240" rIns="9324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EC56F11A-5281-4FCD-8D87-56072FAE7FA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4" name="PlaceHolder 1"/>
          <p:cNvSpPr>
            <a:spLocks noGrp="1"/>
          </p:cNvSpPr>
          <p:nvPr>
            <p:ph type="sldImg"/>
          </p:nvPr>
        </p:nvSpPr>
        <p:spPr>
          <a:xfrm>
            <a:off x="893880" y="696960"/>
            <a:ext cx="5232240" cy="3487680"/>
          </a:xfrm>
          <a:prstGeom prst="rect">
            <a:avLst/>
          </a:prstGeom>
          <a:ln w="0">
            <a:noFill/>
          </a:ln>
        </p:spPr>
      </p:sp>
      <p:sp>
        <p:nvSpPr>
          <p:cNvPr id="285" name="PlaceHolder 2"/>
          <p:cNvSpPr>
            <a:spLocks noGrp="1"/>
          </p:cNvSpPr>
          <p:nvPr>
            <p:ph type="body"/>
          </p:nvPr>
        </p:nvSpPr>
        <p:spPr>
          <a:xfrm>
            <a:off x="934560" y="4414680"/>
            <a:ext cx="5140440" cy="41846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Key Message:  Northern serves as the connection between Midwest utility customers and critical gas supplies.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Northern Natural is the largest system operated by ETS and serves a market area in the upper Midwest.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Northern system is connected to diverse supply basins.  Historically, NNG was supplied from the traditional sources from the Permian, Anadarko and Hugoton basins.  Now, 1.3 Bcf  of Canadian gas can flow into Northern markets.  Add to this, growing Rocky Mountain supplies.  This supply mix is key to customers worried about access to supply.</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Northern's market area showed a modest increase on an annual basis.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more significantly, after 3 years of warmer than normal winters, Northern achieved record deliveries for the month of December delivering over 5 Bcf.  On a monthly basis, December deliveries were up over 20% from last winter.  This event reemphasizes the need for long-term contract commitments and provides further opportunities for the more targeted peak day expansions.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PlaceHolder 1"/>
          <p:cNvSpPr>
            <a:spLocks noGrp="1"/>
          </p:cNvSpPr>
          <p:nvPr>
            <p:ph type="sldImg"/>
          </p:nvPr>
        </p:nvSpPr>
        <p:spPr>
          <a:xfrm>
            <a:off x="893880" y="696960"/>
            <a:ext cx="5232240" cy="3487680"/>
          </a:xfrm>
          <a:prstGeom prst="rect">
            <a:avLst/>
          </a:prstGeom>
          <a:ln w="0">
            <a:noFill/>
          </a:ln>
        </p:spPr>
      </p:sp>
      <p:sp>
        <p:nvSpPr>
          <p:cNvPr id="287" name="PlaceHolder 2"/>
          <p:cNvSpPr>
            <a:spLocks noGrp="1"/>
          </p:cNvSpPr>
          <p:nvPr>
            <p:ph type="body"/>
          </p:nvPr>
        </p:nvSpPr>
        <p:spPr>
          <a:xfrm>
            <a:off x="934560" y="4414680"/>
            <a:ext cx="5140440" cy="4184640"/>
          </a:xfrm>
          <a:prstGeom prst="rect">
            <a:avLst/>
          </a:prstGeom>
          <a:noFill/>
          <a:ln w="0">
            <a:noFill/>
          </a:ln>
        </p:spPr>
        <p:txBody>
          <a:bodyPr lIns="93240" rIns="93240" tIns="46440" bIns="46440" anchor="t">
            <a:noAutofit/>
          </a:bodyPr>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Forecasts indicate that the upper Midwest will need to add _______MW of new generation.  3000 MW of such generation is currently under development along the Northern system.</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Having generation close to the pipeline is only part of the story, as generators often seek to connect with a pipeline without subscribing for firm service.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Northern ability to offer no-notice and peaking options makes it attractive sign up for firm service.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an example, Northern has recently signed a Great River Peaking plant to a 50 MMcf/d firm contract.  This brings additional fixed summer revenues to Northern. </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514440" y="273600"/>
            <a:ext cx="925956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Frutiger 55 Roman"/>
            </a:endParaRPr>
          </a:p>
        </p:txBody>
      </p:sp>
      <p:sp>
        <p:nvSpPr>
          <p:cNvPr id="5" name="PlaceHolder 2"/>
          <p:cNvSpPr>
            <a:spLocks noGrp="1"/>
          </p:cNvSpPr>
          <p:nvPr>
            <p:ph/>
          </p:nvPr>
        </p:nvSpPr>
        <p:spPr>
          <a:xfrm>
            <a:off x="771120" y="1160640"/>
            <a:ext cx="8744040" cy="531144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Frutiger 45 Light"/>
            </a:endParaRPr>
          </a:p>
        </p:txBody>
      </p:sp>
      <p:sp>
        <p:nvSpPr>
          <p:cNvPr id="4" name="PlaceHolder 3"/>
          <p:cNvSpPr>
            <a:spLocks noGrp="1"/>
          </p:cNvSpPr>
          <p:nvPr>
            <p:ph type="sldNum" idx="1"/>
          </p:nvPr>
        </p:nvSpPr>
        <p:spPr/>
        <p:txBody>
          <a:bodyPr/>
          <a:p>
            <a:fld id="{96ABD154-5ECB-43D0-9D05-E083DB853578}"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771120" y="1160640"/>
            <a:ext cx="8744040" cy="5311440"/>
          </a:xfrm>
          <a:prstGeom prst="rect">
            <a:avLst/>
          </a:prstGeom>
          <a:noFill/>
          <a:ln w="0">
            <a:noFill/>
          </a:ln>
        </p:spPr>
        <p:txBody>
          <a:bodyPr lIns="90000" rIns="90000" tIns="46800" bIns="46800" anchor="t">
            <a:normAutofit/>
          </a:bodyPr>
          <a:p>
            <a:pPr marL="343080" indent="-34308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Click to edit the outline text format</a:t>
            </a:r>
            <a:endParaRPr b="1" lang="en-US" sz="3200" strike="noStrike" u="none">
              <a:solidFill>
                <a:srgbClr val="000000"/>
              </a:solidFill>
              <a:effectLst/>
              <a:uFillTx/>
              <a:latin typeface="Frutiger 45 Light"/>
            </a:endParaRPr>
          </a:p>
          <a:p>
            <a:pPr lvl="1"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Second Outline Level</a:t>
            </a:r>
            <a:endParaRPr b="1" lang="en-US" sz="3200" strike="noStrike" u="none">
              <a:solidFill>
                <a:srgbClr val="000000"/>
              </a:solidFill>
              <a:effectLst/>
              <a:uFillTx/>
              <a:latin typeface="Frutiger 45 Light"/>
            </a:endParaRPr>
          </a:p>
          <a:p>
            <a:pPr lvl="2"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Third Outline Level</a:t>
            </a:r>
            <a:endParaRPr b="1" lang="en-US" sz="3200" strike="noStrike" u="none">
              <a:solidFill>
                <a:srgbClr val="000000"/>
              </a:solidFill>
              <a:effectLst/>
              <a:uFillTx/>
              <a:latin typeface="Frutiger 45 Light"/>
            </a:endParaRPr>
          </a:p>
          <a:p>
            <a:pPr lvl="3"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Fourth Outline Level</a:t>
            </a:r>
            <a:endParaRPr b="1" lang="en-US" sz="3200" strike="noStrike" u="none">
              <a:solidFill>
                <a:srgbClr val="000000"/>
              </a:solidFill>
              <a:effectLst/>
              <a:uFillTx/>
              <a:latin typeface="Frutiger 45 Light"/>
            </a:endParaRPr>
          </a:p>
          <a:p>
            <a:pPr lvl="4"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Fifth Outline Level</a:t>
            </a:r>
            <a:endParaRPr b="1" lang="en-US" sz="3200" strike="noStrike" u="none">
              <a:solidFill>
                <a:srgbClr val="000000"/>
              </a:solidFill>
              <a:effectLst/>
              <a:uFillTx/>
              <a:latin typeface="Frutiger 45 Light"/>
            </a:endParaRPr>
          </a:p>
          <a:p>
            <a:pPr lvl="5"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Sixth Outline Level</a:t>
            </a:r>
            <a:endParaRPr b="1" lang="en-US" sz="3200" strike="noStrike" u="none">
              <a:solidFill>
                <a:srgbClr val="000000"/>
              </a:solidFill>
              <a:effectLst/>
              <a:uFillTx/>
              <a:latin typeface="Frutiger 45 Light"/>
            </a:endParaRPr>
          </a:p>
          <a:p>
            <a:pPr lvl="6" marL="343080" indent="-343080">
              <a:spcBef>
                <a:spcPts val="7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Frutiger 45 Light"/>
              </a:rPr>
              <a:t>Seventh Outline Level</a:t>
            </a:r>
            <a:endParaRPr b="1" lang="en-US" sz="3200" strike="noStrike" u="none">
              <a:solidFill>
                <a:srgbClr val="000000"/>
              </a:solidFill>
              <a:effectLst/>
              <a:uFillTx/>
              <a:latin typeface="Frutiger 45 Light"/>
            </a:endParaRPr>
          </a:p>
        </p:txBody>
      </p:sp>
      <p:sp>
        <p:nvSpPr>
          <p:cNvPr id="1" name="PlaceHolder 2"/>
          <p:cNvSpPr>
            <a:spLocks noGrp="1"/>
          </p:cNvSpPr>
          <p:nvPr>
            <p:ph type="sldNum" idx="1"/>
          </p:nvPr>
        </p:nvSpPr>
        <p:spPr>
          <a:xfrm>
            <a:off x="7530840" y="6606720"/>
            <a:ext cx="2670120" cy="25092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900" strike="noStrike" u="none">
                <a:solidFill>
                  <a:srgbClr val="000000"/>
                </a:solidFill>
                <a:effectLst/>
                <a:uFillTx/>
                <a:latin typeface="Frutiger 45 Light"/>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AC_01_ETS -</a:t>
            </a:r>
            <a:fld id="{AF3A7BC5-BD82-4FA4-A083-EEEFD331CF98}" type="slidenum">
              <a:rPr b="1" lang="en-US" sz="900" strike="noStrike" u="none">
                <a:solidFill>
                  <a:srgbClr val="000000"/>
                </a:solidFill>
                <a:effectLst/>
                <a:uFillTx/>
                <a:latin typeface="Frutiger 45 Light"/>
              </a:rPr>
              <a:t>&lt;number&gt;</a:t>
            </a:fld>
            <a:endParaRPr b="0" lang="en-US" sz="900" strike="noStrike" u="none">
              <a:solidFill>
                <a:srgbClr val="000000"/>
              </a:solidFill>
              <a:effectLst/>
              <a:uFillTx/>
              <a:latin typeface="Times New Roman"/>
            </a:endParaRPr>
          </a:p>
        </p:txBody>
      </p:sp>
      <p:sp>
        <p:nvSpPr>
          <p:cNvPr id="2" name=""/>
          <p:cNvSpPr/>
          <p:nvPr/>
        </p:nvSpPr>
        <p:spPr>
          <a:xfrm>
            <a:off x="0" y="6607080"/>
            <a:ext cx="2670120" cy="250920"/>
          </a:xfrm>
          <a:prstGeom prst="rect">
            <a:avLst/>
          </a:prstGeom>
          <a:noFill/>
          <a:ln w="0">
            <a:noFill/>
          </a:ln>
        </p:spPr>
        <p:style>
          <a:lnRef idx="0"/>
          <a:fillRef idx="0"/>
          <a:effectRef idx="0"/>
          <a:fontRef idx="minor"/>
        </p:style>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Draft 01/11/01</a:t>
            </a:r>
            <a:endParaRPr b="0" lang="en-US" sz="900" strike="noStrike" u="none">
              <a:solidFill>
                <a:srgbClr val="000000"/>
              </a:solidFill>
              <a:effectLst/>
              <a:uFillTx/>
              <a:latin typeface="Times New Roman"/>
            </a:endParaRPr>
          </a:p>
        </p:txBody>
      </p:sp>
      <p:sp>
        <p:nvSpPr>
          <p:cNvPr id="3" name="PlaceHolder 3"/>
          <p:cNvSpPr>
            <a:spLocks noGrp="1"/>
          </p:cNvSpPr>
          <p:nvPr>
            <p:ph type="title"/>
          </p:nvPr>
        </p:nvSpPr>
        <p:spPr>
          <a:xfrm>
            <a:off x="514440" y="273600"/>
            <a:ext cx="925956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edit the title text format</a:t>
            </a:r>
            <a:endParaRPr b="1" lang="en-US" sz="3000" strike="noStrike" u="none">
              <a:solidFill>
                <a:srgbClr val="000000"/>
              </a:solidFill>
              <a:effectLst/>
              <a:uFillTx/>
              <a:latin typeface="Frutiger 55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oleObject" Target="../embeddings/oleObject2.bin"/><Relationship Id="rId4" Type="http://schemas.openxmlformats.org/officeDocument/2006/relationships/image" Target="../media/image2.wmf"/><Relationship Id="rId5" Type="http://schemas.openxmlformats.org/officeDocument/2006/relationships/slideLayout" Target="../slideLayouts/slideLayout1.xml"/><Relationship Id="rId6"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1521000" y="4525920"/>
            <a:ext cx="1295280" cy="725400"/>
          </a:xfrm>
          <a:prstGeom prst="ellipse">
            <a:avLst/>
          </a:prstGeom>
          <a:solidFill>
            <a:srgbClr val="00f00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1905120" y="3838680"/>
            <a:ext cx="1449360" cy="59364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882720" y="2720880"/>
            <a:ext cx="1209600" cy="51120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612720" y="758880"/>
            <a:ext cx="1268640" cy="53496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a:off x="412920" y="1004760"/>
            <a:ext cx="723600" cy="492120"/>
          </a:xfrm>
          <a:custGeom>
            <a:avLst/>
            <a:gdLst/>
            <a:ahLst/>
            <a:rect l="l" t="t" r="r" b="b"/>
            <a:pathLst>
              <a:path w="452" h="286">
                <a:moveTo>
                  <a:pt x="0" y="4"/>
                </a:moveTo>
                <a:lnTo>
                  <a:pt x="2" y="47"/>
                </a:lnTo>
                <a:lnTo>
                  <a:pt x="26" y="63"/>
                </a:lnTo>
                <a:lnTo>
                  <a:pt x="36" y="86"/>
                </a:lnTo>
                <a:lnTo>
                  <a:pt x="53" y="84"/>
                </a:lnTo>
                <a:lnTo>
                  <a:pt x="71" y="111"/>
                </a:lnTo>
                <a:lnTo>
                  <a:pt x="80" y="148"/>
                </a:lnTo>
                <a:lnTo>
                  <a:pt x="82" y="191"/>
                </a:lnTo>
                <a:lnTo>
                  <a:pt x="74" y="210"/>
                </a:lnTo>
                <a:lnTo>
                  <a:pt x="87" y="213"/>
                </a:lnTo>
                <a:lnTo>
                  <a:pt x="87" y="234"/>
                </a:lnTo>
                <a:lnTo>
                  <a:pt x="128" y="286"/>
                </a:lnTo>
                <a:lnTo>
                  <a:pt x="229" y="286"/>
                </a:lnTo>
                <a:lnTo>
                  <a:pt x="351" y="286"/>
                </a:lnTo>
                <a:lnTo>
                  <a:pt x="452" y="286"/>
                </a:lnTo>
                <a:lnTo>
                  <a:pt x="452" y="169"/>
                </a:lnTo>
                <a:lnTo>
                  <a:pt x="444" y="0"/>
                </a:lnTo>
                <a:lnTo>
                  <a:pt x="0" y="4"/>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1116000" y="1009800"/>
            <a:ext cx="1125720" cy="495000"/>
          </a:xfrm>
          <a:custGeom>
            <a:avLst/>
            <a:gdLst/>
            <a:ahLst/>
            <a:rect l="l" t="t" r="r" b="b"/>
            <a:pathLst>
              <a:path w="704" h="295">
                <a:moveTo>
                  <a:pt x="703" y="295"/>
                </a:moveTo>
                <a:lnTo>
                  <a:pt x="698" y="208"/>
                </a:lnTo>
                <a:lnTo>
                  <a:pt x="692" y="96"/>
                </a:lnTo>
                <a:lnTo>
                  <a:pt x="704" y="12"/>
                </a:lnTo>
                <a:lnTo>
                  <a:pt x="0" y="0"/>
                </a:lnTo>
                <a:lnTo>
                  <a:pt x="12" y="67"/>
                </a:lnTo>
                <a:lnTo>
                  <a:pt x="12" y="176"/>
                </a:lnTo>
                <a:lnTo>
                  <a:pt x="12" y="294"/>
                </a:lnTo>
                <a:lnTo>
                  <a:pt x="129" y="294"/>
                </a:lnTo>
                <a:lnTo>
                  <a:pt x="256" y="294"/>
                </a:lnTo>
                <a:lnTo>
                  <a:pt x="398" y="295"/>
                </a:lnTo>
                <a:lnTo>
                  <a:pt x="490" y="295"/>
                </a:lnTo>
                <a:lnTo>
                  <a:pt x="594" y="295"/>
                </a:lnTo>
                <a:lnTo>
                  <a:pt x="703" y="295"/>
                </a:lnTo>
                <a:lnTo>
                  <a:pt x="703" y="295"/>
                </a:lnTo>
                <a:lnTo>
                  <a:pt x="703" y="295"/>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2222640" y="1035000"/>
            <a:ext cx="812520" cy="469800"/>
          </a:xfrm>
          <a:custGeom>
            <a:avLst/>
            <a:gdLst/>
            <a:ahLst/>
            <a:rect l="l" t="t" r="r" b="b"/>
            <a:pathLst>
              <a:path w="509" h="280">
                <a:moveTo>
                  <a:pt x="509" y="227"/>
                </a:moveTo>
                <a:lnTo>
                  <a:pt x="509" y="146"/>
                </a:lnTo>
                <a:lnTo>
                  <a:pt x="508" y="1"/>
                </a:lnTo>
                <a:lnTo>
                  <a:pt x="10" y="0"/>
                </a:lnTo>
                <a:lnTo>
                  <a:pt x="0" y="86"/>
                </a:lnTo>
                <a:lnTo>
                  <a:pt x="7" y="196"/>
                </a:lnTo>
                <a:lnTo>
                  <a:pt x="12" y="280"/>
                </a:lnTo>
                <a:lnTo>
                  <a:pt x="12" y="280"/>
                </a:lnTo>
                <a:lnTo>
                  <a:pt x="119" y="280"/>
                </a:lnTo>
                <a:lnTo>
                  <a:pt x="239" y="280"/>
                </a:lnTo>
                <a:lnTo>
                  <a:pt x="341" y="280"/>
                </a:lnTo>
                <a:lnTo>
                  <a:pt x="509" y="280"/>
                </a:lnTo>
                <a:lnTo>
                  <a:pt x="509" y="227"/>
                </a:lnTo>
                <a:lnTo>
                  <a:pt x="509" y="227"/>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021120" y="1041480"/>
            <a:ext cx="1463400" cy="1015920"/>
          </a:xfrm>
          <a:custGeom>
            <a:avLst/>
            <a:gdLst/>
            <a:ahLst/>
            <a:rect l="l" t="t" r="r" b="b"/>
            <a:pathLst>
              <a:path w="922" h="640">
                <a:moveTo>
                  <a:pt x="922" y="13"/>
                </a:moveTo>
                <a:lnTo>
                  <a:pt x="921" y="635"/>
                </a:lnTo>
                <a:lnTo>
                  <a:pt x="894" y="640"/>
                </a:lnTo>
                <a:lnTo>
                  <a:pt x="877" y="601"/>
                </a:lnTo>
                <a:lnTo>
                  <a:pt x="874" y="616"/>
                </a:lnTo>
                <a:lnTo>
                  <a:pt x="863" y="616"/>
                </a:lnTo>
                <a:lnTo>
                  <a:pt x="865" y="586"/>
                </a:lnTo>
                <a:lnTo>
                  <a:pt x="859" y="579"/>
                </a:lnTo>
                <a:lnTo>
                  <a:pt x="868" y="566"/>
                </a:lnTo>
                <a:lnTo>
                  <a:pt x="849" y="556"/>
                </a:lnTo>
                <a:lnTo>
                  <a:pt x="844" y="533"/>
                </a:lnTo>
                <a:lnTo>
                  <a:pt x="851" y="508"/>
                </a:lnTo>
                <a:lnTo>
                  <a:pt x="823" y="468"/>
                </a:lnTo>
                <a:lnTo>
                  <a:pt x="830" y="424"/>
                </a:lnTo>
                <a:lnTo>
                  <a:pt x="764" y="431"/>
                </a:lnTo>
                <a:lnTo>
                  <a:pt x="747" y="417"/>
                </a:lnTo>
                <a:lnTo>
                  <a:pt x="709" y="327"/>
                </a:lnTo>
                <a:lnTo>
                  <a:pt x="655" y="320"/>
                </a:lnTo>
                <a:lnTo>
                  <a:pt x="655" y="382"/>
                </a:lnTo>
                <a:lnTo>
                  <a:pt x="627" y="312"/>
                </a:lnTo>
                <a:lnTo>
                  <a:pt x="576" y="293"/>
                </a:lnTo>
                <a:lnTo>
                  <a:pt x="567" y="302"/>
                </a:lnTo>
                <a:lnTo>
                  <a:pt x="569" y="333"/>
                </a:lnTo>
                <a:lnTo>
                  <a:pt x="547" y="362"/>
                </a:lnTo>
                <a:lnTo>
                  <a:pt x="538" y="354"/>
                </a:lnTo>
                <a:lnTo>
                  <a:pt x="548" y="316"/>
                </a:lnTo>
                <a:lnTo>
                  <a:pt x="522" y="373"/>
                </a:lnTo>
                <a:lnTo>
                  <a:pt x="514" y="377"/>
                </a:lnTo>
                <a:lnTo>
                  <a:pt x="511" y="346"/>
                </a:lnTo>
                <a:lnTo>
                  <a:pt x="473" y="410"/>
                </a:lnTo>
                <a:lnTo>
                  <a:pt x="442" y="426"/>
                </a:lnTo>
                <a:lnTo>
                  <a:pt x="351" y="402"/>
                </a:lnTo>
                <a:lnTo>
                  <a:pt x="309" y="415"/>
                </a:lnTo>
                <a:lnTo>
                  <a:pt x="195" y="340"/>
                </a:lnTo>
                <a:lnTo>
                  <a:pt x="130" y="346"/>
                </a:lnTo>
                <a:lnTo>
                  <a:pt x="91" y="326"/>
                </a:lnTo>
                <a:lnTo>
                  <a:pt x="55" y="329"/>
                </a:lnTo>
                <a:lnTo>
                  <a:pt x="23" y="241"/>
                </a:lnTo>
                <a:lnTo>
                  <a:pt x="6" y="238"/>
                </a:lnTo>
                <a:lnTo>
                  <a:pt x="6" y="150"/>
                </a:lnTo>
                <a:lnTo>
                  <a:pt x="6" y="30"/>
                </a:lnTo>
                <a:lnTo>
                  <a:pt x="0" y="0"/>
                </a:lnTo>
                <a:lnTo>
                  <a:pt x="922" y="10"/>
                </a:lnTo>
              </a:path>
            </a:pathLst>
          </a:custGeom>
          <a:solidFill>
            <a:srgbClr val="00f008"/>
          </a:solidFill>
          <a:ln w="936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1911240" y="3838680"/>
            <a:ext cx="1449360" cy="593640"/>
          </a:xfrm>
          <a:prstGeom prst="ellipse">
            <a:avLst/>
          </a:prstGeom>
          <a:solidFill>
            <a:srgbClr val="00f008">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3676680" y="1736640"/>
            <a:ext cx="814320" cy="455760"/>
          </a:xfrm>
          <a:custGeom>
            <a:avLst/>
            <a:gdLst/>
            <a:ahLst/>
            <a:rect l="l" t="t" r="r" b="b"/>
            <a:pathLst>
              <a:path w="513" h="287">
                <a:moveTo>
                  <a:pt x="0" y="115"/>
                </a:moveTo>
                <a:lnTo>
                  <a:pt x="19" y="115"/>
                </a:lnTo>
                <a:lnTo>
                  <a:pt x="29" y="105"/>
                </a:lnTo>
                <a:lnTo>
                  <a:pt x="48" y="95"/>
                </a:lnTo>
                <a:lnTo>
                  <a:pt x="48" y="86"/>
                </a:lnTo>
                <a:lnTo>
                  <a:pt x="57" y="86"/>
                </a:lnTo>
                <a:lnTo>
                  <a:pt x="86" y="76"/>
                </a:lnTo>
                <a:lnTo>
                  <a:pt x="115" y="67"/>
                </a:lnTo>
                <a:lnTo>
                  <a:pt x="134" y="39"/>
                </a:lnTo>
                <a:lnTo>
                  <a:pt x="143" y="28"/>
                </a:lnTo>
                <a:lnTo>
                  <a:pt x="172" y="9"/>
                </a:lnTo>
                <a:lnTo>
                  <a:pt x="181" y="0"/>
                </a:lnTo>
                <a:lnTo>
                  <a:pt x="210" y="0"/>
                </a:lnTo>
                <a:lnTo>
                  <a:pt x="220" y="0"/>
                </a:lnTo>
                <a:lnTo>
                  <a:pt x="200" y="9"/>
                </a:lnTo>
                <a:lnTo>
                  <a:pt x="191" y="19"/>
                </a:lnTo>
                <a:lnTo>
                  <a:pt x="172" y="39"/>
                </a:lnTo>
                <a:lnTo>
                  <a:pt x="172" y="48"/>
                </a:lnTo>
                <a:lnTo>
                  <a:pt x="163" y="58"/>
                </a:lnTo>
                <a:lnTo>
                  <a:pt x="163" y="76"/>
                </a:lnTo>
                <a:lnTo>
                  <a:pt x="163" y="86"/>
                </a:lnTo>
                <a:lnTo>
                  <a:pt x="163" y="76"/>
                </a:lnTo>
                <a:lnTo>
                  <a:pt x="181" y="67"/>
                </a:lnTo>
                <a:lnTo>
                  <a:pt x="191" y="67"/>
                </a:lnTo>
                <a:lnTo>
                  <a:pt x="200" y="67"/>
                </a:lnTo>
                <a:lnTo>
                  <a:pt x="229" y="76"/>
                </a:lnTo>
                <a:lnTo>
                  <a:pt x="258" y="105"/>
                </a:lnTo>
                <a:lnTo>
                  <a:pt x="277" y="105"/>
                </a:lnTo>
                <a:lnTo>
                  <a:pt x="286" y="105"/>
                </a:lnTo>
                <a:lnTo>
                  <a:pt x="297" y="115"/>
                </a:lnTo>
                <a:lnTo>
                  <a:pt x="306" y="115"/>
                </a:lnTo>
                <a:lnTo>
                  <a:pt x="315" y="115"/>
                </a:lnTo>
                <a:lnTo>
                  <a:pt x="325" y="105"/>
                </a:lnTo>
                <a:lnTo>
                  <a:pt x="344" y="86"/>
                </a:lnTo>
                <a:lnTo>
                  <a:pt x="420" y="67"/>
                </a:lnTo>
                <a:lnTo>
                  <a:pt x="440" y="58"/>
                </a:lnTo>
                <a:lnTo>
                  <a:pt x="449" y="58"/>
                </a:lnTo>
                <a:lnTo>
                  <a:pt x="458" y="58"/>
                </a:lnTo>
                <a:lnTo>
                  <a:pt x="449" y="67"/>
                </a:lnTo>
                <a:lnTo>
                  <a:pt x="449" y="76"/>
                </a:lnTo>
                <a:lnTo>
                  <a:pt x="458" y="95"/>
                </a:lnTo>
                <a:lnTo>
                  <a:pt x="468" y="95"/>
                </a:lnTo>
                <a:lnTo>
                  <a:pt x="487" y="95"/>
                </a:lnTo>
                <a:lnTo>
                  <a:pt x="513" y="58"/>
                </a:lnTo>
                <a:lnTo>
                  <a:pt x="504" y="160"/>
                </a:lnTo>
                <a:lnTo>
                  <a:pt x="506" y="153"/>
                </a:lnTo>
                <a:lnTo>
                  <a:pt x="497" y="144"/>
                </a:lnTo>
                <a:lnTo>
                  <a:pt x="487" y="153"/>
                </a:lnTo>
                <a:lnTo>
                  <a:pt x="497" y="162"/>
                </a:lnTo>
                <a:lnTo>
                  <a:pt x="487" y="162"/>
                </a:lnTo>
                <a:lnTo>
                  <a:pt x="468" y="153"/>
                </a:lnTo>
                <a:lnTo>
                  <a:pt x="440" y="144"/>
                </a:lnTo>
                <a:lnTo>
                  <a:pt x="429" y="153"/>
                </a:lnTo>
                <a:lnTo>
                  <a:pt x="429" y="144"/>
                </a:lnTo>
                <a:lnTo>
                  <a:pt x="401" y="162"/>
                </a:lnTo>
                <a:lnTo>
                  <a:pt x="392" y="162"/>
                </a:lnTo>
                <a:lnTo>
                  <a:pt x="392" y="172"/>
                </a:lnTo>
                <a:lnTo>
                  <a:pt x="382" y="172"/>
                </a:lnTo>
                <a:lnTo>
                  <a:pt x="372" y="172"/>
                </a:lnTo>
                <a:lnTo>
                  <a:pt x="354" y="172"/>
                </a:lnTo>
                <a:lnTo>
                  <a:pt x="354" y="182"/>
                </a:lnTo>
                <a:lnTo>
                  <a:pt x="354" y="192"/>
                </a:lnTo>
                <a:lnTo>
                  <a:pt x="325" y="211"/>
                </a:lnTo>
                <a:lnTo>
                  <a:pt x="315" y="211"/>
                </a:lnTo>
                <a:lnTo>
                  <a:pt x="334" y="192"/>
                </a:lnTo>
                <a:lnTo>
                  <a:pt x="334" y="182"/>
                </a:lnTo>
                <a:lnTo>
                  <a:pt x="315" y="182"/>
                </a:lnTo>
                <a:lnTo>
                  <a:pt x="306" y="201"/>
                </a:lnTo>
                <a:lnTo>
                  <a:pt x="297" y="201"/>
                </a:lnTo>
                <a:lnTo>
                  <a:pt x="297" y="182"/>
                </a:lnTo>
                <a:lnTo>
                  <a:pt x="297" y="192"/>
                </a:lnTo>
                <a:lnTo>
                  <a:pt x="286" y="201"/>
                </a:lnTo>
                <a:lnTo>
                  <a:pt x="277" y="220"/>
                </a:lnTo>
                <a:lnTo>
                  <a:pt x="277" y="239"/>
                </a:lnTo>
                <a:lnTo>
                  <a:pt x="268" y="248"/>
                </a:lnTo>
                <a:lnTo>
                  <a:pt x="258" y="268"/>
                </a:lnTo>
                <a:lnTo>
                  <a:pt x="258" y="278"/>
                </a:lnTo>
                <a:lnTo>
                  <a:pt x="258" y="287"/>
                </a:lnTo>
                <a:lnTo>
                  <a:pt x="239" y="278"/>
                </a:lnTo>
                <a:lnTo>
                  <a:pt x="239" y="268"/>
                </a:lnTo>
                <a:lnTo>
                  <a:pt x="239" y="259"/>
                </a:lnTo>
                <a:lnTo>
                  <a:pt x="248" y="248"/>
                </a:lnTo>
                <a:lnTo>
                  <a:pt x="239" y="248"/>
                </a:lnTo>
                <a:lnTo>
                  <a:pt x="229" y="259"/>
                </a:lnTo>
                <a:lnTo>
                  <a:pt x="229" y="248"/>
                </a:lnTo>
                <a:lnTo>
                  <a:pt x="229" y="220"/>
                </a:lnTo>
                <a:lnTo>
                  <a:pt x="229" y="211"/>
                </a:lnTo>
                <a:lnTo>
                  <a:pt x="210" y="201"/>
                </a:lnTo>
                <a:lnTo>
                  <a:pt x="200" y="201"/>
                </a:lnTo>
                <a:lnTo>
                  <a:pt x="200" y="192"/>
                </a:lnTo>
                <a:lnTo>
                  <a:pt x="181" y="182"/>
                </a:lnTo>
                <a:lnTo>
                  <a:pt x="163" y="182"/>
                </a:lnTo>
                <a:lnTo>
                  <a:pt x="152" y="182"/>
                </a:lnTo>
                <a:lnTo>
                  <a:pt x="143" y="182"/>
                </a:lnTo>
                <a:lnTo>
                  <a:pt x="124" y="162"/>
                </a:lnTo>
                <a:lnTo>
                  <a:pt x="115" y="162"/>
                </a:lnTo>
                <a:lnTo>
                  <a:pt x="29" y="153"/>
                </a:lnTo>
                <a:lnTo>
                  <a:pt x="29" y="144"/>
                </a:lnTo>
                <a:lnTo>
                  <a:pt x="19" y="134"/>
                </a:lnTo>
                <a:lnTo>
                  <a:pt x="19" y="125"/>
                </a:lnTo>
                <a:lnTo>
                  <a:pt x="9" y="125"/>
                </a:lnTo>
                <a:lnTo>
                  <a:pt x="0" y="115"/>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3" name="PlaceHolder 1"/>
          <p:cNvSpPr>
            <a:spLocks noGrp="1"/>
          </p:cNvSpPr>
          <p:nvPr>
            <p:ph type="title"/>
          </p:nvPr>
        </p:nvSpPr>
        <p:spPr>
          <a:xfrm>
            <a:off x="-360" y="101160"/>
            <a:ext cx="10287000" cy="507960"/>
          </a:xfrm>
          <a:prstGeom prst="rect">
            <a:avLst/>
          </a:prstGeom>
          <a:noFill/>
          <a:ln w="0">
            <a:noFill/>
          </a:ln>
        </p:spPr>
        <p:txBody>
          <a:bodyPr lIns="90360" rIns="90360" tIns="44280" bIns="44280" anchor="t">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Northern Natural Gas Company</a:t>
            </a:r>
            <a:endParaRPr b="1" lang="en-US" sz="3000" strike="noStrike" u="none">
              <a:solidFill>
                <a:srgbClr val="000000"/>
              </a:solidFill>
              <a:effectLst/>
              <a:uFillTx/>
              <a:latin typeface="Frutiger 55 Roman"/>
            </a:endParaRPr>
          </a:p>
        </p:txBody>
      </p:sp>
      <p:sp>
        <p:nvSpPr>
          <p:cNvPr id="24" name=""/>
          <p:cNvSpPr/>
          <p:nvPr/>
        </p:nvSpPr>
        <p:spPr>
          <a:xfrm>
            <a:off x="3965400" y="1849320"/>
            <a:ext cx="644760" cy="203400"/>
          </a:xfrm>
          <a:prstGeom prst="rect">
            <a:avLst/>
          </a:prstGeom>
          <a:noFill/>
          <a:ln w="0">
            <a:noFill/>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Times New Roman"/>
              </a:rPr>
              <a:t>Michigan</a:t>
            </a:r>
            <a:endParaRPr b="0" lang="en-US" sz="800" strike="noStrike" u="none">
              <a:solidFill>
                <a:srgbClr val="000000"/>
              </a:solidFill>
              <a:effectLst/>
              <a:uFillTx/>
              <a:latin typeface="Times New Roman"/>
            </a:endParaRPr>
          </a:p>
        </p:txBody>
      </p:sp>
      <p:sp>
        <p:nvSpPr>
          <p:cNvPr id="25" name=""/>
          <p:cNvSpPr/>
          <p:nvPr/>
        </p:nvSpPr>
        <p:spPr>
          <a:xfrm>
            <a:off x="1735200" y="2638440"/>
            <a:ext cx="1274760" cy="600120"/>
          </a:xfrm>
          <a:custGeom>
            <a:avLst/>
            <a:gdLst/>
            <a:ahLst/>
            <a:rect l="l" t="t" r="r" b="b"/>
            <a:pathLst>
              <a:path w="803" h="378">
                <a:moveTo>
                  <a:pt x="40" y="233"/>
                </a:moveTo>
                <a:lnTo>
                  <a:pt x="60" y="0"/>
                </a:lnTo>
                <a:lnTo>
                  <a:pt x="516" y="24"/>
                </a:lnTo>
                <a:lnTo>
                  <a:pt x="535" y="34"/>
                </a:lnTo>
                <a:lnTo>
                  <a:pt x="545" y="34"/>
                </a:lnTo>
                <a:lnTo>
                  <a:pt x="564" y="24"/>
                </a:lnTo>
                <a:lnTo>
                  <a:pt x="574" y="34"/>
                </a:lnTo>
                <a:lnTo>
                  <a:pt x="574" y="53"/>
                </a:lnTo>
                <a:lnTo>
                  <a:pt x="592" y="53"/>
                </a:lnTo>
                <a:lnTo>
                  <a:pt x="603" y="53"/>
                </a:lnTo>
                <a:lnTo>
                  <a:pt x="612" y="43"/>
                </a:lnTo>
                <a:lnTo>
                  <a:pt x="631" y="43"/>
                </a:lnTo>
                <a:lnTo>
                  <a:pt x="640" y="43"/>
                </a:lnTo>
                <a:lnTo>
                  <a:pt x="679" y="72"/>
                </a:lnTo>
                <a:lnTo>
                  <a:pt x="698" y="82"/>
                </a:lnTo>
                <a:lnTo>
                  <a:pt x="698" y="91"/>
                </a:lnTo>
                <a:lnTo>
                  <a:pt x="717" y="100"/>
                </a:lnTo>
                <a:lnTo>
                  <a:pt x="717" y="111"/>
                </a:lnTo>
                <a:lnTo>
                  <a:pt x="708" y="130"/>
                </a:lnTo>
                <a:lnTo>
                  <a:pt x="717" y="139"/>
                </a:lnTo>
                <a:lnTo>
                  <a:pt x="726" y="159"/>
                </a:lnTo>
                <a:lnTo>
                  <a:pt x="737" y="168"/>
                </a:lnTo>
                <a:lnTo>
                  <a:pt x="726" y="177"/>
                </a:lnTo>
                <a:lnTo>
                  <a:pt x="737" y="187"/>
                </a:lnTo>
                <a:lnTo>
                  <a:pt x="746" y="196"/>
                </a:lnTo>
                <a:lnTo>
                  <a:pt x="746" y="205"/>
                </a:lnTo>
                <a:lnTo>
                  <a:pt x="746" y="216"/>
                </a:lnTo>
                <a:lnTo>
                  <a:pt x="746" y="235"/>
                </a:lnTo>
                <a:lnTo>
                  <a:pt x="755" y="244"/>
                </a:lnTo>
                <a:lnTo>
                  <a:pt x="755" y="253"/>
                </a:lnTo>
                <a:lnTo>
                  <a:pt x="755" y="264"/>
                </a:lnTo>
                <a:lnTo>
                  <a:pt x="755" y="273"/>
                </a:lnTo>
                <a:lnTo>
                  <a:pt x="765" y="282"/>
                </a:lnTo>
                <a:lnTo>
                  <a:pt x="755" y="292"/>
                </a:lnTo>
                <a:lnTo>
                  <a:pt x="765" y="301"/>
                </a:lnTo>
                <a:lnTo>
                  <a:pt x="765" y="311"/>
                </a:lnTo>
                <a:lnTo>
                  <a:pt x="774" y="321"/>
                </a:lnTo>
                <a:lnTo>
                  <a:pt x="784" y="330"/>
                </a:lnTo>
                <a:lnTo>
                  <a:pt x="784" y="349"/>
                </a:lnTo>
                <a:lnTo>
                  <a:pt x="803" y="359"/>
                </a:lnTo>
                <a:lnTo>
                  <a:pt x="803" y="369"/>
                </a:lnTo>
                <a:lnTo>
                  <a:pt x="803" y="378"/>
                </a:lnTo>
                <a:lnTo>
                  <a:pt x="182" y="369"/>
                </a:lnTo>
                <a:lnTo>
                  <a:pt x="191" y="244"/>
                </a:lnTo>
                <a:lnTo>
                  <a:pt x="0" y="235"/>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6" name=""/>
          <p:cNvSpPr/>
          <p:nvPr/>
        </p:nvSpPr>
        <p:spPr>
          <a:xfrm>
            <a:off x="398520" y="1271520"/>
            <a:ext cx="1488960" cy="860400"/>
          </a:xfrm>
          <a:custGeom>
            <a:avLst/>
            <a:gdLst/>
            <a:ahLst/>
            <a:rect l="l" t="t" r="r" b="b"/>
            <a:pathLst>
              <a:path w="938" h="542">
                <a:moveTo>
                  <a:pt x="17" y="0"/>
                </a:moveTo>
                <a:lnTo>
                  <a:pt x="198" y="22"/>
                </a:lnTo>
                <a:lnTo>
                  <a:pt x="309" y="36"/>
                </a:lnTo>
                <a:lnTo>
                  <a:pt x="456" y="51"/>
                </a:lnTo>
                <a:lnTo>
                  <a:pt x="591" y="62"/>
                </a:lnTo>
                <a:lnTo>
                  <a:pt x="824" y="79"/>
                </a:lnTo>
                <a:lnTo>
                  <a:pt x="938" y="84"/>
                </a:lnTo>
                <a:lnTo>
                  <a:pt x="926" y="498"/>
                </a:lnTo>
                <a:lnTo>
                  <a:pt x="359" y="483"/>
                </a:lnTo>
                <a:lnTo>
                  <a:pt x="347" y="542"/>
                </a:lnTo>
                <a:lnTo>
                  <a:pt x="325" y="514"/>
                </a:lnTo>
                <a:lnTo>
                  <a:pt x="272" y="519"/>
                </a:lnTo>
                <a:lnTo>
                  <a:pt x="197" y="530"/>
                </a:lnTo>
                <a:lnTo>
                  <a:pt x="185" y="453"/>
                </a:lnTo>
                <a:lnTo>
                  <a:pt x="95" y="391"/>
                </a:lnTo>
                <a:lnTo>
                  <a:pt x="107" y="335"/>
                </a:lnTo>
                <a:lnTo>
                  <a:pt x="117" y="288"/>
                </a:lnTo>
                <a:lnTo>
                  <a:pt x="0" y="135"/>
                </a:lnTo>
                <a:lnTo>
                  <a:pt x="17"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7" name=""/>
          <p:cNvSpPr/>
          <p:nvPr/>
        </p:nvSpPr>
        <p:spPr>
          <a:xfrm>
            <a:off x="860400" y="2021040"/>
            <a:ext cx="1036800" cy="998280"/>
          </a:xfrm>
          <a:custGeom>
            <a:avLst/>
            <a:gdLst/>
            <a:ahLst/>
            <a:rect l="l" t="t" r="r" b="b"/>
            <a:pathLst>
              <a:path w="653" h="629">
                <a:moveTo>
                  <a:pt x="63" y="0"/>
                </a:moveTo>
                <a:lnTo>
                  <a:pt x="39" y="236"/>
                </a:lnTo>
                <a:lnTo>
                  <a:pt x="0" y="572"/>
                </a:lnTo>
                <a:lnTo>
                  <a:pt x="185" y="588"/>
                </a:lnTo>
                <a:lnTo>
                  <a:pt x="615" y="629"/>
                </a:lnTo>
                <a:lnTo>
                  <a:pt x="653" y="2"/>
                </a:lnTo>
                <a:lnTo>
                  <a:pt x="63"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8" name=""/>
          <p:cNvSpPr/>
          <p:nvPr/>
        </p:nvSpPr>
        <p:spPr>
          <a:xfrm>
            <a:off x="1093680" y="2725560"/>
            <a:ext cx="1028880" cy="1100160"/>
          </a:xfrm>
          <a:custGeom>
            <a:avLst/>
            <a:gdLst/>
            <a:ahLst/>
            <a:rect l="l" t="t" r="r" b="b"/>
            <a:pathLst>
              <a:path w="723" h="481">
                <a:moveTo>
                  <a:pt x="60" y="0"/>
                </a:moveTo>
                <a:lnTo>
                  <a:pt x="23" y="288"/>
                </a:lnTo>
                <a:lnTo>
                  <a:pt x="0" y="454"/>
                </a:lnTo>
                <a:lnTo>
                  <a:pt x="360" y="470"/>
                </a:lnTo>
                <a:lnTo>
                  <a:pt x="706" y="480"/>
                </a:lnTo>
                <a:lnTo>
                  <a:pt x="718" y="256"/>
                </a:lnTo>
                <a:lnTo>
                  <a:pt x="722" y="36"/>
                </a:lnTo>
                <a:lnTo>
                  <a:pt x="524" y="33"/>
                </a:lnTo>
                <a:lnTo>
                  <a:pt x="60"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9" name=""/>
          <p:cNvSpPr/>
          <p:nvPr/>
        </p:nvSpPr>
        <p:spPr>
          <a:xfrm>
            <a:off x="952560" y="3763800"/>
            <a:ext cx="1014480" cy="1089360"/>
          </a:xfrm>
          <a:custGeom>
            <a:avLst/>
            <a:gdLst/>
            <a:ahLst/>
            <a:rect l="l" t="t" r="r" b="b"/>
            <a:pathLst>
              <a:path w="696" h="615">
                <a:moveTo>
                  <a:pt x="85" y="0"/>
                </a:moveTo>
                <a:lnTo>
                  <a:pt x="695" y="24"/>
                </a:lnTo>
                <a:lnTo>
                  <a:pt x="666" y="568"/>
                </a:lnTo>
                <a:lnTo>
                  <a:pt x="467" y="557"/>
                </a:lnTo>
                <a:lnTo>
                  <a:pt x="282" y="552"/>
                </a:lnTo>
                <a:lnTo>
                  <a:pt x="282" y="574"/>
                </a:lnTo>
                <a:lnTo>
                  <a:pt x="126" y="574"/>
                </a:lnTo>
                <a:lnTo>
                  <a:pt x="118" y="614"/>
                </a:lnTo>
                <a:lnTo>
                  <a:pt x="0" y="601"/>
                </a:lnTo>
                <a:lnTo>
                  <a:pt x="66" y="142"/>
                </a:lnTo>
                <a:lnTo>
                  <a:pt x="85"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 name=""/>
          <p:cNvSpPr/>
          <p:nvPr/>
        </p:nvSpPr>
        <p:spPr>
          <a:xfrm>
            <a:off x="1828800" y="1405080"/>
            <a:ext cx="1023840" cy="714240"/>
          </a:xfrm>
          <a:custGeom>
            <a:avLst/>
            <a:gdLst/>
            <a:ahLst/>
            <a:rect l="l" t="t" r="r" b="b"/>
            <a:pathLst>
              <a:path w="645" h="450">
                <a:moveTo>
                  <a:pt x="42" y="0"/>
                </a:moveTo>
                <a:lnTo>
                  <a:pt x="0" y="409"/>
                </a:lnTo>
                <a:lnTo>
                  <a:pt x="0" y="420"/>
                </a:lnTo>
                <a:lnTo>
                  <a:pt x="70" y="420"/>
                </a:lnTo>
                <a:lnTo>
                  <a:pt x="158" y="420"/>
                </a:lnTo>
                <a:lnTo>
                  <a:pt x="319" y="450"/>
                </a:lnTo>
                <a:lnTo>
                  <a:pt x="645" y="450"/>
                </a:lnTo>
                <a:lnTo>
                  <a:pt x="645" y="417"/>
                </a:lnTo>
                <a:lnTo>
                  <a:pt x="642" y="409"/>
                </a:lnTo>
                <a:lnTo>
                  <a:pt x="642" y="398"/>
                </a:lnTo>
                <a:lnTo>
                  <a:pt x="635" y="398"/>
                </a:lnTo>
                <a:lnTo>
                  <a:pt x="621" y="387"/>
                </a:lnTo>
                <a:lnTo>
                  <a:pt x="635" y="376"/>
                </a:lnTo>
                <a:lnTo>
                  <a:pt x="635" y="231"/>
                </a:lnTo>
                <a:lnTo>
                  <a:pt x="635" y="227"/>
                </a:lnTo>
                <a:lnTo>
                  <a:pt x="621" y="205"/>
                </a:lnTo>
                <a:lnTo>
                  <a:pt x="614" y="182"/>
                </a:lnTo>
                <a:lnTo>
                  <a:pt x="614" y="168"/>
                </a:lnTo>
                <a:lnTo>
                  <a:pt x="603" y="156"/>
                </a:lnTo>
                <a:lnTo>
                  <a:pt x="603" y="138"/>
                </a:lnTo>
                <a:lnTo>
                  <a:pt x="614" y="119"/>
                </a:lnTo>
                <a:lnTo>
                  <a:pt x="603" y="108"/>
                </a:lnTo>
                <a:lnTo>
                  <a:pt x="603" y="97"/>
                </a:lnTo>
                <a:lnTo>
                  <a:pt x="604" y="45"/>
                </a:lnTo>
                <a:lnTo>
                  <a:pt x="385" y="33"/>
                </a:lnTo>
                <a:lnTo>
                  <a:pt x="343" y="26"/>
                </a:lnTo>
                <a:lnTo>
                  <a:pt x="295" y="19"/>
                </a:lnTo>
                <a:lnTo>
                  <a:pt x="263" y="19"/>
                </a:lnTo>
                <a:lnTo>
                  <a:pt x="224" y="14"/>
                </a:lnTo>
                <a:lnTo>
                  <a:pt x="189" y="14"/>
                </a:lnTo>
                <a:lnTo>
                  <a:pt x="155" y="11"/>
                </a:lnTo>
                <a:lnTo>
                  <a:pt x="120" y="8"/>
                </a:lnTo>
                <a:lnTo>
                  <a:pt x="81" y="0"/>
                </a:lnTo>
                <a:lnTo>
                  <a:pt x="42"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 name=""/>
          <p:cNvSpPr/>
          <p:nvPr/>
        </p:nvSpPr>
        <p:spPr>
          <a:xfrm>
            <a:off x="1173240" y="3868560"/>
            <a:ext cx="2162160" cy="2114640"/>
          </a:xfrm>
          <a:custGeom>
            <a:avLst/>
            <a:gdLst/>
            <a:ahLst/>
            <a:rect l="l" t="t" r="r" b="b"/>
            <a:pathLst>
              <a:path w="1454" h="1421">
                <a:moveTo>
                  <a:pt x="757" y="20"/>
                </a:moveTo>
                <a:lnTo>
                  <a:pt x="440" y="0"/>
                </a:lnTo>
                <a:lnTo>
                  <a:pt x="389" y="593"/>
                </a:lnTo>
                <a:lnTo>
                  <a:pt x="0" y="552"/>
                </a:lnTo>
                <a:lnTo>
                  <a:pt x="0" y="562"/>
                </a:lnTo>
                <a:lnTo>
                  <a:pt x="0" y="572"/>
                </a:lnTo>
                <a:lnTo>
                  <a:pt x="0" y="582"/>
                </a:lnTo>
                <a:lnTo>
                  <a:pt x="20" y="593"/>
                </a:lnTo>
                <a:lnTo>
                  <a:pt x="31" y="613"/>
                </a:lnTo>
                <a:lnTo>
                  <a:pt x="41" y="623"/>
                </a:lnTo>
                <a:lnTo>
                  <a:pt x="61" y="644"/>
                </a:lnTo>
                <a:lnTo>
                  <a:pt x="123" y="715"/>
                </a:lnTo>
                <a:lnTo>
                  <a:pt x="174" y="756"/>
                </a:lnTo>
                <a:lnTo>
                  <a:pt x="174" y="766"/>
                </a:lnTo>
                <a:lnTo>
                  <a:pt x="174" y="787"/>
                </a:lnTo>
                <a:lnTo>
                  <a:pt x="184" y="787"/>
                </a:lnTo>
                <a:lnTo>
                  <a:pt x="194" y="807"/>
                </a:lnTo>
                <a:lnTo>
                  <a:pt x="194" y="848"/>
                </a:lnTo>
                <a:lnTo>
                  <a:pt x="194" y="858"/>
                </a:lnTo>
                <a:lnTo>
                  <a:pt x="215" y="889"/>
                </a:lnTo>
                <a:lnTo>
                  <a:pt x="287" y="950"/>
                </a:lnTo>
                <a:lnTo>
                  <a:pt x="338" y="981"/>
                </a:lnTo>
                <a:lnTo>
                  <a:pt x="358" y="981"/>
                </a:lnTo>
                <a:lnTo>
                  <a:pt x="368" y="981"/>
                </a:lnTo>
                <a:lnTo>
                  <a:pt x="379" y="960"/>
                </a:lnTo>
                <a:lnTo>
                  <a:pt x="389" y="950"/>
                </a:lnTo>
                <a:lnTo>
                  <a:pt x="409" y="899"/>
                </a:lnTo>
                <a:lnTo>
                  <a:pt x="420" y="889"/>
                </a:lnTo>
                <a:lnTo>
                  <a:pt x="430" y="879"/>
                </a:lnTo>
                <a:lnTo>
                  <a:pt x="440" y="889"/>
                </a:lnTo>
                <a:lnTo>
                  <a:pt x="450" y="889"/>
                </a:lnTo>
                <a:lnTo>
                  <a:pt x="450" y="879"/>
                </a:lnTo>
                <a:lnTo>
                  <a:pt x="460" y="868"/>
                </a:lnTo>
                <a:lnTo>
                  <a:pt x="471" y="879"/>
                </a:lnTo>
                <a:lnTo>
                  <a:pt x="481" y="879"/>
                </a:lnTo>
                <a:lnTo>
                  <a:pt x="501" y="889"/>
                </a:lnTo>
                <a:lnTo>
                  <a:pt x="512" y="889"/>
                </a:lnTo>
                <a:lnTo>
                  <a:pt x="532" y="899"/>
                </a:lnTo>
                <a:lnTo>
                  <a:pt x="542" y="889"/>
                </a:lnTo>
                <a:lnTo>
                  <a:pt x="563" y="909"/>
                </a:lnTo>
                <a:lnTo>
                  <a:pt x="573" y="919"/>
                </a:lnTo>
                <a:lnTo>
                  <a:pt x="573" y="930"/>
                </a:lnTo>
                <a:lnTo>
                  <a:pt x="583" y="930"/>
                </a:lnTo>
                <a:lnTo>
                  <a:pt x="593" y="930"/>
                </a:lnTo>
                <a:lnTo>
                  <a:pt x="604" y="950"/>
                </a:lnTo>
                <a:lnTo>
                  <a:pt x="624" y="971"/>
                </a:lnTo>
                <a:lnTo>
                  <a:pt x="634" y="991"/>
                </a:lnTo>
                <a:lnTo>
                  <a:pt x="645" y="1001"/>
                </a:lnTo>
                <a:lnTo>
                  <a:pt x="675" y="1073"/>
                </a:lnTo>
                <a:lnTo>
                  <a:pt x="675" y="1093"/>
                </a:lnTo>
                <a:lnTo>
                  <a:pt x="716" y="1134"/>
                </a:lnTo>
                <a:lnTo>
                  <a:pt x="716" y="1144"/>
                </a:lnTo>
                <a:lnTo>
                  <a:pt x="747" y="1175"/>
                </a:lnTo>
                <a:lnTo>
                  <a:pt x="757" y="1185"/>
                </a:lnTo>
                <a:lnTo>
                  <a:pt x="767" y="1195"/>
                </a:lnTo>
                <a:lnTo>
                  <a:pt x="767" y="1226"/>
                </a:lnTo>
                <a:lnTo>
                  <a:pt x="767" y="1236"/>
                </a:lnTo>
                <a:lnTo>
                  <a:pt x="778" y="1267"/>
                </a:lnTo>
                <a:lnTo>
                  <a:pt x="778" y="1277"/>
                </a:lnTo>
                <a:lnTo>
                  <a:pt x="808" y="1328"/>
                </a:lnTo>
                <a:lnTo>
                  <a:pt x="808" y="1338"/>
                </a:lnTo>
                <a:lnTo>
                  <a:pt x="829" y="1338"/>
                </a:lnTo>
                <a:lnTo>
                  <a:pt x="849" y="1359"/>
                </a:lnTo>
                <a:lnTo>
                  <a:pt x="870" y="1359"/>
                </a:lnTo>
                <a:lnTo>
                  <a:pt x="911" y="1389"/>
                </a:lnTo>
                <a:lnTo>
                  <a:pt x="962" y="1389"/>
                </a:lnTo>
                <a:lnTo>
                  <a:pt x="972" y="1389"/>
                </a:lnTo>
                <a:lnTo>
                  <a:pt x="993" y="1410"/>
                </a:lnTo>
                <a:lnTo>
                  <a:pt x="1013" y="1420"/>
                </a:lnTo>
                <a:lnTo>
                  <a:pt x="1023" y="1400"/>
                </a:lnTo>
                <a:lnTo>
                  <a:pt x="1033" y="1400"/>
                </a:lnTo>
                <a:lnTo>
                  <a:pt x="1033" y="1389"/>
                </a:lnTo>
                <a:lnTo>
                  <a:pt x="1023" y="1389"/>
                </a:lnTo>
                <a:lnTo>
                  <a:pt x="1033" y="1389"/>
                </a:lnTo>
                <a:lnTo>
                  <a:pt x="1013" y="1369"/>
                </a:lnTo>
                <a:lnTo>
                  <a:pt x="1003" y="1308"/>
                </a:lnTo>
                <a:lnTo>
                  <a:pt x="993" y="1287"/>
                </a:lnTo>
                <a:lnTo>
                  <a:pt x="1003" y="1246"/>
                </a:lnTo>
                <a:lnTo>
                  <a:pt x="1003" y="1236"/>
                </a:lnTo>
                <a:lnTo>
                  <a:pt x="993" y="1236"/>
                </a:lnTo>
                <a:lnTo>
                  <a:pt x="993" y="1226"/>
                </a:lnTo>
                <a:lnTo>
                  <a:pt x="1013" y="1216"/>
                </a:lnTo>
                <a:lnTo>
                  <a:pt x="1023" y="1185"/>
                </a:lnTo>
                <a:lnTo>
                  <a:pt x="1013" y="1175"/>
                </a:lnTo>
                <a:lnTo>
                  <a:pt x="1013" y="1165"/>
                </a:lnTo>
                <a:lnTo>
                  <a:pt x="1023" y="1154"/>
                </a:lnTo>
                <a:lnTo>
                  <a:pt x="1033" y="1165"/>
                </a:lnTo>
                <a:lnTo>
                  <a:pt x="1054" y="1144"/>
                </a:lnTo>
                <a:lnTo>
                  <a:pt x="1054" y="1134"/>
                </a:lnTo>
                <a:lnTo>
                  <a:pt x="1044" y="1124"/>
                </a:lnTo>
                <a:lnTo>
                  <a:pt x="1054" y="1114"/>
                </a:lnTo>
                <a:lnTo>
                  <a:pt x="1064" y="1114"/>
                </a:lnTo>
                <a:lnTo>
                  <a:pt x="1074" y="1114"/>
                </a:lnTo>
                <a:lnTo>
                  <a:pt x="1085" y="1114"/>
                </a:lnTo>
                <a:lnTo>
                  <a:pt x="1085" y="1093"/>
                </a:lnTo>
                <a:lnTo>
                  <a:pt x="1095" y="1093"/>
                </a:lnTo>
                <a:lnTo>
                  <a:pt x="1126" y="1083"/>
                </a:lnTo>
                <a:lnTo>
                  <a:pt x="1126" y="1073"/>
                </a:lnTo>
                <a:lnTo>
                  <a:pt x="1115" y="1073"/>
                </a:lnTo>
                <a:lnTo>
                  <a:pt x="1115" y="1062"/>
                </a:lnTo>
                <a:lnTo>
                  <a:pt x="1136" y="1052"/>
                </a:lnTo>
                <a:lnTo>
                  <a:pt x="1146" y="1052"/>
                </a:lnTo>
                <a:lnTo>
                  <a:pt x="1156" y="1062"/>
                </a:lnTo>
                <a:lnTo>
                  <a:pt x="1156" y="1052"/>
                </a:lnTo>
                <a:lnTo>
                  <a:pt x="1197" y="1042"/>
                </a:lnTo>
                <a:lnTo>
                  <a:pt x="1269" y="1001"/>
                </a:lnTo>
                <a:lnTo>
                  <a:pt x="1269" y="981"/>
                </a:lnTo>
                <a:lnTo>
                  <a:pt x="1300" y="960"/>
                </a:lnTo>
                <a:lnTo>
                  <a:pt x="1300" y="950"/>
                </a:lnTo>
                <a:lnTo>
                  <a:pt x="1289" y="940"/>
                </a:lnTo>
                <a:lnTo>
                  <a:pt x="1289" y="919"/>
                </a:lnTo>
                <a:lnTo>
                  <a:pt x="1310" y="909"/>
                </a:lnTo>
                <a:lnTo>
                  <a:pt x="1320" y="909"/>
                </a:lnTo>
                <a:lnTo>
                  <a:pt x="1310" y="930"/>
                </a:lnTo>
                <a:lnTo>
                  <a:pt x="1320" y="940"/>
                </a:lnTo>
                <a:lnTo>
                  <a:pt x="1340" y="930"/>
                </a:lnTo>
                <a:lnTo>
                  <a:pt x="1340" y="940"/>
                </a:lnTo>
                <a:lnTo>
                  <a:pt x="1392" y="919"/>
                </a:lnTo>
                <a:lnTo>
                  <a:pt x="1422" y="919"/>
                </a:lnTo>
                <a:lnTo>
                  <a:pt x="1422" y="909"/>
                </a:lnTo>
                <a:lnTo>
                  <a:pt x="1412" y="909"/>
                </a:lnTo>
                <a:lnTo>
                  <a:pt x="1412" y="899"/>
                </a:lnTo>
                <a:lnTo>
                  <a:pt x="1412" y="889"/>
                </a:lnTo>
                <a:lnTo>
                  <a:pt x="1422" y="879"/>
                </a:lnTo>
                <a:lnTo>
                  <a:pt x="1433" y="848"/>
                </a:lnTo>
                <a:lnTo>
                  <a:pt x="1422" y="838"/>
                </a:lnTo>
                <a:lnTo>
                  <a:pt x="1422" y="827"/>
                </a:lnTo>
                <a:lnTo>
                  <a:pt x="1433" y="817"/>
                </a:lnTo>
                <a:lnTo>
                  <a:pt x="1433" y="797"/>
                </a:lnTo>
                <a:lnTo>
                  <a:pt x="1443" y="787"/>
                </a:lnTo>
                <a:lnTo>
                  <a:pt x="1443" y="776"/>
                </a:lnTo>
                <a:lnTo>
                  <a:pt x="1453" y="756"/>
                </a:lnTo>
                <a:lnTo>
                  <a:pt x="1453" y="736"/>
                </a:lnTo>
                <a:lnTo>
                  <a:pt x="1443" y="715"/>
                </a:lnTo>
                <a:lnTo>
                  <a:pt x="1433" y="705"/>
                </a:lnTo>
                <a:lnTo>
                  <a:pt x="1433" y="695"/>
                </a:lnTo>
                <a:lnTo>
                  <a:pt x="1433" y="684"/>
                </a:lnTo>
                <a:lnTo>
                  <a:pt x="1422" y="674"/>
                </a:lnTo>
                <a:lnTo>
                  <a:pt x="1412" y="674"/>
                </a:lnTo>
                <a:lnTo>
                  <a:pt x="1412" y="664"/>
                </a:lnTo>
                <a:lnTo>
                  <a:pt x="1422" y="654"/>
                </a:lnTo>
                <a:lnTo>
                  <a:pt x="1412" y="633"/>
                </a:lnTo>
                <a:lnTo>
                  <a:pt x="1392" y="623"/>
                </a:lnTo>
                <a:lnTo>
                  <a:pt x="1392" y="613"/>
                </a:lnTo>
                <a:lnTo>
                  <a:pt x="1381" y="480"/>
                </a:lnTo>
                <a:lnTo>
                  <a:pt x="1381" y="409"/>
                </a:lnTo>
                <a:lnTo>
                  <a:pt x="1371" y="409"/>
                </a:lnTo>
                <a:lnTo>
                  <a:pt x="1351" y="409"/>
                </a:lnTo>
                <a:lnTo>
                  <a:pt x="1330" y="398"/>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2" name=""/>
          <p:cNvSpPr/>
          <p:nvPr/>
        </p:nvSpPr>
        <p:spPr>
          <a:xfrm>
            <a:off x="1846440" y="3790800"/>
            <a:ext cx="1322280" cy="673200"/>
          </a:xfrm>
          <a:custGeom>
            <a:avLst/>
            <a:gdLst/>
            <a:ahLst/>
            <a:rect l="l" t="t" r="r" b="b"/>
            <a:pathLst>
              <a:path w="890" h="451">
                <a:moveTo>
                  <a:pt x="869" y="20"/>
                </a:moveTo>
                <a:lnTo>
                  <a:pt x="111" y="10"/>
                </a:lnTo>
                <a:lnTo>
                  <a:pt x="10" y="0"/>
                </a:lnTo>
                <a:lnTo>
                  <a:pt x="0" y="60"/>
                </a:lnTo>
                <a:lnTo>
                  <a:pt x="313" y="80"/>
                </a:lnTo>
                <a:lnTo>
                  <a:pt x="303" y="330"/>
                </a:lnTo>
                <a:lnTo>
                  <a:pt x="313" y="330"/>
                </a:lnTo>
                <a:lnTo>
                  <a:pt x="323" y="330"/>
                </a:lnTo>
                <a:lnTo>
                  <a:pt x="333" y="350"/>
                </a:lnTo>
                <a:lnTo>
                  <a:pt x="343" y="360"/>
                </a:lnTo>
                <a:lnTo>
                  <a:pt x="364" y="350"/>
                </a:lnTo>
                <a:lnTo>
                  <a:pt x="374" y="350"/>
                </a:lnTo>
                <a:lnTo>
                  <a:pt x="384" y="350"/>
                </a:lnTo>
                <a:lnTo>
                  <a:pt x="384" y="360"/>
                </a:lnTo>
                <a:lnTo>
                  <a:pt x="384" y="370"/>
                </a:lnTo>
                <a:lnTo>
                  <a:pt x="394" y="380"/>
                </a:lnTo>
                <a:lnTo>
                  <a:pt x="424" y="380"/>
                </a:lnTo>
                <a:lnTo>
                  <a:pt x="434" y="390"/>
                </a:lnTo>
                <a:lnTo>
                  <a:pt x="445" y="390"/>
                </a:lnTo>
                <a:lnTo>
                  <a:pt x="445" y="380"/>
                </a:lnTo>
                <a:lnTo>
                  <a:pt x="455" y="390"/>
                </a:lnTo>
                <a:lnTo>
                  <a:pt x="465" y="400"/>
                </a:lnTo>
                <a:lnTo>
                  <a:pt x="475" y="390"/>
                </a:lnTo>
                <a:lnTo>
                  <a:pt x="505" y="390"/>
                </a:lnTo>
                <a:lnTo>
                  <a:pt x="505" y="400"/>
                </a:lnTo>
                <a:lnTo>
                  <a:pt x="515" y="410"/>
                </a:lnTo>
                <a:lnTo>
                  <a:pt x="515" y="420"/>
                </a:lnTo>
                <a:lnTo>
                  <a:pt x="535" y="430"/>
                </a:lnTo>
                <a:lnTo>
                  <a:pt x="546" y="410"/>
                </a:lnTo>
                <a:lnTo>
                  <a:pt x="576" y="430"/>
                </a:lnTo>
                <a:lnTo>
                  <a:pt x="586" y="420"/>
                </a:lnTo>
                <a:lnTo>
                  <a:pt x="596" y="420"/>
                </a:lnTo>
                <a:lnTo>
                  <a:pt x="596" y="430"/>
                </a:lnTo>
                <a:lnTo>
                  <a:pt x="596" y="440"/>
                </a:lnTo>
                <a:lnTo>
                  <a:pt x="606" y="450"/>
                </a:lnTo>
                <a:lnTo>
                  <a:pt x="606" y="440"/>
                </a:lnTo>
                <a:lnTo>
                  <a:pt x="606" y="430"/>
                </a:lnTo>
                <a:lnTo>
                  <a:pt x="616" y="420"/>
                </a:lnTo>
                <a:lnTo>
                  <a:pt x="626" y="420"/>
                </a:lnTo>
                <a:lnTo>
                  <a:pt x="636" y="430"/>
                </a:lnTo>
                <a:lnTo>
                  <a:pt x="647" y="430"/>
                </a:lnTo>
                <a:lnTo>
                  <a:pt x="657" y="420"/>
                </a:lnTo>
                <a:lnTo>
                  <a:pt x="657" y="430"/>
                </a:lnTo>
                <a:lnTo>
                  <a:pt x="667" y="430"/>
                </a:lnTo>
                <a:lnTo>
                  <a:pt x="677" y="440"/>
                </a:lnTo>
                <a:lnTo>
                  <a:pt x="687" y="450"/>
                </a:lnTo>
                <a:lnTo>
                  <a:pt x="707" y="430"/>
                </a:lnTo>
                <a:lnTo>
                  <a:pt x="717" y="430"/>
                </a:lnTo>
                <a:lnTo>
                  <a:pt x="737" y="430"/>
                </a:lnTo>
                <a:lnTo>
                  <a:pt x="758" y="420"/>
                </a:lnTo>
                <a:lnTo>
                  <a:pt x="768" y="420"/>
                </a:lnTo>
                <a:lnTo>
                  <a:pt x="798" y="420"/>
                </a:lnTo>
                <a:lnTo>
                  <a:pt x="808" y="420"/>
                </a:lnTo>
                <a:lnTo>
                  <a:pt x="869" y="440"/>
                </a:lnTo>
                <a:lnTo>
                  <a:pt x="869" y="450"/>
                </a:lnTo>
                <a:lnTo>
                  <a:pt x="879" y="450"/>
                </a:lnTo>
                <a:lnTo>
                  <a:pt x="889" y="230"/>
                </a:lnTo>
                <a:lnTo>
                  <a:pt x="869" y="90"/>
                </a:lnTo>
                <a:lnTo>
                  <a:pt x="869" y="2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 name=""/>
          <p:cNvSpPr/>
          <p:nvPr/>
        </p:nvSpPr>
        <p:spPr>
          <a:xfrm>
            <a:off x="2333520" y="5146560"/>
            <a:ext cx="723960" cy="403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2057400" y="2127240"/>
            <a:ext cx="1440" cy="1260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5" name=""/>
          <p:cNvSpPr/>
          <p:nvPr/>
        </p:nvSpPr>
        <p:spPr>
          <a:xfrm>
            <a:off x="1697040" y="3276720"/>
            <a:ext cx="1440" cy="2520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6" name=""/>
          <p:cNvSpPr/>
          <p:nvPr/>
        </p:nvSpPr>
        <p:spPr>
          <a:xfrm>
            <a:off x="1697040" y="3276720"/>
            <a:ext cx="1440" cy="2520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7" name=""/>
          <p:cNvSpPr/>
          <p:nvPr/>
        </p:nvSpPr>
        <p:spPr>
          <a:xfrm>
            <a:off x="3745080" y="3184560"/>
            <a:ext cx="2880" cy="252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8" name=""/>
          <p:cNvSpPr/>
          <p:nvPr/>
        </p:nvSpPr>
        <p:spPr>
          <a:xfrm>
            <a:off x="3745080" y="3184560"/>
            <a:ext cx="2880" cy="1116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9" name=""/>
          <p:cNvSpPr/>
          <p:nvPr/>
        </p:nvSpPr>
        <p:spPr>
          <a:xfrm>
            <a:off x="3828960" y="3209760"/>
            <a:ext cx="1800" cy="1440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0" name=""/>
          <p:cNvSpPr/>
          <p:nvPr/>
        </p:nvSpPr>
        <p:spPr>
          <a:xfrm>
            <a:off x="3971880" y="3224160"/>
            <a:ext cx="1800" cy="1584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41" name=""/>
          <p:cNvSpPr/>
          <p:nvPr/>
        </p:nvSpPr>
        <p:spPr>
          <a:xfrm>
            <a:off x="1994040" y="3213000"/>
            <a:ext cx="1139760" cy="60984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 name=""/>
          <p:cNvSpPr/>
          <p:nvPr/>
        </p:nvSpPr>
        <p:spPr>
          <a:xfrm>
            <a:off x="1830240" y="2060640"/>
            <a:ext cx="1043280" cy="722160"/>
          </a:xfrm>
          <a:custGeom>
            <a:avLst/>
            <a:gdLst/>
            <a:ahLst/>
            <a:rect l="l" t="t" r="r" b="b"/>
            <a:pathLst>
              <a:path w="657" h="455">
                <a:moveTo>
                  <a:pt x="0" y="361"/>
                </a:moveTo>
                <a:lnTo>
                  <a:pt x="20" y="0"/>
                </a:lnTo>
                <a:lnTo>
                  <a:pt x="638" y="25"/>
                </a:lnTo>
                <a:lnTo>
                  <a:pt x="638" y="34"/>
                </a:lnTo>
                <a:lnTo>
                  <a:pt x="638" y="53"/>
                </a:lnTo>
                <a:lnTo>
                  <a:pt x="618" y="63"/>
                </a:lnTo>
                <a:lnTo>
                  <a:pt x="618" y="73"/>
                </a:lnTo>
                <a:lnTo>
                  <a:pt x="657" y="102"/>
                </a:lnTo>
                <a:lnTo>
                  <a:pt x="657" y="331"/>
                </a:lnTo>
                <a:lnTo>
                  <a:pt x="648" y="331"/>
                </a:lnTo>
                <a:lnTo>
                  <a:pt x="638" y="331"/>
                </a:lnTo>
                <a:lnTo>
                  <a:pt x="648" y="340"/>
                </a:lnTo>
                <a:lnTo>
                  <a:pt x="638" y="360"/>
                </a:lnTo>
                <a:lnTo>
                  <a:pt x="648" y="360"/>
                </a:lnTo>
                <a:lnTo>
                  <a:pt x="657" y="378"/>
                </a:lnTo>
                <a:lnTo>
                  <a:pt x="648" y="388"/>
                </a:lnTo>
                <a:lnTo>
                  <a:pt x="648" y="398"/>
                </a:lnTo>
                <a:lnTo>
                  <a:pt x="638" y="417"/>
                </a:lnTo>
                <a:lnTo>
                  <a:pt x="648" y="446"/>
                </a:lnTo>
                <a:lnTo>
                  <a:pt x="648" y="455"/>
                </a:lnTo>
                <a:lnTo>
                  <a:pt x="628" y="446"/>
                </a:lnTo>
                <a:lnTo>
                  <a:pt x="589" y="417"/>
                </a:lnTo>
                <a:lnTo>
                  <a:pt x="579" y="417"/>
                </a:lnTo>
                <a:lnTo>
                  <a:pt x="561" y="417"/>
                </a:lnTo>
                <a:lnTo>
                  <a:pt x="550" y="426"/>
                </a:lnTo>
                <a:lnTo>
                  <a:pt x="540" y="426"/>
                </a:lnTo>
                <a:lnTo>
                  <a:pt x="521" y="426"/>
                </a:lnTo>
                <a:lnTo>
                  <a:pt x="521" y="407"/>
                </a:lnTo>
                <a:lnTo>
                  <a:pt x="511" y="398"/>
                </a:lnTo>
                <a:lnTo>
                  <a:pt x="492" y="407"/>
                </a:lnTo>
                <a:lnTo>
                  <a:pt x="483" y="407"/>
                </a:lnTo>
                <a:lnTo>
                  <a:pt x="462" y="388"/>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 name=""/>
          <p:cNvSpPr/>
          <p:nvPr/>
        </p:nvSpPr>
        <p:spPr>
          <a:xfrm>
            <a:off x="2755800" y="1430280"/>
            <a:ext cx="1022400" cy="113688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 name=""/>
          <p:cNvSpPr/>
          <p:nvPr/>
        </p:nvSpPr>
        <p:spPr>
          <a:xfrm>
            <a:off x="3332160" y="1860480"/>
            <a:ext cx="819000" cy="86832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5" name=""/>
          <p:cNvSpPr/>
          <p:nvPr/>
        </p:nvSpPr>
        <p:spPr>
          <a:xfrm>
            <a:off x="2830680" y="2527200"/>
            <a:ext cx="927000" cy="625680"/>
          </a:xfrm>
          <a:custGeom>
            <a:avLst/>
            <a:gdLst/>
            <a:ahLst/>
            <a:rect l="l" t="t" r="r" b="b"/>
            <a:pathLst>
              <a:path w="623" h="420">
                <a:moveTo>
                  <a:pt x="20" y="20"/>
                </a:moveTo>
                <a:lnTo>
                  <a:pt x="510" y="0"/>
                </a:lnTo>
                <a:lnTo>
                  <a:pt x="510" y="20"/>
                </a:lnTo>
                <a:lnTo>
                  <a:pt x="520" y="31"/>
                </a:lnTo>
                <a:lnTo>
                  <a:pt x="520" y="41"/>
                </a:lnTo>
                <a:lnTo>
                  <a:pt x="510" y="51"/>
                </a:lnTo>
                <a:lnTo>
                  <a:pt x="520" y="61"/>
                </a:lnTo>
                <a:lnTo>
                  <a:pt x="530" y="102"/>
                </a:lnTo>
                <a:lnTo>
                  <a:pt x="561" y="112"/>
                </a:lnTo>
                <a:lnTo>
                  <a:pt x="571" y="123"/>
                </a:lnTo>
                <a:lnTo>
                  <a:pt x="571" y="133"/>
                </a:lnTo>
                <a:lnTo>
                  <a:pt x="571" y="143"/>
                </a:lnTo>
                <a:lnTo>
                  <a:pt x="591" y="153"/>
                </a:lnTo>
                <a:lnTo>
                  <a:pt x="602" y="164"/>
                </a:lnTo>
                <a:lnTo>
                  <a:pt x="612" y="174"/>
                </a:lnTo>
                <a:lnTo>
                  <a:pt x="622" y="194"/>
                </a:lnTo>
                <a:lnTo>
                  <a:pt x="622" y="204"/>
                </a:lnTo>
                <a:lnTo>
                  <a:pt x="612" y="225"/>
                </a:lnTo>
                <a:lnTo>
                  <a:pt x="612" y="245"/>
                </a:lnTo>
                <a:lnTo>
                  <a:pt x="591" y="255"/>
                </a:lnTo>
                <a:lnTo>
                  <a:pt x="571" y="266"/>
                </a:lnTo>
                <a:lnTo>
                  <a:pt x="551" y="266"/>
                </a:lnTo>
                <a:lnTo>
                  <a:pt x="540" y="276"/>
                </a:lnTo>
                <a:lnTo>
                  <a:pt x="530" y="286"/>
                </a:lnTo>
                <a:lnTo>
                  <a:pt x="540" y="296"/>
                </a:lnTo>
                <a:lnTo>
                  <a:pt x="551" y="317"/>
                </a:lnTo>
                <a:lnTo>
                  <a:pt x="551" y="337"/>
                </a:lnTo>
                <a:lnTo>
                  <a:pt x="530" y="368"/>
                </a:lnTo>
                <a:lnTo>
                  <a:pt x="520" y="378"/>
                </a:lnTo>
                <a:lnTo>
                  <a:pt x="510" y="388"/>
                </a:lnTo>
                <a:lnTo>
                  <a:pt x="510" y="399"/>
                </a:lnTo>
                <a:lnTo>
                  <a:pt x="510" y="419"/>
                </a:lnTo>
                <a:lnTo>
                  <a:pt x="479" y="388"/>
                </a:lnTo>
                <a:lnTo>
                  <a:pt x="82" y="399"/>
                </a:lnTo>
                <a:lnTo>
                  <a:pt x="82" y="388"/>
                </a:lnTo>
                <a:lnTo>
                  <a:pt x="71" y="378"/>
                </a:lnTo>
                <a:lnTo>
                  <a:pt x="82" y="368"/>
                </a:lnTo>
                <a:lnTo>
                  <a:pt x="71" y="358"/>
                </a:lnTo>
                <a:lnTo>
                  <a:pt x="71" y="347"/>
                </a:lnTo>
                <a:lnTo>
                  <a:pt x="71" y="337"/>
                </a:lnTo>
                <a:lnTo>
                  <a:pt x="71" y="327"/>
                </a:lnTo>
                <a:lnTo>
                  <a:pt x="61" y="317"/>
                </a:lnTo>
                <a:lnTo>
                  <a:pt x="61" y="296"/>
                </a:lnTo>
                <a:lnTo>
                  <a:pt x="61" y="286"/>
                </a:lnTo>
                <a:lnTo>
                  <a:pt x="61" y="276"/>
                </a:lnTo>
                <a:lnTo>
                  <a:pt x="51" y="266"/>
                </a:lnTo>
                <a:lnTo>
                  <a:pt x="41" y="255"/>
                </a:lnTo>
                <a:lnTo>
                  <a:pt x="51" y="245"/>
                </a:lnTo>
                <a:lnTo>
                  <a:pt x="41" y="235"/>
                </a:lnTo>
                <a:lnTo>
                  <a:pt x="31" y="215"/>
                </a:lnTo>
                <a:lnTo>
                  <a:pt x="20" y="204"/>
                </a:lnTo>
                <a:lnTo>
                  <a:pt x="31" y="184"/>
                </a:lnTo>
                <a:lnTo>
                  <a:pt x="31" y="174"/>
                </a:lnTo>
                <a:lnTo>
                  <a:pt x="10" y="164"/>
                </a:lnTo>
                <a:lnTo>
                  <a:pt x="10" y="153"/>
                </a:lnTo>
                <a:lnTo>
                  <a:pt x="10" y="143"/>
                </a:lnTo>
                <a:lnTo>
                  <a:pt x="0" y="112"/>
                </a:lnTo>
                <a:lnTo>
                  <a:pt x="10" y="92"/>
                </a:lnTo>
                <a:lnTo>
                  <a:pt x="10" y="82"/>
                </a:lnTo>
                <a:lnTo>
                  <a:pt x="20" y="72"/>
                </a:lnTo>
                <a:lnTo>
                  <a:pt x="10" y="51"/>
                </a:lnTo>
                <a:lnTo>
                  <a:pt x="0" y="51"/>
                </a:lnTo>
                <a:lnTo>
                  <a:pt x="10" y="31"/>
                </a:lnTo>
                <a:lnTo>
                  <a:pt x="0" y="20"/>
                </a:lnTo>
                <a:lnTo>
                  <a:pt x="10" y="20"/>
                </a:lnTo>
                <a:lnTo>
                  <a:pt x="20" y="2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6" name=""/>
          <p:cNvSpPr/>
          <p:nvPr/>
        </p:nvSpPr>
        <p:spPr>
          <a:xfrm>
            <a:off x="3573360" y="2693880"/>
            <a:ext cx="623880" cy="110016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7" name=""/>
          <p:cNvSpPr/>
          <p:nvPr/>
        </p:nvSpPr>
        <p:spPr>
          <a:xfrm>
            <a:off x="2951280" y="3106800"/>
            <a:ext cx="1035000" cy="88272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8" name=""/>
          <p:cNvSpPr/>
          <p:nvPr/>
        </p:nvSpPr>
        <p:spPr>
          <a:xfrm>
            <a:off x="2505240" y="5202360"/>
            <a:ext cx="433080" cy="2030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Texas</a:t>
            </a:r>
            <a:endParaRPr b="0" lang="en-US" sz="800" strike="noStrike" u="none">
              <a:solidFill>
                <a:srgbClr val="000000"/>
              </a:solidFill>
              <a:effectLst/>
              <a:uFillTx/>
              <a:latin typeface="Times New Roman"/>
            </a:endParaRPr>
          </a:p>
        </p:txBody>
      </p:sp>
      <p:sp>
        <p:nvSpPr>
          <p:cNvPr id="49" name=""/>
          <p:cNvSpPr/>
          <p:nvPr/>
        </p:nvSpPr>
        <p:spPr>
          <a:xfrm>
            <a:off x="2381400" y="3887640"/>
            <a:ext cx="65880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Oklahoma</a:t>
            </a:r>
            <a:endParaRPr b="0" lang="en-US" sz="800" strike="noStrike" u="none">
              <a:solidFill>
                <a:srgbClr val="000000"/>
              </a:solidFill>
              <a:effectLst/>
              <a:uFillTx/>
              <a:latin typeface="Times New Roman"/>
            </a:endParaRPr>
          </a:p>
        </p:txBody>
      </p:sp>
      <p:sp>
        <p:nvSpPr>
          <p:cNvPr id="50" name=""/>
          <p:cNvSpPr/>
          <p:nvPr/>
        </p:nvSpPr>
        <p:spPr>
          <a:xfrm>
            <a:off x="2227320" y="3182760"/>
            <a:ext cx="498240" cy="2001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Kansas</a:t>
            </a:r>
            <a:endParaRPr b="0" lang="en-US" sz="800" strike="noStrike" u="none">
              <a:solidFill>
                <a:srgbClr val="000000"/>
              </a:solidFill>
              <a:effectLst/>
              <a:uFillTx/>
              <a:latin typeface="Times New Roman"/>
            </a:endParaRPr>
          </a:p>
        </p:txBody>
      </p:sp>
      <p:sp>
        <p:nvSpPr>
          <p:cNvPr id="51" name=""/>
          <p:cNvSpPr/>
          <p:nvPr/>
        </p:nvSpPr>
        <p:spPr>
          <a:xfrm>
            <a:off x="3200400" y="3576600"/>
            <a:ext cx="57168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Missouri</a:t>
            </a:r>
            <a:endParaRPr b="0" lang="en-US" sz="800" strike="noStrike" u="none">
              <a:solidFill>
                <a:srgbClr val="000000"/>
              </a:solidFill>
              <a:effectLst/>
              <a:uFillTx/>
              <a:latin typeface="Times New Roman"/>
            </a:endParaRPr>
          </a:p>
        </p:txBody>
      </p:sp>
      <p:sp>
        <p:nvSpPr>
          <p:cNvPr id="52" name=""/>
          <p:cNvSpPr/>
          <p:nvPr/>
        </p:nvSpPr>
        <p:spPr>
          <a:xfrm>
            <a:off x="2216160" y="2847960"/>
            <a:ext cx="611280" cy="2001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Nebraska</a:t>
            </a:r>
            <a:endParaRPr b="0" lang="en-US" sz="800" strike="noStrike" u="none">
              <a:solidFill>
                <a:srgbClr val="000000"/>
              </a:solidFill>
              <a:effectLst/>
              <a:uFillTx/>
              <a:latin typeface="Times New Roman"/>
            </a:endParaRPr>
          </a:p>
        </p:txBody>
      </p:sp>
      <p:sp>
        <p:nvSpPr>
          <p:cNvPr id="53" name=""/>
          <p:cNvSpPr/>
          <p:nvPr/>
        </p:nvSpPr>
        <p:spPr>
          <a:xfrm>
            <a:off x="1998720" y="2219400"/>
            <a:ext cx="51120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South</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Dakota</a:t>
            </a:r>
            <a:endParaRPr b="0" lang="en-US" sz="800" strike="noStrike" u="none">
              <a:solidFill>
                <a:srgbClr val="000000"/>
              </a:solidFill>
              <a:effectLst/>
              <a:uFillTx/>
              <a:latin typeface="Times New Roman"/>
            </a:endParaRPr>
          </a:p>
        </p:txBody>
      </p:sp>
      <p:sp>
        <p:nvSpPr>
          <p:cNvPr id="54" name=""/>
          <p:cNvSpPr/>
          <p:nvPr/>
        </p:nvSpPr>
        <p:spPr>
          <a:xfrm>
            <a:off x="3394080" y="2197080"/>
            <a:ext cx="64440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Wisconsin</a:t>
            </a:r>
            <a:endParaRPr b="0" lang="en-US" sz="800" strike="noStrike" u="none">
              <a:solidFill>
                <a:srgbClr val="000000"/>
              </a:solidFill>
              <a:effectLst/>
              <a:uFillTx/>
              <a:latin typeface="Times New Roman"/>
            </a:endParaRPr>
          </a:p>
        </p:txBody>
      </p:sp>
      <p:sp>
        <p:nvSpPr>
          <p:cNvPr id="55" name=""/>
          <p:cNvSpPr/>
          <p:nvPr/>
        </p:nvSpPr>
        <p:spPr>
          <a:xfrm>
            <a:off x="3287880" y="2914560"/>
            <a:ext cx="40464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Iowa</a:t>
            </a:r>
            <a:endParaRPr b="0" lang="en-US" sz="800" strike="noStrike" u="none">
              <a:solidFill>
                <a:srgbClr val="000000"/>
              </a:solidFill>
              <a:effectLst/>
              <a:uFillTx/>
              <a:latin typeface="Times New Roman"/>
            </a:endParaRPr>
          </a:p>
        </p:txBody>
      </p:sp>
      <p:sp>
        <p:nvSpPr>
          <p:cNvPr id="56" name=""/>
          <p:cNvSpPr/>
          <p:nvPr/>
        </p:nvSpPr>
        <p:spPr>
          <a:xfrm>
            <a:off x="3657600" y="3103560"/>
            <a:ext cx="473040" cy="2030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Illinois</a:t>
            </a:r>
            <a:endParaRPr b="0" lang="en-US" sz="800" strike="noStrike" u="none">
              <a:solidFill>
                <a:srgbClr val="000000"/>
              </a:solidFill>
              <a:effectLst/>
              <a:uFillTx/>
              <a:latin typeface="Times New Roman"/>
            </a:endParaRPr>
          </a:p>
        </p:txBody>
      </p:sp>
      <p:sp>
        <p:nvSpPr>
          <p:cNvPr id="57" name=""/>
          <p:cNvSpPr/>
          <p:nvPr/>
        </p:nvSpPr>
        <p:spPr>
          <a:xfrm>
            <a:off x="2846520" y="1708200"/>
            <a:ext cx="709560" cy="143820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8" name=""/>
          <p:cNvSpPr/>
          <p:nvPr/>
        </p:nvSpPr>
        <p:spPr>
          <a:xfrm>
            <a:off x="2960640" y="2320920"/>
            <a:ext cx="362160" cy="63504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9" name=""/>
          <p:cNvSpPr/>
          <p:nvPr/>
        </p:nvSpPr>
        <p:spPr>
          <a:xfrm>
            <a:off x="3363840" y="1771560"/>
            <a:ext cx="708120" cy="19836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0" name=""/>
          <p:cNvSpPr/>
          <p:nvPr/>
        </p:nvSpPr>
        <p:spPr>
          <a:xfrm>
            <a:off x="3273480" y="1779480"/>
            <a:ext cx="174600" cy="9540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1" name=""/>
          <p:cNvSpPr/>
          <p:nvPr/>
        </p:nvSpPr>
        <p:spPr>
          <a:xfrm>
            <a:off x="3301920" y="2554200"/>
            <a:ext cx="35244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3340080" y="2357280"/>
            <a:ext cx="322200" cy="5580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10080" bIns="10080" anchor="t">
            <a:noAutofit/>
          </a:bodyPr>
          <a:p>
            <a:endParaRPr b="0" lang="en-US" sz="2400" strike="noStrike" u="none">
              <a:solidFill>
                <a:srgbClr val="000000"/>
              </a:solidFill>
              <a:effectLst/>
              <a:uFillTx/>
              <a:latin typeface="Times New Roman"/>
            </a:endParaRPr>
          </a:p>
        </p:txBody>
      </p:sp>
      <p:sp>
        <p:nvSpPr>
          <p:cNvPr id="63" name=""/>
          <p:cNvSpPr/>
          <p:nvPr/>
        </p:nvSpPr>
        <p:spPr>
          <a:xfrm>
            <a:off x="3597120" y="1967040"/>
            <a:ext cx="101880" cy="15084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3321000" y="2162160"/>
            <a:ext cx="252360" cy="7632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tIns="30600" bIns="30600" anchor="t">
            <a:noAutofit/>
          </a:bodyPr>
          <a:p>
            <a:endParaRPr b="0" lang="en-US" sz="2400" strike="noStrike" u="none">
              <a:solidFill>
                <a:srgbClr val="000000"/>
              </a:solidFill>
              <a:effectLst/>
              <a:uFillTx/>
              <a:latin typeface="Times New Roman"/>
            </a:endParaRPr>
          </a:p>
        </p:txBody>
      </p:sp>
      <p:sp>
        <p:nvSpPr>
          <p:cNvPr id="65" name=""/>
          <p:cNvSpPr/>
          <p:nvPr/>
        </p:nvSpPr>
        <p:spPr>
          <a:xfrm>
            <a:off x="2913120" y="2004840"/>
            <a:ext cx="252360" cy="24480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6" name=""/>
          <p:cNvSpPr/>
          <p:nvPr/>
        </p:nvSpPr>
        <p:spPr>
          <a:xfrm>
            <a:off x="3095640" y="2070000"/>
            <a:ext cx="96840" cy="11592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7" name=""/>
          <p:cNvSpPr/>
          <p:nvPr/>
        </p:nvSpPr>
        <p:spPr>
          <a:xfrm>
            <a:off x="3186000" y="2143080"/>
            <a:ext cx="12708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800360" y="2949480"/>
            <a:ext cx="819000" cy="244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3249720" y="2832120"/>
            <a:ext cx="14040" cy="144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0" name=""/>
          <p:cNvSpPr/>
          <p:nvPr/>
        </p:nvSpPr>
        <p:spPr>
          <a:xfrm>
            <a:off x="2754360" y="3378240"/>
            <a:ext cx="133200" cy="13320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71" name=""/>
          <p:cNvSpPr/>
          <p:nvPr/>
        </p:nvSpPr>
        <p:spPr>
          <a:xfrm>
            <a:off x="3313080" y="2592360"/>
            <a:ext cx="133560" cy="13320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72" name=""/>
          <p:cNvSpPr/>
          <p:nvPr/>
        </p:nvSpPr>
        <p:spPr>
          <a:xfrm>
            <a:off x="3192480" y="2973240"/>
            <a:ext cx="133200" cy="133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73" name=""/>
          <p:cNvSpPr/>
          <p:nvPr/>
        </p:nvSpPr>
        <p:spPr>
          <a:xfrm>
            <a:off x="1320840" y="3267000"/>
            <a:ext cx="1209600" cy="511200"/>
          </a:xfrm>
          <a:prstGeom prst="ellipse">
            <a:avLst/>
          </a:prstGeom>
          <a:solidFill>
            <a:srgbClr val="00ba89">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1911240" y="3838680"/>
            <a:ext cx="1449360" cy="593640"/>
          </a:xfrm>
          <a:prstGeom prst="ellipse">
            <a:avLst/>
          </a:prstGeom>
          <a:solidFill>
            <a:srgbClr val="00ba89">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003400" y="1614600"/>
            <a:ext cx="51120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North</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Dakota</a:t>
            </a:r>
            <a:endParaRPr b="0" lang="en-US" sz="800" strike="noStrike" u="none">
              <a:solidFill>
                <a:srgbClr val="000000"/>
              </a:solidFill>
              <a:effectLst/>
              <a:uFillTx/>
              <a:latin typeface="Times New Roman"/>
            </a:endParaRPr>
          </a:p>
        </p:txBody>
      </p:sp>
      <p:sp>
        <p:nvSpPr>
          <p:cNvPr id="76" name=""/>
          <p:cNvSpPr/>
          <p:nvPr/>
        </p:nvSpPr>
        <p:spPr>
          <a:xfrm>
            <a:off x="1023840" y="1528920"/>
            <a:ext cx="67320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Montana</a:t>
            </a:r>
            <a:endParaRPr b="0" lang="en-US" sz="800" strike="noStrike" u="none">
              <a:solidFill>
                <a:srgbClr val="000000"/>
              </a:solidFill>
              <a:effectLst/>
              <a:uFillTx/>
              <a:latin typeface="Times New Roman"/>
            </a:endParaRPr>
          </a:p>
        </p:txBody>
      </p:sp>
      <p:sp>
        <p:nvSpPr>
          <p:cNvPr id="77" name=""/>
          <p:cNvSpPr/>
          <p:nvPr/>
        </p:nvSpPr>
        <p:spPr>
          <a:xfrm>
            <a:off x="1038240" y="2236680"/>
            <a:ext cx="51120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Wyoming</a:t>
            </a:r>
            <a:endParaRPr b="0" lang="en-US" sz="800" strike="noStrike" u="none">
              <a:solidFill>
                <a:srgbClr val="000000"/>
              </a:solidFill>
              <a:effectLst/>
              <a:uFillTx/>
              <a:latin typeface="Times New Roman"/>
            </a:endParaRPr>
          </a:p>
        </p:txBody>
      </p:sp>
      <p:sp>
        <p:nvSpPr>
          <p:cNvPr id="78" name=""/>
          <p:cNvSpPr/>
          <p:nvPr/>
        </p:nvSpPr>
        <p:spPr>
          <a:xfrm>
            <a:off x="1000080" y="4192560"/>
            <a:ext cx="51120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New Mexico</a:t>
            </a:r>
            <a:endParaRPr b="0" lang="en-US" sz="800" strike="noStrike" u="none">
              <a:solidFill>
                <a:srgbClr val="000000"/>
              </a:solidFill>
              <a:effectLst/>
              <a:uFillTx/>
              <a:latin typeface="Times New Roman"/>
            </a:endParaRPr>
          </a:p>
        </p:txBody>
      </p:sp>
      <p:sp>
        <p:nvSpPr>
          <p:cNvPr id="79" name=""/>
          <p:cNvSpPr/>
          <p:nvPr/>
        </p:nvSpPr>
        <p:spPr>
          <a:xfrm>
            <a:off x="1521000" y="4525920"/>
            <a:ext cx="1295280" cy="725400"/>
          </a:xfrm>
          <a:prstGeom prst="ellipse">
            <a:avLst/>
          </a:prstGeom>
          <a:solidFill>
            <a:srgbClr val="00ba89">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1728720" y="4611600"/>
            <a:ext cx="411120" cy="619200"/>
          </a:xfrm>
          <a:custGeom>
            <a:avLst/>
            <a:gdLst/>
            <a:ahLst/>
            <a:rect l="l" t="t" r="r" b="b"/>
            <a:pathLst>
              <a:path w="277" h="417">
                <a:moveTo>
                  <a:pt x="272" y="416"/>
                </a:moveTo>
                <a:lnTo>
                  <a:pt x="276" y="324"/>
                </a:lnTo>
                <a:lnTo>
                  <a:pt x="72" y="0"/>
                </a:lnTo>
                <a:lnTo>
                  <a:pt x="0" y="68"/>
                </a:lnTo>
                <a:lnTo>
                  <a:pt x="12" y="128"/>
                </a:lnTo>
                <a:lnTo>
                  <a:pt x="16" y="192"/>
                </a:lnTo>
                <a:lnTo>
                  <a:pt x="24" y="224"/>
                </a:lnTo>
                <a:lnTo>
                  <a:pt x="20" y="296"/>
                </a:lnTo>
                <a:lnTo>
                  <a:pt x="60" y="336"/>
                </a:lnTo>
                <a:lnTo>
                  <a:pt x="76" y="376"/>
                </a:lnTo>
                <a:lnTo>
                  <a:pt x="76" y="320"/>
                </a:lnTo>
                <a:lnTo>
                  <a:pt x="180" y="264"/>
                </a:lnTo>
                <a:lnTo>
                  <a:pt x="172" y="240"/>
                </a:lnTo>
                <a:lnTo>
                  <a:pt x="184" y="1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1" name=""/>
          <p:cNvSpPr/>
          <p:nvPr/>
        </p:nvSpPr>
        <p:spPr>
          <a:xfrm>
            <a:off x="2077920" y="4068720"/>
            <a:ext cx="120600" cy="222120"/>
          </a:xfrm>
          <a:custGeom>
            <a:avLst/>
            <a:gdLst/>
            <a:ahLst/>
            <a:rect l="l" t="t" r="r" b="b"/>
            <a:pathLst>
              <a:path w="81" h="149">
                <a:moveTo>
                  <a:pt x="4" y="148"/>
                </a:moveTo>
                <a:lnTo>
                  <a:pt x="0" y="72"/>
                </a:lnTo>
                <a:lnTo>
                  <a:pt x="8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2" name=""/>
          <p:cNvSpPr/>
          <p:nvPr/>
        </p:nvSpPr>
        <p:spPr>
          <a:xfrm>
            <a:off x="2162160" y="4140360"/>
            <a:ext cx="358920" cy="129960"/>
          </a:xfrm>
          <a:custGeom>
            <a:avLst/>
            <a:gdLst/>
            <a:ahLst/>
            <a:rect l="l" t="t" r="r" b="b"/>
            <a:pathLst>
              <a:path w="241" h="89">
                <a:moveTo>
                  <a:pt x="0" y="0"/>
                </a:moveTo>
                <a:lnTo>
                  <a:pt x="64" y="36"/>
                </a:lnTo>
                <a:lnTo>
                  <a:pt x="168" y="76"/>
                </a:lnTo>
                <a:lnTo>
                  <a:pt x="240" y="88"/>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3" name=""/>
          <p:cNvSpPr/>
          <p:nvPr/>
        </p:nvSpPr>
        <p:spPr>
          <a:xfrm flipV="1">
            <a:off x="2025720" y="3811320"/>
            <a:ext cx="338040" cy="75960"/>
          </a:xfrm>
          <a:prstGeom prst="line">
            <a:avLst/>
          </a:prstGeom>
          <a:ln cap="rnd" w="381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4" name=""/>
          <p:cNvSpPr/>
          <p:nvPr/>
        </p:nvSpPr>
        <p:spPr>
          <a:xfrm>
            <a:off x="2108160" y="3486240"/>
            <a:ext cx="530280" cy="374400"/>
          </a:xfrm>
          <a:custGeom>
            <a:avLst/>
            <a:gdLst/>
            <a:ahLst/>
            <a:rect l="l" t="t" r="r" b="b"/>
            <a:pathLst>
              <a:path w="233" h="101">
                <a:moveTo>
                  <a:pt x="0" y="100"/>
                </a:moveTo>
                <a:lnTo>
                  <a:pt x="16" y="44"/>
                </a:lnTo>
                <a:lnTo>
                  <a:pt x="23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5" name=""/>
          <p:cNvSpPr/>
          <p:nvPr/>
        </p:nvSpPr>
        <p:spPr>
          <a:xfrm flipH="1" flipV="1">
            <a:off x="1655280" y="2998440"/>
            <a:ext cx="1209960" cy="16668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3003480" y="1598760"/>
            <a:ext cx="771480" cy="480960"/>
          </a:xfrm>
          <a:custGeom>
            <a:avLst/>
            <a:gdLst/>
            <a:ahLst/>
            <a:rect l="l" t="t" r="r" b="b"/>
            <a:pathLst>
              <a:path w="486" h="303">
                <a:moveTo>
                  <a:pt x="0" y="0"/>
                </a:moveTo>
                <a:lnTo>
                  <a:pt x="249" y="222"/>
                </a:lnTo>
                <a:lnTo>
                  <a:pt x="486" y="303"/>
                </a:lnTo>
              </a:path>
            </a:pathLst>
          </a:custGeom>
          <a:noFill/>
          <a:ln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3122640" y="1870200"/>
            <a:ext cx="371520" cy="22356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3397320" y="1996920"/>
            <a:ext cx="133200" cy="133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89" name=""/>
          <p:cNvSpPr/>
          <p:nvPr/>
        </p:nvSpPr>
        <p:spPr>
          <a:xfrm>
            <a:off x="2774880" y="1584360"/>
            <a:ext cx="67320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Minnesota</a:t>
            </a:r>
            <a:endParaRPr b="0" lang="en-US" sz="800" strike="noStrike" u="none">
              <a:solidFill>
                <a:srgbClr val="000000"/>
              </a:solidFill>
              <a:effectLst/>
              <a:uFillTx/>
              <a:latin typeface="Times New Roman"/>
            </a:endParaRPr>
          </a:p>
        </p:txBody>
      </p:sp>
      <p:sp>
        <p:nvSpPr>
          <p:cNvPr id="90" name=""/>
          <p:cNvSpPr/>
          <p:nvPr/>
        </p:nvSpPr>
        <p:spPr>
          <a:xfrm>
            <a:off x="2270160" y="3976560"/>
            <a:ext cx="272880" cy="92160"/>
          </a:xfrm>
          <a:custGeom>
            <a:avLst/>
            <a:gdLst/>
            <a:ahLst/>
            <a:rect l="l" t="t" r="r" b="b"/>
            <a:pathLst>
              <a:path w="185" h="61">
                <a:moveTo>
                  <a:pt x="0" y="0"/>
                </a:moveTo>
                <a:lnTo>
                  <a:pt x="100" y="48"/>
                </a:lnTo>
                <a:lnTo>
                  <a:pt x="132" y="48"/>
                </a:lnTo>
                <a:lnTo>
                  <a:pt x="156" y="56"/>
                </a:lnTo>
                <a:lnTo>
                  <a:pt x="184" y="6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91" name=""/>
          <p:cNvSpPr/>
          <p:nvPr/>
        </p:nvSpPr>
        <p:spPr>
          <a:xfrm>
            <a:off x="923760" y="3338640"/>
            <a:ext cx="4123080" cy="144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 name=""/>
          <p:cNvSpPr/>
          <p:nvPr/>
        </p:nvSpPr>
        <p:spPr>
          <a:xfrm>
            <a:off x="4130640" y="2809800"/>
            <a:ext cx="865080" cy="3222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Market Area</a:t>
            </a:r>
            <a:endParaRPr b="0" lang="en-US" sz="1400" strike="noStrike" u="none">
              <a:solidFill>
                <a:srgbClr val="000000"/>
              </a:solidFill>
              <a:effectLst/>
              <a:uFillTx/>
              <a:latin typeface="Times New Roman"/>
            </a:endParaRPr>
          </a:p>
        </p:txBody>
      </p:sp>
      <p:sp>
        <p:nvSpPr>
          <p:cNvPr id="93" name=""/>
          <p:cNvSpPr/>
          <p:nvPr/>
        </p:nvSpPr>
        <p:spPr>
          <a:xfrm>
            <a:off x="4143240" y="3432240"/>
            <a:ext cx="865440" cy="3222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Supply Area</a:t>
            </a:r>
            <a:endParaRPr b="0" lang="en-US" sz="1400" strike="noStrike" u="none">
              <a:solidFill>
                <a:srgbClr val="000000"/>
              </a:solidFill>
              <a:effectLst/>
              <a:uFillTx/>
              <a:latin typeface="Times New Roman"/>
            </a:endParaRPr>
          </a:p>
        </p:txBody>
      </p:sp>
      <p:sp>
        <p:nvSpPr>
          <p:cNvPr id="94" name=""/>
          <p:cNvSpPr/>
          <p:nvPr/>
        </p:nvSpPr>
        <p:spPr>
          <a:xfrm>
            <a:off x="2540160" y="3616200"/>
            <a:ext cx="133200" cy="133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95" name=""/>
          <p:cNvSpPr/>
          <p:nvPr/>
        </p:nvSpPr>
        <p:spPr>
          <a:xfrm>
            <a:off x="5659560" y="932040"/>
            <a:ext cx="4546440" cy="3333600"/>
          </a:xfrm>
          <a:prstGeom prst="rect">
            <a:avLst/>
          </a:prstGeom>
          <a:noFill/>
          <a:ln w="0">
            <a:noFill/>
          </a:ln>
        </p:spPr>
        <p:style>
          <a:lnRef idx="0"/>
          <a:fillRef idx="0"/>
          <a:effectRef idx="0"/>
          <a:fontRef idx="minor"/>
        </p:style>
        <p:txBody>
          <a:bodyPr lIns="182880" rIns="182880" tIns="91440" bIns="91440" anchor="t">
            <a:noAutofit/>
          </a:bodyPr>
          <a:p>
            <a:pPr marL="108000">
              <a:lnSpc>
                <a:spcPct val="100000"/>
              </a:lnSpc>
              <a:spcBef>
                <a:spcPts val="876"/>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Extensive Access to Major Utilities and Industrials in the Upper Midwest</a:t>
            </a:r>
            <a:endParaRPr b="0" lang="en-US" sz="2000" strike="noStrike" u="none">
              <a:solidFill>
                <a:srgbClr val="000000"/>
              </a:solidFill>
              <a:effectLst/>
              <a:uFillTx/>
              <a:latin typeface="Times New Roman"/>
            </a:endParaRPr>
          </a:p>
          <a:p>
            <a:pPr marL="108000">
              <a:lnSpc>
                <a:spcPct val="100000"/>
              </a:lnSpc>
              <a:spcBef>
                <a:spcPts val="876"/>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Flexible Operations </a:t>
            </a:r>
            <a:endParaRPr b="0" lang="en-US" sz="2000" strike="noStrike" u="none">
              <a:solidFill>
                <a:srgbClr val="000000"/>
              </a:solidFill>
              <a:effectLst/>
              <a:uFillTx/>
              <a:latin typeface="Times New Roman"/>
            </a:endParaRPr>
          </a:p>
          <a:p>
            <a:pPr lvl="1" marL="457200" indent="-166680">
              <a:lnSpc>
                <a:spcPct val="100000"/>
              </a:lnSpc>
              <a:buClr>
                <a:srgbClr val="000000"/>
              </a:buClr>
              <a:buFont typeface="Frutiger 45 Light"/>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Interconnections with 4 Major Pipelines in Market Area</a:t>
            </a:r>
            <a:endParaRPr b="0" lang="en-US" sz="2000" strike="noStrike" u="none">
              <a:solidFill>
                <a:srgbClr val="000000"/>
              </a:solidFill>
              <a:effectLst/>
              <a:uFillTx/>
              <a:latin typeface="Times New Roman"/>
            </a:endParaRPr>
          </a:p>
          <a:p>
            <a:pPr lvl="1" marL="457200" indent="-166680">
              <a:lnSpc>
                <a:spcPct val="100000"/>
              </a:lnSpc>
              <a:buClr>
                <a:srgbClr val="000000"/>
              </a:buClr>
              <a:buFont typeface="Frutiger 45 Light"/>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Storage Capacity of 56 Bcf</a:t>
            </a:r>
            <a:endParaRPr b="0" lang="en-US" sz="2000" strike="noStrike" u="none">
              <a:solidFill>
                <a:srgbClr val="000000"/>
              </a:solidFill>
              <a:effectLst/>
              <a:uFillTx/>
              <a:latin typeface="Times New Roman"/>
            </a:endParaRPr>
          </a:p>
          <a:p>
            <a:pPr lvl="1" marL="457200" indent="-166680">
              <a:lnSpc>
                <a:spcPct val="100000"/>
              </a:lnSpc>
              <a:buClr>
                <a:srgbClr val="000000"/>
              </a:buClr>
              <a:buFont typeface="Frutiger 45 Light"/>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Bi-Directional Flow Capabilities</a:t>
            </a:r>
            <a:endParaRPr b="0" lang="en-US" sz="2000" strike="noStrike" u="none">
              <a:solidFill>
                <a:srgbClr val="000000"/>
              </a:solidFill>
              <a:effectLst/>
              <a:uFillTx/>
              <a:latin typeface="Times New Roman"/>
            </a:endParaRPr>
          </a:p>
          <a:p>
            <a:pPr marL="108000">
              <a:lnSpc>
                <a:spcPct val="100000"/>
              </a:lnSpc>
              <a:spcBef>
                <a:spcPts val="876"/>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Over 85% of Revenues Comprised of Demand Charges</a:t>
            </a:r>
            <a:endParaRPr b="0" lang="en-US" sz="2000" strike="noStrike" u="none">
              <a:solidFill>
                <a:srgbClr val="000000"/>
              </a:solidFill>
              <a:effectLst/>
              <a:uFillTx/>
              <a:latin typeface="Times New Roman"/>
            </a:endParaRPr>
          </a:p>
          <a:p>
            <a:pPr marL="108000">
              <a:lnSpc>
                <a:spcPct val="100000"/>
              </a:lnSpc>
              <a:spcBef>
                <a:spcPts val="876"/>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95% of Market Area Capacity Contracted Through 2003</a:t>
            </a:r>
            <a:endParaRPr b="0" lang="en-US" sz="2000" strike="noStrike" u="none">
              <a:solidFill>
                <a:srgbClr val="000000"/>
              </a:solidFill>
              <a:effectLst/>
              <a:uFillTx/>
              <a:latin typeface="Times New Roman"/>
            </a:endParaRPr>
          </a:p>
          <a:p>
            <a:pPr marL="108000">
              <a:lnSpc>
                <a:spcPct val="100000"/>
              </a:lnSpc>
              <a:spcBef>
                <a:spcPts val="876"/>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No New Rate Case Until November 2003</a:t>
            </a:r>
            <a:endParaRPr b="0" lang="en-US" sz="2000" strike="noStrike" u="none">
              <a:solidFill>
                <a:srgbClr val="000000"/>
              </a:solidFill>
              <a:effectLst/>
              <a:uFillTx/>
              <a:latin typeface="Times New Roman"/>
            </a:endParaRPr>
          </a:p>
        </p:txBody>
      </p:sp>
      <p:sp>
        <p:nvSpPr>
          <p:cNvPr id="96" name=""/>
          <p:cNvSpPr/>
          <p:nvPr/>
        </p:nvSpPr>
        <p:spPr>
          <a:xfrm>
            <a:off x="5722920" y="1077840"/>
            <a:ext cx="128520" cy="131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1475640" y="3313080"/>
            <a:ext cx="7567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Hugoton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Basin</a:t>
            </a:r>
            <a:endParaRPr b="0" lang="en-US" sz="1100" strike="noStrike" u="none">
              <a:solidFill>
                <a:srgbClr val="000000"/>
              </a:solidFill>
              <a:effectLst/>
              <a:uFillTx/>
              <a:latin typeface="Times New Roman"/>
            </a:endParaRPr>
          </a:p>
        </p:txBody>
      </p:sp>
      <p:sp>
        <p:nvSpPr>
          <p:cNvPr id="98" name=""/>
          <p:cNvSpPr/>
          <p:nvPr/>
        </p:nvSpPr>
        <p:spPr>
          <a:xfrm>
            <a:off x="2581200" y="3987720"/>
            <a:ext cx="82728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Anadarko</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Basin</a:t>
            </a:r>
            <a:endParaRPr b="0" lang="en-US" sz="1100" strike="noStrike" u="none">
              <a:solidFill>
                <a:srgbClr val="000000"/>
              </a:solidFill>
              <a:effectLst/>
              <a:uFillTx/>
              <a:latin typeface="Times New Roman"/>
            </a:endParaRPr>
          </a:p>
        </p:txBody>
      </p:sp>
      <p:sp>
        <p:nvSpPr>
          <p:cNvPr id="99" name=""/>
          <p:cNvSpPr/>
          <p:nvPr/>
        </p:nvSpPr>
        <p:spPr>
          <a:xfrm>
            <a:off x="2007360" y="4737240"/>
            <a:ext cx="73404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Permian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Basin</a:t>
            </a:r>
            <a:endParaRPr b="0" lang="en-US" sz="1100" strike="noStrike" u="none">
              <a:solidFill>
                <a:srgbClr val="000000"/>
              </a:solidFill>
              <a:effectLst/>
              <a:uFillTx/>
              <a:latin typeface="Times New Roman"/>
            </a:endParaRPr>
          </a:p>
        </p:txBody>
      </p:sp>
      <p:sp>
        <p:nvSpPr>
          <p:cNvPr id="100" name=""/>
          <p:cNvSpPr/>
          <p:nvPr/>
        </p:nvSpPr>
        <p:spPr>
          <a:xfrm>
            <a:off x="341280" y="5202360"/>
            <a:ext cx="146160" cy="14580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sp>
        <p:nvSpPr>
          <p:cNvPr id="101" name=""/>
          <p:cNvSpPr/>
          <p:nvPr/>
        </p:nvSpPr>
        <p:spPr>
          <a:xfrm>
            <a:off x="525240" y="516096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Storage</a:t>
            </a:r>
            <a:endParaRPr b="0" lang="en-US" sz="1000" strike="noStrike" u="none">
              <a:solidFill>
                <a:srgbClr val="000000"/>
              </a:solidFill>
              <a:effectLst/>
              <a:uFillTx/>
              <a:latin typeface="Times New Roman"/>
            </a:endParaRPr>
          </a:p>
        </p:txBody>
      </p:sp>
      <p:sp>
        <p:nvSpPr>
          <p:cNvPr id="102" name=""/>
          <p:cNvSpPr/>
          <p:nvPr/>
        </p:nvSpPr>
        <p:spPr>
          <a:xfrm>
            <a:off x="171360" y="5892840"/>
            <a:ext cx="351000" cy="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171360" y="5468760"/>
            <a:ext cx="35100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532080" y="5370480"/>
            <a:ext cx="1706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Natural Pipeline</a:t>
            </a:r>
            <a:endParaRPr b="0" lang="en-US" sz="1000" strike="noStrike" u="none">
              <a:solidFill>
                <a:srgbClr val="000000"/>
              </a:solidFill>
              <a:effectLst/>
              <a:uFillTx/>
              <a:latin typeface="Times New Roman"/>
            </a:endParaRPr>
          </a:p>
        </p:txBody>
      </p:sp>
      <p:sp>
        <p:nvSpPr>
          <p:cNvPr id="105" name=""/>
          <p:cNvSpPr/>
          <p:nvPr/>
        </p:nvSpPr>
        <p:spPr>
          <a:xfrm>
            <a:off x="523800" y="5937120"/>
            <a:ext cx="5601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Viking</a:t>
            </a:r>
            <a:endParaRPr b="0" lang="en-US" sz="1000" strike="noStrike" u="none">
              <a:solidFill>
                <a:srgbClr val="000000"/>
              </a:solidFill>
              <a:effectLst/>
              <a:uFillTx/>
              <a:latin typeface="Times New Roman"/>
            </a:endParaRPr>
          </a:p>
        </p:txBody>
      </p:sp>
      <p:sp>
        <p:nvSpPr>
          <p:cNvPr id="106" name=""/>
          <p:cNvSpPr/>
          <p:nvPr/>
        </p:nvSpPr>
        <p:spPr>
          <a:xfrm>
            <a:off x="506520" y="5778360"/>
            <a:ext cx="905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Great Lakes</a:t>
            </a:r>
            <a:endParaRPr b="0" lang="en-US" sz="1000" strike="noStrike" u="none">
              <a:solidFill>
                <a:srgbClr val="000000"/>
              </a:solidFill>
              <a:effectLst/>
              <a:uFillTx/>
              <a:latin typeface="Times New Roman"/>
            </a:endParaRPr>
          </a:p>
        </p:txBody>
      </p:sp>
      <p:sp>
        <p:nvSpPr>
          <p:cNvPr id="107" name=""/>
          <p:cNvSpPr/>
          <p:nvPr/>
        </p:nvSpPr>
        <p:spPr>
          <a:xfrm>
            <a:off x="533880" y="6257880"/>
            <a:ext cx="813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Trailblazer</a:t>
            </a:r>
            <a:endParaRPr b="0" lang="en-US" sz="1000" strike="noStrike" u="none">
              <a:solidFill>
                <a:srgbClr val="000000"/>
              </a:solidFill>
              <a:effectLst/>
              <a:uFillTx/>
              <a:latin typeface="Times New Roman"/>
            </a:endParaRPr>
          </a:p>
        </p:txBody>
      </p:sp>
      <p:sp>
        <p:nvSpPr>
          <p:cNvPr id="108" name=""/>
          <p:cNvSpPr/>
          <p:nvPr/>
        </p:nvSpPr>
        <p:spPr>
          <a:xfrm>
            <a:off x="529920" y="6100920"/>
            <a:ext cx="1164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Border</a:t>
            </a:r>
            <a:endParaRPr b="0" lang="en-US" sz="1000" strike="noStrike" u="none">
              <a:solidFill>
                <a:srgbClr val="000000"/>
              </a:solidFill>
              <a:effectLst/>
              <a:uFillTx/>
              <a:latin typeface="Times New Roman"/>
            </a:endParaRPr>
          </a:p>
        </p:txBody>
      </p:sp>
      <p:sp>
        <p:nvSpPr>
          <p:cNvPr id="109" name=""/>
          <p:cNvSpPr/>
          <p:nvPr/>
        </p:nvSpPr>
        <p:spPr>
          <a:xfrm>
            <a:off x="36360" y="4903920"/>
            <a:ext cx="1395720" cy="3222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Enron Assets</a:t>
            </a:r>
            <a:endParaRPr b="0" lang="en-US" sz="1200" strike="noStrike" u="none">
              <a:solidFill>
                <a:srgbClr val="000000"/>
              </a:solidFill>
              <a:effectLst/>
              <a:uFillTx/>
              <a:latin typeface="Times New Roman"/>
            </a:endParaRPr>
          </a:p>
        </p:txBody>
      </p:sp>
      <p:sp>
        <p:nvSpPr>
          <p:cNvPr id="110" name=""/>
          <p:cNvSpPr/>
          <p:nvPr/>
        </p:nvSpPr>
        <p:spPr>
          <a:xfrm>
            <a:off x="90360" y="5560920"/>
            <a:ext cx="2694240" cy="3222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Major Pipeline Interconnects</a:t>
            </a:r>
            <a:endParaRPr b="0" lang="en-US" sz="1200" strike="noStrike" u="none">
              <a:solidFill>
                <a:srgbClr val="000000"/>
              </a:solidFill>
              <a:effectLst/>
              <a:uFillTx/>
              <a:latin typeface="Times New Roman"/>
            </a:endParaRPr>
          </a:p>
        </p:txBody>
      </p:sp>
      <p:sp>
        <p:nvSpPr>
          <p:cNvPr id="111" name=""/>
          <p:cNvSpPr/>
          <p:nvPr/>
        </p:nvSpPr>
        <p:spPr>
          <a:xfrm>
            <a:off x="171360" y="6045120"/>
            <a:ext cx="351000" cy="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184320" y="6222960"/>
            <a:ext cx="350640" cy="0"/>
          </a:xfrm>
          <a:prstGeom prst="line">
            <a:avLst/>
          </a:prstGeom>
          <a:ln w="25560">
            <a:solidFill>
              <a:srgbClr val="037d0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184320" y="6375240"/>
            <a:ext cx="350640" cy="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5730840" y="2103480"/>
            <a:ext cx="128520" cy="131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5730840" y="3741840"/>
            <a:ext cx="128520" cy="131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5730840" y="4452840"/>
            <a:ext cx="128520" cy="131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2584440" y="2208240"/>
            <a:ext cx="387360" cy="49680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18" name=""/>
          <p:cNvSpPr/>
          <p:nvPr/>
        </p:nvSpPr>
        <p:spPr>
          <a:xfrm>
            <a:off x="2374920" y="2031840"/>
            <a:ext cx="1566720" cy="890640"/>
          </a:xfrm>
          <a:custGeom>
            <a:avLst/>
            <a:gdLst/>
            <a:ahLst/>
            <a:rect l="l" t="t" r="r" b="b"/>
            <a:pathLst>
              <a:path w="969" h="600">
                <a:moveTo>
                  <a:pt x="0" y="0"/>
                </a:moveTo>
                <a:lnTo>
                  <a:pt x="777" y="600"/>
                </a:lnTo>
                <a:lnTo>
                  <a:pt x="969" y="600"/>
                </a:lnTo>
              </a:path>
            </a:pathLst>
          </a:custGeom>
          <a:noFill/>
          <a:ln w="25560">
            <a:solidFill>
              <a:srgbClr val="037d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2000160" y="4146480"/>
            <a:ext cx="743040" cy="654120"/>
          </a:xfrm>
          <a:custGeom>
            <a:avLst/>
            <a:gdLst/>
            <a:ahLst/>
            <a:rect l="l" t="t" r="r" b="b"/>
            <a:pathLst>
              <a:path w="468" h="412">
                <a:moveTo>
                  <a:pt x="0" y="392"/>
                </a:moveTo>
                <a:lnTo>
                  <a:pt x="236" y="92"/>
                </a:lnTo>
                <a:lnTo>
                  <a:pt x="156" y="40"/>
                </a:lnTo>
                <a:lnTo>
                  <a:pt x="412" y="0"/>
                </a:lnTo>
                <a:lnTo>
                  <a:pt x="468" y="248"/>
                </a:lnTo>
                <a:lnTo>
                  <a:pt x="388" y="196"/>
                </a:lnTo>
                <a:lnTo>
                  <a:pt x="256" y="412"/>
                </a:lnTo>
                <a:lnTo>
                  <a:pt x="136" y="396"/>
                </a:lnTo>
                <a:lnTo>
                  <a:pt x="0" y="392"/>
                </a:lnTo>
                <a:close/>
              </a:path>
            </a:pathLst>
          </a:custGeom>
          <a:solidFill>
            <a:srgbClr val="99fa9c"/>
          </a:solidFill>
          <a:ln w="6480">
            <a:solidFill>
              <a:srgbClr val="000000"/>
            </a:solidFill>
            <a:round/>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20" name=""/>
          <p:cNvSpPr/>
          <p:nvPr/>
        </p:nvSpPr>
        <p:spPr>
          <a:xfrm>
            <a:off x="1757520" y="2638440"/>
            <a:ext cx="2232000" cy="2230560"/>
          </a:xfrm>
          <a:custGeom>
            <a:avLst/>
            <a:gdLst/>
            <a:ahLst/>
            <a:rect l="l" t="t" r="r" b="b"/>
            <a:pathLst>
              <a:path w="1501" h="1497">
                <a:moveTo>
                  <a:pt x="0" y="1496"/>
                </a:moveTo>
                <a:lnTo>
                  <a:pt x="88" y="1396"/>
                </a:lnTo>
                <a:lnTo>
                  <a:pt x="132" y="1256"/>
                </a:lnTo>
                <a:lnTo>
                  <a:pt x="232" y="1108"/>
                </a:lnTo>
                <a:lnTo>
                  <a:pt x="308" y="948"/>
                </a:lnTo>
                <a:lnTo>
                  <a:pt x="404" y="808"/>
                </a:lnTo>
                <a:lnTo>
                  <a:pt x="464" y="716"/>
                </a:lnTo>
                <a:lnTo>
                  <a:pt x="584" y="576"/>
                </a:lnTo>
                <a:lnTo>
                  <a:pt x="676" y="464"/>
                </a:lnTo>
                <a:lnTo>
                  <a:pt x="740" y="372"/>
                </a:lnTo>
                <a:lnTo>
                  <a:pt x="768" y="336"/>
                </a:lnTo>
                <a:lnTo>
                  <a:pt x="980" y="208"/>
                </a:lnTo>
                <a:lnTo>
                  <a:pt x="1152" y="144"/>
                </a:lnTo>
                <a:lnTo>
                  <a:pt x="1304" y="80"/>
                </a:lnTo>
                <a:lnTo>
                  <a:pt x="150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21" name=""/>
          <p:cNvSpPr/>
          <p:nvPr/>
        </p:nvSpPr>
        <p:spPr>
          <a:xfrm rot="18148200">
            <a:off x="2220840" y="4370760"/>
            <a:ext cx="557280" cy="30564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1.9  Bcf/d</a:t>
            </a:r>
            <a:endParaRPr b="0" lang="en-US" sz="1000" strike="noStrike" u="none">
              <a:solidFill>
                <a:srgbClr val="000000"/>
              </a:solidFill>
              <a:effectLst/>
              <a:uFillTx/>
              <a:latin typeface="Times New Roman"/>
            </a:endParaRPr>
          </a:p>
        </p:txBody>
      </p:sp>
      <p:sp>
        <p:nvSpPr>
          <p:cNvPr id="122" name=""/>
          <p:cNvSpPr/>
          <p:nvPr/>
        </p:nvSpPr>
        <p:spPr>
          <a:xfrm>
            <a:off x="608040" y="782640"/>
            <a:ext cx="1274760" cy="260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23" name=""/>
          <p:cNvGrpSpPr/>
          <p:nvPr/>
        </p:nvGrpSpPr>
        <p:grpSpPr>
          <a:xfrm>
            <a:off x="595440" y="758880"/>
            <a:ext cx="1285920" cy="534960"/>
            <a:chOff x="595440" y="758880"/>
            <a:chExt cx="1285920" cy="534960"/>
          </a:xfrm>
        </p:grpSpPr>
        <p:sp>
          <p:nvSpPr>
            <p:cNvPr id="124" name=""/>
            <p:cNvSpPr/>
            <p:nvPr/>
          </p:nvSpPr>
          <p:spPr>
            <a:xfrm>
              <a:off x="612720" y="758880"/>
              <a:ext cx="1268640" cy="534960"/>
            </a:xfrm>
            <a:prstGeom prst="ellipse">
              <a:avLst/>
            </a:prstGeom>
            <a:solidFill>
              <a:srgbClr val="00ba89">
                <a:alpha val="50000"/>
              </a:srgbClr>
            </a:solidFill>
            <a:ln w="9360">
              <a:solidFill>
                <a:srgbClr val="676767"/>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5" name=""/>
            <p:cNvSpPr/>
            <p:nvPr/>
          </p:nvSpPr>
          <p:spPr>
            <a:xfrm>
              <a:off x="595440" y="782640"/>
              <a:ext cx="127476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Western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Canadian Basin</a:t>
              </a:r>
              <a:endParaRPr b="0" lang="en-US" sz="1100" strike="noStrike" u="none">
                <a:solidFill>
                  <a:srgbClr val="000000"/>
                </a:solidFill>
                <a:effectLst/>
                <a:uFillTx/>
                <a:latin typeface="Times New Roman"/>
              </a:endParaRPr>
            </a:p>
          </p:txBody>
        </p:sp>
      </p:grpSp>
      <p:grpSp>
        <p:nvGrpSpPr>
          <p:cNvPr id="126" name=""/>
          <p:cNvGrpSpPr/>
          <p:nvPr/>
        </p:nvGrpSpPr>
        <p:grpSpPr>
          <a:xfrm>
            <a:off x="882720" y="2720880"/>
            <a:ext cx="1264320" cy="513720"/>
            <a:chOff x="882720" y="2720880"/>
            <a:chExt cx="1264320" cy="513720"/>
          </a:xfrm>
        </p:grpSpPr>
        <p:sp>
          <p:nvSpPr>
            <p:cNvPr id="127" name=""/>
            <p:cNvSpPr/>
            <p:nvPr/>
          </p:nvSpPr>
          <p:spPr>
            <a:xfrm>
              <a:off x="882720" y="2720880"/>
              <a:ext cx="1209600" cy="511200"/>
            </a:xfrm>
            <a:prstGeom prst="ellipse">
              <a:avLst/>
            </a:prstGeom>
            <a:solidFill>
              <a:srgbClr val="00ba89">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883440" y="2805120"/>
              <a:ext cx="126360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676767"/>
                  </a:solidFill>
                  <a:effectLst/>
                  <a:uFillTx/>
                  <a:latin typeface="Frutiger 45 Light"/>
                </a:rPr>
                <a:t>Rocky Mountain</a:t>
              </a:r>
              <a:br>
                <a:rPr sz="1100"/>
              </a:br>
              <a:r>
                <a:rPr b="1" lang="en-US" sz="1100" strike="noStrike" u="none">
                  <a:solidFill>
                    <a:srgbClr val="676767"/>
                  </a:solidFill>
                  <a:effectLst/>
                  <a:uFillTx/>
                  <a:latin typeface="Frutiger 45 Light"/>
                </a:rPr>
                <a:t>Basins</a:t>
              </a:r>
              <a:endParaRPr b="0" lang="en-US" sz="1100" strike="noStrike" u="none">
                <a:solidFill>
                  <a:srgbClr val="000000"/>
                </a:solidFill>
                <a:effectLst/>
                <a:uFillTx/>
                <a:latin typeface="Times New Roman"/>
              </a:endParaRPr>
            </a:p>
          </p:txBody>
        </p:sp>
      </p:grpSp>
      <p:sp>
        <p:nvSpPr>
          <p:cNvPr id="129" name=""/>
          <p:cNvSpPr/>
          <p:nvPr/>
        </p:nvSpPr>
        <p:spPr>
          <a:xfrm>
            <a:off x="1422360" y="2805120"/>
            <a:ext cx="184320" cy="260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0" name=""/>
          <p:cNvSpPr/>
          <p:nvPr/>
        </p:nvSpPr>
        <p:spPr>
          <a:xfrm>
            <a:off x="1301760" y="1225440"/>
            <a:ext cx="1568520" cy="1022400"/>
          </a:xfrm>
          <a:custGeom>
            <a:avLst/>
            <a:gdLst/>
            <a:ahLst/>
            <a:rect l="l" t="t" r="r" b="b"/>
            <a:pathLst>
              <a:path w="988" h="644">
                <a:moveTo>
                  <a:pt x="0" y="44"/>
                </a:moveTo>
                <a:lnTo>
                  <a:pt x="232" y="0"/>
                </a:lnTo>
                <a:lnTo>
                  <a:pt x="808" y="388"/>
                </a:lnTo>
                <a:lnTo>
                  <a:pt x="868" y="304"/>
                </a:lnTo>
                <a:lnTo>
                  <a:pt x="988" y="644"/>
                </a:lnTo>
                <a:lnTo>
                  <a:pt x="628" y="624"/>
                </a:lnTo>
                <a:lnTo>
                  <a:pt x="692" y="544"/>
                </a:lnTo>
                <a:lnTo>
                  <a:pt x="0" y="44"/>
                </a:lnTo>
                <a:close/>
              </a:path>
            </a:pathLst>
          </a:custGeom>
          <a:solidFill>
            <a:srgbClr val="99fa9c"/>
          </a:solidFill>
          <a:ln w="6480">
            <a:solidFill>
              <a:srgbClr val="000000"/>
            </a:solidFill>
            <a:round/>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31" name=""/>
          <p:cNvSpPr/>
          <p:nvPr/>
        </p:nvSpPr>
        <p:spPr>
          <a:xfrm rot="2016600">
            <a:off x="2209320" y="1879560"/>
            <a:ext cx="560520" cy="15300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1.3 Bcf/d</a:t>
            </a:r>
            <a:endParaRPr b="0" lang="en-US" sz="1000" strike="noStrike" u="none">
              <a:solidFill>
                <a:srgbClr val="000000"/>
              </a:solidFill>
              <a:effectLst/>
              <a:uFillTx/>
              <a:latin typeface="Times New Roman"/>
            </a:endParaRPr>
          </a:p>
        </p:txBody>
      </p:sp>
      <p:sp>
        <p:nvSpPr>
          <p:cNvPr id="132" name=""/>
          <p:cNvSpPr/>
          <p:nvPr/>
        </p:nvSpPr>
        <p:spPr>
          <a:xfrm>
            <a:off x="5730840" y="5176800"/>
            <a:ext cx="128520" cy="1317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rot="945000">
            <a:off x="1901520" y="2530440"/>
            <a:ext cx="885600" cy="490680"/>
          </a:xfrm>
          <a:prstGeom prst="rightArrow">
            <a:avLst>
              <a:gd name="adj1" fmla="val 50000"/>
              <a:gd name="adj2" fmla="val 45121"/>
            </a:avLst>
          </a:prstGeom>
          <a:solidFill>
            <a:srgbClr val="99fa9c"/>
          </a:solidFill>
          <a:ln w="648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34" name=""/>
          <p:cNvSpPr/>
          <p:nvPr/>
        </p:nvSpPr>
        <p:spPr>
          <a:xfrm rot="388200">
            <a:off x="2131560" y="2705040"/>
            <a:ext cx="488880" cy="15300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.3 Bcf/d</a:t>
            </a:r>
            <a:endParaRPr b="0" lang="en-US" sz="1000" strike="noStrike" u="none">
              <a:solidFill>
                <a:srgbClr val="000000"/>
              </a:solidFill>
              <a:effectLst/>
              <a:uFillTx/>
              <a:latin typeface="Times New Roman"/>
            </a:endParaRPr>
          </a:p>
        </p:txBody>
      </p:sp>
      <p:sp>
        <p:nvSpPr>
          <p:cNvPr id="135" name=""/>
          <p:cNvSpPr/>
          <p:nvPr/>
        </p:nvSpPr>
        <p:spPr>
          <a:xfrm>
            <a:off x="3127320" y="4614840"/>
            <a:ext cx="2411640" cy="1887480"/>
          </a:xfrm>
          <a:prstGeom prst="rect">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aphicFrame>
        <p:nvGraphicFramePr>
          <p:cNvPr id="136" name=""/>
          <p:cNvGraphicFramePr/>
          <p:nvPr/>
        </p:nvGraphicFramePr>
        <p:xfrm>
          <a:off x="3197160" y="5218200"/>
          <a:ext cx="1104840" cy="1041480"/>
        </p:xfrm>
        <a:graphic>
          <a:graphicData uri="http://schemas.openxmlformats.org/presentationml/2006/ole">
            <p:oleObj r:id="rId1" spid="">
              <p:embed/>
              <p:pic>
                <p:nvPicPr>
                  <p:cNvPr id="137" name="" descr=""/>
                  <p:cNvPicPr/>
                  <p:nvPr/>
                </p:nvPicPr>
                <p:blipFill>
                  <a:blip r:embed="rId2"/>
                  <a:stretch/>
                </p:blipFill>
                <p:spPr>
                  <a:xfrm>
                    <a:off x="3197160" y="5218200"/>
                    <a:ext cx="1104840" cy="1041480"/>
                  </a:xfrm>
                  <a:prstGeom prst="rect">
                    <a:avLst/>
                  </a:prstGeom>
                  <a:noFill/>
                  <a:ln w="0">
                    <a:noFill/>
                  </a:ln>
                </p:spPr>
              </p:pic>
            </p:oleObj>
          </a:graphicData>
        </a:graphic>
      </p:graphicFrame>
      <p:sp>
        <p:nvSpPr>
          <p:cNvPr id="138" name=""/>
          <p:cNvSpPr/>
          <p:nvPr/>
        </p:nvSpPr>
        <p:spPr>
          <a:xfrm>
            <a:off x="3139920" y="4591080"/>
            <a:ext cx="238464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Market Area Volumes</a:t>
            </a:r>
            <a:br>
              <a:rPr sz="1200"/>
            </a:br>
            <a:r>
              <a:rPr b="1" lang="en-US" sz="1000" strike="noStrike" u="none">
                <a:solidFill>
                  <a:srgbClr val="000000"/>
                </a:solidFill>
                <a:effectLst/>
                <a:uFillTx/>
                <a:latin typeface="Frutiger 45 Light"/>
              </a:rPr>
              <a:t>(BBtu/d)</a:t>
            </a:r>
            <a:endParaRPr b="0" lang="en-US" sz="1000" strike="noStrike" u="none">
              <a:solidFill>
                <a:srgbClr val="000000"/>
              </a:solidFill>
              <a:effectLst/>
              <a:uFillTx/>
              <a:latin typeface="Times New Roman"/>
            </a:endParaRPr>
          </a:p>
        </p:txBody>
      </p:sp>
      <p:sp>
        <p:nvSpPr>
          <p:cNvPr id="139" name=""/>
          <p:cNvSpPr/>
          <p:nvPr/>
        </p:nvSpPr>
        <p:spPr>
          <a:xfrm>
            <a:off x="3024360" y="5419800"/>
            <a:ext cx="98244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2,173</a:t>
            </a:r>
            <a:endParaRPr b="0" lang="en-US" sz="1000" strike="noStrike" u="none">
              <a:solidFill>
                <a:srgbClr val="000000"/>
              </a:solidFill>
              <a:effectLst/>
              <a:uFillTx/>
              <a:latin typeface="Times New Roman"/>
            </a:endParaRPr>
          </a:p>
        </p:txBody>
      </p:sp>
      <p:sp>
        <p:nvSpPr>
          <p:cNvPr id="140" name=""/>
          <p:cNvSpPr/>
          <p:nvPr/>
        </p:nvSpPr>
        <p:spPr>
          <a:xfrm>
            <a:off x="3519360" y="5424480"/>
            <a:ext cx="98280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2,202</a:t>
            </a:r>
            <a:endParaRPr b="0" lang="en-US" sz="1000" strike="noStrike" u="none">
              <a:solidFill>
                <a:srgbClr val="000000"/>
              </a:solidFill>
              <a:effectLst/>
              <a:uFillTx/>
              <a:latin typeface="Times New Roman"/>
            </a:endParaRPr>
          </a:p>
        </p:txBody>
      </p:sp>
      <p:graphicFrame>
        <p:nvGraphicFramePr>
          <p:cNvPr id="141" name=""/>
          <p:cNvGraphicFramePr/>
          <p:nvPr/>
        </p:nvGraphicFramePr>
        <p:xfrm>
          <a:off x="4356000" y="5232240"/>
          <a:ext cx="1104840" cy="1040040"/>
        </p:xfrm>
        <a:graphic>
          <a:graphicData uri="http://schemas.openxmlformats.org/presentationml/2006/ole">
            <p:oleObj r:id="rId3" spid="">
              <p:embed/>
              <p:pic>
                <p:nvPicPr>
                  <p:cNvPr id="142" name="" descr=""/>
                  <p:cNvPicPr/>
                  <p:nvPr/>
                </p:nvPicPr>
                <p:blipFill>
                  <a:blip r:embed="rId4"/>
                  <a:stretch/>
                </p:blipFill>
                <p:spPr>
                  <a:xfrm>
                    <a:off x="4356000" y="5232240"/>
                    <a:ext cx="1104840" cy="1040040"/>
                  </a:xfrm>
                  <a:prstGeom prst="rect">
                    <a:avLst/>
                  </a:prstGeom>
                  <a:noFill/>
                  <a:ln w="0">
                    <a:noFill/>
                  </a:ln>
                </p:spPr>
              </p:pic>
            </p:oleObj>
          </a:graphicData>
        </a:graphic>
      </p:graphicFrame>
      <p:sp>
        <p:nvSpPr>
          <p:cNvPr id="143" name=""/>
          <p:cNvSpPr/>
          <p:nvPr/>
        </p:nvSpPr>
        <p:spPr>
          <a:xfrm>
            <a:off x="3244680" y="6265800"/>
            <a:ext cx="4592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568440"/>
                <a:tab algn="l" pos="1138320"/>
                <a:tab algn="l" pos="1719360"/>
                <a:tab algn="l" pos="256716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1999</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2000</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1999</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2000</a:t>
            </a:r>
            <a:endParaRPr b="0" lang="en-US" sz="1000" strike="noStrike" u="none">
              <a:solidFill>
                <a:srgbClr val="000000"/>
              </a:solidFill>
              <a:effectLst/>
              <a:uFillTx/>
              <a:latin typeface="Times New Roman"/>
            </a:endParaRPr>
          </a:p>
        </p:txBody>
      </p:sp>
      <p:sp>
        <p:nvSpPr>
          <p:cNvPr id="144" name=""/>
          <p:cNvSpPr/>
          <p:nvPr/>
        </p:nvSpPr>
        <p:spPr>
          <a:xfrm>
            <a:off x="4146480" y="5280120"/>
            <a:ext cx="98280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2,775</a:t>
            </a:r>
            <a:endParaRPr b="0" lang="en-US" sz="1000" strike="noStrike" u="none">
              <a:solidFill>
                <a:srgbClr val="000000"/>
              </a:solidFill>
              <a:effectLst/>
              <a:uFillTx/>
              <a:latin typeface="Times New Roman"/>
            </a:endParaRPr>
          </a:p>
        </p:txBody>
      </p:sp>
      <p:sp>
        <p:nvSpPr>
          <p:cNvPr id="145" name=""/>
          <p:cNvSpPr/>
          <p:nvPr/>
        </p:nvSpPr>
        <p:spPr>
          <a:xfrm>
            <a:off x="4692600" y="5081760"/>
            <a:ext cx="98280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3,483</a:t>
            </a:r>
            <a:endParaRPr b="0" lang="en-US" sz="1000" strike="noStrike" u="none">
              <a:solidFill>
                <a:srgbClr val="000000"/>
              </a:solidFill>
              <a:effectLst/>
              <a:uFillTx/>
              <a:latin typeface="Times New Roman"/>
            </a:endParaRPr>
          </a:p>
        </p:txBody>
      </p:sp>
      <p:sp>
        <p:nvSpPr>
          <p:cNvPr id="146" name=""/>
          <p:cNvSpPr/>
          <p:nvPr/>
        </p:nvSpPr>
        <p:spPr>
          <a:xfrm>
            <a:off x="3233880" y="5059440"/>
            <a:ext cx="102060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47" name=""/>
          <p:cNvSpPr/>
          <p:nvPr/>
        </p:nvSpPr>
        <p:spPr>
          <a:xfrm>
            <a:off x="4425840" y="5059440"/>
            <a:ext cx="102096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48" name=""/>
          <p:cNvSpPr/>
          <p:nvPr/>
        </p:nvSpPr>
        <p:spPr>
          <a:xfrm>
            <a:off x="4633560" y="4970520"/>
            <a:ext cx="612360" cy="153000"/>
          </a:xfrm>
          <a:prstGeom prst="rect">
            <a:avLst/>
          </a:prstGeom>
          <a:solidFill>
            <a:srgbClr val="ffffff"/>
          </a:solidFill>
          <a:ln w="0">
            <a:noFill/>
          </a:ln>
        </p:spPr>
        <p:style>
          <a:lnRef idx="0"/>
          <a:fillRef idx="0"/>
          <a:effectRef idx="0"/>
          <a:fontRef idx="minor"/>
        </p:style>
        <p:txBody>
          <a:bodyPr wrap="none" lIns="0" rIns="0" tIns="0" bIns="0" anchor="t">
            <a:spAutoFit/>
          </a:bodyPr>
          <a:p>
            <a:pPr>
              <a:lnSpc>
                <a:spcPct val="100000"/>
              </a:lnSpc>
              <a:tabLst>
                <a:tab algn="l" pos="0"/>
                <a:tab algn="ctr" pos="568440"/>
                <a:tab algn="ctr" pos="177336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December</a:t>
            </a:r>
            <a:endParaRPr b="0" lang="en-US" sz="1000" strike="noStrike" u="none">
              <a:solidFill>
                <a:srgbClr val="000000"/>
              </a:solidFill>
              <a:effectLst/>
              <a:uFillTx/>
              <a:latin typeface="Times New Roman"/>
            </a:endParaRPr>
          </a:p>
        </p:txBody>
      </p:sp>
      <p:sp>
        <p:nvSpPr>
          <p:cNvPr id="149" name=""/>
          <p:cNvSpPr/>
          <p:nvPr/>
        </p:nvSpPr>
        <p:spPr>
          <a:xfrm>
            <a:off x="3468600" y="4971960"/>
            <a:ext cx="534960" cy="153000"/>
          </a:xfrm>
          <a:prstGeom prst="rect">
            <a:avLst/>
          </a:prstGeom>
          <a:solidFill>
            <a:srgbClr val="ffffff"/>
          </a:solidFill>
          <a:ln w="0">
            <a:noFill/>
          </a:ln>
        </p:spPr>
        <p:style>
          <a:lnRef idx="0"/>
          <a:fillRef idx="0"/>
          <a:effectRef idx="0"/>
          <a:fontRef idx="minor"/>
        </p:style>
        <p:txBody>
          <a:bodyPr wrap="none" lIns="0" rIns="0" tIns="0" bIns="0" anchor="t">
            <a:spAutoFit/>
          </a:bodyPr>
          <a:p>
            <a:pPr>
              <a:lnSpc>
                <a:spcPct val="100000"/>
              </a:lnSpc>
              <a:tabLst>
                <a:tab algn="l" pos="0"/>
                <a:tab algn="ctr" pos="568440"/>
                <a:tab algn="ctr" pos="177336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Full Year</a:t>
            </a:r>
            <a:endParaRPr b="0" lang="en-US" sz="1000" strike="noStrike" u="none">
              <a:solidFill>
                <a:srgbClr val="000000"/>
              </a:solidFill>
              <a:effectLst/>
              <a:uFillTx/>
              <a:latin typeface="Times New Roman"/>
            </a:endParaRPr>
          </a:p>
        </p:txBody>
      </p:sp>
      <p:sp>
        <p:nvSpPr>
          <p:cNvPr id="150" name=""/>
          <p:cNvSpPr/>
          <p:nvPr/>
        </p:nvSpPr>
        <p:spPr>
          <a:xfrm>
            <a:off x="545040" y="6419880"/>
            <a:ext cx="1389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2000 Average Flows</a:t>
            </a:r>
            <a:endParaRPr b="0" lang="en-US" sz="1000" strike="noStrike" u="none">
              <a:solidFill>
                <a:srgbClr val="000000"/>
              </a:solidFill>
              <a:effectLst/>
              <a:uFillTx/>
              <a:latin typeface="Times New Roman"/>
            </a:endParaRPr>
          </a:p>
        </p:txBody>
      </p:sp>
      <p:sp>
        <p:nvSpPr>
          <p:cNvPr id="151" name=""/>
          <p:cNvSpPr/>
          <p:nvPr/>
        </p:nvSpPr>
        <p:spPr>
          <a:xfrm>
            <a:off x="187200" y="6432480"/>
            <a:ext cx="384480" cy="173160"/>
          </a:xfrm>
          <a:prstGeom prst="rightArrow">
            <a:avLst>
              <a:gd name="adj1" fmla="val 50000"/>
              <a:gd name="adj2" fmla="val 55509"/>
            </a:avLst>
          </a:prstGeom>
          <a:solidFill>
            <a:srgbClr val="99fa9c"/>
          </a:solidFill>
          <a:ln w="648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C1D90BC-1C0C-4A4E-83F2-7083B9376611}" type="slidenum">
              <a:t>1</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
          <p:cNvSpPr/>
          <p:nvPr/>
        </p:nvSpPr>
        <p:spPr>
          <a:xfrm>
            <a:off x="450720" y="5022720"/>
            <a:ext cx="1749600" cy="331920"/>
          </a:xfrm>
          <a:prstGeom prst="rect">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53" name=""/>
          <p:cNvSpPr/>
          <p:nvPr/>
        </p:nvSpPr>
        <p:spPr>
          <a:xfrm>
            <a:off x="450720" y="3645000"/>
            <a:ext cx="1749600" cy="331560"/>
          </a:xfrm>
          <a:prstGeom prst="rect">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54" name=""/>
          <p:cNvSpPr/>
          <p:nvPr/>
        </p:nvSpPr>
        <p:spPr>
          <a:xfrm>
            <a:off x="452520" y="2451240"/>
            <a:ext cx="1749240" cy="331560"/>
          </a:xfrm>
          <a:prstGeom prst="rect">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155" name=""/>
          <p:cNvSpPr/>
          <p:nvPr/>
        </p:nvSpPr>
        <p:spPr>
          <a:xfrm>
            <a:off x="433440" y="2278080"/>
            <a:ext cx="4411440" cy="38386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85000"/>
              </a:lnSpc>
              <a:spcAft>
                <a:spcPts val="1001"/>
              </a:spcAft>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Customer Profile</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Gas-Fired Merchant Plant</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120 MMcf/d Peak Requirement</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Situated Close to Main Pipeline</a:t>
            </a:r>
            <a:endParaRPr b="0" lang="en-US" sz="1600" strike="noStrike" u="none">
              <a:solidFill>
                <a:srgbClr val="000000"/>
              </a:solidFill>
              <a:effectLst/>
              <a:uFillTx/>
              <a:latin typeface="Times New Roman"/>
            </a:endParaRPr>
          </a:p>
          <a:p>
            <a:pPr lvl="2" marL="682560" indent="12600">
              <a:lnSpc>
                <a:spcPct val="85000"/>
              </a:lnSpc>
              <a:spcAft>
                <a:spcPts val="524"/>
              </a:spcAft>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85000"/>
              </a:lnSpc>
              <a:spcAft>
                <a:spcPts val="1001"/>
              </a:spcAft>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Enron Solution</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No-Notice, Flexible Supply </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Average Service of 50 MMcf/d</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Peak Use 2.4 Times Average</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3-Year Term</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85000"/>
              </a:lnSpc>
              <a:spcAft>
                <a:spcPts val="1001"/>
              </a:spcAft>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Enron Benefits</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Adds Demand During Off-Peak, Summer Season</a:t>
            </a:r>
            <a:endParaRPr b="0" lang="en-US" sz="1600" strike="noStrike" u="none">
              <a:solidFill>
                <a:srgbClr val="000000"/>
              </a:solidFill>
              <a:effectLst/>
              <a:uFillTx/>
              <a:latin typeface="Times New Roman"/>
            </a:endParaRPr>
          </a:p>
          <a:p>
            <a:pPr lvl="1" marL="176040">
              <a:lnSpc>
                <a:spcPct val="85000"/>
              </a:lnSpc>
              <a:tabLst>
                <a:tab algn="l" pos="0"/>
                <a:tab algn="l" pos="515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Establishes Long-Term Customer</a:t>
            </a:r>
            <a:endParaRPr b="0" lang="en-US" sz="1600" strike="noStrike" u="none">
              <a:solidFill>
                <a:srgbClr val="000000"/>
              </a:solidFill>
              <a:effectLst/>
              <a:uFillTx/>
              <a:latin typeface="Times New Roman"/>
            </a:endParaRPr>
          </a:p>
        </p:txBody>
      </p:sp>
      <p:sp>
        <p:nvSpPr>
          <p:cNvPr id="156" name="PlaceHolder 1"/>
          <p:cNvSpPr>
            <a:spLocks noGrp="1"/>
          </p:cNvSpPr>
          <p:nvPr>
            <p:ph type="title"/>
          </p:nvPr>
        </p:nvSpPr>
        <p:spPr>
          <a:xfrm>
            <a:off x="-360" y="126720"/>
            <a:ext cx="10287000" cy="507960"/>
          </a:xfrm>
          <a:prstGeom prst="rect">
            <a:avLst/>
          </a:prstGeom>
          <a:noFill/>
          <a:ln w="0">
            <a:noFill/>
          </a:ln>
        </p:spPr>
        <p:txBody>
          <a:bodyPr lIns="90360" rIns="90360" tIns="44280" bIns="44280" anchor="t">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Northern Natural Gas Company</a:t>
            </a:r>
            <a:br>
              <a:rPr sz="3000"/>
            </a:br>
            <a:r>
              <a:rPr b="1" lang="en-US" sz="3000" strike="noStrike" u="none">
                <a:solidFill>
                  <a:srgbClr val="000000"/>
                </a:solidFill>
                <a:effectLst/>
                <a:uFillTx/>
                <a:latin typeface="Frutiger 55 Roman"/>
              </a:rPr>
              <a:t>Market Area Initiatives</a:t>
            </a:r>
            <a:endParaRPr b="1" lang="en-US" sz="3000" strike="noStrike" u="none">
              <a:solidFill>
                <a:srgbClr val="000000"/>
              </a:solidFill>
              <a:effectLst/>
              <a:uFillTx/>
              <a:latin typeface="Frutiger 55 Roman"/>
            </a:endParaRPr>
          </a:p>
        </p:txBody>
      </p:sp>
      <p:sp>
        <p:nvSpPr>
          <p:cNvPr id="157" name=""/>
          <p:cNvSpPr/>
          <p:nvPr/>
        </p:nvSpPr>
        <p:spPr>
          <a:xfrm>
            <a:off x="9132840" y="4259160"/>
            <a:ext cx="1123920" cy="5176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Supply Area</a:t>
            </a:r>
            <a:endParaRPr b="0" lang="en-US" sz="1400" strike="noStrike" u="none">
              <a:solidFill>
                <a:srgbClr val="000000"/>
              </a:solidFill>
              <a:effectLst/>
              <a:uFillTx/>
              <a:latin typeface="Times New Roman"/>
            </a:endParaRPr>
          </a:p>
        </p:txBody>
      </p:sp>
      <p:grpSp>
        <p:nvGrpSpPr>
          <p:cNvPr id="158" name=""/>
          <p:cNvGrpSpPr/>
          <p:nvPr/>
        </p:nvGrpSpPr>
        <p:grpSpPr>
          <a:xfrm>
            <a:off x="6794640" y="3373560"/>
            <a:ext cx="694440" cy="374040"/>
            <a:chOff x="6794640" y="3373560"/>
            <a:chExt cx="694440" cy="374040"/>
          </a:xfrm>
        </p:grpSpPr>
        <p:sp>
          <p:nvSpPr>
            <p:cNvPr id="159" name=""/>
            <p:cNvSpPr/>
            <p:nvPr/>
          </p:nvSpPr>
          <p:spPr>
            <a:xfrm>
              <a:off x="6867720" y="3373560"/>
              <a:ext cx="3063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6794640" y="3495240"/>
              <a:ext cx="69444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1" name=""/>
          <p:cNvSpPr/>
          <p:nvPr/>
        </p:nvSpPr>
        <p:spPr>
          <a:xfrm>
            <a:off x="6848640" y="3548160"/>
            <a:ext cx="64764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372 MW</a:t>
            </a:r>
            <a:endParaRPr b="0" lang="en-US" sz="900" strike="noStrike" u="none">
              <a:solidFill>
                <a:srgbClr val="000000"/>
              </a:solidFill>
              <a:effectLst/>
              <a:uFillTx/>
              <a:latin typeface="Times New Roman"/>
            </a:endParaRPr>
          </a:p>
        </p:txBody>
      </p:sp>
      <p:sp>
        <p:nvSpPr>
          <p:cNvPr id="162" name=""/>
          <p:cNvSpPr/>
          <p:nvPr/>
        </p:nvSpPr>
        <p:spPr>
          <a:xfrm>
            <a:off x="5240160" y="5121360"/>
            <a:ext cx="4561200" cy="1693800"/>
          </a:xfrm>
          <a:prstGeom prst="rect">
            <a:avLst/>
          </a:prstGeom>
          <a:noFill/>
          <a:ln w="0">
            <a:noFill/>
          </a:ln>
        </p:spPr>
        <p:style>
          <a:lnRef idx="0"/>
          <a:fillRef idx="0"/>
          <a:effectRef idx="0"/>
          <a:fontRef idx="minor"/>
        </p:style>
        <p:txBody>
          <a:bodyPr lIns="182880" rIns="182880" tIns="91440" bIns="91440" anchor="t">
            <a:noAutofit/>
          </a:bodyPr>
          <a:p>
            <a:pPr marL="108000">
              <a:lnSpc>
                <a:spcPct val="100000"/>
              </a:lnSpc>
              <a:spcBef>
                <a:spcPts val="1400"/>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3,000 MW of Gas-Fired Power Plants Under Development in Close Proximity to Northern’s System</a:t>
            </a:r>
            <a:endParaRPr b="0" lang="en-US" sz="1600" strike="noStrike" u="none">
              <a:solidFill>
                <a:srgbClr val="000000"/>
              </a:solidFill>
              <a:effectLst/>
              <a:uFillTx/>
              <a:latin typeface="Times New Roman"/>
            </a:endParaRPr>
          </a:p>
          <a:p>
            <a:pPr marL="108000">
              <a:lnSpc>
                <a:spcPct val="100000"/>
              </a:lnSpc>
              <a:spcBef>
                <a:spcPts val="1400"/>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Innovative Tariffs in Place to Provide Flexible Gas Supply-Related Services</a:t>
            </a:r>
            <a:endParaRPr b="0" lang="en-US" sz="1600" strike="noStrike" u="none">
              <a:solidFill>
                <a:srgbClr val="000000"/>
              </a:solidFill>
              <a:effectLst/>
              <a:uFillTx/>
              <a:latin typeface="Times New Roman"/>
            </a:endParaRPr>
          </a:p>
        </p:txBody>
      </p:sp>
      <p:sp>
        <p:nvSpPr>
          <p:cNvPr id="163" name=""/>
          <p:cNvSpPr/>
          <p:nvPr/>
        </p:nvSpPr>
        <p:spPr>
          <a:xfrm>
            <a:off x="5300640" y="5283360"/>
            <a:ext cx="100080" cy="10296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920" bIns="25920" anchor="ctr">
            <a:noAutofit/>
          </a:bodyPr>
          <a:p>
            <a:endParaRPr b="0" lang="en-US" sz="2400" strike="noStrike" u="none">
              <a:solidFill>
                <a:srgbClr val="000000"/>
              </a:solidFill>
              <a:effectLst/>
              <a:uFillTx/>
              <a:latin typeface="Times New Roman"/>
            </a:endParaRPr>
          </a:p>
        </p:txBody>
      </p:sp>
      <p:sp>
        <p:nvSpPr>
          <p:cNvPr id="164" name=""/>
          <p:cNvSpPr/>
          <p:nvPr/>
        </p:nvSpPr>
        <p:spPr>
          <a:xfrm>
            <a:off x="5311800" y="6173640"/>
            <a:ext cx="100080" cy="1033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grpSp>
        <p:nvGrpSpPr>
          <p:cNvPr id="165" name=""/>
          <p:cNvGrpSpPr/>
          <p:nvPr/>
        </p:nvGrpSpPr>
        <p:grpSpPr>
          <a:xfrm>
            <a:off x="4896000" y="3397320"/>
            <a:ext cx="274320" cy="174240"/>
            <a:chOff x="4896000" y="3397320"/>
            <a:chExt cx="274320" cy="174240"/>
          </a:xfrm>
        </p:grpSpPr>
        <p:sp>
          <p:nvSpPr>
            <p:cNvPr id="166" name=""/>
            <p:cNvSpPr/>
            <p:nvPr/>
          </p:nvSpPr>
          <p:spPr>
            <a:xfrm>
              <a:off x="4903200" y="3397320"/>
              <a:ext cx="121680" cy="78480"/>
            </a:xfrm>
            <a:prstGeom prst="rect">
              <a:avLst/>
            </a:prstGeom>
            <a:solidFill>
              <a:srgbClr val="fc0128"/>
            </a:solidFill>
            <a:ln w="11160">
              <a:solidFill>
                <a:srgbClr val="000000"/>
              </a:solidFill>
              <a:miter/>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67" name=""/>
            <p:cNvSpPr/>
            <p:nvPr/>
          </p:nvSpPr>
          <p:spPr>
            <a:xfrm>
              <a:off x="4896000" y="3453480"/>
              <a:ext cx="274320" cy="1180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68" name=""/>
          <p:cNvGrpSpPr/>
          <p:nvPr/>
        </p:nvGrpSpPr>
        <p:grpSpPr>
          <a:xfrm>
            <a:off x="4896000" y="2517840"/>
            <a:ext cx="1139760" cy="1397160"/>
            <a:chOff x="4896000" y="2517840"/>
            <a:chExt cx="1139760" cy="1397160"/>
          </a:xfrm>
        </p:grpSpPr>
        <p:grpSp>
          <p:nvGrpSpPr>
            <p:cNvPr id="169" name=""/>
            <p:cNvGrpSpPr/>
            <p:nvPr/>
          </p:nvGrpSpPr>
          <p:grpSpPr>
            <a:xfrm>
              <a:off x="4896000" y="3073680"/>
              <a:ext cx="274320" cy="174240"/>
              <a:chOff x="4896000" y="3073680"/>
              <a:chExt cx="274320" cy="174240"/>
            </a:xfrm>
          </p:grpSpPr>
          <p:sp>
            <p:nvSpPr>
              <p:cNvPr id="170" name=""/>
              <p:cNvSpPr/>
              <p:nvPr/>
            </p:nvSpPr>
            <p:spPr>
              <a:xfrm>
                <a:off x="4924800" y="3073680"/>
                <a:ext cx="120960" cy="78120"/>
              </a:xfrm>
              <a:prstGeom prst="rect">
                <a:avLst/>
              </a:prstGeom>
              <a:solidFill>
                <a:srgbClr val="ffe80f"/>
              </a:solidFill>
              <a:ln w="11160">
                <a:solidFill>
                  <a:srgbClr val="000000"/>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1" name=""/>
              <p:cNvSpPr/>
              <p:nvPr/>
            </p:nvSpPr>
            <p:spPr>
              <a:xfrm>
                <a:off x="4896000" y="3130200"/>
                <a:ext cx="274320" cy="1177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2" name=""/>
            <p:cNvGrpSpPr/>
            <p:nvPr/>
          </p:nvGrpSpPr>
          <p:grpSpPr>
            <a:xfrm>
              <a:off x="4896000" y="2775240"/>
              <a:ext cx="274680" cy="174240"/>
              <a:chOff x="4896000" y="2775240"/>
              <a:chExt cx="274680" cy="174240"/>
            </a:xfrm>
          </p:grpSpPr>
          <p:sp>
            <p:nvSpPr>
              <p:cNvPr id="173" name=""/>
              <p:cNvSpPr/>
              <p:nvPr/>
            </p:nvSpPr>
            <p:spPr>
              <a:xfrm>
                <a:off x="4924080" y="2775240"/>
                <a:ext cx="121680" cy="78120"/>
              </a:xfrm>
              <a:prstGeom prst="rect">
                <a:avLst/>
              </a:prstGeom>
              <a:solidFill>
                <a:srgbClr val="ffffff"/>
              </a:solidFill>
              <a:ln w="11160">
                <a:solidFill>
                  <a:srgbClr val="000000"/>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4" name=""/>
              <p:cNvSpPr/>
              <p:nvPr/>
            </p:nvSpPr>
            <p:spPr>
              <a:xfrm>
                <a:off x="4896000" y="2831400"/>
                <a:ext cx="274680" cy="1180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5" name=""/>
            <p:cNvSpPr/>
            <p:nvPr/>
          </p:nvSpPr>
          <p:spPr>
            <a:xfrm>
              <a:off x="4899240" y="3652920"/>
              <a:ext cx="218880" cy="20952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5245200" y="2517840"/>
              <a:ext cx="790560" cy="139716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2001</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2002</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2003</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Storage</a:t>
              </a:r>
              <a:endParaRPr b="0" lang="en-US" sz="1000" strike="noStrike" u="none">
                <a:solidFill>
                  <a:srgbClr val="000000"/>
                </a:solidFill>
                <a:effectLst/>
                <a:uFillTx/>
                <a:latin typeface="Times New Roman"/>
              </a:endParaRPr>
            </a:p>
          </p:txBody>
        </p:sp>
      </p:grpSp>
      <p:sp>
        <p:nvSpPr>
          <p:cNvPr id="177" name=""/>
          <p:cNvSpPr/>
          <p:nvPr/>
        </p:nvSpPr>
        <p:spPr>
          <a:xfrm>
            <a:off x="6713640" y="2792520"/>
            <a:ext cx="1440" cy="2052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78" name=""/>
          <p:cNvSpPr/>
          <p:nvPr/>
        </p:nvSpPr>
        <p:spPr>
          <a:xfrm>
            <a:off x="6118200" y="4608360"/>
            <a:ext cx="4680" cy="3816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9" name=""/>
          <p:cNvSpPr/>
          <p:nvPr/>
        </p:nvSpPr>
        <p:spPr>
          <a:xfrm>
            <a:off x="6118200" y="4608360"/>
            <a:ext cx="4680" cy="3816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0" name=""/>
          <p:cNvSpPr/>
          <p:nvPr/>
        </p:nvSpPr>
        <p:spPr>
          <a:xfrm>
            <a:off x="8677440" y="3906720"/>
            <a:ext cx="23760" cy="180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1" name=""/>
          <p:cNvSpPr/>
          <p:nvPr/>
        </p:nvSpPr>
        <p:spPr>
          <a:xfrm>
            <a:off x="8472600" y="1539720"/>
            <a:ext cx="1496880" cy="733680"/>
          </a:xfrm>
          <a:custGeom>
            <a:avLst/>
            <a:gdLst/>
            <a:ahLst/>
            <a:rect l="l" t="t" r="r" b="b"/>
            <a:pathLst>
              <a:path w="634" h="305">
                <a:moveTo>
                  <a:pt x="0" y="122"/>
                </a:moveTo>
                <a:lnTo>
                  <a:pt x="20" y="122"/>
                </a:lnTo>
                <a:lnTo>
                  <a:pt x="31" y="111"/>
                </a:lnTo>
                <a:lnTo>
                  <a:pt x="51" y="101"/>
                </a:lnTo>
                <a:lnTo>
                  <a:pt x="51" y="91"/>
                </a:lnTo>
                <a:lnTo>
                  <a:pt x="61" y="91"/>
                </a:lnTo>
                <a:lnTo>
                  <a:pt x="92" y="81"/>
                </a:lnTo>
                <a:lnTo>
                  <a:pt x="123" y="71"/>
                </a:lnTo>
                <a:lnTo>
                  <a:pt x="143" y="41"/>
                </a:lnTo>
                <a:lnTo>
                  <a:pt x="153" y="30"/>
                </a:lnTo>
                <a:lnTo>
                  <a:pt x="184" y="10"/>
                </a:lnTo>
                <a:lnTo>
                  <a:pt x="194" y="0"/>
                </a:lnTo>
                <a:lnTo>
                  <a:pt x="225" y="0"/>
                </a:lnTo>
                <a:lnTo>
                  <a:pt x="235" y="0"/>
                </a:lnTo>
                <a:lnTo>
                  <a:pt x="214" y="10"/>
                </a:lnTo>
                <a:lnTo>
                  <a:pt x="204" y="20"/>
                </a:lnTo>
                <a:lnTo>
                  <a:pt x="184" y="41"/>
                </a:lnTo>
                <a:lnTo>
                  <a:pt x="184" y="51"/>
                </a:lnTo>
                <a:lnTo>
                  <a:pt x="174" y="61"/>
                </a:lnTo>
                <a:lnTo>
                  <a:pt x="174" y="81"/>
                </a:lnTo>
                <a:lnTo>
                  <a:pt x="174" y="91"/>
                </a:lnTo>
                <a:lnTo>
                  <a:pt x="174" y="81"/>
                </a:lnTo>
                <a:lnTo>
                  <a:pt x="194" y="71"/>
                </a:lnTo>
                <a:lnTo>
                  <a:pt x="204" y="71"/>
                </a:lnTo>
                <a:lnTo>
                  <a:pt x="214" y="71"/>
                </a:lnTo>
                <a:lnTo>
                  <a:pt x="245" y="81"/>
                </a:lnTo>
                <a:lnTo>
                  <a:pt x="276" y="111"/>
                </a:lnTo>
                <a:lnTo>
                  <a:pt x="296" y="111"/>
                </a:lnTo>
                <a:lnTo>
                  <a:pt x="306" y="111"/>
                </a:lnTo>
                <a:lnTo>
                  <a:pt x="317" y="122"/>
                </a:lnTo>
                <a:lnTo>
                  <a:pt x="327" y="122"/>
                </a:lnTo>
                <a:lnTo>
                  <a:pt x="337" y="122"/>
                </a:lnTo>
                <a:lnTo>
                  <a:pt x="347" y="111"/>
                </a:lnTo>
                <a:lnTo>
                  <a:pt x="368" y="91"/>
                </a:lnTo>
                <a:lnTo>
                  <a:pt x="449" y="71"/>
                </a:lnTo>
                <a:lnTo>
                  <a:pt x="470" y="61"/>
                </a:lnTo>
                <a:lnTo>
                  <a:pt x="480" y="61"/>
                </a:lnTo>
                <a:lnTo>
                  <a:pt x="490" y="61"/>
                </a:lnTo>
                <a:lnTo>
                  <a:pt x="480" y="71"/>
                </a:lnTo>
                <a:lnTo>
                  <a:pt x="480" y="81"/>
                </a:lnTo>
                <a:lnTo>
                  <a:pt x="490" y="101"/>
                </a:lnTo>
                <a:lnTo>
                  <a:pt x="500" y="101"/>
                </a:lnTo>
                <a:lnTo>
                  <a:pt x="521" y="101"/>
                </a:lnTo>
                <a:lnTo>
                  <a:pt x="551" y="91"/>
                </a:lnTo>
                <a:lnTo>
                  <a:pt x="562" y="101"/>
                </a:lnTo>
                <a:lnTo>
                  <a:pt x="572" y="122"/>
                </a:lnTo>
                <a:lnTo>
                  <a:pt x="582" y="132"/>
                </a:lnTo>
                <a:lnTo>
                  <a:pt x="602" y="142"/>
                </a:lnTo>
                <a:lnTo>
                  <a:pt x="623" y="132"/>
                </a:lnTo>
                <a:lnTo>
                  <a:pt x="633" y="142"/>
                </a:lnTo>
                <a:lnTo>
                  <a:pt x="623" y="152"/>
                </a:lnTo>
                <a:lnTo>
                  <a:pt x="613" y="152"/>
                </a:lnTo>
                <a:lnTo>
                  <a:pt x="602" y="152"/>
                </a:lnTo>
                <a:lnTo>
                  <a:pt x="592" y="152"/>
                </a:lnTo>
                <a:lnTo>
                  <a:pt x="582" y="162"/>
                </a:lnTo>
                <a:lnTo>
                  <a:pt x="572" y="152"/>
                </a:lnTo>
                <a:lnTo>
                  <a:pt x="562" y="152"/>
                </a:lnTo>
                <a:lnTo>
                  <a:pt x="541" y="162"/>
                </a:lnTo>
                <a:lnTo>
                  <a:pt x="531" y="152"/>
                </a:lnTo>
                <a:lnTo>
                  <a:pt x="521" y="162"/>
                </a:lnTo>
                <a:lnTo>
                  <a:pt x="531" y="172"/>
                </a:lnTo>
                <a:lnTo>
                  <a:pt x="521" y="172"/>
                </a:lnTo>
                <a:lnTo>
                  <a:pt x="500" y="162"/>
                </a:lnTo>
                <a:lnTo>
                  <a:pt x="470" y="152"/>
                </a:lnTo>
                <a:lnTo>
                  <a:pt x="459" y="162"/>
                </a:lnTo>
                <a:lnTo>
                  <a:pt x="459" y="152"/>
                </a:lnTo>
                <a:lnTo>
                  <a:pt x="429" y="172"/>
                </a:lnTo>
                <a:lnTo>
                  <a:pt x="419" y="172"/>
                </a:lnTo>
                <a:lnTo>
                  <a:pt x="419" y="182"/>
                </a:lnTo>
                <a:lnTo>
                  <a:pt x="408" y="182"/>
                </a:lnTo>
                <a:lnTo>
                  <a:pt x="398" y="182"/>
                </a:lnTo>
                <a:lnTo>
                  <a:pt x="378" y="182"/>
                </a:lnTo>
                <a:lnTo>
                  <a:pt x="378" y="193"/>
                </a:lnTo>
                <a:lnTo>
                  <a:pt x="378" y="203"/>
                </a:lnTo>
                <a:lnTo>
                  <a:pt x="347" y="223"/>
                </a:lnTo>
                <a:lnTo>
                  <a:pt x="337" y="223"/>
                </a:lnTo>
                <a:lnTo>
                  <a:pt x="357" y="203"/>
                </a:lnTo>
                <a:lnTo>
                  <a:pt x="357" y="193"/>
                </a:lnTo>
                <a:lnTo>
                  <a:pt x="337" y="193"/>
                </a:lnTo>
                <a:lnTo>
                  <a:pt x="327" y="213"/>
                </a:lnTo>
                <a:lnTo>
                  <a:pt x="317" y="213"/>
                </a:lnTo>
                <a:lnTo>
                  <a:pt x="317" y="193"/>
                </a:lnTo>
                <a:lnTo>
                  <a:pt x="317" y="203"/>
                </a:lnTo>
                <a:lnTo>
                  <a:pt x="306" y="213"/>
                </a:lnTo>
                <a:lnTo>
                  <a:pt x="296" y="233"/>
                </a:lnTo>
                <a:lnTo>
                  <a:pt x="296" y="253"/>
                </a:lnTo>
                <a:lnTo>
                  <a:pt x="286" y="263"/>
                </a:lnTo>
                <a:lnTo>
                  <a:pt x="276" y="284"/>
                </a:lnTo>
                <a:lnTo>
                  <a:pt x="276" y="294"/>
                </a:lnTo>
                <a:lnTo>
                  <a:pt x="276" y="304"/>
                </a:lnTo>
                <a:lnTo>
                  <a:pt x="255" y="294"/>
                </a:lnTo>
                <a:lnTo>
                  <a:pt x="255" y="284"/>
                </a:lnTo>
                <a:lnTo>
                  <a:pt x="255" y="274"/>
                </a:lnTo>
                <a:lnTo>
                  <a:pt x="265" y="263"/>
                </a:lnTo>
                <a:lnTo>
                  <a:pt x="255" y="263"/>
                </a:lnTo>
                <a:lnTo>
                  <a:pt x="245" y="274"/>
                </a:lnTo>
                <a:lnTo>
                  <a:pt x="245" y="263"/>
                </a:lnTo>
                <a:lnTo>
                  <a:pt x="245" y="233"/>
                </a:lnTo>
                <a:lnTo>
                  <a:pt x="245" y="223"/>
                </a:lnTo>
                <a:lnTo>
                  <a:pt x="225" y="213"/>
                </a:lnTo>
                <a:lnTo>
                  <a:pt x="214" y="213"/>
                </a:lnTo>
                <a:lnTo>
                  <a:pt x="214" y="203"/>
                </a:lnTo>
                <a:lnTo>
                  <a:pt x="194" y="193"/>
                </a:lnTo>
                <a:lnTo>
                  <a:pt x="174" y="193"/>
                </a:lnTo>
                <a:lnTo>
                  <a:pt x="163" y="193"/>
                </a:lnTo>
                <a:lnTo>
                  <a:pt x="153" y="193"/>
                </a:lnTo>
                <a:lnTo>
                  <a:pt x="133" y="172"/>
                </a:lnTo>
                <a:lnTo>
                  <a:pt x="123" y="172"/>
                </a:lnTo>
                <a:lnTo>
                  <a:pt x="31" y="162"/>
                </a:lnTo>
                <a:lnTo>
                  <a:pt x="31" y="152"/>
                </a:lnTo>
                <a:lnTo>
                  <a:pt x="20" y="142"/>
                </a:lnTo>
                <a:lnTo>
                  <a:pt x="20" y="132"/>
                </a:lnTo>
                <a:lnTo>
                  <a:pt x="10" y="132"/>
                </a:lnTo>
                <a:lnTo>
                  <a:pt x="0" y="122"/>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82" name=""/>
          <p:cNvSpPr/>
          <p:nvPr/>
        </p:nvSpPr>
        <p:spPr>
          <a:xfrm>
            <a:off x="8931240" y="1797120"/>
            <a:ext cx="1025640" cy="326880"/>
          </a:xfrm>
          <a:prstGeom prst="rect">
            <a:avLst/>
          </a:prstGeom>
          <a:noFill/>
          <a:ln w="0">
            <a:noFill/>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Times New Roman"/>
              </a:rPr>
              <a:t>Michigan</a:t>
            </a:r>
            <a:endParaRPr b="0" lang="en-US" sz="800" strike="noStrike" u="none">
              <a:solidFill>
                <a:srgbClr val="000000"/>
              </a:solidFill>
              <a:effectLst/>
              <a:uFillTx/>
              <a:latin typeface="Times New Roman"/>
            </a:endParaRPr>
          </a:p>
        </p:txBody>
      </p:sp>
      <p:sp>
        <p:nvSpPr>
          <p:cNvPr id="183" name=""/>
          <p:cNvSpPr/>
          <p:nvPr/>
        </p:nvSpPr>
        <p:spPr>
          <a:xfrm>
            <a:off x="5848200" y="3036960"/>
            <a:ext cx="1568520" cy="898560"/>
          </a:xfrm>
          <a:custGeom>
            <a:avLst/>
            <a:gdLst/>
            <a:ahLst/>
            <a:rect l="l" t="t" r="r" b="b"/>
            <a:pathLst>
              <a:path w="988" h="566">
                <a:moveTo>
                  <a:pt x="6" y="351"/>
                </a:moveTo>
                <a:lnTo>
                  <a:pt x="31" y="0"/>
                </a:lnTo>
                <a:lnTo>
                  <a:pt x="499" y="25"/>
                </a:lnTo>
                <a:lnTo>
                  <a:pt x="562" y="29"/>
                </a:lnTo>
                <a:lnTo>
                  <a:pt x="578" y="29"/>
                </a:lnTo>
                <a:lnTo>
                  <a:pt x="608" y="12"/>
                </a:lnTo>
                <a:lnTo>
                  <a:pt x="624" y="29"/>
                </a:lnTo>
                <a:lnTo>
                  <a:pt x="624" y="59"/>
                </a:lnTo>
                <a:lnTo>
                  <a:pt x="652" y="59"/>
                </a:lnTo>
                <a:lnTo>
                  <a:pt x="670" y="59"/>
                </a:lnTo>
                <a:lnTo>
                  <a:pt x="684" y="43"/>
                </a:lnTo>
                <a:lnTo>
                  <a:pt x="714" y="43"/>
                </a:lnTo>
                <a:lnTo>
                  <a:pt x="729" y="43"/>
                </a:lnTo>
                <a:lnTo>
                  <a:pt x="791" y="89"/>
                </a:lnTo>
                <a:lnTo>
                  <a:pt x="821" y="105"/>
                </a:lnTo>
                <a:lnTo>
                  <a:pt x="821" y="120"/>
                </a:lnTo>
                <a:lnTo>
                  <a:pt x="851" y="134"/>
                </a:lnTo>
                <a:lnTo>
                  <a:pt x="851" y="152"/>
                </a:lnTo>
                <a:lnTo>
                  <a:pt x="837" y="182"/>
                </a:lnTo>
                <a:lnTo>
                  <a:pt x="851" y="197"/>
                </a:lnTo>
                <a:lnTo>
                  <a:pt x="866" y="229"/>
                </a:lnTo>
                <a:lnTo>
                  <a:pt x="883" y="243"/>
                </a:lnTo>
                <a:lnTo>
                  <a:pt x="873" y="260"/>
                </a:lnTo>
                <a:lnTo>
                  <a:pt x="883" y="274"/>
                </a:lnTo>
                <a:lnTo>
                  <a:pt x="897" y="288"/>
                </a:lnTo>
                <a:lnTo>
                  <a:pt x="897" y="303"/>
                </a:lnTo>
                <a:lnTo>
                  <a:pt x="897" y="320"/>
                </a:lnTo>
                <a:lnTo>
                  <a:pt x="897" y="351"/>
                </a:lnTo>
                <a:lnTo>
                  <a:pt x="912" y="365"/>
                </a:lnTo>
                <a:lnTo>
                  <a:pt x="912" y="380"/>
                </a:lnTo>
                <a:lnTo>
                  <a:pt x="912" y="397"/>
                </a:lnTo>
                <a:lnTo>
                  <a:pt x="912" y="412"/>
                </a:lnTo>
                <a:lnTo>
                  <a:pt x="928" y="426"/>
                </a:lnTo>
                <a:lnTo>
                  <a:pt x="912" y="442"/>
                </a:lnTo>
                <a:lnTo>
                  <a:pt x="928" y="457"/>
                </a:lnTo>
                <a:lnTo>
                  <a:pt x="928" y="473"/>
                </a:lnTo>
                <a:lnTo>
                  <a:pt x="951" y="482"/>
                </a:lnTo>
                <a:lnTo>
                  <a:pt x="958" y="503"/>
                </a:lnTo>
                <a:lnTo>
                  <a:pt x="958" y="534"/>
                </a:lnTo>
                <a:lnTo>
                  <a:pt x="984" y="530"/>
                </a:lnTo>
                <a:lnTo>
                  <a:pt x="988" y="566"/>
                </a:lnTo>
                <a:lnTo>
                  <a:pt x="0" y="566"/>
                </a:lnTo>
                <a:lnTo>
                  <a:pt x="15" y="365"/>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84" name=""/>
          <p:cNvSpPr/>
          <p:nvPr/>
        </p:nvSpPr>
        <p:spPr>
          <a:xfrm>
            <a:off x="5897520" y="2166840"/>
            <a:ext cx="3240" cy="2088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5" name=""/>
          <p:cNvSpPr/>
          <p:nvPr/>
        </p:nvSpPr>
        <p:spPr>
          <a:xfrm>
            <a:off x="5324400" y="4010040"/>
            <a:ext cx="3240" cy="4140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6" name=""/>
          <p:cNvSpPr/>
          <p:nvPr/>
        </p:nvSpPr>
        <p:spPr>
          <a:xfrm>
            <a:off x="5324400" y="4010040"/>
            <a:ext cx="3240" cy="4140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7" name=""/>
          <p:cNvSpPr/>
          <p:nvPr/>
        </p:nvSpPr>
        <p:spPr>
          <a:xfrm>
            <a:off x="8580600" y="3862440"/>
            <a:ext cx="4680" cy="414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88" name=""/>
          <p:cNvSpPr/>
          <p:nvPr/>
        </p:nvSpPr>
        <p:spPr>
          <a:xfrm>
            <a:off x="8580600" y="3862440"/>
            <a:ext cx="4680" cy="1728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89" name=""/>
          <p:cNvSpPr/>
          <p:nvPr/>
        </p:nvSpPr>
        <p:spPr>
          <a:xfrm>
            <a:off x="8715240" y="3903840"/>
            <a:ext cx="1800" cy="2196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90" name=""/>
          <p:cNvSpPr/>
          <p:nvPr/>
        </p:nvSpPr>
        <p:spPr>
          <a:xfrm>
            <a:off x="8942400" y="3925800"/>
            <a:ext cx="1440" cy="2556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91" name=""/>
          <p:cNvSpPr/>
          <p:nvPr/>
        </p:nvSpPr>
        <p:spPr>
          <a:xfrm>
            <a:off x="5797440" y="3908520"/>
            <a:ext cx="1811520" cy="97776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2" name=""/>
          <p:cNvSpPr/>
          <p:nvPr/>
        </p:nvSpPr>
        <p:spPr>
          <a:xfrm>
            <a:off x="5857920" y="2070000"/>
            <a:ext cx="1336680" cy="1148040"/>
          </a:xfrm>
          <a:custGeom>
            <a:avLst/>
            <a:gdLst/>
            <a:ahLst/>
            <a:rect l="l" t="t" r="r" b="b"/>
            <a:pathLst>
              <a:path w="842" h="723">
                <a:moveTo>
                  <a:pt x="17" y="601"/>
                </a:moveTo>
                <a:lnTo>
                  <a:pt x="0" y="0"/>
                </a:lnTo>
                <a:lnTo>
                  <a:pt x="812" y="34"/>
                </a:lnTo>
                <a:lnTo>
                  <a:pt x="812" y="48"/>
                </a:lnTo>
                <a:lnTo>
                  <a:pt x="812" y="79"/>
                </a:lnTo>
                <a:lnTo>
                  <a:pt x="780" y="95"/>
                </a:lnTo>
                <a:lnTo>
                  <a:pt x="780" y="111"/>
                </a:lnTo>
                <a:lnTo>
                  <a:pt x="842" y="157"/>
                </a:lnTo>
                <a:lnTo>
                  <a:pt x="842" y="524"/>
                </a:lnTo>
                <a:lnTo>
                  <a:pt x="828" y="524"/>
                </a:lnTo>
                <a:lnTo>
                  <a:pt x="812" y="524"/>
                </a:lnTo>
                <a:lnTo>
                  <a:pt x="828" y="539"/>
                </a:lnTo>
                <a:lnTo>
                  <a:pt x="812" y="571"/>
                </a:lnTo>
                <a:lnTo>
                  <a:pt x="828" y="571"/>
                </a:lnTo>
                <a:lnTo>
                  <a:pt x="842" y="600"/>
                </a:lnTo>
                <a:lnTo>
                  <a:pt x="828" y="616"/>
                </a:lnTo>
                <a:lnTo>
                  <a:pt x="828" y="632"/>
                </a:lnTo>
                <a:lnTo>
                  <a:pt x="812" y="662"/>
                </a:lnTo>
                <a:lnTo>
                  <a:pt x="828" y="709"/>
                </a:lnTo>
                <a:lnTo>
                  <a:pt x="828" y="723"/>
                </a:lnTo>
                <a:lnTo>
                  <a:pt x="796" y="709"/>
                </a:lnTo>
                <a:lnTo>
                  <a:pt x="734" y="662"/>
                </a:lnTo>
                <a:lnTo>
                  <a:pt x="718" y="662"/>
                </a:lnTo>
                <a:lnTo>
                  <a:pt x="689" y="662"/>
                </a:lnTo>
                <a:lnTo>
                  <a:pt x="672" y="677"/>
                </a:lnTo>
                <a:lnTo>
                  <a:pt x="656" y="677"/>
                </a:lnTo>
                <a:lnTo>
                  <a:pt x="626" y="677"/>
                </a:lnTo>
                <a:lnTo>
                  <a:pt x="626" y="646"/>
                </a:lnTo>
                <a:lnTo>
                  <a:pt x="610" y="632"/>
                </a:lnTo>
                <a:lnTo>
                  <a:pt x="580" y="646"/>
                </a:lnTo>
                <a:lnTo>
                  <a:pt x="566" y="646"/>
                </a:lnTo>
                <a:lnTo>
                  <a:pt x="526" y="634"/>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3" name=""/>
          <p:cNvSpPr/>
          <p:nvPr/>
        </p:nvSpPr>
        <p:spPr>
          <a:xfrm>
            <a:off x="6997680" y="1049400"/>
            <a:ext cx="1625760" cy="182232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676767"/>
            </a:solidFill>
            <a:round/>
          </a:ln>
          <a:effectLst>
            <a:outerShdw dist="36147" dir="2700000" blurRad="0" rotWithShape="0">
              <a:srgbClr val="808080"/>
            </a:outerShdw>
          </a:effectLst>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4" name=""/>
          <p:cNvSpPr/>
          <p:nvPr/>
        </p:nvSpPr>
        <p:spPr>
          <a:xfrm>
            <a:off x="7934400" y="1739880"/>
            <a:ext cx="1301760" cy="139212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5" name=""/>
          <p:cNvSpPr/>
          <p:nvPr/>
        </p:nvSpPr>
        <p:spPr>
          <a:xfrm>
            <a:off x="7128000" y="2808360"/>
            <a:ext cx="1473120" cy="1003320"/>
          </a:xfrm>
          <a:custGeom>
            <a:avLst/>
            <a:gdLst/>
            <a:ahLst/>
            <a:rect l="l" t="t" r="r" b="b"/>
            <a:pathLst>
              <a:path w="623" h="420">
                <a:moveTo>
                  <a:pt x="20" y="20"/>
                </a:moveTo>
                <a:lnTo>
                  <a:pt x="510" y="0"/>
                </a:lnTo>
                <a:lnTo>
                  <a:pt x="510" y="20"/>
                </a:lnTo>
                <a:lnTo>
                  <a:pt x="520" y="31"/>
                </a:lnTo>
                <a:lnTo>
                  <a:pt x="520" y="41"/>
                </a:lnTo>
                <a:lnTo>
                  <a:pt x="510" y="51"/>
                </a:lnTo>
                <a:lnTo>
                  <a:pt x="520" y="61"/>
                </a:lnTo>
                <a:lnTo>
                  <a:pt x="530" y="102"/>
                </a:lnTo>
                <a:lnTo>
                  <a:pt x="561" y="112"/>
                </a:lnTo>
                <a:lnTo>
                  <a:pt x="571" y="123"/>
                </a:lnTo>
                <a:lnTo>
                  <a:pt x="571" y="133"/>
                </a:lnTo>
                <a:lnTo>
                  <a:pt x="571" y="143"/>
                </a:lnTo>
                <a:lnTo>
                  <a:pt x="591" y="153"/>
                </a:lnTo>
                <a:lnTo>
                  <a:pt x="602" y="164"/>
                </a:lnTo>
                <a:lnTo>
                  <a:pt x="612" y="174"/>
                </a:lnTo>
                <a:lnTo>
                  <a:pt x="622" y="194"/>
                </a:lnTo>
                <a:lnTo>
                  <a:pt x="622" y="204"/>
                </a:lnTo>
                <a:lnTo>
                  <a:pt x="612" y="225"/>
                </a:lnTo>
                <a:lnTo>
                  <a:pt x="612" y="245"/>
                </a:lnTo>
                <a:lnTo>
                  <a:pt x="591" y="255"/>
                </a:lnTo>
                <a:lnTo>
                  <a:pt x="571" y="266"/>
                </a:lnTo>
                <a:lnTo>
                  <a:pt x="551" y="266"/>
                </a:lnTo>
                <a:lnTo>
                  <a:pt x="540" y="276"/>
                </a:lnTo>
                <a:lnTo>
                  <a:pt x="530" y="286"/>
                </a:lnTo>
                <a:lnTo>
                  <a:pt x="540" y="296"/>
                </a:lnTo>
                <a:lnTo>
                  <a:pt x="551" y="317"/>
                </a:lnTo>
                <a:lnTo>
                  <a:pt x="551" y="337"/>
                </a:lnTo>
                <a:lnTo>
                  <a:pt x="530" y="368"/>
                </a:lnTo>
                <a:lnTo>
                  <a:pt x="520" y="378"/>
                </a:lnTo>
                <a:lnTo>
                  <a:pt x="510" y="388"/>
                </a:lnTo>
                <a:lnTo>
                  <a:pt x="510" y="399"/>
                </a:lnTo>
                <a:lnTo>
                  <a:pt x="510" y="419"/>
                </a:lnTo>
                <a:lnTo>
                  <a:pt x="479" y="388"/>
                </a:lnTo>
                <a:lnTo>
                  <a:pt x="82" y="399"/>
                </a:lnTo>
                <a:lnTo>
                  <a:pt x="82" y="388"/>
                </a:lnTo>
                <a:lnTo>
                  <a:pt x="71" y="378"/>
                </a:lnTo>
                <a:lnTo>
                  <a:pt x="82" y="368"/>
                </a:lnTo>
                <a:lnTo>
                  <a:pt x="71" y="358"/>
                </a:lnTo>
                <a:lnTo>
                  <a:pt x="71" y="347"/>
                </a:lnTo>
                <a:lnTo>
                  <a:pt x="71" y="337"/>
                </a:lnTo>
                <a:lnTo>
                  <a:pt x="71" y="327"/>
                </a:lnTo>
                <a:lnTo>
                  <a:pt x="61" y="317"/>
                </a:lnTo>
                <a:lnTo>
                  <a:pt x="61" y="296"/>
                </a:lnTo>
                <a:lnTo>
                  <a:pt x="61" y="286"/>
                </a:lnTo>
                <a:lnTo>
                  <a:pt x="61" y="276"/>
                </a:lnTo>
                <a:lnTo>
                  <a:pt x="51" y="266"/>
                </a:lnTo>
                <a:lnTo>
                  <a:pt x="41" y="255"/>
                </a:lnTo>
                <a:lnTo>
                  <a:pt x="51" y="245"/>
                </a:lnTo>
                <a:lnTo>
                  <a:pt x="41" y="235"/>
                </a:lnTo>
                <a:lnTo>
                  <a:pt x="31" y="215"/>
                </a:lnTo>
                <a:lnTo>
                  <a:pt x="20" y="204"/>
                </a:lnTo>
                <a:lnTo>
                  <a:pt x="31" y="184"/>
                </a:lnTo>
                <a:lnTo>
                  <a:pt x="31" y="174"/>
                </a:lnTo>
                <a:lnTo>
                  <a:pt x="10" y="164"/>
                </a:lnTo>
                <a:lnTo>
                  <a:pt x="10" y="153"/>
                </a:lnTo>
                <a:lnTo>
                  <a:pt x="10" y="143"/>
                </a:lnTo>
                <a:lnTo>
                  <a:pt x="0" y="112"/>
                </a:lnTo>
                <a:lnTo>
                  <a:pt x="10" y="92"/>
                </a:lnTo>
                <a:lnTo>
                  <a:pt x="10" y="82"/>
                </a:lnTo>
                <a:lnTo>
                  <a:pt x="20" y="72"/>
                </a:lnTo>
                <a:lnTo>
                  <a:pt x="10" y="51"/>
                </a:lnTo>
                <a:lnTo>
                  <a:pt x="0" y="51"/>
                </a:lnTo>
                <a:lnTo>
                  <a:pt x="10" y="31"/>
                </a:lnTo>
                <a:lnTo>
                  <a:pt x="0" y="20"/>
                </a:lnTo>
                <a:lnTo>
                  <a:pt x="10" y="20"/>
                </a:lnTo>
                <a:lnTo>
                  <a:pt x="20" y="2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6" name=""/>
          <p:cNvSpPr/>
          <p:nvPr/>
        </p:nvSpPr>
        <p:spPr>
          <a:xfrm>
            <a:off x="8308800" y="3075120"/>
            <a:ext cx="990720" cy="176508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7" name=""/>
          <p:cNvSpPr/>
          <p:nvPr/>
        </p:nvSpPr>
        <p:spPr>
          <a:xfrm>
            <a:off x="7318440" y="3736800"/>
            <a:ext cx="1646280" cy="141624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8" name=""/>
          <p:cNvSpPr/>
          <p:nvPr/>
        </p:nvSpPr>
        <p:spPr>
          <a:xfrm>
            <a:off x="5942160" y="4151160"/>
            <a:ext cx="793440" cy="3207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Kansas</a:t>
            </a:r>
            <a:endParaRPr b="0" lang="en-US" sz="800" strike="noStrike" u="none">
              <a:solidFill>
                <a:srgbClr val="000000"/>
              </a:solidFill>
              <a:effectLst/>
              <a:uFillTx/>
              <a:latin typeface="Times New Roman"/>
            </a:endParaRPr>
          </a:p>
        </p:txBody>
      </p:sp>
      <p:sp>
        <p:nvSpPr>
          <p:cNvPr id="199" name=""/>
          <p:cNvSpPr/>
          <p:nvPr/>
        </p:nvSpPr>
        <p:spPr>
          <a:xfrm>
            <a:off x="7796160" y="4160880"/>
            <a:ext cx="909720" cy="3236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Missouri</a:t>
            </a:r>
            <a:endParaRPr b="0" lang="en-US" sz="800" strike="noStrike" u="none">
              <a:solidFill>
                <a:srgbClr val="000000"/>
              </a:solidFill>
              <a:effectLst/>
              <a:uFillTx/>
              <a:latin typeface="Times New Roman"/>
            </a:endParaRPr>
          </a:p>
        </p:txBody>
      </p:sp>
      <p:sp>
        <p:nvSpPr>
          <p:cNvPr id="200" name=""/>
          <p:cNvSpPr/>
          <p:nvPr/>
        </p:nvSpPr>
        <p:spPr>
          <a:xfrm>
            <a:off x="6022800" y="3284640"/>
            <a:ext cx="971640" cy="3204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Nebraska</a:t>
            </a:r>
            <a:endParaRPr b="0" lang="en-US" sz="800" strike="noStrike" u="none">
              <a:solidFill>
                <a:srgbClr val="000000"/>
              </a:solidFill>
              <a:effectLst/>
              <a:uFillTx/>
              <a:latin typeface="Times New Roman"/>
            </a:endParaRPr>
          </a:p>
        </p:txBody>
      </p:sp>
      <p:sp>
        <p:nvSpPr>
          <p:cNvPr id="201" name=""/>
          <p:cNvSpPr/>
          <p:nvPr/>
        </p:nvSpPr>
        <p:spPr>
          <a:xfrm>
            <a:off x="5943600" y="2568600"/>
            <a:ext cx="1276200" cy="517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South Dakota</a:t>
            </a:r>
            <a:endParaRPr b="0" lang="en-US" sz="800" strike="noStrike" u="none">
              <a:solidFill>
                <a:srgbClr val="000000"/>
              </a:solidFill>
              <a:effectLst/>
              <a:uFillTx/>
              <a:latin typeface="Times New Roman"/>
            </a:endParaRPr>
          </a:p>
        </p:txBody>
      </p:sp>
      <p:sp>
        <p:nvSpPr>
          <p:cNvPr id="202" name=""/>
          <p:cNvSpPr/>
          <p:nvPr/>
        </p:nvSpPr>
        <p:spPr>
          <a:xfrm>
            <a:off x="8023320" y="2279520"/>
            <a:ext cx="1023840" cy="3225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Wisconsin</a:t>
            </a:r>
            <a:endParaRPr b="0" lang="en-US" sz="800" strike="noStrike" u="none">
              <a:solidFill>
                <a:srgbClr val="000000"/>
              </a:solidFill>
              <a:effectLst/>
              <a:uFillTx/>
              <a:latin typeface="Times New Roman"/>
            </a:endParaRPr>
          </a:p>
        </p:txBody>
      </p:sp>
      <p:sp>
        <p:nvSpPr>
          <p:cNvPr id="203" name=""/>
          <p:cNvSpPr/>
          <p:nvPr/>
        </p:nvSpPr>
        <p:spPr>
          <a:xfrm>
            <a:off x="7853400" y="3429000"/>
            <a:ext cx="644400" cy="3240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Iowa</a:t>
            </a:r>
            <a:endParaRPr b="0" lang="en-US" sz="800" strike="noStrike" u="none">
              <a:solidFill>
                <a:srgbClr val="000000"/>
              </a:solidFill>
              <a:effectLst/>
              <a:uFillTx/>
              <a:latin typeface="Times New Roman"/>
            </a:endParaRPr>
          </a:p>
        </p:txBody>
      </p:sp>
      <p:sp>
        <p:nvSpPr>
          <p:cNvPr id="204" name=""/>
          <p:cNvSpPr/>
          <p:nvPr/>
        </p:nvSpPr>
        <p:spPr>
          <a:xfrm>
            <a:off x="8655120" y="3825720"/>
            <a:ext cx="752400" cy="325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Illinois</a:t>
            </a:r>
            <a:endParaRPr b="0" lang="en-US" sz="800" strike="noStrike" u="none">
              <a:solidFill>
                <a:srgbClr val="000000"/>
              </a:solidFill>
              <a:effectLst/>
              <a:uFillTx/>
              <a:latin typeface="Times New Roman"/>
            </a:endParaRPr>
          </a:p>
        </p:txBody>
      </p:sp>
      <p:sp>
        <p:nvSpPr>
          <p:cNvPr id="205" name=""/>
          <p:cNvSpPr/>
          <p:nvPr/>
        </p:nvSpPr>
        <p:spPr>
          <a:xfrm>
            <a:off x="7151760" y="1495440"/>
            <a:ext cx="1128600" cy="230508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6" name=""/>
          <p:cNvSpPr/>
          <p:nvPr/>
        </p:nvSpPr>
        <p:spPr>
          <a:xfrm>
            <a:off x="7334280" y="2478240"/>
            <a:ext cx="574560" cy="101736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7" name=""/>
          <p:cNvSpPr/>
          <p:nvPr/>
        </p:nvSpPr>
        <p:spPr>
          <a:xfrm>
            <a:off x="7975440" y="1596960"/>
            <a:ext cx="1125720" cy="31752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8" name=""/>
          <p:cNvSpPr/>
          <p:nvPr/>
        </p:nvSpPr>
        <p:spPr>
          <a:xfrm>
            <a:off x="7831080" y="1609560"/>
            <a:ext cx="277920" cy="15264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9" name=""/>
          <p:cNvSpPr/>
          <p:nvPr/>
        </p:nvSpPr>
        <p:spPr>
          <a:xfrm>
            <a:off x="7877160" y="2851200"/>
            <a:ext cx="56052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7937640" y="2536920"/>
            <a:ext cx="512640" cy="8892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43200" bIns="43200" anchor="t">
            <a:noAutofit/>
          </a:bodyPr>
          <a:p>
            <a:endParaRPr b="0" lang="en-US" sz="2400" strike="noStrike" u="none">
              <a:solidFill>
                <a:srgbClr val="000000"/>
              </a:solidFill>
              <a:effectLst/>
              <a:uFillTx/>
              <a:latin typeface="Times New Roman"/>
            </a:endParaRPr>
          </a:p>
        </p:txBody>
      </p:sp>
      <p:sp>
        <p:nvSpPr>
          <p:cNvPr id="211" name=""/>
          <p:cNvSpPr/>
          <p:nvPr/>
        </p:nvSpPr>
        <p:spPr>
          <a:xfrm>
            <a:off x="8345520" y="1909800"/>
            <a:ext cx="162000" cy="2412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7907400" y="2222640"/>
            <a:ext cx="401400" cy="12204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3" name=""/>
          <p:cNvSpPr/>
          <p:nvPr/>
        </p:nvSpPr>
        <p:spPr>
          <a:xfrm>
            <a:off x="7257960" y="1971720"/>
            <a:ext cx="401760" cy="39060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4" name=""/>
          <p:cNvSpPr/>
          <p:nvPr/>
        </p:nvSpPr>
        <p:spPr>
          <a:xfrm>
            <a:off x="7548480" y="2075040"/>
            <a:ext cx="154080" cy="18540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5" name=""/>
          <p:cNvSpPr/>
          <p:nvPr/>
        </p:nvSpPr>
        <p:spPr>
          <a:xfrm>
            <a:off x="7693200" y="2192400"/>
            <a:ext cx="20160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5489640" y="3486240"/>
            <a:ext cx="1301760" cy="3920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7792920" y="3297240"/>
            <a:ext cx="23760" cy="324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8" name=""/>
          <p:cNvSpPr/>
          <p:nvPr/>
        </p:nvSpPr>
        <p:spPr>
          <a:xfrm>
            <a:off x="7005600" y="4173480"/>
            <a:ext cx="212760" cy="2127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7894800" y="2913120"/>
            <a:ext cx="210960" cy="21420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7702560" y="3524400"/>
            <a:ext cx="212760" cy="21240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5989680" y="4346640"/>
            <a:ext cx="828720" cy="514440"/>
          </a:xfrm>
          <a:custGeom>
            <a:avLst/>
            <a:gdLst/>
            <a:ahLst/>
            <a:rect l="l" t="t" r="r" b="b"/>
            <a:pathLst>
              <a:path w="522" h="324">
                <a:moveTo>
                  <a:pt x="0" y="324"/>
                </a:moveTo>
                <a:lnTo>
                  <a:pt x="29" y="165"/>
                </a:lnTo>
                <a:lnTo>
                  <a:pt x="52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2" name=""/>
          <p:cNvSpPr/>
          <p:nvPr/>
        </p:nvSpPr>
        <p:spPr>
          <a:xfrm>
            <a:off x="8028000" y="1957320"/>
            <a:ext cx="212760" cy="214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7039080" y="1297080"/>
            <a:ext cx="106992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Minnesota</a:t>
            </a:r>
            <a:endParaRPr b="0" lang="en-US" sz="800" strike="noStrike" u="none">
              <a:solidFill>
                <a:srgbClr val="000000"/>
              </a:solidFill>
              <a:effectLst/>
              <a:uFillTx/>
              <a:latin typeface="Times New Roman"/>
            </a:endParaRPr>
          </a:p>
        </p:txBody>
      </p:sp>
      <p:sp>
        <p:nvSpPr>
          <p:cNvPr id="224" name=""/>
          <p:cNvSpPr/>
          <p:nvPr/>
        </p:nvSpPr>
        <p:spPr>
          <a:xfrm>
            <a:off x="5429160" y="4110120"/>
            <a:ext cx="4533840" cy="144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5" name=""/>
          <p:cNvSpPr/>
          <p:nvPr/>
        </p:nvSpPr>
        <p:spPr>
          <a:xfrm>
            <a:off x="9113760" y="3554280"/>
            <a:ext cx="1122480" cy="5162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Market Area</a:t>
            </a:r>
            <a:endParaRPr b="0" lang="en-US" sz="1400" strike="noStrike" u="none">
              <a:solidFill>
                <a:srgbClr val="000000"/>
              </a:solidFill>
              <a:effectLst/>
              <a:uFillTx/>
              <a:latin typeface="Times New Roman"/>
            </a:endParaRPr>
          </a:p>
        </p:txBody>
      </p:sp>
      <p:sp>
        <p:nvSpPr>
          <p:cNvPr id="226" name=""/>
          <p:cNvSpPr/>
          <p:nvPr/>
        </p:nvSpPr>
        <p:spPr>
          <a:xfrm>
            <a:off x="6665760" y="4554360"/>
            <a:ext cx="211320" cy="214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6735600" y="2297160"/>
            <a:ext cx="615960" cy="79704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8" name=""/>
          <p:cNvSpPr/>
          <p:nvPr/>
        </p:nvSpPr>
        <p:spPr>
          <a:xfrm>
            <a:off x="6408720" y="2986200"/>
            <a:ext cx="2559240" cy="1868400"/>
          </a:xfrm>
          <a:custGeom>
            <a:avLst/>
            <a:gdLst/>
            <a:ahLst/>
            <a:rect l="l" t="t" r="r" b="b"/>
            <a:pathLst>
              <a:path w="1612" h="1177">
                <a:moveTo>
                  <a:pt x="0" y="1177"/>
                </a:moveTo>
                <a:lnTo>
                  <a:pt x="70" y="1078"/>
                </a:lnTo>
                <a:lnTo>
                  <a:pt x="248" y="868"/>
                </a:lnTo>
                <a:lnTo>
                  <a:pt x="384" y="698"/>
                </a:lnTo>
                <a:lnTo>
                  <a:pt x="480" y="560"/>
                </a:lnTo>
                <a:lnTo>
                  <a:pt x="521" y="505"/>
                </a:lnTo>
                <a:lnTo>
                  <a:pt x="838" y="313"/>
                </a:lnTo>
                <a:lnTo>
                  <a:pt x="1094" y="217"/>
                </a:lnTo>
                <a:lnTo>
                  <a:pt x="1319" y="120"/>
                </a:lnTo>
                <a:lnTo>
                  <a:pt x="161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9" name=""/>
          <p:cNvSpPr/>
          <p:nvPr/>
        </p:nvSpPr>
        <p:spPr>
          <a:xfrm>
            <a:off x="7713720" y="2214720"/>
            <a:ext cx="253800" cy="1681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7653240" y="2336760"/>
            <a:ext cx="57636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1" name=""/>
          <p:cNvGrpSpPr/>
          <p:nvPr/>
        </p:nvGrpSpPr>
        <p:grpSpPr>
          <a:xfrm>
            <a:off x="6851520" y="2052720"/>
            <a:ext cx="575640" cy="374040"/>
            <a:chOff x="6851520" y="2052720"/>
            <a:chExt cx="575640" cy="374040"/>
          </a:xfrm>
        </p:grpSpPr>
        <p:sp>
          <p:nvSpPr>
            <p:cNvPr id="232" name=""/>
            <p:cNvSpPr/>
            <p:nvPr/>
          </p:nvSpPr>
          <p:spPr>
            <a:xfrm>
              <a:off x="6912000" y="2052720"/>
              <a:ext cx="254160" cy="1674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6851520" y="2174400"/>
              <a:ext cx="57564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4" name=""/>
          <p:cNvSpPr/>
          <p:nvPr/>
        </p:nvSpPr>
        <p:spPr>
          <a:xfrm>
            <a:off x="6896160" y="2227320"/>
            <a:ext cx="453960" cy="137880"/>
          </a:xfrm>
          <a:prstGeom prst="rect">
            <a:avLst/>
          </a:prstGeom>
          <a:solidFill>
            <a:srgbClr val="ffe80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463 MW</a:t>
            </a:r>
            <a:endParaRPr b="0" lang="en-US" sz="900" strike="noStrike" u="none">
              <a:solidFill>
                <a:srgbClr val="000000"/>
              </a:solidFill>
              <a:effectLst/>
              <a:uFillTx/>
              <a:latin typeface="Times New Roman"/>
            </a:endParaRPr>
          </a:p>
        </p:txBody>
      </p:sp>
      <p:grpSp>
        <p:nvGrpSpPr>
          <p:cNvPr id="235" name=""/>
          <p:cNvGrpSpPr/>
          <p:nvPr/>
        </p:nvGrpSpPr>
        <p:grpSpPr>
          <a:xfrm>
            <a:off x="7802640" y="1755720"/>
            <a:ext cx="610560" cy="374040"/>
            <a:chOff x="7802640" y="1755720"/>
            <a:chExt cx="610560" cy="374040"/>
          </a:xfrm>
        </p:grpSpPr>
        <p:sp>
          <p:nvSpPr>
            <p:cNvPr id="236" name=""/>
            <p:cNvSpPr/>
            <p:nvPr/>
          </p:nvSpPr>
          <p:spPr>
            <a:xfrm>
              <a:off x="7866720" y="1755720"/>
              <a:ext cx="269280" cy="1677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7802640" y="1877400"/>
              <a:ext cx="610560" cy="2523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8" name=""/>
          <p:cNvSpPr/>
          <p:nvPr/>
        </p:nvSpPr>
        <p:spPr>
          <a:xfrm>
            <a:off x="7856640" y="1930320"/>
            <a:ext cx="530280" cy="137880"/>
          </a:xfrm>
          <a:prstGeom prst="rect">
            <a:avLst/>
          </a:prstGeom>
          <a:solidFill>
            <a:srgbClr val="ff0000"/>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275 MW</a:t>
            </a:r>
            <a:endParaRPr b="0" lang="en-US" sz="900" strike="noStrike" u="none">
              <a:solidFill>
                <a:srgbClr val="000000"/>
              </a:solidFill>
              <a:effectLst/>
              <a:uFillTx/>
              <a:latin typeface="Times New Roman"/>
            </a:endParaRPr>
          </a:p>
        </p:txBody>
      </p:sp>
      <p:grpSp>
        <p:nvGrpSpPr>
          <p:cNvPr id="239" name=""/>
          <p:cNvGrpSpPr/>
          <p:nvPr/>
        </p:nvGrpSpPr>
        <p:grpSpPr>
          <a:xfrm>
            <a:off x="7713720" y="2592360"/>
            <a:ext cx="570600" cy="374040"/>
            <a:chOff x="7713720" y="2592360"/>
            <a:chExt cx="570600" cy="374040"/>
          </a:xfrm>
        </p:grpSpPr>
        <p:sp>
          <p:nvSpPr>
            <p:cNvPr id="240" name=""/>
            <p:cNvSpPr/>
            <p:nvPr/>
          </p:nvSpPr>
          <p:spPr>
            <a:xfrm>
              <a:off x="7773840" y="2592360"/>
              <a:ext cx="251640" cy="1677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7713720" y="2714040"/>
              <a:ext cx="570600" cy="2523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2" name=""/>
          <p:cNvSpPr/>
          <p:nvPr/>
        </p:nvSpPr>
        <p:spPr>
          <a:xfrm>
            <a:off x="7758000" y="2766960"/>
            <a:ext cx="53208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445 MW</a:t>
            </a:r>
            <a:endParaRPr b="0" lang="en-US" sz="900" strike="noStrike" u="none">
              <a:solidFill>
                <a:srgbClr val="000000"/>
              </a:solidFill>
              <a:effectLst/>
              <a:uFillTx/>
              <a:latin typeface="Times New Roman"/>
            </a:endParaRPr>
          </a:p>
        </p:txBody>
      </p:sp>
      <p:grpSp>
        <p:nvGrpSpPr>
          <p:cNvPr id="243" name=""/>
          <p:cNvGrpSpPr/>
          <p:nvPr/>
        </p:nvGrpSpPr>
        <p:grpSpPr>
          <a:xfrm>
            <a:off x="8513640" y="3062160"/>
            <a:ext cx="575640" cy="374040"/>
            <a:chOff x="8513640" y="3062160"/>
            <a:chExt cx="575640" cy="374040"/>
          </a:xfrm>
        </p:grpSpPr>
        <p:sp>
          <p:nvSpPr>
            <p:cNvPr id="244" name=""/>
            <p:cNvSpPr/>
            <p:nvPr/>
          </p:nvSpPr>
          <p:spPr>
            <a:xfrm>
              <a:off x="8574120" y="3062160"/>
              <a:ext cx="254160" cy="167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8513640" y="3183840"/>
              <a:ext cx="57564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6" name=""/>
          <p:cNvSpPr/>
          <p:nvPr/>
        </p:nvSpPr>
        <p:spPr>
          <a:xfrm>
            <a:off x="8558280" y="3236760"/>
            <a:ext cx="453960" cy="137880"/>
          </a:xfrm>
          <a:prstGeom prst="rect">
            <a:avLst/>
          </a:prstGeom>
          <a:solidFill>
            <a:srgbClr val="ffe80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500 MW</a:t>
            </a:r>
            <a:endParaRPr b="0" lang="en-US" sz="900" strike="noStrike" u="none">
              <a:solidFill>
                <a:srgbClr val="000000"/>
              </a:solidFill>
              <a:effectLst/>
              <a:uFillTx/>
              <a:latin typeface="Times New Roman"/>
            </a:endParaRPr>
          </a:p>
        </p:txBody>
      </p:sp>
      <p:sp>
        <p:nvSpPr>
          <p:cNvPr id="247" name=""/>
          <p:cNvSpPr/>
          <p:nvPr/>
        </p:nvSpPr>
        <p:spPr>
          <a:xfrm>
            <a:off x="7709040" y="2401920"/>
            <a:ext cx="547560" cy="137880"/>
          </a:xfrm>
          <a:prstGeom prst="rect">
            <a:avLst/>
          </a:prstGeom>
          <a:no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250 MW</a:t>
            </a:r>
            <a:endParaRPr b="0" lang="en-US" sz="900" strike="noStrike" u="none">
              <a:solidFill>
                <a:srgbClr val="000000"/>
              </a:solidFill>
              <a:effectLst/>
              <a:uFillTx/>
              <a:latin typeface="Times New Roman"/>
            </a:endParaRPr>
          </a:p>
        </p:txBody>
      </p:sp>
      <p:grpSp>
        <p:nvGrpSpPr>
          <p:cNvPr id="248" name=""/>
          <p:cNvGrpSpPr/>
          <p:nvPr/>
        </p:nvGrpSpPr>
        <p:grpSpPr>
          <a:xfrm>
            <a:off x="7551720" y="3094200"/>
            <a:ext cx="575640" cy="374040"/>
            <a:chOff x="7551720" y="3094200"/>
            <a:chExt cx="575640" cy="374040"/>
          </a:xfrm>
        </p:grpSpPr>
        <p:sp>
          <p:nvSpPr>
            <p:cNvPr id="249" name=""/>
            <p:cNvSpPr/>
            <p:nvPr/>
          </p:nvSpPr>
          <p:spPr>
            <a:xfrm>
              <a:off x="7612200" y="3094200"/>
              <a:ext cx="254160" cy="1674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7551720" y="3215880"/>
              <a:ext cx="57564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1" name=""/>
          <p:cNvSpPr/>
          <p:nvPr/>
        </p:nvSpPr>
        <p:spPr>
          <a:xfrm>
            <a:off x="7596360" y="3268800"/>
            <a:ext cx="453960" cy="137880"/>
          </a:xfrm>
          <a:prstGeom prst="rect">
            <a:avLst/>
          </a:prstGeom>
          <a:solidFill>
            <a:srgbClr val="ffe80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300 MW</a:t>
            </a:r>
            <a:endParaRPr b="0" lang="en-US" sz="900" strike="noStrike" u="none">
              <a:solidFill>
                <a:srgbClr val="000000"/>
              </a:solidFill>
              <a:effectLst/>
              <a:uFillTx/>
              <a:latin typeface="Times New Roman"/>
            </a:endParaRPr>
          </a:p>
        </p:txBody>
      </p:sp>
      <p:grpSp>
        <p:nvGrpSpPr>
          <p:cNvPr id="252" name=""/>
          <p:cNvGrpSpPr/>
          <p:nvPr/>
        </p:nvGrpSpPr>
        <p:grpSpPr>
          <a:xfrm>
            <a:off x="6432480" y="3602160"/>
            <a:ext cx="576360" cy="374040"/>
            <a:chOff x="6432480" y="3602160"/>
            <a:chExt cx="576360" cy="374040"/>
          </a:xfrm>
        </p:grpSpPr>
        <p:grpSp>
          <p:nvGrpSpPr>
            <p:cNvPr id="253" name=""/>
            <p:cNvGrpSpPr/>
            <p:nvPr/>
          </p:nvGrpSpPr>
          <p:grpSpPr>
            <a:xfrm>
              <a:off x="6432480" y="3602160"/>
              <a:ext cx="570960" cy="374040"/>
              <a:chOff x="6432480" y="3602160"/>
              <a:chExt cx="570960" cy="374040"/>
            </a:xfrm>
          </p:grpSpPr>
          <p:sp>
            <p:nvSpPr>
              <p:cNvPr id="254" name=""/>
              <p:cNvSpPr/>
              <p:nvPr/>
            </p:nvSpPr>
            <p:spPr>
              <a:xfrm>
                <a:off x="6492600" y="3602160"/>
                <a:ext cx="25200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6432480" y="3723840"/>
                <a:ext cx="57096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6" name=""/>
            <p:cNvSpPr/>
            <p:nvPr/>
          </p:nvSpPr>
          <p:spPr>
            <a:xfrm>
              <a:off x="6477120" y="3776760"/>
              <a:ext cx="53172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150 MW</a:t>
              </a:r>
              <a:endParaRPr b="0" lang="en-US" sz="900" strike="noStrike" u="none">
                <a:solidFill>
                  <a:srgbClr val="000000"/>
                </a:solidFill>
                <a:effectLst/>
                <a:uFillTx/>
                <a:latin typeface="Times New Roman"/>
              </a:endParaRPr>
            </a:p>
          </p:txBody>
        </p:sp>
      </p:grpSp>
      <p:grpSp>
        <p:nvGrpSpPr>
          <p:cNvPr id="257" name=""/>
          <p:cNvGrpSpPr/>
          <p:nvPr/>
        </p:nvGrpSpPr>
        <p:grpSpPr>
          <a:xfrm>
            <a:off x="8237520" y="2786040"/>
            <a:ext cx="575640" cy="374040"/>
            <a:chOff x="8237520" y="2786040"/>
            <a:chExt cx="575640" cy="374040"/>
          </a:xfrm>
        </p:grpSpPr>
        <p:sp>
          <p:nvSpPr>
            <p:cNvPr id="258" name=""/>
            <p:cNvSpPr/>
            <p:nvPr/>
          </p:nvSpPr>
          <p:spPr>
            <a:xfrm>
              <a:off x="8298000" y="2786040"/>
              <a:ext cx="254160" cy="167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a:off x="8237520" y="2907720"/>
              <a:ext cx="57564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0" name=""/>
          <p:cNvSpPr/>
          <p:nvPr/>
        </p:nvSpPr>
        <p:spPr>
          <a:xfrm>
            <a:off x="8282160" y="2960640"/>
            <a:ext cx="453960" cy="137880"/>
          </a:xfrm>
          <a:prstGeom prst="rect">
            <a:avLst/>
          </a:prstGeom>
          <a:solidFill>
            <a:srgbClr val="ffe80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200 MW</a:t>
            </a:r>
            <a:endParaRPr b="0" lang="en-US" sz="900" strike="noStrike" u="none">
              <a:solidFill>
                <a:srgbClr val="000000"/>
              </a:solidFill>
              <a:effectLst/>
              <a:uFillTx/>
              <a:latin typeface="Times New Roman"/>
            </a:endParaRPr>
          </a:p>
        </p:txBody>
      </p:sp>
      <p:sp>
        <p:nvSpPr>
          <p:cNvPr id="261" name=""/>
          <p:cNvSpPr/>
          <p:nvPr/>
        </p:nvSpPr>
        <p:spPr>
          <a:xfrm>
            <a:off x="2963880" y="1565280"/>
            <a:ext cx="4917960" cy="1081080"/>
          </a:xfrm>
          <a:custGeom>
            <a:avLst/>
            <a:gdLst/>
            <a:ahLst/>
            <a:rect l="l" t="t" r="r" b="b"/>
            <a:pathLst>
              <a:path w="3098" h="550">
                <a:moveTo>
                  <a:pt x="0" y="0"/>
                </a:moveTo>
                <a:lnTo>
                  <a:pt x="1562" y="0"/>
                </a:lnTo>
                <a:lnTo>
                  <a:pt x="1562" y="550"/>
                </a:lnTo>
                <a:lnTo>
                  <a:pt x="3098" y="550"/>
                </a:lnTo>
              </a:path>
            </a:pathLst>
          </a:custGeom>
          <a:noFill/>
          <a:ln w="12600">
            <a:solidFill>
              <a:srgbClr val="000000"/>
            </a:solidFill>
            <a:round/>
            <a:tailEnd len="med" type="oval" w="med"/>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262" name=""/>
          <p:cNvSpPr/>
          <p:nvPr/>
        </p:nvSpPr>
        <p:spPr>
          <a:xfrm>
            <a:off x="398520" y="4470480"/>
            <a:ext cx="4680" cy="396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3" name=""/>
          <p:cNvSpPr/>
          <p:nvPr/>
        </p:nvSpPr>
        <p:spPr>
          <a:xfrm>
            <a:off x="398520" y="4470480"/>
            <a:ext cx="4680" cy="1728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64" name=""/>
          <p:cNvSpPr/>
          <p:nvPr/>
        </p:nvSpPr>
        <p:spPr>
          <a:xfrm>
            <a:off x="536400" y="4510080"/>
            <a:ext cx="1800" cy="2376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5" name=""/>
          <p:cNvSpPr/>
          <p:nvPr/>
        </p:nvSpPr>
        <p:spPr>
          <a:xfrm>
            <a:off x="773280" y="4533840"/>
            <a:ext cx="1440" cy="2376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6" name=""/>
          <p:cNvSpPr/>
          <p:nvPr/>
        </p:nvSpPr>
        <p:spPr>
          <a:xfrm>
            <a:off x="360360" y="1843200"/>
            <a:ext cx="4218120" cy="4344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546120" y="2906640"/>
            <a:ext cx="10008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68" name=""/>
          <p:cNvSpPr/>
          <p:nvPr/>
        </p:nvSpPr>
        <p:spPr>
          <a:xfrm>
            <a:off x="539640" y="3097080"/>
            <a:ext cx="100080" cy="1018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560" bIns="25560" anchor="ctr">
            <a:noAutofit/>
          </a:bodyPr>
          <a:p>
            <a:endParaRPr b="0" lang="en-US" sz="2400" strike="noStrike" u="none">
              <a:solidFill>
                <a:srgbClr val="000000"/>
              </a:solidFill>
              <a:effectLst/>
              <a:uFillTx/>
              <a:latin typeface="Times New Roman"/>
            </a:endParaRPr>
          </a:p>
        </p:txBody>
      </p:sp>
      <p:sp>
        <p:nvSpPr>
          <p:cNvPr id="269" name=""/>
          <p:cNvSpPr/>
          <p:nvPr/>
        </p:nvSpPr>
        <p:spPr>
          <a:xfrm>
            <a:off x="539640" y="3300480"/>
            <a:ext cx="10008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70" name=""/>
          <p:cNvSpPr/>
          <p:nvPr/>
        </p:nvSpPr>
        <p:spPr>
          <a:xfrm>
            <a:off x="544680" y="4052880"/>
            <a:ext cx="9972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71" name=""/>
          <p:cNvSpPr/>
          <p:nvPr/>
        </p:nvSpPr>
        <p:spPr>
          <a:xfrm>
            <a:off x="544680" y="4281480"/>
            <a:ext cx="9972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72" name=""/>
          <p:cNvSpPr/>
          <p:nvPr/>
        </p:nvSpPr>
        <p:spPr>
          <a:xfrm>
            <a:off x="544680" y="4484520"/>
            <a:ext cx="99720" cy="1018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560" bIns="25560" anchor="ctr">
            <a:noAutofit/>
          </a:bodyPr>
          <a:p>
            <a:endParaRPr b="0" lang="en-US" sz="2400" strike="noStrike" u="none">
              <a:solidFill>
                <a:srgbClr val="000000"/>
              </a:solidFill>
              <a:effectLst/>
              <a:uFillTx/>
              <a:latin typeface="Times New Roman"/>
            </a:endParaRPr>
          </a:p>
        </p:txBody>
      </p:sp>
      <p:sp>
        <p:nvSpPr>
          <p:cNvPr id="273" name=""/>
          <p:cNvSpPr/>
          <p:nvPr/>
        </p:nvSpPr>
        <p:spPr>
          <a:xfrm>
            <a:off x="538200" y="5446800"/>
            <a:ext cx="10008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74" name=""/>
          <p:cNvSpPr/>
          <p:nvPr/>
        </p:nvSpPr>
        <p:spPr>
          <a:xfrm>
            <a:off x="538200" y="5853240"/>
            <a:ext cx="10008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275" name=""/>
          <p:cNvSpPr/>
          <p:nvPr/>
        </p:nvSpPr>
        <p:spPr>
          <a:xfrm>
            <a:off x="534960" y="1317600"/>
            <a:ext cx="2741760" cy="8892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 name=""/>
          <p:cNvSpPr/>
          <p:nvPr/>
        </p:nvSpPr>
        <p:spPr>
          <a:xfrm>
            <a:off x="614520" y="1503360"/>
            <a:ext cx="2557440" cy="920520"/>
          </a:xfrm>
          <a:prstGeom prst="rect">
            <a:avLst/>
          </a:prstGeom>
          <a:noFill/>
          <a:ln w="0">
            <a:noFill/>
          </a:ln>
        </p:spPr>
        <p:style>
          <a:lnRef idx="0"/>
          <a:fillRef idx="0"/>
          <a:effectRef idx="0"/>
          <a:fontRef idx="minor"/>
        </p:style>
        <p:txBody>
          <a:bodyPr lIns="0" rIns="0" tIns="0" bIns="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55 Roman"/>
              </a:rPr>
              <a:t>Great River Energy Peaking Plant</a:t>
            </a:r>
            <a:endParaRPr b="0" lang="en-US" sz="16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May 2001 In-Service </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77" name=""/>
          <p:cNvSpPr/>
          <p:nvPr/>
        </p:nvSpPr>
        <p:spPr>
          <a:xfrm>
            <a:off x="534960" y="1160640"/>
            <a:ext cx="2741760" cy="257040"/>
          </a:xfrm>
          <a:prstGeom prst="rect">
            <a:avLst/>
          </a:prstGeom>
          <a:solidFill>
            <a:srgbClr val="0091ff"/>
          </a:solidFill>
          <a:ln w="11160">
            <a:solidFill>
              <a:srgbClr val="000000"/>
            </a:solidFill>
            <a:miter/>
          </a:ln>
        </p:spPr>
        <p:style>
          <a:lnRef idx="0"/>
          <a:fillRef idx="0"/>
          <a:effectRef idx="0"/>
          <a:fontRef idx="minor"/>
        </p:style>
        <p:txBody>
          <a:bodyPr lIns="0" rIns="0" tIns="0" bIns="0" anchor="ctr">
            <a:noAutofit/>
          </a:bodyPr>
          <a:p>
            <a:pPr marL="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Frutiger 45 Light"/>
              </a:rPr>
              <a:t>Completed Agreement</a:t>
            </a:r>
            <a:endParaRPr b="0" lang="en-US" sz="1600" strike="noStrike" u="none">
              <a:solidFill>
                <a:srgbClr val="000000"/>
              </a:solidFill>
              <a:effectLst/>
              <a:uFillTx/>
              <a:latin typeface="Times New Roman"/>
            </a:endParaRPr>
          </a:p>
        </p:txBody>
      </p:sp>
      <p:sp>
        <p:nvSpPr>
          <p:cNvPr id="278" name=""/>
          <p:cNvSpPr/>
          <p:nvPr/>
        </p:nvSpPr>
        <p:spPr>
          <a:xfrm>
            <a:off x="544680" y="4675320"/>
            <a:ext cx="99720" cy="101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grpSp>
        <p:nvGrpSpPr>
          <p:cNvPr id="279" name=""/>
          <p:cNvGrpSpPr/>
          <p:nvPr/>
        </p:nvGrpSpPr>
        <p:grpSpPr>
          <a:xfrm>
            <a:off x="6918480" y="3389400"/>
            <a:ext cx="575640" cy="374040"/>
            <a:chOff x="6918480" y="3389400"/>
            <a:chExt cx="575640" cy="374040"/>
          </a:xfrm>
        </p:grpSpPr>
        <p:grpSp>
          <p:nvGrpSpPr>
            <p:cNvPr id="280" name=""/>
            <p:cNvGrpSpPr/>
            <p:nvPr/>
          </p:nvGrpSpPr>
          <p:grpSpPr>
            <a:xfrm>
              <a:off x="6918480" y="3389400"/>
              <a:ext cx="570600" cy="374040"/>
              <a:chOff x="6918480" y="3389400"/>
              <a:chExt cx="570600" cy="374040"/>
            </a:xfrm>
          </p:grpSpPr>
          <p:sp>
            <p:nvSpPr>
              <p:cNvPr id="281" name=""/>
              <p:cNvSpPr/>
              <p:nvPr/>
            </p:nvSpPr>
            <p:spPr>
              <a:xfrm>
                <a:off x="6978600" y="3389400"/>
                <a:ext cx="25164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a:off x="6918480" y="3511080"/>
                <a:ext cx="57060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3" name=""/>
            <p:cNvSpPr/>
            <p:nvPr/>
          </p:nvSpPr>
          <p:spPr>
            <a:xfrm>
              <a:off x="6962760" y="3564000"/>
              <a:ext cx="53136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372 MW</a:t>
              </a:r>
              <a:endParaRPr b="0" lang="en-US" sz="9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7DBD08CD-741B-415D-9C66-64F6337D759E}" type="slidenum">
              <a:t>2</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13270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1998-12-10T17:01:04Z</dcterms:created>
  <dc:creator>Heather Tracy</dc:creator>
  <dc:description/>
  <dc:language>en-US</dc:language>
  <cp:lastModifiedBy>scorman</cp:lastModifiedBy>
  <cp:lastPrinted>2001-01-11T20:13:22Z</cp:lastPrinted>
  <dcterms:modified xsi:type="dcterms:W3CDTF">2002-02-06T19:54:36Z</dcterms:modified>
  <cp:revision>423</cp:revision>
  <dc:subject/>
  <dc:title>No Slide Title</dc:title>
</cp:coreProperties>
</file>