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png" ContentType="image/png"/>
  <Override PartName="/ppt/media/image6.wmf" ContentType="image/x-wmf"/>
  <Override PartName="/ppt/media/image10.wmf" ContentType="image/x-wmf"/>
  <Override PartName="/ppt/media/image7.wmf" ContentType="image/x-wmf"/>
  <Override PartName="/ppt/media/image8.png" ContentType="image/png"/>
  <Override PartName="/ppt/media/image11.wmf" ContentType="image/x-wmf"/>
  <Override PartName="/ppt/media/image12.png" ContentType="image/png"/>
  <Override PartName="/ppt/media/image9.wmf" ContentType="image/x-wmf"/>
  <Override PartName="/ppt/media/image1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7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dt" idx="1"/>
          </p:nvPr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Img"/>
          </p:nvPr>
        </p:nvSpPr>
        <p:spPr>
          <a:xfrm>
            <a:off x="1120680" y="693720"/>
            <a:ext cx="4616640" cy="346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6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2"/>
          </p:nvPr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3"/>
          </p:nvPr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358E84BA-24E3-4F91-A5BA-D534D45D5E6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1139760" y="711360"/>
            <a:ext cx="4565880" cy="342396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915840" y="4387320"/>
            <a:ext cx="5026320" cy="4154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I'm a bit new to EES, but not to Enron - so while I have industry knowledge I am learning to applyit  to the N.A. retail environment.  What I am going to attempt to do is explain as simply as possible how our commodity solution will work for Square D and to explain some of your options and the fundamentals of the future energy markets.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"/>
          <p:cNvSpPr txBox="1"/>
          <p:nvPr/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911AE0E0-1E61-49D1-93C1-CBA69E46D71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 txBox="1"/>
          <p:nvPr/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 txBox="1"/>
          <p:nvPr/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 txBox="1"/>
          <p:nvPr/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1"/>
          <p:cNvSpPr>
            <a:spLocks noGrp="1"/>
          </p:cNvSpPr>
          <p:nvPr>
            <p:ph type="sldImg"/>
          </p:nvPr>
        </p:nvSpPr>
        <p:spPr>
          <a:xfrm>
            <a:off x="1139760" y="711360"/>
            <a:ext cx="4565880" cy="3423960"/>
          </a:xfrm>
          <a:prstGeom prst="rect">
            <a:avLst/>
          </a:prstGeom>
          <a:ln w="0">
            <a:noFill/>
          </a:ln>
        </p:spPr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915840" y="4387320"/>
            <a:ext cx="5026320" cy="4154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already know that Square D prefers to be toward the index side of this continuum.  We want to stress the options however along the spectrum.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sldImg"/>
          </p:nvPr>
        </p:nvSpPr>
        <p:spPr>
          <a:xfrm>
            <a:off x="1122480" y="693720"/>
            <a:ext cx="4616280" cy="346248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6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"/>
          <p:cNvSpPr txBox="1"/>
          <p:nvPr/>
        </p:nvSpPr>
        <p:spPr>
          <a:xfrm>
            <a:off x="388584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4D3F69A4-1EC4-4D48-81E0-910CFED1A9B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 txBox="1"/>
          <p:nvPr/>
        </p:nvSpPr>
        <p:spPr>
          <a:xfrm>
            <a:off x="-360" y="8773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 txBox="1"/>
          <p:nvPr/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 txBox="1"/>
          <p:nvPr/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1"/>
          <p:cNvSpPr>
            <a:spLocks noGrp="1"/>
          </p:cNvSpPr>
          <p:nvPr>
            <p:ph type="body"/>
          </p:nvPr>
        </p:nvSpPr>
        <p:spPr>
          <a:xfrm>
            <a:off x="152280" y="4382640"/>
            <a:ext cx="6553440" cy="4157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sldImg"/>
          </p:nvPr>
        </p:nvSpPr>
        <p:spPr>
          <a:xfrm>
            <a:off x="1128600" y="774720"/>
            <a:ext cx="4602240" cy="345132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7CE48D38-9C79-441F-BABE-6A47CA4DD91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4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2CBD4BA5-4010-4D85-90A4-AB6F5A8C2410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12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30279D1F-9ED4-4096-8E9E-A7B9EF3322D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17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" name="Collage%20-%20White" descr=""/>
          <p:cNvPicPr/>
          <p:nvPr/>
        </p:nvPicPr>
        <p:blipFill>
          <a:blip r:embed="rId3"/>
          <a:stretch/>
        </p:blipFill>
        <p:spPr>
          <a:xfrm>
            <a:off x="-76320" y="-152280"/>
            <a:ext cx="2197080" cy="2187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1640" y="3352320"/>
            <a:ext cx="4267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7F7F443C-8E40-4F65-BAB0-14D06C9CB30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533520" y="762120"/>
            <a:ext cx="8381880" cy="556236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09480" y="838080"/>
            <a:ext cx="8382240" cy="5562720"/>
          </a:xfrm>
          <a:custGeom>
            <a:avLst/>
            <a:gdLst/>
            <a:ahLst/>
            <a:rect l="l" t="t" r="r" b="b"/>
            <a:pathLst>
              <a:path w="5472" h="3600">
                <a:moveTo>
                  <a:pt x="0" y="3600"/>
                </a:moveTo>
                <a:lnTo>
                  <a:pt x="0" y="0"/>
                </a:lnTo>
                <a:lnTo>
                  <a:pt x="5472" y="0"/>
                </a:lnTo>
              </a:path>
            </a:pathLst>
          </a:custGeom>
          <a:noFill/>
          <a:ln w="2844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" name="Collage%20-%20White" descr=""/>
          <p:cNvPicPr/>
          <p:nvPr/>
        </p:nvPicPr>
        <p:blipFill>
          <a:blip r:embed="rId2"/>
          <a:stretch/>
        </p:blipFill>
        <p:spPr>
          <a:xfrm>
            <a:off x="-368280" y="-447840"/>
            <a:ext cx="5423040" cy="540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230040" algn="ctr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114480" algn="ctr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914400" y="4648320"/>
            <a:ext cx="7772400" cy="167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Outlook &amp; Issues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 1890 Implementation Group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Meeting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14,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5892840" y="1866960"/>
            <a:ext cx="1898280" cy="1809720"/>
            <a:chOff x="5892840" y="1866960"/>
            <a:chExt cx="1898280" cy="1809720"/>
          </a:xfrm>
        </p:grpSpPr>
        <p:pic>
          <p:nvPicPr>
            <p:cNvPr id="34" name="ENE_C_WHI" descr=""/>
            <p:cNvPicPr/>
            <p:nvPr/>
          </p:nvPicPr>
          <p:blipFill>
            <a:blip r:embed="rId1"/>
            <a:stretch/>
          </p:blipFill>
          <p:spPr>
            <a:xfrm>
              <a:off x="5892840" y="1866960"/>
              <a:ext cx="1785960" cy="1809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7441920" y="284508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1640" y="3352320"/>
            <a:ext cx="4267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/ Risk Management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Hedge?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752120" y="160020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51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uncertainty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hedging, i.e. buying on spot, is the same as speculating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index still leaves you at the mercy of market conditions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Smooth production costs - be able to budget effectively - costs are known up front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277920">
              <a:spcBef>
                <a:spcPts val="751"/>
              </a:spcBef>
              <a:spcAft>
                <a:spcPts val="499"/>
              </a:spcAft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Minimizes exposure to cyclical cash flows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457200" y="533520"/>
            <a:ext cx="8458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2000/01 Winter Price Hedging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0" y="1905120"/>
          <a:ext cx="845820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905120"/>
                    <a:ext cx="84582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2286000" y="2209320"/>
            <a:ext cx="6553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8/31/00 Lock-in Price for Dec. ‘00/Jan ‘01 - $4.80/MMBtu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3048120" y="3930840"/>
            <a:ext cx="4098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 2000 prices through August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3124080" y="5257440"/>
            <a:ext cx="5761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Jan/Feb 2000 Hedge for Dec. ‘00/Jan ‘01 - $2.79/MMBtu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1522440" y="5807160"/>
            <a:ext cx="7126200" cy="342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19796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8843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36457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5698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5521320" y="59256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5419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7439040" y="59256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8229600" y="5925600"/>
            <a:ext cx="347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4809960" y="63050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669960" y="3192480"/>
            <a:ext cx="1292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8132760" y="3192480"/>
            <a:ext cx="10875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2043000" y="2878200"/>
            <a:ext cx="6015240" cy="1330200"/>
          </a:xfrm>
          <a:prstGeom prst="leftRightArrow">
            <a:avLst>
              <a:gd name="adj1" fmla="val 50000"/>
              <a:gd name="adj2" fmla="val 90022"/>
            </a:avLst>
          </a:prstGeom>
          <a:gradFill rotWithShape="0">
            <a:gsLst>
              <a:gs pos="0">
                <a:srgbClr val="008000"/>
              </a:gs>
              <a:gs pos="50000">
                <a:srgbClr val="c1dfc1"/>
              </a:gs>
              <a:gs pos="100000">
                <a:srgbClr val="008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4041720" y="3314880"/>
            <a:ext cx="220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2403360" y="3359160"/>
            <a:ext cx="1060560" cy="368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6954840" y="3359160"/>
            <a:ext cx="726840" cy="368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Continuum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2286000" y="1790640"/>
            <a:ext cx="5479920" cy="93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Many pricing options exist between fixed and index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1905120" y="380880"/>
            <a:ext cx="5234040" cy="7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Products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Values and Limitations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988920" y="1828800"/>
          <a:ext cx="8155080" cy="4019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8920" y="1828800"/>
                    <a:ext cx="8155080" cy="401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854000" y="151920"/>
            <a:ext cx="7105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Tools: Financial Instruments</a:t>
            </a:r>
            <a:br>
              <a:rPr sz="3000"/>
            </a:b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1752120" y="1536840"/>
            <a:ext cx="6705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06440" indent="-34128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products are all based on the following basic financial instruments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Forwards/Futures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Options: Calls and (caps) and puts (floors)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-34128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instruments can be customized to address the specific needs and sensitivities of the hedging firm.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904760" y="190080"/>
            <a:ext cx="6978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2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a Successful Risk Management Program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1739520" y="1828800"/>
            <a:ext cx="6946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used to decrease uncertainty - not to beat the market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Belief that future outcomes can be changed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Doing nothing is the same as speculating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a dynamic, iterative process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lnSpc>
                <a:spcPct val="90000"/>
              </a:lnSpc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 view on the market and be prepared to change course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" descr=""/>
          <p:cNvPicPr/>
          <p:nvPr/>
        </p:nvPicPr>
        <p:blipFill>
          <a:blip r:embed="rId1">
            <a:lum bright="-6000"/>
          </a:blip>
          <a:srcRect l="29307" t="15593" r="30086" b="4837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85440" y="15192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e80f"/>
                </a:solidFill>
                <a:effectLst/>
                <a:uFillTx/>
                <a:latin typeface="Arial"/>
              </a:rPr>
              <a:t>The Future: Electronic Commerce Comes of Age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"/>
          <p:cNvGrpSpPr/>
          <p:nvPr/>
        </p:nvGrpSpPr>
        <p:grpSpPr>
          <a:xfrm>
            <a:off x="380880" y="228600"/>
            <a:ext cx="8534520" cy="6400440"/>
            <a:chOff x="380880" y="228600"/>
            <a:chExt cx="8534520" cy="6400440"/>
          </a:xfrm>
        </p:grpSpPr>
        <p:graphicFrame>
          <p:nvGraphicFramePr>
            <p:cNvPr id="188" name=""/>
            <p:cNvGraphicFramePr/>
            <p:nvPr/>
          </p:nvGraphicFramePr>
          <p:xfrm>
            <a:off x="380880" y="228600"/>
            <a:ext cx="8534520" cy="640044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89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80880" y="228600"/>
                      <a:ext cx="8534520" cy="6400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90" name=""/>
            <p:cNvSpPr/>
            <p:nvPr/>
          </p:nvSpPr>
          <p:spPr>
            <a:xfrm>
              <a:off x="2458800" y="5338080"/>
              <a:ext cx="183600" cy="319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2571840" y="5229360"/>
            <a:ext cx="586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Crude and Products are also available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104040" y="6632640"/>
            <a:ext cx="1086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SW-2060214-</a:t>
            </a:r>
            <a:fld id="{951BBFA4-C55C-4213-A7EF-2B24C01BDAD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cover dir="r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Death Spiral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 rot="5400000">
            <a:off x="4043160" y="3597120"/>
            <a:ext cx="1076040" cy="279720"/>
          </a:xfrm>
          <a:prstGeom prst="rightArrow">
            <a:avLst>
              <a:gd name="adj1" fmla="val 50000"/>
              <a:gd name="adj2" fmla="val 96171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3643200" y="995400"/>
            <a:ext cx="1857600" cy="812880"/>
          </a:xfrm>
          <a:prstGeom prst="roundRect">
            <a:avLst>
              <a:gd name="adj" fmla="val 16667"/>
            </a:avLst>
          </a:prstGeom>
          <a:solidFill>
            <a:srgbClr val="009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Tight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3643200" y="5495760"/>
            <a:ext cx="1857600" cy="8128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Caps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 rot="16200000">
            <a:off x="5842440" y="3172320"/>
            <a:ext cx="2089440" cy="72252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 rot="16200000">
            <a:off x="1021320" y="3172680"/>
            <a:ext cx="2159280" cy="72216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 rot="5400000">
            <a:off x="5851080" y="1020600"/>
            <a:ext cx="1154160" cy="1490760"/>
          </a:xfrm>
          <a:custGeom>
            <a:avLst/>
            <a:gdLst>
              <a:gd name="textAreaLeft" fmla="*/ 0 w 1154160"/>
              <a:gd name="textAreaRight" fmla="*/ 1154520 w 1154160"/>
              <a:gd name="textAreaTop" fmla="*/ 0 h 1490760"/>
              <a:gd name="textAreaBottom" fmla="*/ 1491120 h 1490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60" stAng="10800000" swAng="5400000"/>
                <a:lnTo>
                  <a:pt x="15100" y="2900"/>
                </a:lnTo>
                <a:lnTo>
                  <a:pt x="15100" y="0"/>
                </a:lnTo>
                <a:lnTo>
                  <a:pt x="21600" y="6079"/>
                </a:lnTo>
                <a:lnTo>
                  <a:pt x="15100" y="12158"/>
                </a:lnTo>
                <a:lnTo>
                  <a:pt x="15100" y="9258"/>
                </a:lnTo>
                <a:lnTo>
                  <a:pt x="12427" y="9258"/>
                </a:lnTo>
                <a:arcTo wR="6069" hR="2902" stAng="16200000" swAng="-5400000"/>
                <a:lnTo>
                  <a:pt x="6358" y="216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 rot="10800000">
            <a:off x="5683320" y="4892400"/>
            <a:ext cx="1363680" cy="1353960"/>
          </a:xfrm>
          <a:custGeom>
            <a:avLst/>
            <a:gdLst>
              <a:gd name="textAreaLeft" fmla="*/ 0 w 1363680"/>
              <a:gd name="textAreaRight" fmla="*/ 1364040 w 1363680"/>
              <a:gd name="textAreaTop" fmla="*/ 0 h 1353960"/>
              <a:gd name="textAreaBottom" fmla="*/ 1354320 h 1353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60" stAng="10800000" swAng="5400000"/>
                <a:lnTo>
                  <a:pt x="15100" y="2900"/>
                </a:lnTo>
                <a:lnTo>
                  <a:pt x="15100" y="0"/>
                </a:lnTo>
                <a:lnTo>
                  <a:pt x="21600" y="6079"/>
                </a:lnTo>
                <a:lnTo>
                  <a:pt x="15100" y="12158"/>
                </a:lnTo>
                <a:lnTo>
                  <a:pt x="15100" y="9258"/>
                </a:lnTo>
                <a:lnTo>
                  <a:pt x="12427" y="9258"/>
                </a:lnTo>
                <a:arcTo wR="6069" hR="2902" stAng="16200000" swAng="-5400000"/>
                <a:lnTo>
                  <a:pt x="6358" y="216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 rot="16200000">
            <a:off x="1839960" y="4686480"/>
            <a:ext cx="1373040" cy="1512720"/>
          </a:xfrm>
          <a:custGeom>
            <a:avLst/>
            <a:gdLst>
              <a:gd name="textAreaLeft" fmla="*/ 0 w 1373040"/>
              <a:gd name="textAreaRight" fmla="*/ 1373400 w 1373040"/>
              <a:gd name="textAreaTop" fmla="*/ 0 h 1512720"/>
              <a:gd name="textAreaBottom" fmla="*/ 1513080 h 1512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60" stAng="10800000" swAng="5400000"/>
                <a:lnTo>
                  <a:pt x="15100" y="2900"/>
                </a:lnTo>
                <a:lnTo>
                  <a:pt x="15100" y="0"/>
                </a:lnTo>
                <a:lnTo>
                  <a:pt x="21600" y="6079"/>
                </a:lnTo>
                <a:lnTo>
                  <a:pt x="15100" y="12158"/>
                </a:lnTo>
                <a:lnTo>
                  <a:pt x="15100" y="9258"/>
                </a:lnTo>
                <a:lnTo>
                  <a:pt x="12427" y="9258"/>
                </a:lnTo>
                <a:arcTo wR="6069" hR="2902" stAng="16200000" swAng="-5400000"/>
                <a:lnTo>
                  <a:pt x="6358" y="216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 rot="5400000">
            <a:off x="6064200" y="3354840"/>
            <a:ext cx="1694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Surge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 rot="16200000">
            <a:off x="1085040" y="3174480"/>
            <a:ext cx="20160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3828960" y="2359080"/>
            <a:ext cx="1486080" cy="654120"/>
          </a:xfrm>
          <a:prstGeom prst="roundRect">
            <a:avLst>
              <a:gd name="adj" fmla="val 16667"/>
            </a:avLst>
          </a:prstGeom>
          <a:solidFill>
            <a:srgbClr val="009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3876840" y="4438800"/>
            <a:ext cx="1390320" cy="609480"/>
          </a:xfrm>
          <a:prstGeom prst="roundRect">
            <a:avLst>
              <a:gd name="adj" fmla="val 16667"/>
            </a:avLst>
          </a:prstGeom>
          <a:solidFill>
            <a:srgbClr val="9966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Brownouts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2685960" y="2498760"/>
            <a:ext cx="947880" cy="314280"/>
          </a:xfrm>
          <a:prstGeom prst="rightArrow">
            <a:avLst>
              <a:gd name="adj1" fmla="val 50000"/>
              <a:gd name="adj2" fmla="val 75401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878280" y="4762440"/>
            <a:ext cx="1390680" cy="36504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251000" y="5641920"/>
            <a:ext cx="6670800" cy="9842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03440" y="199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Average Gas Prices by Sector</a:t>
            </a:r>
            <a:br>
              <a:rPr sz="36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 vs. 1999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constant 1999$)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1087560" y="1886040"/>
          <a:ext cx="7516800" cy="349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7560" y="1886040"/>
                    <a:ext cx="7516800" cy="34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1295280" y="5823000"/>
            <a:ext cx="6575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average real price to all end users has fallen 42% under open access.  In the prior decade, real prices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increased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71%.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281320" y="17953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-30%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569760" y="21067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-37%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884120" y="284148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181920" y="306396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6200000">
            <a:off x="866880" y="316080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$/MMBtu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930960" y="190440"/>
            <a:ext cx="735840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City Gate Cost Decline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(Billions 1999$)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53720" y="6319440"/>
            <a:ext cx="507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U.S. DOE Natural Gas Annual, Table 21, and Natural Gas Monthly, May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92120" y="1801800"/>
          <a:ext cx="8112240" cy="415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2120" y="1801800"/>
                    <a:ext cx="8112240" cy="415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" name=""/>
          <p:cNvGraphicFramePr/>
          <p:nvPr/>
        </p:nvGraphicFramePr>
        <p:xfrm>
          <a:off x="7908840" y="782640"/>
          <a:ext cx="797040" cy="5329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908840" y="782640"/>
                    <a:ext cx="797040" cy="532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" name=""/>
          <p:cNvSpPr/>
          <p:nvPr/>
        </p:nvSpPr>
        <p:spPr>
          <a:xfrm>
            <a:off x="7991640" y="2030400"/>
            <a:ext cx="545760" cy="14292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7971480" y="112716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$174.2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7300800" y="1441080"/>
            <a:ext cx="798480" cy="446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334200" y="1311120"/>
            <a:ext cx="1052280" cy="10976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savings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since 1984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810080" y="2158920"/>
            <a:ext cx="2377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[Price savings    volume]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186720" y="2225160"/>
            <a:ext cx="64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1011240" y="1762200"/>
          <a:ext cx="7364520" cy="422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1240" y="1762200"/>
                    <a:ext cx="7364520" cy="422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7296120" y="4614840"/>
            <a:ext cx="138132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3480" y="6276960"/>
            <a:ext cx="205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NYMEX (9-11-00 close)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23800" y="188604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d657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15880" y="403704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533520" y="45226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305920" y="26668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8381880" y="190512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8305920" y="411480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1218240" y="398124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$2.37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848600" y="38509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42240" y="37652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054960" y="35380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650400" y="31827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3.47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4285080" y="25268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867920" y="25603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471280" y="30081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064920" y="3065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6669720" y="1949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254000" y="18442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758720" y="17809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$5.24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7408800" y="5070600"/>
            <a:ext cx="34128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408800" y="4802040"/>
            <a:ext cx="3412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830000" y="4630680"/>
            <a:ext cx="6865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146240" y="1595520"/>
            <a:ext cx="1198440" cy="11001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593120" y="1585800"/>
            <a:ext cx="742680" cy="7779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33520" y="228600"/>
            <a:ext cx="823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Spot Price Outlook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$/MMBtu Henry Hub, LA.)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 flipH="1">
            <a:off x="1523520" y="2666880"/>
            <a:ext cx="708660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174760" y="5726160"/>
            <a:ext cx="4822920" cy="7207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57200" y="228600"/>
            <a:ext cx="8277120" cy="14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Residential Natural Gas Prices Since 1984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(1999$/MMBtu)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12680" y="6470280"/>
            <a:ext cx="13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(EIA)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7848720" y="228600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596960" y="5807160"/>
            <a:ext cx="60040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Residentials will purchase gas this winter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real prices last paid in 1986/87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6248520" y="1829160"/>
            <a:ext cx="1619280" cy="487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Estimate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590920" y="2590920"/>
            <a:ext cx="0" cy="223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228600" y="1600200"/>
            <a:ext cx="8686800" cy="373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17665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2644560" y="5049000"/>
            <a:ext cx="397440" cy="2138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0873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5128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9574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3671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8099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2210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638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07500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518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69213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364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7911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82342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596080" y="5028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609480" y="228600"/>
            <a:ext cx="80758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Backwardation Price Curve for Wellhead Gas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609480" y="1523880"/>
          <a:ext cx="8229600" cy="466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22960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5" name=""/>
          <p:cNvSpPr/>
          <p:nvPr/>
        </p:nvSpPr>
        <p:spPr>
          <a:xfrm>
            <a:off x="1905120" y="107028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362320" y="1752480"/>
            <a:ext cx="144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267080" y="183204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724280" y="2514600"/>
            <a:ext cx="180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7696080" y="259416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02/03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8305920" y="3276720"/>
            <a:ext cx="249120" cy="38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847080" y="6176880"/>
            <a:ext cx="22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NYMEX (September 11, 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6873840" y="1328760"/>
            <a:ext cx="1198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04560" y="228240"/>
            <a:ext cx="8839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 Influencing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Prices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914040" y="1752480"/>
            <a:ext cx="7427880" cy="421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Economy - Demand for Power Generation and Manufacturing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Declining Natural Gas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Warmer Than Normal Winters the Past 3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Gas Storage Levels Lowest in Past 6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Heating Fuels Showing Significantly Higher Prices &amp; Lower Stock Levels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05120" y="256680"/>
            <a:ext cx="7162560" cy="100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Price Volatility has Become Common in the Gas Industry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685800" y="1752480"/>
          <a:ext cx="7734240" cy="47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7734240" cy="47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8" name="Text 2"/>
          <p:cNvSpPr/>
          <p:nvPr/>
        </p:nvSpPr>
        <p:spPr>
          <a:xfrm>
            <a:off x="1981080" y="4572000"/>
            <a:ext cx="175284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Nominal Dollars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2895480" y="3733920"/>
            <a:ext cx="228600" cy="75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3657240" y="2362320"/>
            <a:ext cx="30492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289320" y="2079720"/>
            <a:ext cx="15447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Dollars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3124080" y="1523880"/>
            <a:ext cx="3810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1980 - January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838080" y="5308560"/>
            <a:ext cx="8121600" cy="76212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38080" y="4660920"/>
            <a:ext cx="8121600" cy="6224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838080" y="3949560"/>
            <a:ext cx="8121600" cy="68580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38080" y="3301920"/>
            <a:ext cx="8121600" cy="6224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825480" y="2514600"/>
            <a:ext cx="8121600" cy="762120"/>
          </a:xfrm>
          <a:prstGeom prst="rect">
            <a:avLst/>
          </a:prstGeom>
          <a:gradFill rotWithShape="0">
            <a:gsLst>
              <a:gs pos="0">
                <a:srgbClr val="c8e6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825480" y="1803240"/>
            <a:ext cx="8121600" cy="68580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c8e6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965160" y="1881360"/>
            <a:ext cx="4038480" cy="45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Economic/business conditions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levels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capacity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difficulties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 timely,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information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373280" y="1395360"/>
            <a:ext cx="4394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Affects Supply       Affects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5195520" y="192240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5195520" y="340524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195520" y="413712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195520" y="482292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5195520" y="553896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7329240" y="192240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7329240" y="263844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329240" y="5538960"/>
            <a:ext cx="63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09480" y="0"/>
            <a:ext cx="800100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854360" y="151920"/>
            <a:ext cx="7137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2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The Main Drivers Of Short-term Price Volatility?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2000-03-10T13:04:21Z</dcterms:created>
  <dc:creator>ddiamon</dc:creator>
  <dc:description/>
  <dc:language>en-US</dc:language>
  <cp:lastModifiedBy>jdasovic</cp:lastModifiedBy>
  <cp:lastPrinted>2000-06-05T21:05:41Z</cp:lastPrinted>
  <dcterms:modified xsi:type="dcterms:W3CDTF">2000-11-13T17:00:40Z</dcterms:modified>
  <cp:revision>61</cp:revision>
  <dc:subject/>
  <dc:title>Enron Corp</dc:title>
</cp:coreProperties>
</file>