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78C65021-A2D1-4C3F-8946-2F2C1358229E}"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628727AC-DC23-4598-8E68-74EF45407207}"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9"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5E5D67B9-CFE3-43CD-A422-804B161BCE75}"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FFC3F2C-0B0D-48C7-A513-CB26BD1923F6}"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609480" y="6854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400" strike="noStrike" u="none">
                <a:solidFill>
                  <a:srgbClr val="000000"/>
                </a:solidFill>
                <a:effectLst/>
                <a:uFillTx/>
                <a:latin typeface="Times New Roman"/>
              </a:rPr>
              <a:t>Apresentação à Câmara de Gestão da Crise Energia Elétrica</a:t>
            </a:r>
            <a:endParaRPr b="0" lang="en-US" sz="4400" strike="noStrike" u="none">
              <a:solidFill>
                <a:srgbClr val="000000"/>
              </a:solidFill>
              <a:effectLst/>
              <a:uFillTx/>
              <a:latin typeface="Times New Roman"/>
            </a:endParaRPr>
          </a:p>
        </p:txBody>
      </p:sp>
      <p:sp>
        <p:nvSpPr>
          <p:cNvPr id="11" name="PlaceHolder 2"/>
          <p:cNvSpPr>
            <a:spLocks noGrp="1"/>
          </p:cNvSpPr>
          <p:nvPr>
            <p:ph type="subTitle"/>
          </p:nvPr>
        </p:nvSpPr>
        <p:spPr>
          <a:xfrm>
            <a:off x="1371600" y="2971800"/>
            <a:ext cx="6400800" cy="1752480"/>
          </a:xfrm>
          <a:prstGeom prst="rect">
            <a:avLst/>
          </a:prstGeom>
          <a:noFill/>
          <a:ln w="0">
            <a:noFill/>
          </a:ln>
        </p:spPr>
        <p:txBody>
          <a:bodyPr lIns="90000" rIns="90000" tIns="46800" bIns="46800" anchor="t">
            <a:noAutofit/>
          </a:bodyPr>
          <a:p>
            <a:pPr indent="0" algn="ctr">
              <a:lnSpc>
                <a:spcPct val="7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Times New Roman"/>
              </a:rPr>
              <a:t>Proposta dos Distribuidores</a:t>
            </a:r>
            <a:endParaRPr b="0" lang="en-US" sz="3200" strike="noStrike" u="none">
              <a:solidFill>
                <a:srgbClr val="000000"/>
              </a:solidFill>
              <a:effectLst/>
              <a:uFillTx/>
              <a:latin typeface="Times New Roman"/>
            </a:endParaRPr>
          </a:p>
          <a:p>
            <a:pPr indent="0" algn="ctr">
              <a:lnSpc>
                <a:spcPct val="7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Times New Roman"/>
              </a:rPr>
              <a:t>e </a:t>
            </a:r>
            <a:endParaRPr b="0" lang="en-US" sz="3200" strike="noStrike" u="none">
              <a:solidFill>
                <a:srgbClr val="000000"/>
              </a:solidFill>
              <a:effectLst/>
              <a:uFillTx/>
              <a:latin typeface="Times New Roman"/>
            </a:endParaRPr>
          </a:p>
          <a:p>
            <a:pPr indent="0" algn="ctr">
              <a:lnSpc>
                <a:spcPct val="7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Times New Roman"/>
              </a:rPr>
              <a:t>Comentários à Proposta dos Geradores</a:t>
            </a:r>
            <a:endParaRPr b="0" lang="en-US" sz="3200" strike="noStrike" u="none">
              <a:solidFill>
                <a:srgbClr val="000000"/>
              </a:solidFill>
              <a:effectLst/>
              <a:uFillTx/>
              <a:latin typeface="Times New Roman"/>
            </a:endParaRPr>
          </a:p>
          <a:p>
            <a:pPr indent="0" algn="ctr">
              <a:lnSpc>
                <a:spcPct val="7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indent="0" algn="ctr">
              <a:lnSpc>
                <a:spcPct val="7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indent="0" algn="ctr">
              <a:lnSpc>
                <a:spcPct val="9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30/05/2001</a:t>
            </a:r>
            <a:endParaRPr b="0" lang="en-US" sz="32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2EE2AA25-6B43-4874-8BF3-C489326A77B3}"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762120" y="152280"/>
            <a:ext cx="7772400" cy="6098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Times New Roman"/>
              </a:rPr>
              <a:t>Comentários à Proposta dos Geradores</a:t>
            </a:r>
            <a:r>
              <a:rPr b="1" i="1" lang="en-US" sz="4400" strike="noStrike" u="none">
                <a:solidFill>
                  <a:srgbClr val="000000"/>
                </a:solidFill>
                <a:effectLst/>
                <a:uFillTx/>
                <a:latin typeface="Times New Roman"/>
              </a:rPr>
              <a:t>  </a:t>
            </a:r>
            <a:endParaRPr b="0" lang="en-US" sz="4400" strike="noStrike" u="none">
              <a:solidFill>
                <a:srgbClr val="000000"/>
              </a:solidFill>
              <a:effectLst/>
              <a:uFillTx/>
              <a:latin typeface="Times New Roman"/>
            </a:endParaRPr>
          </a:p>
        </p:txBody>
      </p:sp>
      <p:sp>
        <p:nvSpPr>
          <p:cNvPr id="27" name="PlaceHolder 2"/>
          <p:cNvSpPr>
            <a:spLocks noGrp="1"/>
          </p:cNvSpPr>
          <p:nvPr>
            <p:ph/>
          </p:nvPr>
        </p:nvSpPr>
        <p:spPr>
          <a:xfrm>
            <a:off x="456840" y="762120"/>
            <a:ext cx="8534520" cy="4952880"/>
          </a:xfrm>
          <a:prstGeom prst="rect">
            <a:avLst/>
          </a:prstGeom>
          <a:noFill/>
          <a:ln w="0">
            <a:noFill/>
          </a:ln>
        </p:spPr>
        <p:txBody>
          <a:bodyPr lIns="90000" rIns="90000" tIns="46800" bIns="46800" anchor="t">
            <a:normAutofit lnSpcReduction="9999"/>
          </a:bodyPr>
          <a:p>
            <a:pPr lvl="1" marL="743040" indent="-285840" algn="just">
              <a:lnSpc>
                <a:spcPct val="90000"/>
              </a:lnSpc>
              <a:spcBef>
                <a:spcPts val="400"/>
              </a:spcBef>
              <a:buClr>
                <a:srgbClr val="000000"/>
              </a:buClr>
              <a:buFont typeface="Arial"/>
              <a:buChar char="–"/>
              <a:tabLst>
                <a:tab algn="l" pos="4948200"/>
                <a:tab algn="l" pos="5330880"/>
                <a:tab algn="l" pos="6481800"/>
                <a:tab algn="l" pos="6765840"/>
                <a:tab algn="l" pos="7315200"/>
                <a:tab algn="l" pos="8229600"/>
                <a:tab algn="l" pos="9144000"/>
                <a:tab algn="l" pos="10058400"/>
              </a:tabLst>
            </a:pPr>
            <a:r>
              <a:rPr b="0" lang="pt-BR" sz="1600" strike="noStrike" u="none">
                <a:solidFill>
                  <a:srgbClr val="000000"/>
                </a:solidFill>
                <a:effectLst/>
                <a:uFillTx/>
                <a:latin typeface="Arial"/>
              </a:rPr>
              <a:t>Em ambas as propostas, o estoque financeiro a ser liquidado é fundamentalmente o mesmo e o encaminhamento de solução por via tarifária conduz a impactos idênticos junto ao consumidor.</a:t>
            </a:r>
            <a:endParaRPr b="0" lang="en-US" sz="1600" strike="noStrike" u="none">
              <a:solidFill>
                <a:srgbClr val="000000"/>
              </a:solidFill>
              <a:effectLst/>
              <a:uFillTx/>
              <a:latin typeface="Times New Roman"/>
            </a:endParaRPr>
          </a:p>
          <a:p>
            <a:pPr lvl="1" marL="743040" indent="-285840" algn="just">
              <a:lnSpc>
                <a:spcPct val="90000"/>
              </a:lnSpc>
              <a:spcBef>
                <a:spcPts val="400"/>
              </a:spcBef>
              <a:buClr>
                <a:srgbClr val="000000"/>
              </a:buClr>
              <a:buFont typeface="Arial"/>
              <a:buChar char="–"/>
              <a:tabLst>
                <a:tab algn="l" pos="4948200"/>
                <a:tab algn="l" pos="5330880"/>
                <a:tab algn="l" pos="6481800"/>
                <a:tab algn="l" pos="6765840"/>
                <a:tab algn="l" pos="7315200"/>
                <a:tab algn="l" pos="8229600"/>
                <a:tab algn="l" pos="9144000"/>
                <a:tab algn="l" pos="10058400"/>
              </a:tabLst>
            </a:pPr>
            <a:r>
              <a:rPr b="0" lang="pt-BR" sz="1600" strike="noStrike" u="none">
                <a:solidFill>
                  <a:srgbClr val="000000"/>
                </a:solidFill>
                <a:effectLst/>
                <a:uFillTx/>
                <a:latin typeface="Arial"/>
              </a:rPr>
              <a:t>A alocação do montante financeiro a ser assumido pelos diferentes segmentos/agentes é que fica invertida em favor do segmento geração.</a:t>
            </a:r>
            <a:r>
              <a:rPr b="0" lang="pt-BR" sz="1600" strike="noStrike" u="none">
                <a:solidFill>
                  <a:srgbClr val="000000"/>
                </a:solidFill>
                <a:effectLst/>
                <a:uFillTx/>
                <a:latin typeface="Times New Roman"/>
              </a:rPr>
              <a:t>  </a:t>
            </a:r>
            <a:endParaRPr b="0" lang="en-US" sz="1600" strike="noStrike" u="none">
              <a:solidFill>
                <a:srgbClr val="000000"/>
              </a:solidFill>
              <a:effectLst/>
              <a:uFillTx/>
              <a:latin typeface="Times New Roman"/>
            </a:endParaRPr>
          </a:p>
          <a:p>
            <a:pPr lvl="1" marL="743040" indent="-285840">
              <a:lnSpc>
                <a:spcPct val="90000"/>
              </a:lnSpc>
              <a:spcBef>
                <a:spcPts val="400"/>
              </a:spcBef>
              <a:buNone/>
              <a:tabLst>
                <a:tab algn="l" pos="0"/>
                <a:tab algn="l" pos="4948200"/>
                <a:tab algn="l" pos="5330880"/>
                <a:tab algn="l" pos="6481800"/>
                <a:tab algn="l" pos="6765840"/>
                <a:tab algn="l" pos="7315200"/>
                <a:tab algn="l" pos="8229600"/>
                <a:tab algn="l" pos="9144000"/>
                <a:tab algn="l" pos="10058400"/>
              </a:tabLst>
            </a:pPr>
            <a:r>
              <a:rPr b="0" lang="pt-BR" sz="1600" strike="noStrike" u="none">
                <a:solidFill>
                  <a:srgbClr val="000000"/>
                </a:solidFill>
                <a:effectLst/>
                <a:uFillTx/>
                <a:latin typeface="Times New Roman"/>
              </a:rPr>
              <a:t>	</a:t>
            </a:r>
            <a:r>
              <a:rPr b="0" lang="pt-BR" sz="1600" strike="noStrike" u="none">
                <a:solidFill>
                  <a:srgbClr val="000000"/>
                </a:solidFill>
                <a:effectLst/>
                <a:uFillTx/>
                <a:latin typeface="Times New Roman"/>
              </a:rPr>
              <a:t>	</a:t>
            </a:r>
            <a:r>
              <a:rPr b="0" lang="pt-BR" sz="1600" strike="noStrike" u="none">
                <a:solidFill>
                  <a:srgbClr val="000000"/>
                </a:solidFill>
                <a:effectLst/>
                <a:uFillTx/>
                <a:latin typeface="Times New Roman"/>
              </a:rPr>
              <a:t>Proposta D</a:t>
            </a:r>
            <a:r>
              <a:rPr b="0" lang="pt-BR" sz="1600" strike="noStrike" u="none">
                <a:solidFill>
                  <a:srgbClr val="000000"/>
                </a:solidFill>
                <a:effectLst/>
                <a:uFillTx/>
                <a:latin typeface="Times New Roman"/>
              </a:rPr>
              <a:t>	</a:t>
            </a:r>
            <a:r>
              <a:rPr b="0" lang="pt-BR" sz="1600" strike="noStrike" u="none">
                <a:solidFill>
                  <a:srgbClr val="000000"/>
                </a:solidFill>
                <a:effectLst/>
                <a:uFillTx/>
                <a:latin typeface="Times New Roman"/>
              </a:rPr>
              <a:t>Proposta G</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000000"/>
              </a:buClr>
              <a:buFont typeface="Wingdings" charset="2"/>
              <a:buChar char=""/>
              <a:tabLst>
                <a:tab algn="l" pos="4948200"/>
                <a:tab algn="l" pos="5330880"/>
                <a:tab algn="l" pos="6481800"/>
                <a:tab algn="l" pos="6765840"/>
                <a:tab algn="l" pos="7315200"/>
                <a:tab algn="l" pos="8229600"/>
                <a:tab algn="l" pos="9144000"/>
                <a:tab algn="l" pos="10058400"/>
              </a:tabLst>
            </a:pPr>
            <a:r>
              <a:rPr b="0" lang="pt-BR" sz="1600" strike="noStrike" u="none">
                <a:solidFill>
                  <a:srgbClr val="000000"/>
                </a:solidFill>
                <a:effectLst/>
                <a:uFillTx/>
                <a:latin typeface="Times New Roman"/>
              </a:rPr>
              <a:t>Exposição do CI para Geradores </a:t>
            </a:r>
            <a:r>
              <a:rPr b="0" lang="pt-BR" sz="1600" strike="noStrike" u="none">
                <a:solidFill>
                  <a:srgbClr val="000000"/>
                </a:solidFill>
                <a:effectLst/>
                <a:uFillTx/>
                <a:latin typeface="Times New Roman"/>
              </a:rPr>
              <a:t>	</a:t>
            </a:r>
            <a:r>
              <a:rPr b="0" lang="pt-BR" sz="1600" strike="noStrike" u="none">
                <a:solidFill>
                  <a:srgbClr val="000000"/>
                </a:solidFill>
                <a:effectLst/>
                <a:uFillTx/>
                <a:latin typeface="Times New Roman"/>
              </a:rPr>
              <a:t>	</a:t>
            </a:r>
            <a:r>
              <a:rPr b="0" lang="pt-BR" sz="1600" strike="noStrike" u="none">
                <a:solidFill>
                  <a:srgbClr val="000000"/>
                </a:solidFill>
                <a:effectLst/>
                <a:uFillTx/>
                <a:latin typeface="Times New Roman"/>
              </a:rPr>
              <a:t>(2,97)</a:t>
            </a:r>
            <a:r>
              <a:rPr b="0" lang="pt-BR" sz="1600" strike="noStrike" u="none">
                <a:solidFill>
                  <a:srgbClr val="000000"/>
                </a:solidFill>
                <a:effectLst/>
                <a:uFillTx/>
                <a:latin typeface="Times New Roman"/>
              </a:rPr>
              <a:t>	</a:t>
            </a:r>
            <a:r>
              <a:rPr b="0" lang="pt-BR" sz="1600" strike="noStrike" u="none">
                <a:solidFill>
                  <a:srgbClr val="000000"/>
                </a:solidFill>
                <a:effectLst/>
                <a:uFillTx/>
                <a:latin typeface="Times New Roman"/>
              </a:rPr>
              <a:t>	</a:t>
            </a:r>
            <a:r>
              <a:rPr b="0" lang="pt-BR" sz="1600" strike="noStrike" u="none">
                <a:solidFill>
                  <a:srgbClr val="000000"/>
                </a:solidFill>
                <a:effectLst/>
                <a:uFillTx/>
                <a:latin typeface="Times New Roman"/>
              </a:rPr>
              <a:t>0</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000000"/>
              </a:buClr>
              <a:buFont typeface="Wingdings" charset="2"/>
              <a:buChar char=""/>
              <a:tabLst>
                <a:tab algn="l" pos="4948200"/>
                <a:tab algn="l" pos="5330880"/>
                <a:tab algn="l" pos="6481800"/>
                <a:tab algn="l" pos="6765840"/>
                <a:tab algn="l" pos="7315200"/>
                <a:tab algn="l" pos="8229600"/>
                <a:tab algn="l" pos="9144000"/>
                <a:tab algn="l" pos="10058400"/>
              </a:tabLst>
            </a:pPr>
            <a:r>
              <a:rPr b="0" lang="pt-BR" sz="1600" strike="noStrike" u="none">
                <a:solidFill>
                  <a:srgbClr val="000000"/>
                </a:solidFill>
                <a:effectLst/>
                <a:uFillTx/>
                <a:latin typeface="Times New Roman"/>
              </a:rPr>
              <a:t>Receita da geração livre</a:t>
            </a:r>
            <a:r>
              <a:rPr b="0" lang="pt-BR" sz="1600" strike="noStrike" u="none">
                <a:solidFill>
                  <a:srgbClr val="000000"/>
                </a:solidFill>
                <a:effectLst/>
                <a:uFillTx/>
                <a:latin typeface="Times New Roman"/>
              </a:rPr>
              <a:t>	</a:t>
            </a:r>
            <a:r>
              <a:rPr b="0" lang="pt-BR" sz="1600" strike="noStrike" u="none">
                <a:solidFill>
                  <a:srgbClr val="000000"/>
                </a:solidFill>
                <a:effectLst/>
                <a:uFillTx/>
                <a:latin typeface="Times New Roman"/>
              </a:rPr>
              <a:t>	</a:t>
            </a:r>
            <a:r>
              <a:rPr b="0" lang="pt-BR" sz="1600" strike="noStrike" u="none">
                <a:solidFill>
                  <a:srgbClr val="000000"/>
                </a:solidFill>
                <a:effectLst/>
                <a:uFillTx/>
                <a:latin typeface="Times New Roman"/>
              </a:rPr>
              <a:t>(1,30)</a:t>
            </a:r>
            <a:r>
              <a:rPr b="0" lang="pt-BR" sz="1600" strike="noStrike" u="none">
                <a:solidFill>
                  <a:srgbClr val="000000"/>
                </a:solidFill>
                <a:effectLst/>
                <a:uFillTx/>
                <a:latin typeface="Times New Roman"/>
              </a:rPr>
              <a:t>	</a:t>
            </a:r>
            <a:r>
              <a:rPr b="0" lang="pt-BR" sz="1600" strike="noStrike" u="none">
                <a:solidFill>
                  <a:srgbClr val="000000"/>
                </a:solidFill>
                <a:effectLst/>
                <a:uFillTx/>
                <a:latin typeface="Times New Roman"/>
              </a:rPr>
              <a:t>	</a:t>
            </a:r>
            <a:r>
              <a:rPr b="0" lang="pt-BR" sz="1600" strike="noStrike" u="none">
                <a:solidFill>
                  <a:srgbClr val="000000"/>
                </a:solidFill>
                <a:effectLst/>
                <a:uFillTx/>
                <a:latin typeface="Times New Roman"/>
              </a:rPr>
              <a:t>(1,30)</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000000"/>
              </a:buClr>
              <a:buFont typeface="Wingdings" charset="2"/>
              <a:buChar char=""/>
              <a:tabLst>
                <a:tab algn="l" pos="4948200"/>
                <a:tab algn="l" pos="5330880"/>
                <a:tab algn="l" pos="6481800"/>
                <a:tab algn="l" pos="6765840"/>
                <a:tab algn="l" pos="7315200"/>
                <a:tab algn="l" pos="8229600"/>
                <a:tab algn="l" pos="9144000"/>
                <a:tab algn="l" pos="10058400"/>
              </a:tabLst>
            </a:pPr>
            <a:r>
              <a:rPr b="0" lang="pt-BR" sz="1600" strike="noStrike" u="none">
                <a:solidFill>
                  <a:srgbClr val="000000"/>
                </a:solidFill>
                <a:effectLst/>
                <a:uFillTx/>
                <a:latin typeface="Times New Roman"/>
              </a:rPr>
              <a:t>Perda de Receita Geradores</a:t>
            </a:r>
            <a:r>
              <a:rPr b="0" lang="pt-BR" sz="1600" strike="noStrike" u="none">
                <a:solidFill>
                  <a:srgbClr val="000000"/>
                </a:solidFill>
                <a:effectLst/>
                <a:uFillTx/>
                <a:latin typeface="Times New Roman"/>
              </a:rPr>
              <a:t>	</a:t>
            </a:r>
            <a:r>
              <a:rPr b="0" lang="pt-BR" sz="1600" strike="noStrike" u="none">
                <a:solidFill>
                  <a:srgbClr val="000000"/>
                </a:solidFill>
                <a:effectLst/>
                <a:uFillTx/>
                <a:latin typeface="Times New Roman"/>
              </a:rPr>
              <a:t>	</a:t>
            </a:r>
            <a:r>
              <a:rPr b="0" lang="pt-BR" sz="1600" strike="noStrike" u="none">
                <a:solidFill>
                  <a:srgbClr val="000000"/>
                </a:solidFill>
                <a:effectLst/>
                <a:uFillTx/>
                <a:latin typeface="Times New Roman"/>
              </a:rPr>
              <a:t>(0,51)</a:t>
            </a:r>
            <a:r>
              <a:rPr b="0" lang="pt-BR" sz="1600" strike="noStrike" u="none">
                <a:solidFill>
                  <a:srgbClr val="000000"/>
                </a:solidFill>
                <a:effectLst/>
                <a:uFillTx/>
                <a:latin typeface="Times New Roman"/>
              </a:rPr>
              <a:t>	</a:t>
            </a:r>
            <a:r>
              <a:rPr b="0" lang="pt-BR" sz="1600" strike="noStrike" u="none">
                <a:solidFill>
                  <a:srgbClr val="000000"/>
                </a:solidFill>
                <a:effectLst/>
                <a:uFillTx/>
                <a:latin typeface="Times New Roman"/>
              </a:rPr>
              <a:t>	</a:t>
            </a:r>
            <a:r>
              <a:rPr b="0" lang="pt-BR" sz="1600" strike="noStrike" u="none">
                <a:solidFill>
                  <a:srgbClr val="000000"/>
                </a:solidFill>
                <a:effectLst/>
                <a:uFillTx/>
                <a:latin typeface="Times New Roman"/>
              </a:rPr>
              <a:t>(0,65)</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000000"/>
              </a:buClr>
              <a:buFont typeface="Wingdings" charset="2"/>
              <a:buChar char=""/>
              <a:tabLst>
                <a:tab algn="l" pos="4948200"/>
                <a:tab algn="l" pos="5330880"/>
                <a:tab algn="l" pos="6481800"/>
                <a:tab algn="l" pos="6765840"/>
                <a:tab algn="l" pos="7315200"/>
                <a:tab algn="l" pos="8229600"/>
                <a:tab algn="l" pos="9144000"/>
                <a:tab algn="l" pos="10058400"/>
              </a:tabLst>
            </a:pPr>
            <a:r>
              <a:rPr b="1" lang="pt-BR" sz="1600" strike="noStrike" u="none">
                <a:solidFill>
                  <a:srgbClr val="000000"/>
                </a:solidFill>
                <a:effectLst/>
                <a:uFillTx/>
                <a:latin typeface="Times New Roman"/>
              </a:rPr>
              <a:t>Total G</a:t>
            </a:r>
            <a:r>
              <a:rPr b="1" lang="pt-BR" sz="1600" strike="noStrike" u="none">
                <a:solidFill>
                  <a:srgbClr val="000000"/>
                </a:solidFill>
                <a:effectLst/>
                <a:uFillTx/>
                <a:latin typeface="Times New Roman"/>
              </a:rPr>
              <a:t>	</a:t>
            </a:r>
            <a:r>
              <a:rPr b="1" lang="pt-BR" sz="1600" strike="noStrike" u="none">
                <a:solidFill>
                  <a:srgbClr val="000000"/>
                </a:solidFill>
                <a:effectLst/>
                <a:uFillTx/>
                <a:latin typeface="Times New Roman"/>
              </a:rPr>
              <a:t>	</a:t>
            </a:r>
            <a:r>
              <a:rPr b="1" lang="pt-BR" sz="1600" strike="noStrike" u="none">
                <a:solidFill>
                  <a:srgbClr val="000000"/>
                </a:solidFill>
                <a:effectLst/>
                <a:uFillTx/>
                <a:latin typeface="Times New Roman"/>
              </a:rPr>
              <a:t>(4,78)</a:t>
            </a:r>
            <a:r>
              <a:rPr b="1" lang="pt-BR" sz="1600" strike="noStrike" u="none">
                <a:solidFill>
                  <a:srgbClr val="000000"/>
                </a:solidFill>
                <a:effectLst/>
                <a:uFillTx/>
                <a:latin typeface="Times New Roman"/>
              </a:rPr>
              <a:t>	</a:t>
            </a:r>
            <a:r>
              <a:rPr b="1" lang="pt-BR" sz="1600" strike="noStrike" u="none">
                <a:solidFill>
                  <a:srgbClr val="000000"/>
                </a:solidFill>
                <a:effectLst/>
                <a:uFillTx/>
                <a:latin typeface="Times New Roman"/>
              </a:rPr>
              <a:t>	</a:t>
            </a:r>
            <a:r>
              <a:rPr b="1" lang="pt-BR" sz="1600" strike="noStrike" u="none">
                <a:solidFill>
                  <a:srgbClr val="000000"/>
                </a:solidFill>
                <a:effectLst/>
                <a:uFillTx/>
                <a:latin typeface="Times New Roman"/>
              </a:rPr>
              <a:t>(1,95)</a:t>
            </a:r>
            <a:endParaRPr b="0" lang="en-US" sz="1600" strike="noStrike" u="none">
              <a:solidFill>
                <a:srgbClr val="000000"/>
              </a:solidFill>
              <a:effectLst/>
              <a:uFillTx/>
              <a:latin typeface="Times New Roman"/>
            </a:endParaRPr>
          </a:p>
          <a:p>
            <a:pPr lvl="1" marL="743040" indent="0">
              <a:lnSpc>
                <a:spcPct val="90000"/>
              </a:lnSpc>
              <a:spcBef>
                <a:spcPts val="400"/>
              </a:spcBef>
              <a:buNone/>
              <a:tabLst>
                <a:tab algn="l" pos="4948200"/>
                <a:tab algn="l" pos="5330880"/>
                <a:tab algn="l" pos="6481800"/>
                <a:tab algn="l" pos="676584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285840">
              <a:lnSpc>
                <a:spcPct val="90000"/>
              </a:lnSpc>
              <a:spcBef>
                <a:spcPts val="400"/>
              </a:spcBef>
              <a:buClr>
                <a:srgbClr val="000000"/>
              </a:buClr>
              <a:buFont typeface="Wingdings" charset="2"/>
              <a:buChar char=""/>
              <a:tabLst>
                <a:tab algn="l" pos="4948200"/>
                <a:tab algn="l" pos="5330880"/>
                <a:tab algn="l" pos="6481800"/>
                <a:tab algn="l" pos="6765840"/>
                <a:tab algn="l" pos="7315200"/>
                <a:tab algn="l" pos="8229600"/>
                <a:tab algn="l" pos="9144000"/>
                <a:tab algn="l" pos="10058400"/>
              </a:tabLst>
            </a:pPr>
            <a:r>
              <a:rPr b="0" lang="pt-BR" sz="1600" strike="noStrike" u="none">
                <a:solidFill>
                  <a:srgbClr val="000000"/>
                </a:solidFill>
                <a:effectLst/>
                <a:uFillTx/>
                <a:latin typeface="Times New Roman"/>
              </a:rPr>
              <a:t>Perda de Receita Distribuidores</a:t>
            </a:r>
            <a:r>
              <a:rPr b="0" lang="pt-BR" sz="1600" strike="noStrike" u="none">
                <a:solidFill>
                  <a:srgbClr val="000000"/>
                </a:solidFill>
                <a:effectLst/>
                <a:uFillTx/>
                <a:latin typeface="Times New Roman"/>
              </a:rPr>
              <a:t>	</a:t>
            </a:r>
            <a:r>
              <a:rPr b="0" lang="pt-BR" sz="1600" strike="noStrike" u="none">
                <a:solidFill>
                  <a:srgbClr val="000000"/>
                </a:solidFill>
                <a:effectLst/>
                <a:uFillTx/>
                <a:latin typeface="Times New Roman"/>
              </a:rPr>
              <a:t>	</a:t>
            </a:r>
            <a:r>
              <a:rPr b="0" lang="pt-BR" sz="1600" strike="noStrike" u="none">
                <a:solidFill>
                  <a:srgbClr val="000000"/>
                </a:solidFill>
                <a:effectLst/>
                <a:uFillTx/>
                <a:latin typeface="Times New Roman"/>
              </a:rPr>
              <a:t>(3,36)</a:t>
            </a:r>
            <a:r>
              <a:rPr b="0" lang="pt-BR" sz="1600" strike="noStrike" u="none">
                <a:solidFill>
                  <a:srgbClr val="000000"/>
                </a:solidFill>
                <a:effectLst/>
                <a:uFillTx/>
                <a:latin typeface="Times New Roman"/>
              </a:rPr>
              <a:t>	</a:t>
            </a:r>
            <a:r>
              <a:rPr b="0" lang="pt-BR" sz="1600" strike="noStrike" u="none">
                <a:solidFill>
                  <a:srgbClr val="000000"/>
                </a:solidFill>
                <a:effectLst/>
                <a:uFillTx/>
                <a:latin typeface="Times New Roman"/>
              </a:rPr>
              <a:t>	</a:t>
            </a:r>
            <a:r>
              <a:rPr b="0" lang="pt-BR" sz="1600" strike="noStrike" u="none">
                <a:solidFill>
                  <a:srgbClr val="000000"/>
                </a:solidFill>
                <a:effectLst/>
                <a:uFillTx/>
                <a:latin typeface="Times New Roman"/>
              </a:rPr>
              <a:t>(3,36)</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000000"/>
              </a:buClr>
              <a:buFont typeface="Wingdings" charset="2"/>
              <a:buChar char=""/>
              <a:tabLst>
                <a:tab algn="l" pos="4948200"/>
                <a:tab algn="l" pos="5330880"/>
                <a:tab algn="l" pos="6481800"/>
                <a:tab algn="l" pos="6765840"/>
                <a:tab algn="l" pos="7315200"/>
                <a:tab algn="l" pos="8229600"/>
                <a:tab algn="l" pos="9144000"/>
                <a:tab algn="l" pos="10058400"/>
              </a:tabLst>
            </a:pPr>
            <a:r>
              <a:rPr b="0" lang="pt-BR" sz="1600" strike="noStrike" u="none">
                <a:solidFill>
                  <a:srgbClr val="000000"/>
                </a:solidFill>
                <a:effectLst/>
                <a:uFillTx/>
                <a:latin typeface="Times New Roman"/>
              </a:rPr>
              <a:t>Receita Distribuidores no MAE </a:t>
            </a:r>
            <a:r>
              <a:rPr b="0" lang="pt-BR" sz="1600" strike="noStrike" u="none">
                <a:solidFill>
                  <a:srgbClr val="000000"/>
                </a:solidFill>
                <a:effectLst/>
                <a:uFillTx/>
                <a:latin typeface="Times New Roman"/>
              </a:rPr>
              <a:t>	</a:t>
            </a:r>
            <a:r>
              <a:rPr b="0" lang="pt-BR" sz="1600" strike="noStrike" u="none">
                <a:solidFill>
                  <a:srgbClr val="000000"/>
                </a:solidFill>
                <a:effectLst/>
                <a:uFillTx/>
                <a:latin typeface="Times New Roman"/>
              </a:rPr>
              <a:t>	</a:t>
            </a:r>
            <a:r>
              <a:rPr b="0" lang="pt-BR" sz="1600" strike="noStrike" u="none">
                <a:solidFill>
                  <a:srgbClr val="000000"/>
                </a:solidFill>
                <a:effectLst/>
                <a:uFillTx/>
                <a:latin typeface="Times New Roman"/>
              </a:rPr>
              <a:t>2,97</a:t>
            </a:r>
            <a:r>
              <a:rPr b="0" lang="pt-BR" sz="1600" strike="noStrike" u="none">
                <a:solidFill>
                  <a:srgbClr val="000000"/>
                </a:solidFill>
                <a:effectLst/>
                <a:uFillTx/>
                <a:latin typeface="Times New Roman"/>
              </a:rPr>
              <a:t>	</a:t>
            </a:r>
            <a:r>
              <a:rPr b="0" lang="pt-BR" sz="1600" strike="noStrike" u="none">
                <a:solidFill>
                  <a:srgbClr val="000000"/>
                </a:solidFill>
                <a:effectLst/>
                <a:uFillTx/>
                <a:latin typeface="Times New Roman"/>
              </a:rPr>
              <a:t>	</a:t>
            </a:r>
            <a:r>
              <a:rPr b="0" lang="pt-BR" sz="1600" strike="noStrike" u="none">
                <a:solidFill>
                  <a:srgbClr val="000000"/>
                </a:solidFill>
                <a:effectLst/>
                <a:uFillTx/>
                <a:latin typeface="Times New Roman"/>
              </a:rPr>
              <a:t>0</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000000"/>
              </a:buClr>
              <a:buFont typeface="Wingdings" charset="2"/>
              <a:buChar char=""/>
              <a:tabLst>
                <a:tab algn="l" pos="4948200"/>
                <a:tab algn="l" pos="5330880"/>
                <a:tab algn="l" pos="6481800"/>
                <a:tab algn="l" pos="6765840"/>
                <a:tab algn="l" pos="7315200"/>
                <a:tab algn="l" pos="8229600"/>
                <a:tab algn="l" pos="9144000"/>
                <a:tab algn="l" pos="10058400"/>
              </a:tabLst>
            </a:pPr>
            <a:r>
              <a:rPr b="0" lang="pt-BR" sz="1600" strike="noStrike" u="none">
                <a:solidFill>
                  <a:srgbClr val="000000"/>
                </a:solidFill>
                <a:effectLst/>
                <a:uFillTx/>
                <a:latin typeface="Times New Roman"/>
              </a:rPr>
              <a:t>Custo Evitado com redução CI</a:t>
            </a:r>
            <a:r>
              <a:rPr b="0" lang="pt-BR" sz="1600" strike="noStrike" u="none">
                <a:solidFill>
                  <a:srgbClr val="000000"/>
                </a:solidFill>
                <a:effectLst/>
                <a:uFillTx/>
                <a:latin typeface="Times New Roman"/>
              </a:rPr>
              <a:t>	</a:t>
            </a:r>
            <a:r>
              <a:rPr b="0" lang="pt-BR" sz="1600" strike="noStrike" u="none">
                <a:solidFill>
                  <a:srgbClr val="000000"/>
                </a:solidFill>
                <a:effectLst/>
                <a:uFillTx/>
                <a:latin typeface="Times New Roman"/>
              </a:rPr>
              <a:t>	</a:t>
            </a:r>
            <a:r>
              <a:rPr b="0" lang="pt-BR" sz="1600" strike="noStrike" u="none">
                <a:solidFill>
                  <a:srgbClr val="000000"/>
                </a:solidFill>
                <a:effectLst/>
                <a:uFillTx/>
                <a:latin typeface="Times New Roman"/>
              </a:rPr>
              <a:t>0,51</a:t>
            </a:r>
            <a:r>
              <a:rPr b="0" lang="pt-BR" sz="1600" strike="noStrike" u="none">
                <a:solidFill>
                  <a:srgbClr val="000000"/>
                </a:solidFill>
                <a:effectLst/>
                <a:uFillTx/>
                <a:latin typeface="Times New Roman"/>
              </a:rPr>
              <a:t>	</a:t>
            </a:r>
            <a:r>
              <a:rPr b="0" lang="pt-BR" sz="1600" strike="noStrike" u="none">
                <a:solidFill>
                  <a:srgbClr val="000000"/>
                </a:solidFill>
                <a:effectLst/>
                <a:uFillTx/>
                <a:latin typeface="Times New Roman"/>
              </a:rPr>
              <a:t>	</a:t>
            </a:r>
            <a:r>
              <a:rPr b="0" lang="pt-BR" sz="1600" strike="noStrike" u="none">
                <a:solidFill>
                  <a:srgbClr val="000000"/>
                </a:solidFill>
                <a:effectLst/>
                <a:uFillTx/>
                <a:latin typeface="Times New Roman"/>
              </a:rPr>
              <a:t>0,65</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000000"/>
              </a:buClr>
              <a:buFont typeface="Wingdings" charset="2"/>
              <a:buChar char=""/>
              <a:tabLst>
                <a:tab algn="l" pos="4948200"/>
                <a:tab algn="l" pos="5330880"/>
                <a:tab algn="l" pos="6481800"/>
                <a:tab algn="l" pos="6765840"/>
                <a:tab algn="l" pos="7315200"/>
                <a:tab algn="l" pos="8229600"/>
                <a:tab algn="l" pos="9144000"/>
                <a:tab algn="l" pos="10058400"/>
              </a:tabLst>
            </a:pPr>
            <a:r>
              <a:rPr b="1" lang="pt-BR" sz="1600" strike="noStrike" u="none">
                <a:solidFill>
                  <a:srgbClr val="000000"/>
                </a:solidFill>
                <a:effectLst/>
                <a:uFillTx/>
                <a:latin typeface="Times New Roman"/>
              </a:rPr>
              <a:t>Total D</a:t>
            </a:r>
            <a:r>
              <a:rPr b="1" lang="pt-BR" sz="1600" strike="noStrike" u="none">
                <a:solidFill>
                  <a:srgbClr val="000000"/>
                </a:solidFill>
                <a:effectLst/>
                <a:uFillTx/>
                <a:latin typeface="Times New Roman"/>
              </a:rPr>
              <a:t>	</a:t>
            </a:r>
            <a:r>
              <a:rPr b="1" lang="pt-BR" sz="1600" strike="noStrike" u="none">
                <a:solidFill>
                  <a:srgbClr val="000000"/>
                </a:solidFill>
                <a:effectLst/>
                <a:uFillTx/>
                <a:latin typeface="Times New Roman"/>
              </a:rPr>
              <a:t>	</a:t>
            </a:r>
            <a:r>
              <a:rPr b="1" lang="pt-BR" sz="1600" strike="noStrike" u="none">
                <a:solidFill>
                  <a:srgbClr val="000000"/>
                </a:solidFill>
                <a:effectLst/>
                <a:uFillTx/>
                <a:latin typeface="Times New Roman"/>
              </a:rPr>
              <a:t> 0,12</a:t>
            </a:r>
            <a:r>
              <a:rPr b="1" lang="pt-BR" sz="1600" strike="noStrike" u="none">
                <a:solidFill>
                  <a:srgbClr val="000000"/>
                </a:solidFill>
                <a:effectLst/>
                <a:uFillTx/>
                <a:latin typeface="Times New Roman"/>
              </a:rPr>
              <a:t>	</a:t>
            </a:r>
            <a:r>
              <a:rPr b="1" lang="pt-BR" sz="1600" strike="noStrike" u="none">
                <a:solidFill>
                  <a:srgbClr val="000000"/>
                </a:solidFill>
                <a:effectLst/>
                <a:uFillTx/>
                <a:latin typeface="Times New Roman"/>
              </a:rPr>
              <a:t>	</a:t>
            </a:r>
            <a:r>
              <a:rPr b="1" lang="pt-BR" sz="1600" strike="noStrike" u="none">
                <a:solidFill>
                  <a:srgbClr val="000000"/>
                </a:solidFill>
                <a:effectLst/>
                <a:uFillTx/>
                <a:latin typeface="Times New Roman"/>
              </a:rPr>
              <a:t>(2,71)</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000000"/>
              </a:buClr>
              <a:buFont typeface="Wingdings" charset="2"/>
              <a:buChar char=""/>
              <a:tabLst>
                <a:tab algn="l" pos="4948200"/>
                <a:tab algn="l" pos="5330880"/>
                <a:tab algn="l" pos="6481800"/>
                <a:tab algn="l" pos="6765840"/>
                <a:tab algn="l" pos="7315200"/>
                <a:tab algn="l" pos="8229600"/>
                <a:tab algn="l" pos="9144000"/>
                <a:tab algn="l" pos="10058400"/>
              </a:tabLst>
            </a:pPr>
            <a:r>
              <a:rPr b="1" lang="pt-BR" sz="1600" strike="noStrike" u="none">
                <a:solidFill>
                  <a:srgbClr val="000000"/>
                </a:solidFill>
                <a:effectLst/>
                <a:uFillTx/>
                <a:latin typeface="Times New Roman"/>
              </a:rPr>
              <a:t>Total G + D</a:t>
            </a:r>
            <a:r>
              <a:rPr b="1" lang="pt-BR" sz="1600" strike="noStrike" u="none">
                <a:solidFill>
                  <a:srgbClr val="000000"/>
                </a:solidFill>
                <a:effectLst/>
                <a:uFillTx/>
                <a:latin typeface="Times New Roman"/>
              </a:rPr>
              <a:t>	</a:t>
            </a:r>
            <a:r>
              <a:rPr b="1" lang="pt-BR" sz="1600" strike="noStrike" u="none">
                <a:solidFill>
                  <a:srgbClr val="000000"/>
                </a:solidFill>
                <a:effectLst/>
                <a:uFillTx/>
                <a:latin typeface="Times New Roman"/>
              </a:rPr>
              <a:t>	</a:t>
            </a:r>
            <a:r>
              <a:rPr b="1" lang="pt-BR" sz="1600" strike="noStrike" u="none">
                <a:solidFill>
                  <a:srgbClr val="000000"/>
                </a:solidFill>
                <a:effectLst/>
                <a:uFillTx/>
                <a:latin typeface="Times New Roman"/>
              </a:rPr>
              <a:t>(4,66)</a:t>
            </a:r>
            <a:r>
              <a:rPr b="1" lang="pt-BR" sz="1600" strike="noStrike" u="none">
                <a:solidFill>
                  <a:srgbClr val="000000"/>
                </a:solidFill>
                <a:effectLst/>
                <a:uFillTx/>
                <a:latin typeface="Times New Roman"/>
              </a:rPr>
              <a:t>	</a:t>
            </a:r>
            <a:r>
              <a:rPr b="1" lang="pt-BR" sz="1600" strike="noStrike" u="none">
                <a:solidFill>
                  <a:srgbClr val="000000"/>
                </a:solidFill>
                <a:effectLst/>
                <a:uFillTx/>
                <a:latin typeface="Times New Roman"/>
              </a:rPr>
              <a:t>	</a:t>
            </a:r>
            <a:r>
              <a:rPr b="1" lang="pt-BR" sz="1600" strike="noStrike" u="none">
                <a:solidFill>
                  <a:srgbClr val="000000"/>
                </a:solidFill>
                <a:effectLst/>
                <a:uFillTx/>
                <a:latin typeface="Times New Roman"/>
              </a:rPr>
              <a:t>(4,66)</a:t>
            </a:r>
            <a:endParaRPr b="0" lang="en-US" sz="1600" strike="noStrike" u="none">
              <a:solidFill>
                <a:srgbClr val="000000"/>
              </a:solidFill>
              <a:effectLst/>
              <a:uFillTx/>
              <a:latin typeface="Times New Roman"/>
            </a:endParaRPr>
          </a:p>
          <a:p>
            <a:pPr lvl="1" marL="743040" indent="-285840" algn="just">
              <a:lnSpc>
                <a:spcPct val="90000"/>
              </a:lnSpc>
              <a:spcBef>
                <a:spcPts val="400"/>
              </a:spcBef>
              <a:buClr>
                <a:srgbClr val="000000"/>
              </a:buClr>
              <a:buFont typeface="Arial"/>
              <a:buChar char="–"/>
              <a:tabLst>
                <a:tab algn="l" pos="4948200"/>
                <a:tab algn="l" pos="5330880"/>
                <a:tab algn="l" pos="6481800"/>
                <a:tab algn="l" pos="6765840"/>
                <a:tab algn="l" pos="7315200"/>
                <a:tab algn="l" pos="8229600"/>
                <a:tab algn="l" pos="9144000"/>
                <a:tab algn="l" pos="10058400"/>
              </a:tabLst>
            </a:pPr>
            <a:r>
              <a:rPr b="0" lang="pt-BR" sz="1600" strike="noStrike" u="none">
                <a:solidFill>
                  <a:srgbClr val="000000"/>
                </a:solidFill>
                <a:effectLst/>
                <a:uFillTx/>
                <a:latin typeface="Arial"/>
              </a:rPr>
              <a:t>Admitindo-se que o equacionamento financeiro se dê pela via da emissão parcial de títulos, os impactos financeiros ficam transferidos para os agentes de distribuição.</a:t>
            </a:r>
            <a:endParaRPr b="0" lang="en-US" sz="1600" strike="noStrike" u="none">
              <a:solidFill>
                <a:srgbClr val="000000"/>
              </a:solidFill>
              <a:effectLst/>
              <a:uFillTx/>
              <a:latin typeface="Times New Roman"/>
            </a:endParaRPr>
          </a:p>
          <a:p>
            <a:pPr lvl="1" marL="743040" indent="-285840" algn="just">
              <a:lnSpc>
                <a:spcPct val="90000"/>
              </a:lnSpc>
              <a:spcBef>
                <a:spcPts val="400"/>
              </a:spcBef>
              <a:buClr>
                <a:srgbClr val="000000"/>
              </a:buClr>
              <a:buFont typeface="Arial"/>
              <a:buChar char="–"/>
              <a:tabLst>
                <a:tab algn="l" pos="4948200"/>
                <a:tab algn="l" pos="5330880"/>
                <a:tab algn="l" pos="6481800"/>
                <a:tab algn="l" pos="6765840"/>
                <a:tab algn="l" pos="7315200"/>
                <a:tab algn="l" pos="8229600"/>
                <a:tab algn="l" pos="9144000"/>
                <a:tab algn="l" pos="10058400"/>
              </a:tabLst>
            </a:pPr>
            <a:r>
              <a:rPr b="0" lang="pt-BR" sz="1600" strike="noStrike" u="none">
                <a:solidFill>
                  <a:srgbClr val="000000"/>
                </a:solidFill>
                <a:effectLst/>
                <a:uFillTx/>
                <a:latin typeface="Arial"/>
              </a:rPr>
              <a:t>Tais impactos correspondem, no entanto à mitigação de riscos típicos e inerentes ao segmento geração: insuficiência de oferta e deslocamento de geração MRE, resultante da operação ótima do sistema, por plantas térmicas ou “merchants”.   </a:t>
            </a:r>
            <a:endParaRPr b="0" lang="en-US" sz="16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B31C6512-8A2E-4D35-9E33-D497F2BA5DCB}"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762120" y="3045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pt-BR" sz="3200" strike="noStrike" u="none">
                <a:solidFill>
                  <a:srgbClr val="000000"/>
                </a:solidFill>
                <a:effectLst/>
                <a:uFillTx/>
                <a:latin typeface="Times New Roman"/>
              </a:rPr>
              <a:t>Comentários à Proposta dos Geradores</a:t>
            </a:r>
            <a:endParaRPr b="0" lang="en-US" sz="3200" strike="noStrike" u="none">
              <a:solidFill>
                <a:srgbClr val="000000"/>
              </a:solidFill>
              <a:effectLst/>
              <a:uFillTx/>
              <a:latin typeface="Times New Roman"/>
            </a:endParaRPr>
          </a:p>
        </p:txBody>
      </p:sp>
      <p:sp>
        <p:nvSpPr>
          <p:cNvPr id="29" name="PlaceHolder 2"/>
          <p:cNvSpPr>
            <a:spLocks noGrp="1"/>
          </p:cNvSpPr>
          <p:nvPr>
            <p:ph/>
          </p:nvPr>
        </p:nvSpPr>
        <p:spPr>
          <a:xfrm>
            <a:off x="685800" y="1600200"/>
            <a:ext cx="7772400" cy="4114800"/>
          </a:xfrm>
          <a:prstGeom prst="rect">
            <a:avLst/>
          </a:prstGeom>
          <a:noFill/>
          <a:ln w="0">
            <a:noFill/>
          </a:ln>
        </p:spPr>
        <p:txBody>
          <a:bodyPr lIns="90000" rIns="90000" tIns="46800" bIns="46800" anchor="t">
            <a:normAutofit/>
          </a:bodyPr>
          <a:p>
            <a:pPr lvl="1" marL="743040" indent="-285840">
              <a:lnSpc>
                <a:spcPct val="9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2000" strike="noStrike" u="none">
                <a:solidFill>
                  <a:srgbClr val="000000"/>
                </a:solidFill>
                <a:effectLst/>
                <a:uFillTx/>
                <a:latin typeface="Times New Roman"/>
              </a:rPr>
              <a:t>Gera ineficiência econômica transferindo custos e riscos da parcela competitiva (geração) para parcela regulada, com a criação de contas de compensação/repasse de encargos financeiros, a serem suportados pelos segmentos a jusante (distribuição), que deveriam consubstanciar receitas do segmento a montante (geração).</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2000" strike="noStrike" u="none">
                <a:solidFill>
                  <a:srgbClr val="000000"/>
                </a:solidFill>
                <a:effectLst/>
                <a:uFillTx/>
                <a:latin typeface="Times New Roman"/>
              </a:rPr>
              <a:t>Amplia o papel de instrumentos obsoletos, (do tipo fundos de eqüalização, CCC, etc) ao criar novo fundo/encargo setorial, intitulado “encargo de emergência”.  </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2000" strike="noStrike" u="none">
                <a:solidFill>
                  <a:srgbClr val="000000"/>
                </a:solidFill>
                <a:effectLst/>
                <a:uFillTx/>
                <a:latin typeface="Times New Roman"/>
              </a:rPr>
              <a:t>Distorce ainda mais a relação custo/preço entre os segmentos da indústria, desestimulando novos investimentos, na medida em que impede que os preços praticados nos segmentos de geração se alinhem com os custos de desenvolvimento de novas plantas no país.</a:t>
            </a:r>
            <a:endParaRPr b="0" lang="en-US" sz="20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52714ECA-F9D4-4616-95A6-B2E808A9B41C}"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400" strike="noStrike" u="none">
                <a:solidFill>
                  <a:srgbClr val="000000"/>
                </a:solidFill>
                <a:effectLst/>
                <a:uFillTx/>
                <a:latin typeface="Times New Roman"/>
              </a:rPr>
              <a:t>ANEXOS</a:t>
            </a:r>
            <a:endParaRPr b="0" lang="en-US" sz="4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A9999E90-820B-4048-BEB4-0DC59ADA11F4}"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Anexo 1</a:t>
            </a:r>
            <a:br>
              <a:rPr sz="4400"/>
            </a:br>
            <a:r>
              <a:rPr b="0" lang="en-US" sz="1800" strike="noStrike" u="none">
                <a:solidFill>
                  <a:srgbClr val="000000"/>
                </a:solidFill>
                <a:effectLst/>
                <a:uFillTx/>
                <a:latin typeface="Times New Roman"/>
              </a:rPr>
              <a:t>Quadro Ilustrativo do Mecanismo do Anexo  V dos Contratos Iniciais</a:t>
            </a:r>
            <a:endParaRPr b="0" lang="en-US" sz="1800" strike="noStrike" u="none">
              <a:solidFill>
                <a:srgbClr val="000000"/>
              </a:solidFill>
              <a:effectLst/>
              <a:uFillTx/>
              <a:latin typeface="Times New Roman"/>
            </a:endParaRPr>
          </a:p>
        </p:txBody>
      </p:sp>
      <p:sp>
        <p:nvSpPr>
          <p:cNvPr id="32" name=""/>
          <p:cNvSpPr/>
          <p:nvPr/>
        </p:nvSpPr>
        <p:spPr>
          <a:xfrm flipV="1">
            <a:off x="2133720" y="2286000"/>
            <a:ext cx="0" cy="358128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 name=""/>
          <p:cNvSpPr/>
          <p:nvPr/>
        </p:nvSpPr>
        <p:spPr>
          <a:xfrm>
            <a:off x="2133720" y="5867280"/>
            <a:ext cx="5029200" cy="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 name=""/>
          <p:cNvSpPr/>
          <p:nvPr/>
        </p:nvSpPr>
        <p:spPr>
          <a:xfrm>
            <a:off x="6995520" y="5985000"/>
            <a:ext cx="9252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Preço</a:t>
            </a:r>
            <a:endParaRPr b="0" lang="en-US" sz="2400" strike="noStrike" u="none">
              <a:solidFill>
                <a:srgbClr val="000000"/>
              </a:solidFill>
              <a:effectLst/>
              <a:uFillTx/>
              <a:latin typeface="Times New Roman"/>
            </a:endParaRPr>
          </a:p>
        </p:txBody>
      </p:sp>
      <p:sp>
        <p:nvSpPr>
          <p:cNvPr id="35" name=""/>
          <p:cNvSpPr/>
          <p:nvPr/>
        </p:nvSpPr>
        <p:spPr>
          <a:xfrm>
            <a:off x="443160" y="2098800"/>
            <a:ext cx="13658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Contrato</a:t>
            </a:r>
            <a:endParaRPr b="0" lang="en-US" sz="2400" strike="noStrike" u="none">
              <a:solidFill>
                <a:srgbClr val="000000"/>
              </a:solidFill>
              <a:effectLst/>
              <a:uFillTx/>
              <a:latin typeface="Times New Roman"/>
            </a:endParaRPr>
          </a:p>
        </p:txBody>
      </p:sp>
      <p:sp>
        <p:nvSpPr>
          <p:cNvPr id="36" name=""/>
          <p:cNvSpPr/>
          <p:nvPr/>
        </p:nvSpPr>
        <p:spPr>
          <a:xfrm>
            <a:off x="1204920" y="3086280"/>
            <a:ext cx="75240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100%</a:t>
            </a:r>
            <a:endParaRPr b="0" lang="en-US" sz="1800" strike="noStrike" u="none">
              <a:solidFill>
                <a:srgbClr val="000000"/>
              </a:solidFill>
              <a:effectLst/>
              <a:uFillTx/>
              <a:latin typeface="Times New Roman"/>
            </a:endParaRPr>
          </a:p>
        </p:txBody>
      </p:sp>
      <p:sp>
        <p:nvSpPr>
          <p:cNvPr id="37" name=""/>
          <p:cNvSpPr/>
          <p:nvPr/>
        </p:nvSpPr>
        <p:spPr>
          <a:xfrm>
            <a:off x="2133720" y="3276720"/>
            <a:ext cx="1447560" cy="0"/>
          </a:xfrm>
          <a:prstGeom prst="line">
            <a:avLst/>
          </a:prstGeom>
          <a:ln w="28440">
            <a:solidFill>
              <a:srgbClr val="000099"/>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8" name=""/>
          <p:cNvSpPr/>
          <p:nvPr/>
        </p:nvSpPr>
        <p:spPr>
          <a:xfrm>
            <a:off x="3581280" y="2743200"/>
            <a:ext cx="0" cy="3124080"/>
          </a:xfrm>
          <a:prstGeom prst="line">
            <a:avLst/>
          </a:prstGeom>
          <a:ln w="936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 name=""/>
          <p:cNvSpPr/>
          <p:nvPr/>
        </p:nvSpPr>
        <p:spPr>
          <a:xfrm flipH="1" flipV="1">
            <a:off x="3581280" y="2285640"/>
            <a:ext cx="6400080" cy="198036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noFill/>
          <a:ln w="28440">
            <a:solidFill>
              <a:srgbClr val="000099"/>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 name=""/>
          <p:cNvSpPr/>
          <p:nvPr/>
        </p:nvSpPr>
        <p:spPr>
          <a:xfrm flipH="1">
            <a:off x="2057400" y="4419720"/>
            <a:ext cx="4038480" cy="0"/>
          </a:xfrm>
          <a:prstGeom prst="line">
            <a:avLst/>
          </a:prstGeom>
          <a:ln w="936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 name=""/>
          <p:cNvSpPr/>
          <p:nvPr/>
        </p:nvSpPr>
        <p:spPr>
          <a:xfrm>
            <a:off x="457560" y="4556160"/>
            <a:ext cx="153072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pt-BR" sz="2000" strike="noStrike" u="none">
                <a:solidFill>
                  <a:srgbClr val="000000"/>
                </a:solidFill>
                <a:effectLst/>
                <a:uFillTx/>
                <a:latin typeface="Times New Roman"/>
              </a:rPr>
              <a:t>Energ. Aloc.</a:t>
            </a:r>
            <a:endParaRPr b="0" lang="en-US" sz="2000" strike="noStrike" u="none">
              <a:solidFill>
                <a:srgbClr val="000000"/>
              </a:solidFill>
              <a:effectLst/>
              <a:uFillTx/>
              <a:latin typeface="Times New Roman"/>
            </a:endParaRPr>
          </a:p>
        </p:txBody>
      </p:sp>
      <p:sp>
        <p:nvSpPr>
          <p:cNvPr id="42" name=""/>
          <p:cNvSpPr/>
          <p:nvPr/>
        </p:nvSpPr>
        <p:spPr>
          <a:xfrm>
            <a:off x="3322440" y="5927760"/>
            <a:ext cx="56232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183</a:t>
            </a:r>
            <a:endParaRPr b="0" lang="en-US" sz="2000" strike="noStrike" u="none">
              <a:solidFill>
                <a:srgbClr val="000000"/>
              </a:solidFill>
              <a:effectLst/>
              <a:uFillTx/>
              <a:latin typeface="Times New Roman"/>
            </a:endParaRPr>
          </a:p>
        </p:txBody>
      </p:sp>
      <p:sp>
        <p:nvSpPr>
          <p:cNvPr id="43" name=""/>
          <p:cNvSpPr/>
          <p:nvPr/>
        </p:nvSpPr>
        <p:spPr>
          <a:xfrm>
            <a:off x="7300080" y="5699160"/>
            <a:ext cx="119880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pt-BR" sz="2000" strike="noStrike" u="none">
                <a:solidFill>
                  <a:srgbClr val="000000"/>
                </a:solidFill>
                <a:effectLst/>
                <a:uFillTx/>
                <a:latin typeface="Times New Roman"/>
              </a:rPr>
              <a:t>R$/MWh</a:t>
            </a:r>
            <a:endParaRPr b="0" lang="en-US" sz="2000" strike="noStrike" u="none">
              <a:solidFill>
                <a:srgbClr val="000000"/>
              </a:solidFill>
              <a:effectLst/>
              <a:uFillTx/>
              <a:latin typeface="Times New Roman"/>
            </a:endParaRPr>
          </a:p>
        </p:txBody>
      </p:sp>
      <p:sp>
        <p:nvSpPr>
          <p:cNvPr id="44" name=""/>
          <p:cNvSpPr/>
          <p:nvPr/>
        </p:nvSpPr>
        <p:spPr>
          <a:xfrm>
            <a:off x="3581280" y="3276720"/>
            <a:ext cx="2971800" cy="0"/>
          </a:xfrm>
          <a:prstGeom prst="line">
            <a:avLst/>
          </a:prstGeom>
          <a:ln w="936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 name=""/>
          <p:cNvSpPr/>
          <p:nvPr/>
        </p:nvSpPr>
        <p:spPr>
          <a:xfrm>
            <a:off x="5638680" y="3276720"/>
            <a:ext cx="0" cy="914400"/>
          </a:xfrm>
          <a:prstGeom prst="line">
            <a:avLst/>
          </a:prstGeom>
          <a:ln w="9360">
            <a:solidFill>
              <a:srgbClr val="00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 name=""/>
          <p:cNvSpPr/>
          <p:nvPr/>
        </p:nvSpPr>
        <p:spPr>
          <a:xfrm>
            <a:off x="5638680" y="4191120"/>
            <a:ext cx="0" cy="228600"/>
          </a:xfrm>
          <a:prstGeom prst="line">
            <a:avLst/>
          </a:prstGeom>
          <a:ln w="9360">
            <a:solidFill>
              <a:srgbClr val="00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 name=""/>
          <p:cNvSpPr/>
          <p:nvPr/>
        </p:nvSpPr>
        <p:spPr>
          <a:xfrm>
            <a:off x="2133720" y="4724280"/>
            <a:ext cx="3962160" cy="0"/>
          </a:xfrm>
          <a:prstGeom prst="line">
            <a:avLst/>
          </a:prstGeom>
          <a:ln w="936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8" name=""/>
          <p:cNvSpPr/>
          <p:nvPr/>
        </p:nvSpPr>
        <p:spPr>
          <a:xfrm>
            <a:off x="458280" y="3657600"/>
            <a:ext cx="142488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pt-BR" sz="2000" strike="noStrike" u="none">
                <a:solidFill>
                  <a:srgbClr val="000000"/>
                </a:solidFill>
                <a:effectLst/>
                <a:uFillTx/>
                <a:latin typeface="Times New Roman"/>
              </a:rPr>
              <a:t>Red. Carga</a:t>
            </a:r>
            <a:endParaRPr b="0" lang="en-US" sz="2000" strike="noStrike" u="none">
              <a:solidFill>
                <a:srgbClr val="000000"/>
              </a:solidFill>
              <a:effectLst/>
              <a:uFillTx/>
              <a:latin typeface="Times New Roman"/>
            </a:endParaRPr>
          </a:p>
        </p:txBody>
      </p:sp>
      <p:sp>
        <p:nvSpPr>
          <p:cNvPr id="49" name=""/>
          <p:cNvSpPr/>
          <p:nvPr/>
        </p:nvSpPr>
        <p:spPr>
          <a:xfrm>
            <a:off x="5638680" y="4419720"/>
            <a:ext cx="0" cy="304560"/>
          </a:xfrm>
          <a:prstGeom prst="line">
            <a:avLst/>
          </a:prstGeom>
          <a:ln w="9360">
            <a:solidFill>
              <a:srgbClr val="00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0" name=""/>
          <p:cNvSpPr/>
          <p:nvPr/>
        </p:nvSpPr>
        <p:spPr>
          <a:xfrm>
            <a:off x="6756480" y="3443400"/>
            <a:ext cx="1904760" cy="581400"/>
          </a:xfrm>
          <a:prstGeom prst="borderCallout2">
            <a:avLst>
              <a:gd name="adj1" fmla="val 18750"/>
              <a:gd name="adj2" fmla="val -8333"/>
              <a:gd name="adj3" fmla="val 19356"/>
              <a:gd name="adj4" fmla="val -30083"/>
              <a:gd name="adj5" fmla="val 51050"/>
              <a:gd name="adj6" fmla="val -57236"/>
            </a:avLst>
          </a:prstGeom>
          <a:noFill/>
          <a:ln w="9360">
            <a:solidFill>
              <a:srgbClr val="cc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Redução Exposição dos Geradores</a:t>
            </a:r>
            <a:endParaRPr b="0" lang="en-US" sz="1600" strike="noStrike" u="none">
              <a:solidFill>
                <a:srgbClr val="000000"/>
              </a:solidFill>
              <a:effectLst/>
              <a:uFillTx/>
              <a:latin typeface="Times New Roman"/>
            </a:endParaRPr>
          </a:p>
        </p:txBody>
      </p:sp>
      <p:sp>
        <p:nvSpPr>
          <p:cNvPr id="51" name=""/>
          <p:cNvSpPr/>
          <p:nvPr/>
        </p:nvSpPr>
        <p:spPr>
          <a:xfrm>
            <a:off x="6769080" y="4376880"/>
            <a:ext cx="1079640" cy="337680"/>
          </a:xfrm>
          <a:prstGeom prst="borderCallout2">
            <a:avLst>
              <a:gd name="adj1" fmla="val 18750"/>
              <a:gd name="adj2" fmla="val -8333"/>
              <a:gd name="adj3" fmla="val 33027"/>
              <a:gd name="adj4" fmla="val -50884"/>
              <a:gd name="adj5" fmla="val -12245"/>
              <a:gd name="adj6" fmla="val -96462"/>
            </a:avLst>
          </a:prstGeom>
          <a:noFill/>
          <a:ln w="9360">
            <a:solidFill>
              <a:srgbClr val="cc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Sobras D</a:t>
            </a:r>
            <a:endParaRPr b="0" lang="en-US" sz="1600" strike="noStrike" u="none">
              <a:solidFill>
                <a:srgbClr val="000000"/>
              </a:solidFill>
              <a:effectLst/>
              <a:uFillTx/>
              <a:latin typeface="Times New Roman"/>
            </a:endParaRPr>
          </a:p>
        </p:txBody>
      </p:sp>
      <p:sp>
        <p:nvSpPr>
          <p:cNvPr id="52" name=""/>
          <p:cNvSpPr/>
          <p:nvPr/>
        </p:nvSpPr>
        <p:spPr>
          <a:xfrm>
            <a:off x="3733920" y="4935600"/>
            <a:ext cx="1447560" cy="337680"/>
          </a:xfrm>
          <a:prstGeom prst="borderCallout2">
            <a:avLst>
              <a:gd name="adj1" fmla="val 18750"/>
              <a:gd name="adj2" fmla="val -8333"/>
              <a:gd name="adj3" fmla="val 33027"/>
              <a:gd name="adj4" fmla="val 115680"/>
              <a:gd name="adj5" fmla="val -105324"/>
              <a:gd name="adj6" fmla="val 126625"/>
            </a:avLst>
          </a:prstGeom>
          <a:noFill/>
          <a:ln w="9360">
            <a:solidFill>
              <a:srgbClr val="cc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Energia Livre</a:t>
            </a:r>
            <a:endParaRPr b="0" lang="en-US" sz="1600" strike="noStrike" u="none">
              <a:solidFill>
                <a:srgbClr val="000000"/>
              </a:solidFill>
              <a:effectLst/>
              <a:uFillTx/>
              <a:latin typeface="Times New Roman"/>
            </a:endParaRPr>
          </a:p>
        </p:txBody>
      </p:sp>
      <p:sp>
        <p:nvSpPr>
          <p:cNvPr id="53" name=""/>
          <p:cNvSpPr/>
          <p:nvPr/>
        </p:nvSpPr>
        <p:spPr>
          <a:xfrm>
            <a:off x="1905120" y="3352680"/>
            <a:ext cx="152280" cy="990720"/>
          </a:xfrm>
          <a:custGeom>
            <a:avLst/>
            <a:gdLst>
              <a:gd name="textAreaLeft" fmla="*/ 97200 w 152280"/>
              <a:gd name="textAreaRight" fmla="*/ 152640 w 152280"/>
              <a:gd name="textAreaTop" fmla="*/ 25560 h 990720"/>
              <a:gd name="textAreaBottom" fmla="*/ 965160 h 99072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5CE4018D-4329-4FB8-A294-FED6FC4522EC}"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 name="PlaceHolder 1"/>
          <p:cNvSpPr>
            <a:spLocks noGrp="1"/>
          </p:cNvSpPr>
          <p:nvPr>
            <p:ph type="title"/>
          </p:nvPr>
        </p:nvSpPr>
        <p:spPr>
          <a:xfrm>
            <a:off x="685800" y="457200"/>
            <a:ext cx="7772400" cy="8380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400" strike="noStrike" u="none">
                <a:solidFill>
                  <a:srgbClr val="000000"/>
                </a:solidFill>
                <a:effectLst/>
                <a:uFillTx/>
                <a:latin typeface="Times New Roman"/>
              </a:rPr>
              <a:t>Anexo 2</a:t>
            </a:r>
            <a:br>
              <a:rPr sz="4400"/>
            </a:br>
            <a:r>
              <a:rPr b="1" i="1" lang="en-US" sz="2800" strike="noStrike" u="none">
                <a:solidFill>
                  <a:srgbClr val="000000"/>
                </a:solidFill>
                <a:effectLst/>
                <a:uFillTx/>
                <a:latin typeface="Times New Roman"/>
              </a:rPr>
              <a:t>Aspectos Legais dos Contratos Iniciais</a:t>
            </a:r>
            <a:endParaRPr b="0" lang="en-US" sz="2800" strike="noStrike" u="none">
              <a:solidFill>
                <a:srgbClr val="000000"/>
              </a:solidFill>
              <a:effectLst/>
              <a:uFillTx/>
              <a:latin typeface="Times New Roman"/>
            </a:endParaRPr>
          </a:p>
        </p:txBody>
      </p:sp>
      <p:sp>
        <p:nvSpPr>
          <p:cNvPr id="55" name="PlaceHolder 2"/>
          <p:cNvSpPr>
            <a:spLocks noGrp="1"/>
          </p:cNvSpPr>
          <p:nvPr>
            <p:ph/>
          </p:nvPr>
        </p:nvSpPr>
        <p:spPr>
          <a:xfrm>
            <a:off x="685800" y="1676520"/>
            <a:ext cx="7772400" cy="4952880"/>
          </a:xfrm>
          <a:prstGeom prst="rect">
            <a:avLst/>
          </a:prstGeom>
          <a:noFill/>
          <a:ln w="0">
            <a:noFill/>
          </a:ln>
        </p:spPr>
        <p:txBody>
          <a:bodyPr lIns="90000" rIns="90000" tIns="46800" bIns="46800" anchor="t">
            <a:normAutofit/>
          </a:bodyPr>
          <a:p>
            <a:pPr marL="343080" indent="-343080" algn="just">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2400" strike="noStrike" u="none">
                <a:solidFill>
                  <a:srgbClr val="000000"/>
                </a:solidFill>
                <a:effectLst/>
                <a:uFillTx/>
                <a:latin typeface="Times New Roman"/>
              </a:rPr>
              <a:t>Anexo V dos Contratos Iniciais: objeto de cláusula específica para aplicação em situação de racionamento:</a:t>
            </a:r>
            <a:endParaRPr b="0" lang="en-US" sz="2400" strike="noStrike" u="none">
              <a:solidFill>
                <a:srgbClr val="000000"/>
              </a:solidFill>
              <a:effectLst/>
              <a:uFillTx/>
              <a:latin typeface="Times New Roman"/>
            </a:endParaRPr>
          </a:p>
          <a:p>
            <a:pPr marL="343080" indent="0" algn="just">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1" marL="743040" indent="-285840" algn="just">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pt-BR" sz="2000" strike="noStrike" u="none">
                <a:solidFill>
                  <a:srgbClr val="000000"/>
                </a:solidFill>
                <a:effectLst/>
                <a:uFillTx/>
                <a:latin typeface="Times New Roman"/>
              </a:rPr>
              <a:t>“4. As quantidades de energia deste CONTRATO não serão afetadas por racionamento da carga dos clientes da COMPRADORA que seja imposto pela ANEEL, exceto na forma descrita no item 1, quando ocorrerem simultaneamente as condições referidas no item 2.”</a:t>
            </a:r>
            <a:r>
              <a:rPr b="1" lang="pt-BR" sz="1600" strike="noStrike" u="none">
                <a:solidFill>
                  <a:srgbClr val="000000"/>
                </a:solidFill>
                <a:effectLst/>
                <a:uFillTx/>
                <a:latin typeface="Times New Roman"/>
              </a:rPr>
              <a:t> </a:t>
            </a:r>
            <a:endParaRPr b="0" lang="en-US" sz="1600" strike="noStrike" u="none">
              <a:solidFill>
                <a:srgbClr val="000000"/>
              </a:solidFill>
              <a:effectLst/>
              <a:uFillTx/>
              <a:latin typeface="Times New Roman"/>
            </a:endParaRPr>
          </a:p>
          <a:p>
            <a:pPr lvl="1" marL="743040" indent="-285840" algn="just">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pt-BR" sz="1600" strike="noStrike" u="none">
                <a:solidFill>
                  <a:srgbClr val="000000"/>
                </a:solidFill>
                <a:effectLst/>
                <a:uFillTx/>
                <a:latin typeface="Times New Roman"/>
              </a:rPr>
              <a:t>( as condições aludidas - ítens 1 e 2 - configuram a aplicação do Anexo V)</a:t>
            </a:r>
            <a:endParaRPr b="0" lang="en-US" sz="16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D267B513-F08A-45C2-8B60-70187B0B9F26}"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685800" y="457200"/>
            <a:ext cx="7772400" cy="8380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Anexo 3:</a:t>
            </a:r>
            <a:r>
              <a:rPr b="1" i="1" lang="en-US" sz="4400" strike="noStrike" u="none">
                <a:solidFill>
                  <a:srgbClr val="000000"/>
                </a:solidFill>
                <a:effectLst/>
                <a:uFillTx/>
                <a:latin typeface="Times New Roman"/>
              </a:rPr>
              <a:t> </a:t>
            </a:r>
            <a:r>
              <a:rPr b="1" i="1" lang="en-US" sz="2400" strike="noStrike" u="none">
                <a:solidFill>
                  <a:srgbClr val="000000"/>
                </a:solidFill>
                <a:effectLst/>
                <a:uFillTx/>
                <a:latin typeface="Times New Roman"/>
              </a:rPr>
              <a:t>Funcionamento do MAE</a:t>
            </a:r>
            <a:endParaRPr b="0" lang="en-US" sz="2400" strike="noStrike" u="none">
              <a:solidFill>
                <a:srgbClr val="000000"/>
              </a:solidFill>
              <a:effectLst/>
              <a:uFillTx/>
              <a:latin typeface="Times New Roman"/>
            </a:endParaRPr>
          </a:p>
        </p:txBody>
      </p:sp>
      <p:sp>
        <p:nvSpPr>
          <p:cNvPr id="57" name="PlaceHolder 2"/>
          <p:cNvSpPr>
            <a:spLocks noGrp="1"/>
          </p:cNvSpPr>
          <p:nvPr>
            <p:ph/>
          </p:nvPr>
        </p:nvSpPr>
        <p:spPr>
          <a:xfrm>
            <a:off x="685800" y="1371600"/>
            <a:ext cx="8229600" cy="4952880"/>
          </a:xfrm>
          <a:prstGeom prst="rect">
            <a:avLst/>
          </a:prstGeom>
          <a:noFill/>
          <a:ln w="0">
            <a:noFill/>
          </a:ln>
        </p:spPr>
        <p:txBody>
          <a:bodyPr lIns="90000" rIns="90000" tIns="46800" bIns="46800" anchor="t">
            <a:normAutofit/>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Contabilização e Liquidação do MAE deve ser normalizada.</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Corrigir distorção na determinação do preço do MAE: limites de transmissão entre submercados aderentes aos limites operativos ( resolve inúmeras distorções: Encargos de Serviço do Sistema, aplicação do anexo V nas regiões Sul e Norte, incentivos econômicos aos agentes etc.).</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Manter regras vigentes e implantar preço semanal de imediato.</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Os prazos das Resoluções 160, 161 e 162 já foram ultrapassados. Entabular de imediato negociações para estabelecer a normalidade no MAE.</a:t>
            </a:r>
            <a:endParaRPr b="0" lang="en-US" sz="2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100D8A3B-BF55-45B1-80CF-5C10AB8A0D4C}"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 name="PlaceHolder 1"/>
          <p:cNvSpPr>
            <a:spLocks noGrp="1"/>
          </p:cNvSpPr>
          <p:nvPr>
            <p:ph type="title"/>
          </p:nvPr>
        </p:nvSpPr>
        <p:spPr>
          <a:xfrm>
            <a:off x="685800" y="1519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Times New Roman"/>
              </a:rPr>
              <a:t>Anexo 4</a:t>
            </a:r>
            <a:br>
              <a:rPr sz="2800"/>
            </a:br>
            <a:r>
              <a:rPr b="1" i="1" lang="en-US" sz="2000" strike="noStrike" u="none">
                <a:solidFill>
                  <a:srgbClr val="000000"/>
                </a:solidFill>
                <a:effectLst/>
                <a:uFillTx/>
                <a:latin typeface="Times New Roman"/>
              </a:rPr>
              <a:t>Mecanismo da Recompra</a:t>
            </a:r>
            <a:endParaRPr b="0" lang="en-US" sz="2000" strike="noStrike" u="none">
              <a:solidFill>
                <a:srgbClr val="000000"/>
              </a:solidFill>
              <a:effectLst/>
              <a:uFillTx/>
              <a:latin typeface="Times New Roman"/>
            </a:endParaRPr>
          </a:p>
        </p:txBody>
      </p:sp>
      <p:sp>
        <p:nvSpPr>
          <p:cNvPr id="59" name="PlaceHolder 2"/>
          <p:cNvSpPr>
            <a:spLocks noGrp="1"/>
          </p:cNvSpPr>
          <p:nvPr>
            <p:ph/>
          </p:nvPr>
        </p:nvSpPr>
        <p:spPr>
          <a:xfrm>
            <a:off x="762120" y="990360"/>
            <a:ext cx="7772400" cy="609480"/>
          </a:xfrm>
          <a:prstGeom prst="rect">
            <a:avLst/>
          </a:prstGeom>
          <a:noFill/>
          <a:ln w="0">
            <a:noFill/>
          </a:ln>
        </p:spPr>
        <p:txBody>
          <a:bodyPr lIns="90000" rIns="90000" tIns="46800" bIns="46800" anchor="t">
            <a:normAutofit fontScale="62500" lnSpcReduction="19999"/>
          </a:bodyPr>
          <a:p>
            <a:pPr marL="343080" indent="-343080" algn="just">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Princípio negociado no Acordo da Recompra: Cobertura da exposição dos geradores do MRE, quando da retração do consumo, com disponibilidade de oferta.</a:t>
            </a:r>
            <a:endParaRPr b="0" lang="en-US" sz="2400" strike="noStrike" u="none">
              <a:solidFill>
                <a:srgbClr val="000000"/>
              </a:solidFill>
              <a:effectLst/>
              <a:uFillTx/>
              <a:latin typeface="Times New Roman"/>
            </a:endParaRPr>
          </a:p>
        </p:txBody>
      </p:sp>
      <p:sp>
        <p:nvSpPr>
          <p:cNvPr id="60" name=""/>
          <p:cNvSpPr/>
          <p:nvPr/>
        </p:nvSpPr>
        <p:spPr>
          <a:xfrm>
            <a:off x="247680" y="2438280"/>
            <a:ext cx="685800" cy="2438640"/>
          </a:xfrm>
          <a:prstGeom prst="rect">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C</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O</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N</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T</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R</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A</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T</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O</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S</a:t>
            </a:r>
            <a:endParaRPr b="0" lang="en-US" sz="1600" strike="noStrike" u="none">
              <a:solidFill>
                <a:srgbClr val="000000"/>
              </a:solidFill>
              <a:effectLst/>
              <a:uFillTx/>
              <a:latin typeface="Times New Roman"/>
            </a:endParaRPr>
          </a:p>
        </p:txBody>
      </p:sp>
      <p:sp>
        <p:nvSpPr>
          <p:cNvPr id="61" name=""/>
          <p:cNvSpPr/>
          <p:nvPr/>
        </p:nvSpPr>
        <p:spPr>
          <a:xfrm>
            <a:off x="1238400" y="2895480"/>
            <a:ext cx="685800" cy="1981440"/>
          </a:xfrm>
          <a:prstGeom prst="rect">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C</a:t>
            </a:r>
            <a:endParaRPr b="0" lang="en-US" sz="2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A</a:t>
            </a:r>
            <a:endParaRPr b="0" lang="en-US" sz="2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R</a:t>
            </a:r>
            <a:endParaRPr b="0" lang="en-US" sz="2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G</a:t>
            </a:r>
            <a:endParaRPr b="0" lang="en-US" sz="2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A</a:t>
            </a:r>
            <a:endParaRPr b="0" lang="en-US" sz="2000" strike="noStrike" u="none">
              <a:solidFill>
                <a:srgbClr val="000000"/>
              </a:solidFill>
              <a:effectLst/>
              <a:uFillTx/>
              <a:latin typeface="Times New Roman"/>
            </a:endParaRPr>
          </a:p>
        </p:txBody>
      </p:sp>
      <p:sp>
        <p:nvSpPr>
          <p:cNvPr id="62" name=""/>
          <p:cNvSpPr/>
          <p:nvPr/>
        </p:nvSpPr>
        <p:spPr>
          <a:xfrm>
            <a:off x="933480" y="2438280"/>
            <a:ext cx="1676520" cy="0"/>
          </a:xfrm>
          <a:prstGeom prst="line">
            <a:avLst/>
          </a:prstGeom>
          <a:ln w="2844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 name=""/>
          <p:cNvSpPr/>
          <p:nvPr/>
        </p:nvSpPr>
        <p:spPr>
          <a:xfrm>
            <a:off x="1847880" y="2895480"/>
            <a:ext cx="762120" cy="0"/>
          </a:xfrm>
          <a:prstGeom prst="line">
            <a:avLst/>
          </a:prstGeom>
          <a:ln w="2844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 name=""/>
          <p:cNvSpPr/>
          <p:nvPr/>
        </p:nvSpPr>
        <p:spPr>
          <a:xfrm>
            <a:off x="2611800" y="2511360"/>
            <a:ext cx="111996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Recompra</a:t>
            </a:r>
            <a:endParaRPr b="0" lang="en-US" sz="1800" strike="noStrike" u="none">
              <a:solidFill>
                <a:srgbClr val="000000"/>
              </a:solidFill>
              <a:effectLst/>
              <a:uFillTx/>
              <a:latin typeface="Times New Roman"/>
            </a:endParaRPr>
          </a:p>
        </p:txBody>
      </p:sp>
      <p:sp>
        <p:nvSpPr>
          <p:cNvPr id="65" name=""/>
          <p:cNvSpPr/>
          <p:nvPr/>
        </p:nvSpPr>
        <p:spPr>
          <a:xfrm>
            <a:off x="2457360" y="2438280"/>
            <a:ext cx="0" cy="457200"/>
          </a:xfrm>
          <a:prstGeom prst="line">
            <a:avLst/>
          </a:prstGeom>
          <a:ln w="28440">
            <a:solidFill>
              <a:srgbClr val="000000"/>
            </a:solidFill>
            <a:miter/>
            <a:headEnd len="med" type="arrow" w="med"/>
            <a:tailEnd len="med" type="arrow"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 name=""/>
          <p:cNvSpPr/>
          <p:nvPr/>
        </p:nvSpPr>
        <p:spPr>
          <a:xfrm>
            <a:off x="3872160" y="2247840"/>
            <a:ext cx="3929760" cy="916920"/>
          </a:xfrm>
          <a:prstGeom prst="rect">
            <a:avLst/>
          </a:prstGeom>
          <a:noFill/>
          <a:ln w="0">
            <a:noFill/>
          </a:ln>
        </p:spPr>
        <p:style>
          <a:lnRef idx="0"/>
          <a:fillRef idx="0"/>
          <a:effectRef idx="0"/>
          <a:fontRef idx="minor"/>
        </p:style>
        <p:txBody>
          <a:bodyPr wrap="none" lIns="90000" rIns="90000" tIns="46800" bIns="46800" anchor="t">
            <a:sp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1800" strike="noStrike" u="none">
                <a:solidFill>
                  <a:srgbClr val="000000"/>
                </a:solidFill>
                <a:effectLst/>
                <a:uFillTx/>
                <a:latin typeface="Times New Roman"/>
              </a:rPr>
              <a:t> manutenção da oferta</a:t>
            </a:r>
            <a:endParaRPr b="0" lang="en-US" sz="1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1800" strike="noStrike" u="none">
                <a:solidFill>
                  <a:srgbClr val="000000"/>
                </a:solidFill>
                <a:effectLst/>
                <a:uFillTx/>
                <a:latin typeface="Times New Roman"/>
              </a:rPr>
              <a:t> disponibilidade de água para uso futuro</a:t>
            </a:r>
            <a:endParaRPr b="0" lang="en-US" sz="1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1800" strike="noStrike" u="none">
                <a:solidFill>
                  <a:srgbClr val="000000"/>
                </a:solidFill>
                <a:effectLst/>
                <a:uFillTx/>
                <a:latin typeface="Times New Roman"/>
              </a:rPr>
              <a:t> alta probabilidade de vertimentos</a:t>
            </a:r>
            <a:endParaRPr b="0" lang="en-US" sz="1800" strike="noStrike" u="none">
              <a:solidFill>
                <a:srgbClr val="000000"/>
              </a:solidFill>
              <a:effectLst/>
              <a:uFillTx/>
              <a:latin typeface="Times New Roman"/>
            </a:endParaRPr>
          </a:p>
        </p:txBody>
      </p:sp>
      <p:sp>
        <p:nvSpPr>
          <p:cNvPr id="67" name=""/>
          <p:cNvSpPr/>
          <p:nvPr/>
        </p:nvSpPr>
        <p:spPr>
          <a:xfrm>
            <a:off x="3200400" y="3276720"/>
            <a:ext cx="5943600" cy="14652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lang="en-US" sz="1800" strike="noStrike" u="none">
                <a:solidFill>
                  <a:srgbClr val="000000"/>
                </a:solidFill>
                <a:effectLst/>
                <a:uFillTx/>
                <a:latin typeface="Times New Roman"/>
              </a:rPr>
              <a:t>Princípios do Acordo de Recompra</a:t>
            </a:r>
            <a:endParaRPr b="0" lang="en-US" sz="18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a:t>
            </a:r>
            <a:r>
              <a:rPr b="0" lang="en-US" sz="1600" strike="noStrike" u="none">
                <a:solidFill>
                  <a:srgbClr val="000000"/>
                </a:solidFill>
                <a:effectLst/>
                <a:uFillTx/>
                <a:latin typeface="Times New Roman"/>
              </a:rPr>
              <a:t>valor pago em créditos de energia para uso futuro</a:t>
            </a:r>
            <a:endParaRPr b="0" lang="en-US" sz="16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manutenção dos montantes contratados</a:t>
            </a:r>
            <a:endParaRPr b="0" lang="en-US" sz="16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créditos não utilizados e não vertidos liquidados a preço mínimo</a:t>
            </a:r>
            <a:endParaRPr b="0" lang="en-US" sz="1600" strike="noStrike" u="none">
              <a:solidFill>
                <a:srgbClr val="000000"/>
              </a:solidFill>
              <a:effectLst/>
              <a:uFillTx/>
              <a:latin typeface="Times New Roman"/>
            </a:endParaRPr>
          </a:p>
        </p:txBody>
      </p:sp>
      <p:sp>
        <p:nvSpPr>
          <p:cNvPr id="68" name=""/>
          <p:cNvSpPr/>
          <p:nvPr/>
        </p:nvSpPr>
        <p:spPr>
          <a:xfrm>
            <a:off x="685800" y="6095880"/>
            <a:ext cx="7772400" cy="609840"/>
          </a:xfrm>
          <a:prstGeom prst="rect">
            <a:avLst/>
          </a:prstGeom>
          <a:gradFill rotWithShape="0">
            <a:gsLst>
              <a:gs pos="0">
                <a:srgbClr val="17175e"/>
              </a:gs>
              <a:gs pos="50000">
                <a:srgbClr val="3333cc"/>
              </a:gs>
              <a:gs pos="100000">
                <a:srgbClr val="17175e"/>
              </a:gs>
            </a:gsLst>
            <a:lin ang="5400000"/>
          </a:gradFill>
          <a:ln w="0">
            <a:noFill/>
          </a:ln>
        </p:spPr>
        <p:style>
          <a:lnRef idx="0"/>
          <a:fillRef idx="0"/>
          <a:effectRef idx="0"/>
          <a:fontRef idx="minor"/>
        </p:style>
        <p:txBody>
          <a:bodyPr lIns="90000" rIns="90000" tIns="46800" bIns="46800" anchor="t">
            <a:noAutofit/>
          </a:bodyPr>
          <a:p>
            <a:pPr marL="343080" indent="-343080" algn="ctr">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Retração no consumo </a:t>
            </a:r>
            <a:r>
              <a:rPr b="0" lang="en-US" sz="2800" strike="noStrike" u="none">
                <a:solidFill>
                  <a:srgbClr val="ffffff"/>
                </a:solidFill>
                <a:effectLst/>
                <a:uFillTx/>
                <a:latin typeface="Wingdings"/>
                <a:ea typeface="Wingdings"/>
              </a:rPr>
              <a:t></a:t>
            </a:r>
            <a:r>
              <a:rPr b="0" lang="en-US" sz="2800" strike="noStrike" u="none">
                <a:solidFill>
                  <a:srgbClr val="ffffff"/>
                </a:solidFill>
                <a:effectLst/>
                <a:uFillTx/>
                <a:latin typeface="Times New Roman"/>
              </a:rPr>
              <a:t> risco do distribuidor</a:t>
            </a:r>
            <a:endParaRPr b="0" lang="en-US" sz="2800" strike="noStrike" u="none">
              <a:solidFill>
                <a:srgbClr val="000000"/>
              </a:solidFill>
              <a:effectLst/>
              <a:uFillTx/>
              <a:latin typeface="Times New Roman"/>
            </a:endParaRPr>
          </a:p>
        </p:txBody>
      </p:sp>
      <p:sp>
        <p:nvSpPr>
          <p:cNvPr id="69" name=""/>
          <p:cNvSpPr/>
          <p:nvPr/>
        </p:nvSpPr>
        <p:spPr>
          <a:xfrm>
            <a:off x="3352680" y="4724280"/>
            <a:ext cx="5562720" cy="131256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Adicionalmente o texto do Acordo é explícito quanto à situação de “carga”inferior a contratos iniciais ( não citando Itaipu). Na perspectiva de se ater ao EFETIVAMENTE ESCRITO, o Acordo da Recompra não se aplicaria na situação atual.</a:t>
            </a:r>
            <a:r>
              <a:rPr b="0" lang="en-US" sz="1600" strike="noStrike" u="none">
                <a:solidFill>
                  <a:srgbClr val="000000"/>
                </a:solidFill>
                <a:effectLst/>
                <a:uFillTx/>
                <a:latin typeface="Times New Roman"/>
              </a:rPr>
              <a:t>   </a:t>
            </a:r>
            <a:endParaRPr b="0" lang="en-US" sz="16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FE849900-E5C1-437B-99CB-ED2307FE3C89}"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0" name="PlaceHolder 1"/>
          <p:cNvSpPr>
            <a:spLocks noGrp="1"/>
          </p:cNvSpPr>
          <p:nvPr>
            <p:ph type="title"/>
          </p:nvPr>
        </p:nvSpPr>
        <p:spPr>
          <a:xfrm>
            <a:off x="762120" y="0"/>
            <a:ext cx="7772400" cy="8380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Times New Roman"/>
              </a:rPr>
              <a:t>Anexo 4</a:t>
            </a:r>
            <a:br>
              <a:rPr sz="3200"/>
            </a:br>
            <a:r>
              <a:rPr b="1" i="1" lang="en-US" sz="2400" strike="noStrike" u="none">
                <a:solidFill>
                  <a:srgbClr val="000000"/>
                </a:solidFill>
                <a:effectLst/>
                <a:uFillTx/>
                <a:latin typeface="Times New Roman"/>
              </a:rPr>
              <a:t>Mecanismo da Recompra</a:t>
            </a:r>
            <a:r>
              <a:rPr b="1" i="1" lang="en-US" sz="4400" strike="noStrike" u="none">
                <a:solidFill>
                  <a:srgbClr val="000000"/>
                </a:solidFill>
                <a:effectLst/>
                <a:uFillTx/>
                <a:latin typeface="Times New Roman"/>
              </a:rPr>
              <a:t> </a:t>
            </a:r>
            <a:endParaRPr b="0" lang="en-US" sz="4400" strike="noStrike" u="none">
              <a:solidFill>
                <a:srgbClr val="000000"/>
              </a:solidFill>
              <a:effectLst/>
              <a:uFillTx/>
              <a:latin typeface="Times New Roman"/>
            </a:endParaRPr>
          </a:p>
        </p:txBody>
      </p:sp>
      <p:sp>
        <p:nvSpPr>
          <p:cNvPr id="71" name="PlaceHolder 2"/>
          <p:cNvSpPr>
            <a:spLocks noGrp="1"/>
          </p:cNvSpPr>
          <p:nvPr>
            <p:ph/>
          </p:nvPr>
        </p:nvSpPr>
        <p:spPr>
          <a:xfrm>
            <a:off x="533160" y="990360"/>
            <a:ext cx="8458200" cy="609480"/>
          </a:xfrm>
          <a:prstGeom prst="rect">
            <a:avLst/>
          </a:prstGeom>
          <a:noFill/>
          <a:ln w="0">
            <a:noFill/>
          </a:ln>
        </p:spPr>
        <p:txBody>
          <a:bodyPr lIns="90000" rIns="90000" tIns="46800" bIns="46800" anchor="t">
            <a:normAutofit fontScale="85000" lnSpcReduction="9999"/>
          </a:bodyPr>
          <a:p>
            <a:pPr marL="343080" indent="-343080" algn="just">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 </a:t>
            </a:r>
            <a:r>
              <a:rPr b="0" lang="en-US" sz="2400" strike="noStrike" u="none">
                <a:solidFill>
                  <a:srgbClr val="000000"/>
                </a:solidFill>
                <a:effectLst/>
                <a:uFillTx/>
                <a:latin typeface="Times New Roman"/>
              </a:rPr>
              <a:t>Contexto Atual : Racionamento por redução de disponibilidade de geração</a:t>
            </a:r>
            <a:endParaRPr b="0" lang="en-US" sz="2400" strike="noStrike" u="none">
              <a:solidFill>
                <a:srgbClr val="000000"/>
              </a:solidFill>
              <a:effectLst/>
              <a:uFillTx/>
              <a:latin typeface="Times New Roman"/>
            </a:endParaRPr>
          </a:p>
        </p:txBody>
      </p:sp>
      <p:sp>
        <p:nvSpPr>
          <p:cNvPr id="72" name=""/>
          <p:cNvSpPr/>
          <p:nvPr/>
        </p:nvSpPr>
        <p:spPr>
          <a:xfrm>
            <a:off x="228600" y="2438280"/>
            <a:ext cx="685800" cy="2438640"/>
          </a:xfrm>
          <a:prstGeom prst="rect">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rPr>
              <a:t>C</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rPr>
              <a:t>O</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rPr>
              <a:t>N</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rPr>
              <a:t>T</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rPr>
              <a:t>R</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rPr>
              <a:t>A</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rPr>
              <a:t>T</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rPr>
              <a:t>O</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rPr>
              <a:t>S</a:t>
            </a:r>
            <a:endParaRPr b="0" lang="en-US" sz="1200" strike="noStrike" u="none">
              <a:solidFill>
                <a:srgbClr val="000000"/>
              </a:solidFill>
              <a:effectLst/>
              <a:uFillTx/>
              <a:latin typeface="Times New Roman"/>
            </a:endParaRPr>
          </a:p>
        </p:txBody>
      </p:sp>
      <p:sp>
        <p:nvSpPr>
          <p:cNvPr id="73" name=""/>
          <p:cNvSpPr/>
          <p:nvPr/>
        </p:nvSpPr>
        <p:spPr>
          <a:xfrm>
            <a:off x="2516400" y="2362320"/>
            <a:ext cx="101232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Anexo V</a:t>
            </a:r>
            <a:endParaRPr b="0" lang="en-US" sz="1800" strike="noStrike" u="none">
              <a:solidFill>
                <a:srgbClr val="000000"/>
              </a:solidFill>
              <a:effectLst/>
              <a:uFillTx/>
              <a:latin typeface="Times New Roman"/>
            </a:endParaRPr>
          </a:p>
        </p:txBody>
      </p:sp>
      <p:sp>
        <p:nvSpPr>
          <p:cNvPr id="74" name=""/>
          <p:cNvSpPr/>
          <p:nvPr/>
        </p:nvSpPr>
        <p:spPr>
          <a:xfrm>
            <a:off x="2438280" y="2438280"/>
            <a:ext cx="0" cy="304920"/>
          </a:xfrm>
          <a:prstGeom prst="line">
            <a:avLst/>
          </a:prstGeom>
          <a:ln w="19080">
            <a:solidFill>
              <a:srgbClr val="000000"/>
            </a:solidFill>
            <a:miter/>
            <a:headEnd len="med" type="arrow" w="med"/>
            <a:tailEnd len="med" type="arrow"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 name=""/>
          <p:cNvSpPr/>
          <p:nvPr/>
        </p:nvSpPr>
        <p:spPr>
          <a:xfrm>
            <a:off x="3870360" y="2225520"/>
            <a:ext cx="4010400" cy="825480"/>
          </a:xfrm>
          <a:prstGeom prst="rect">
            <a:avLst/>
          </a:prstGeom>
          <a:noFill/>
          <a:ln w="0">
            <a:noFill/>
          </a:ln>
        </p:spPr>
        <p:style>
          <a:lnRef idx="0"/>
          <a:fillRef idx="0"/>
          <a:effectRef idx="0"/>
          <a:fontRef idx="minor"/>
        </p:style>
        <p:txBody>
          <a:bodyPr wrap="none" lIns="90000" rIns="90000" tIns="46800" bIns="46800" anchor="t">
            <a:sp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redução da oferta</a:t>
            </a:r>
            <a:endParaRPr b="0" lang="en-US" sz="2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redução compulsória da carga</a:t>
            </a:r>
            <a:endParaRPr b="0" lang="en-US" sz="2400" strike="noStrike" u="none">
              <a:solidFill>
                <a:srgbClr val="000000"/>
              </a:solidFill>
              <a:effectLst/>
              <a:uFillTx/>
              <a:latin typeface="Times New Roman"/>
            </a:endParaRPr>
          </a:p>
        </p:txBody>
      </p:sp>
      <p:sp>
        <p:nvSpPr>
          <p:cNvPr id="76" name=""/>
          <p:cNvSpPr/>
          <p:nvPr/>
        </p:nvSpPr>
        <p:spPr>
          <a:xfrm>
            <a:off x="3048120" y="3200400"/>
            <a:ext cx="5943600" cy="26542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Princípios do Anexo V</a:t>
            </a:r>
            <a:endParaRPr b="0" lang="en-US" sz="24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redução dos montantes dos Contratos Iniciais</a:t>
            </a:r>
            <a:endParaRPr b="0" lang="en-US" sz="24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Contratos em média superiores à carga reduzida</a:t>
            </a:r>
            <a:endParaRPr b="0" lang="en-US" sz="24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compensação parcial das perdas dos distribuidores</a:t>
            </a:r>
            <a:endParaRPr b="0" lang="en-US" sz="2400" strike="noStrike" u="none">
              <a:solidFill>
                <a:srgbClr val="000000"/>
              </a:solidFill>
              <a:effectLst/>
              <a:uFillTx/>
              <a:latin typeface="Times New Roman"/>
            </a:endParaRPr>
          </a:p>
        </p:txBody>
      </p:sp>
      <p:sp>
        <p:nvSpPr>
          <p:cNvPr id="77" name=""/>
          <p:cNvSpPr/>
          <p:nvPr/>
        </p:nvSpPr>
        <p:spPr>
          <a:xfrm>
            <a:off x="685800" y="6095880"/>
            <a:ext cx="7772400" cy="609840"/>
          </a:xfrm>
          <a:prstGeom prst="rect">
            <a:avLst/>
          </a:prstGeom>
          <a:gradFill rotWithShape="0">
            <a:gsLst>
              <a:gs pos="0">
                <a:srgbClr val="17175e"/>
              </a:gs>
              <a:gs pos="50000">
                <a:srgbClr val="3333cc"/>
              </a:gs>
              <a:gs pos="100000">
                <a:srgbClr val="17175e"/>
              </a:gs>
            </a:gsLst>
            <a:lin ang="5400000"/>
          </a:gradFill>
          <a:ln w="0">
            <a:noFill/>
          </a:ln>
        </p:spPr>
        <p:style>
          <a:lnRef idx="0"/>
          <a:fillRef idx="0"/>
          <a:effectRef idx="0"/>
          <a:fontRef idx="minor"/>
        </p:style>
        <p:txBody>
          <a:bodyPr lIns="90000" rIns="90000" tIns="46800" bIns="46800" anchor="t">
            <a:noAutofit/>
          </a:bodyPr>
          <a:p>
            <a:pPr marL="343080" indent="-343080" algn="ctr">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Redução na oferta </a:t>
            </a:r>
            <a:r>
              <a:rPr b="0" lang="en-US" sz="2800" strike="noStrike" u="none">
                <a:solidFill>
                  <a:srgbClr val="ffffff"/>
                </a:solidFill>
                <a:effectLst/>
                <a:uFillTx/>
                <a:latin typeface="Wingdings"/>
                <a:ea typeface="Wingdings"/>
              </a:rPr>
              <a:t></a:t>
            </a:r>
            <a:r>
              <a:rPr b="0" lang="en-US" sz="2800" strike="noStrike" u="none">
                <a:solidFill>
                  <a:srgbClr val="ffffff"/>
                </a:solidFill>
                <a:effectLst/>
                <a:uFillTx/>
                <a:latin typeface="Times New Roman"/>
              </a:rPr>
              <a:t> risco do gerador</a:t>
            </a:r>
            <a:endParaRPr b="0" lang="en-US" sz="2800" strike="noStrike" u="none">
              <a:solidFill>
                <a:srgbClr val="000000"/>
              </a:solidFill>
              <a:effectLst/>
              <a:uFillTx/>
              <a:latin typeface="Times New Roman"/>
            </a:endParaRPr>
          </a:p>
        </p:txBody>
      </p:sp>
      <p:sp>
        <p:nvSpPr>
          <p:cNvPr id="78" name=""/>
          <p:cNvSpPr/>
          <p:nvPr/>
        </p:nvSpPr>
        <p:spPr>
          <a:xfrm>
            <a:off x="228600" y="2438280"/>
            <a:ext cx="685800" cy="304920"/>
          </a:xfrm>
          <a:prstGeom prst="rect">
            <a:avLst/>
          </a:prstGeom>
          <a:solidFill>
            <a:srgbClr val="66ffcc"/>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9" name=""/>
          <p:cNvSpPr/>
          <p:nvPr/>
        </p:nvSpPr>
        <p:spPr>
          <a:xfrm>
            <a:off x="1219320" y="2438280"/>
            <a:ext cx="685800" cy="2438640"/>
          </a:xfrm>
          <a:prstGeom prst="rect">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rPr>
              <a:t>C</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rPr>
              <a:t>A</a:t>
            </a:r>
            <a:br>
              <a:rPr sz="1200"/>
            </a:br>
            <a:r>
              <a:rPr b="1" lang="en-US" sz="1200" strike="noStrike" u="none">
                <a:solidFill>
                  <a:srgbClr val="ffffff"/>
                </a:solidFill>
                <a:effectLst/>
                <a:uFillTx/>
                <a:latin typeface="Times New Roman"/>
              </a:rPr>
              <a:t>R</a:t>
            </a:r>
            <a:br>
              <a:rPr sz="1200"/>
            </a:br>
            <a:r>
              <a:rPr b="1" lang="en-US" sz="1200" strike="noStrike" u="none">
                <a:solidFill>
                  <a:srgbClr val="ffffff"/>
                </a:solidFill>
                <a:effectLst/>
                <a:uFillTx/>
                <a:latin typeface="Times New Roman"/>
              </a:rPr>
              <a:t>G</a:t>
            </a:r>
            <a:br>
              <a:rPr sz="1200"/>
            </a:br>
            <a:r>
              <a:rPr b="1" lang="en-US" sz="1200" strike="noStrike" u="none">
                <a:solidFill>
                  <a:srgbClr val="ffffff"/>
                </a:solidFill>
                <a:effectLst/>
                <a:uFillTx/>
                <a:latin typeface="Times New Roman"/>
              </a:rPr>
              <a:t>A</a:t>
            </a:r>
            <a:endParaRPr b="0" lang="en-US" sz="1200" strike="noStrike" u="none">
              <a:solidFill>
                <a:srgbClr val="000000"/>
              </a:solidFill>
              <a:effectLst/>
              <a:uFillTx/>
              <a:latin typeface="Times New Roman"/>
            </a:endParaRPr>
          </a:p>
        </p:txBody>
      </p:sp>
      <p:sp>
        <p:nvSpPr>
          <p:cNvPr id="80" name=""/>
          <p:cNvSpPr/>
          <p:nvPr/>
        </p:nvSpPr>
        <p:spPr>
          <a:xfrm>
            <a:off x="1219320" y="2438280"/>
            <a:ext cx="685800" cy="685800"/>
          </a:xfrm>
          <a:prstGeom prst="rect">
            <a:avLst/>
          </a:prstGeom>
          <a:solidFill>
            <a:srgbClr val="ccec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1" name=""/>
          <p:cNvSpPr/>
          <p:nvPr/>
        </p:nvSpPr>
        <p:spPr>
          <a:xfrm>
            <a:off x="933480" y="2743200"/>
            <a:ext cx="1676520" cy="0"/>
          </a:xfrm>
          <a:prstGeom prst="line">
            <a:avLst/>
          </a:prstGeom>
          <a:ln w="2844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 name=""/>
          <p:cNvSpPr/>
          <p:nvPr/>
        </p:nvSpPr>
        <p:spPr>
          <a:xfrm>
            <a:off x="1847880" y="2438280"/>
            <a:ext cx="762120" cy="0"/>
          </a:xfrm>
          <a:prstGeom prst="line">
            <a:avLst/>
          </a:prstGeom>
          <a:ln w="2844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B619EDAF-A839-45EF-A012-EFDD17BF753F}" type="slidenum">
              <a:t>17</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685800" y="228600"/>
            <a:ext cx="7772400" cy="9144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 </a:t>
            </a:r>
            <a:r>
              <a:rPr b="1" i="1" lang="en-US" sz="4400" strike="noStrike" u="none">
                <a:solidFill>
                  <a:srgbClr val="000000"/>
                </a:solidFill>
                <a:effectLst/>
                <a:uFillTx/>
                <a:latin typeface="Times New Roman"/>
              </a:rPr>
              <a:t>Cumprimento dos Contratos</a:t>
            </a:r>
            <a:endParaRPr b="0" lang="en-US" sz="4400" strike="noStrike" u="none">
              <a:solidFill>
                <a:srgbClr val="000000"/>
              </a:solidFill>
              <a:effectLst/>
              <a:uFillTx/>
              <a:latin typeface="Times New Roman"/>
            </a:endParaRPr>
          </a:p>
        </p:txBody>
      </p:sp>
      <p:sp>
        <p:nvSpPr>
          <p:cNvPr id="13" name="PlaceHolder 2"/>
          <p:cNvSpPr>
            <a:spLocks noGrp="1"/>
          </p:cNvSpPr>
          <p:nvPr>
            <p:ph/>
          </p:nvPr>
        </p:nvSpPr>
        <p:spPr>
          <a:xfrm>
            <a:off x="762120" y="1371600"/>
            <a:ext cx="7772400" cy="4648320"/>
          </a:xfrm>
          <a:prstGeom prst="rect">
            <a:avLst/>
          </a:prstGeom>
          <a:noFill/>
          <a:ln w="0">
            <a:noFill/>
          </a:ln>
        </p:spPr>
        <p:txBody>
          <a:bodyPr lIns="90000" rIns="90000" tIns="46800" bIns="46800" anchor="t">
            <a:normAutofit/>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Princípio básico do Modelo - para a concorrência, para a contratação responsável e para a expansão da indústria.</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 respeito aos contratos e à sua forma de alocação de riscos evita criar precedentes que levem à percepção de riscos regulatórios, com efeitos sobre a entrada de capitais para o financiamento da expansão.</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 não respeito aos contratos e às regras do MAE desencadeia uma série de efeitos comerciais de  conseqüências imprevisíveis. </a:t>
            </a:r>
            <a:endParaRPr b="0" lang="en-US" sz="2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7F49D990-60D3-4365-9DAE-0BC3EBD7145B}"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400" strike="noStrike" u="none">
                <a:solidFill>
                  <a:srgbClr val="000000"/>
                </a:solidFill>
                <a:effectLst/>
                <a:uFillTx/>
                <a:latin typeface="Times New Roman"/>
              </a:rPr>
              <a:t>Proposta dos Distribuidores</a:t>
            </a:r>
            <a:endParaRPr b="0" lang="en-US" sz="4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B36009B3-15EF-44C2-BA07-7689518D341A}"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685800" y="457200"/>
            <a:ext cx="7772400" cy="8380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400" strike="noStrike" u="none">
                <a:solidFill>
                  <a:srgbClr val="000000"/>
                </a:solidFill>
                <a:effectLst/>
                <a:uFillTx/>
                <a:latin typeface="Times New Roman"/>
              </a:rPr>
              <a:t>Condições Básicas</a:t>
            </a:r>
            <a:endParaRPr b="0" lang="en-US" sz="4400" strike="noStrike" u="none">
              <a:solidFill>
                <a:srgbClr val="000000"/>
              </a:solidFill>
              <a:effectLst/>
              <a:uFillTx/>
              <a:latin typeface="Times New Roman"/>
            </a:endParaRPr>
          </a:p>
        </p:txBody>
      </p:sp>
      <p:sp>
        <p:nvSpPr>
          <p:cNvPr id="16" name="PlaceHolder 2"/>
          <p:cNvSpPr>
            <a:spLocks noGrp="1"/>
          </p:cNvSpPr>
          <p:nvPr>
            <p:ph/>
          </p:nvPr>
        </p:nvSpPr>
        <p:spPr>
          <a:xfrm>
            <a:off x="762120" y="1447560"/>
            <a:ext cx="7772400" cy="4343400"/>
          </a:xfrm>
          <a:prstGeom prst="rect">
            <a:avLst/>
          </a:prstGeom>
          <a:noFill/>
          <a:ln w="0">
            <a:noFill/>
          </a:ln>
        </p:spPr>
        <p:txBody>
          <a:bodyPr lIns="90000" rIns="90000" tIns="46800" bIns="46800" anchor="t">
            <a:normAutofit/>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2400" strike="noStrike" u="none">
                <a:solidFill>
                  <a:srgbClr val="000000"/>
                </a:solidFill>
                <a:effectLst/>
                <a:uFillTx/>
                <a:latin typeface="Times New Roman"/>
              </a:rPr>
              <a:t>Cumprir integralmente os Contratos  Iniciais, aplicando o Anexo V.</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2400" strike="noStrike" u="none">
                <a:solidFill>
                  <a:srgbClr val="000000"/>
                </a:solidFill>
                <a:effectLst/>
                <a:uFillTx/>
                <a:latin typeface="Times New Roman"/>
              </a:rPr>
              <a:t>Manter as regras do MAE.</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2400" strike="noStrike" u="none">
                <a:solidFill>
                  <a:srgbClr val="000000"/>
                </a:solidFill>
                <a:effectLst/>
                <a:uFillTx/>
                <a:latin typeface="Times New Roman"/>
              </a:rPr>
              <a:t>Ajustar os  limites de intercâmbio entre submercados quando do cálculo dos preços do MAE, adotando os mesmos valores utilizados pelo ONS. </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2400" strike="noStrike" u="none">
                <a:solidFill>
                  <a:srgbClr val="000000"/>
                </a:solidFill>
                <a:effectLst/>
                <a:uFillTx/>
                <a:latin typeface="Times New Roman"/>
              </a:rPr>
              <a:t>Estabelecer formas de financiamento das exposições dos Geradores.</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2400" strike="noStrike" u="none">
                <a:solidFill>
                  <a:srgbClr val="000000"/>
                </a:solidFill>
                <a:effectLst/>
                <a:uFillTx/>
                <a:latin typeface="Times New Roman"/>
              </a:rPr>
              <a:t>Normalizar o funcionamento do MAE. </a:t>
            </a:r>
            <a:endParaRPr b="0" lang="en-US" sz="2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894AE068-9F3E-4154-92A1-9DCC886465CA}"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685800" y="228600"/>
            <a:ext cx="7772400" cy="8380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400" strike="noStrike" u="none">
                <a:solidFill>
                  <a:srgbClr val="000000"/>
                </a:solidFill>
                <a:effectLst/>
                <a:uFillTx/>
                <a:latin typeface="Times New Roman"/>
              </a:rPr>
              <a:t>Condições Básicas</a:t>
            </a:r>
            <a:endParaRPr b="0" lang="en-US" sz="4400" strike="noStrike" u="none">
              <a:solidFill>
                <a:srgbClr val="000000"/>
              </a:solidFill>
              <a:effectLst/>
              <a:uFillTx/>
              <a:latin typeface="Times New Roman"/>
            </a:endParaRPr>
          </a:p>
        </p:txBody>
      </p:sp>
      <p:sp>
        <p:nvSpPr>
          <p:cNvPr id="18" name="PlaceHolder 2"/>
          <p:cNvSpPr>
            <a:spLocks noGrp="1"/>
          </p:cNvSpPr>
          <p:nvPr>
            <p:ph/>
          </p:nvPr>
        </p:nvSpPr>
        <p:spPr>
          <a:xfrm>
            <a:off x="762120" y="1066320"/>
            <a:ext cx="7772400" cy="4953240"/>
          </a:xfrm>
          <a:prstGeom prst="rect">
            <a:avLst/>
          </a:prstGeom>
          <a:noFill/>
          <a:ln w="0">
            <a:noFill/>
          </a:ln>
        </p:spPr>
        <p:txBody>
          <a:bodyPr lIns="90000" rIns="90000" tIns="46800" bIns="46800" anchor="t">
            <a:normAutofit/>
          </a:bodyPr>
          <a:p>
            <a:pPr marL="343080" indent="-343080" algn="just">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Recompor o equilíbrio econômico-financeiro dos contratos atuando diretamente na parte atingida, evitando distorções e sinais econômicos incorretos.</a:t>
            </a:r>
            <a:endParaRPr b="0" lang="en-US" sz="2800" strike="noStrike" u="none">
              <a:solidFill>
                <a:srgbClr val="000000"/>
              </a:solidFill>
              <a:effectLst/>
              <a:uFillTx/>
              <a:latin typeface="Times New Roman"/>
            </a:endParaRPr>
          </a:p>
          <a:p>
            <a:pPr marL="343080" indent="-343080" algn="just">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Tratar pontualmente casos particulares/situações especiais:</a:t>
            </a:r>
            <a:endParaRPr b="0" lang="en-US" sz="2800" strike="noStrike" u="none">
              <a:solidFill>
                <a:srgbClr val="000000"/>
              </a:solidFill>
              <a:effectLst/>
              <a:uFillTx/>
              <a:latin typeface="Times New Roman"/>
            </a:endParaRPr>
          </a:p>
          <a:p>
            <a:pPr lvl="1" marL="743040" indent="-285840" algn="just">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Contratos sem mecanismo do Anexo V</a:t>
            </a:r>
            <a:endParaRPr b="0" lang="en-US" sz="2400" strike="noStrike" u="none">
              <a:solidFill>
                <a:srgbClr val="000000"/>
              </a:solidFill>
              <a:effectLst/>
              <a:uFillTx/>
              <a:latin typeface="Times New Roman"/>
            </a:endParaRPr>
          </a:p>
          <a:p>
            <a:pPr lvl="1" marL="743040" indent="-285840" algn="just">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impactos de caixa significativos em alguns agentes</a:t>
            </a:r>
            <a:endParaRPr b="0" lang="en-US" sz="2400" strike="noStrike" u="none">
              <a:solidFill>
                <a:srgbClr val="000000"/>
              </a:solidFill>
              <a:effectLst/>
              <a:uFillTx/>
              <a:latin typeface="Times New Roman"/>
            </a:endParaRPr>
          </a:p>
          <a:p>
            <a:pPr lvl="1" marL="743040" indent="-285840" algn="just">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impactos tributários sobre os fluxos financeiros  </a:t>
            </a:r>
            <a:endParaRPr b="0" lang="en-US" sz="2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9CEA9987-E8FF-4EB1-9E39-91716DC48602}"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685800" y="228240"/>
            <a:ext cx="7772400" cy="68580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Times New Roman"/>
              </a:rPr>
              <a:t>Estimativa do Impacto do Racionamento </a:t>
            </a:r>
            <a:r>
              <a:rPr b="1" i="1" lang="en-US" sz="1400" strike="noStrike" u="none">
                <a:solidFill>
                  <a:srgbClr val="000000"/>
                </a:solidFill>
                <a:effectLst/>
                <a:uFillTx/>
                <a:latin typeface="Times New Roman"/>
              </a:rPr>
              <a:t>(*)</a:t>
            </a:r>
            <a:endParaRPr b="0" lang="en-US" sz="1400" strike="noStrike" u="none">
              <a:solidFill>
                <a:srgbClr val="000000"/>
              </a:solidFill>
              <a:effectLst/>
              <a:uFillTx/>
              <a:latin typeface="Times New Roman"/>
            </a:endParaRPr>
          </a:p>
        </p:txBody>
      </p:sp>
      <p:sp>
        <p:nvSpPr>
          <p:cNvPr id="20" name="PlaceHolder 2"/>
          <p:cNvSpPr>
            <a:spLocks noGrp="1"/>
          </p:cNvSpPr>
          <p:nvPr>
            <p:ph/>
          </p:nvPr>
        </p:nvSpPr>
        <p:spPr>
          <a:xfrm>
            <a:off x="456840" y="762120"/>
            <a:ext cx="8458200" cy="5486400"/>
          </a:xfrm>
          <a:prstGeom prst="rect">
            <a:avLst/>
          </a:prstGeom>
          <a:noFill/>
          <a:ln w="0">
            <a:noFill/>
          </a:ln>
        </p:spPr>
        <p:txBody>
          <a:bodyPr lIns="90000" rIns="90000" tIns="46800" bIns="46800" anchor="t">
            <a:normAutofit lnSpcReduction="9999"/>
          </a:bodyPr>
          <a:p>
            <a:pPr marL="343080" indent="0">
              <a:lnSpc>
                <a:spcPct val="9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1" marL="743040" indent="-28584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pt-BR" sz="2000" strike="noStrike" u="none">
                <a:solidFill>
                  <a:srgbClr val="000000"/>
                </a:solidFill>
                <a:effectLst/>
                <a:uFillTx/>
                <a:latin typeface="Times New Roman"/>
              </a:rPr>
              <a:t>	</a:t>
            </a:r>
            <a:r>
              <a:rPr b="0" lang="pt-BR" sz="2000" strike="noStrike" u="none">
                <a:solidFill>
                  <a:srgbClr val="000000"/>
                </a:solidFill>
                <a:effectLst/>
                <a:uFillTx/>
                <a:latin typeface="Times New Roman"/>
              </a:rPr>
              <a:t>	</a:t>
            </a:r>
            <a:r>
              <a:rPr b="0" lang="pt-BR" sz="2000" strike="noStrike" u="none">
                <a:solidFill>
                  <a:srgbClr val="000000"/>
                </a:solidFill>
                <a:effectLst/>
                <a:uFillTx/>
                <a:latin typeface="Times New Roman"/>
              </a:rPr>
              <a:t>	</a:t>
            </a:r>
            <a:r>
              <a:rPr b="0" lang="pt-BR" sz="2000" strike="noStrike" u="none">
                <a:solidFill>
                  <a:srgbClr val="000000"/>
                </a:solidFill>
                <a:effectLst/>
                <a:uFillTx/>
                <a:latin typeface="Times New Roman"/>
              </a:rPr>
              <a:t>	</a:t>
            </a:r>
            <a:r>
              <a:rPr b="0" lang="pt-BR" sz="2000" strike="noStrike" u="none">
                <a:solidFill>
                  <a:srgbClr val="000000"/>
                </a:solidFill>
                <a:effectLst/>
                <a:uFillTx/>
                <a:latin typeface="Times New Roman"/>
              </a:rPr>
              <a:t>	</a:t>
            </a:r>
            <a:r>
              <a:rPr b="0" lang="pt-BR" sz="2000" strike="noStrike" u="none">
                <a:solidFill>
                  <a:srgbClr val="000000"/>
                </a:solidFill>
                <a:effectLst/>
                <a:uFillTx/>
                <a:latin typeface="Times New Roman"/>
              </a:rPr>
              <a:t>	</a:t>
            </a:r>
            <a:r>
              <a:rPr b="0" lang="pt-BR" sz="2000" strike="noStrike" u="none">
                <a:solidFill>
                  <a:srgbClr val="000000"/>
                </a:solidFill>
                <a:effectLst/>
                <a:uFillTx/>
                <a:latin typeface="Times New Roman"/>
              </a:rPr>
              <a:t>         R$ bilhões - 7 meses</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2000" strike="noStrike" u="none">
                <a:solidFill>
                  <a:srgbClr val="000000"/>
                </a:solidFill>
                <a:effectLst/>
                <a:uFillTx/>
                <a:latin typeface="Times New Roman"/>
              </a:rPr>
              <a:t>Exposição do CI para Geradores </a:t>
            </a:r>
            <a:r>
              <a:rPr b="0" lang="pt-BR" sz="1400" strike="noStrike" u="none">
                <a:solidFill>
                  <a:srgbClr val="000000"/>
                </a:solidFill>
                <a:effectLst/>
                <a:uFillTx/>
                <a:latin typeface="Times New Roman"/>
              </a:rPr>
              <a:t>(1)</a:t>
            </a:r>
            <a:r>
              <a:rPr b="0" lang="pt-BR" sz="2000" strike="noStrike" u="none">
                <a:solidFill>
                  <a:srgbClr val="000000"/>
                </a:solidFill>
                <a:effectLst/>
                <a:uFillTx/>
                <a:latin typeface="Times New Roman"/>
              </a:rPr>
              <a:t> </a:t>
            </a:r>
            <a:r>
              <a:rPr b="0" lang="pt-BR" sz="2000" strike="noStrike" u="none">
                <a:solidFill>
                  <a:srgbClr val="000000"/>
                </a:solidFill>
                <a:effectLst/>
                <a:uFillTx/>
                <a:latin typeface="Times New Roman"/>
              </a:rPr>
              <a:t>	</a:t>
            </a:r>
            <a:r>
              <a:rPr b="0" lang="pt-BR" sz="2000" strike="noStrike" u="none">
                <a:solidFill>
                  <a:srgbClr val="000000"/>
                </a:solidFill>
                <a:effectLst/>
                <a:uFillTx/>
                <a:latin typeface="Times New Roman"/>
              </a:rPr>
              <a:t>	</a:t>
            </a:r>
            <a:r>
              <a:rPr b="0" lang="pt-BR" sz="2000" strike="noStrike" u="none">
                <a:solidFill>
                  <a:srgbClr val="ff0000"/>
                </a:solidFill>
                <a:effectLst/>
                <a:uFillTx/>
                <a:latin typeface="Times New Roman"/>
              </a:rPr>
              <a:t>(2,96</a:t>
            </a:r>
            <a:r>
              <a:rPr b="0" lang="pt-BR" sz="2000" strike="noStrike" u="none">
                <a:solidFill>
                  <a:srgbClr val="ff5050"/>
                </a:solidFill>
                <a:effectLst/>
                <a:uFillTx/>
                <a:latin typeface="Times New Roman"/>
              </a:rPr>
              <a:t>)</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2000" strike="noStrike" u="none">
                <a:solidFill>
                  <a:srgbClr val="000000"/>
                </a:solidFill>
                <a:effectLst/>
                <a:uFillTx/>
                <a:latin typeface="Times New Roman"/>
              </a:rPr>
              <a:t>Pagamento da geração livre</a:t>
            </a:r>
            <a:r>
              <a:rPr b="0" lang="pt-BR" sz="2000" strike="noStrike" u="none">
                <a:solidFill>
                  <a:srgbClr val="000000"/>
                </a:solidFill>
                <a:effectLst/>
                <a:uFillTx/>
                <a:latin typeface="Times New Roman"/>
              </a:rPr>
              <a:t>	</a:t>
            </a:r>
            <a:r>
              <a:rPr b="0" lang="pt-BR" sz="1400" strike="noStrike" u="none">
                <a:solidFill>
                  <a:srgbClr val="000000"/>
                </a:solidFill>
                <a:effectLst/>
                <a:uFillTx/>
                <a:latin typeface="Times New Roman"/>
              </a:rPr>
              <a:t>(2)</a:t>
            </a:r>
            <a:r>
              <a:rPr b="0" lang="pt-BR" sz="2000" strike="noStrike" u="none">
                <a:solidFill>
                  <a:srgbClr val="000000"/>
                </a:solidFill>
                <a:effectLst/>
                <a:uFillTx/>
                <a:latin typeface="Times New Roman"/>
              </a:rPr>
              <a:t>	</a:t>
            </a:r>
            <a:r>
              <a:rPr b="0" lang="pt-BR" sz="2000" strike="noStrike" u="none">
                <a:solidFill>
                  <a:srgbClr val="000000"/>
                </a:solidFill>
                <a:effectLst/>
                <a:uFillTx/>
                <a:latin typeface="Times New Roman"/>
              </a:rPr>
              <a:t>	</a:t>
            </a:r>
            <a:r>
              <a:rPr b="0" lang="pt-BR" sz="2000" strike="noStrike" u="none">
                <a:solidFill>
                  <a:srgbClr val="ff0000"/>
                </a:solidFill>
                <a:effectLst/>
                <a:uFillTx/>
                <a:latin typeface="Times New Roman"/>
              </a:rPr>
              <a:t>(1</a:t>
            </a:r>
            <a:r>
              <a:rPr b="0" lang="pt-BR" sz="2000" strike="noStrike" u="none">
                <a:solidFill>
                  <a:srgbClr val="ff5050"/>
                </a:solidFill>
                <a:effectLst/>
                <a:uFillTx/>
                <a:latin typeface="Times New Roman"/>
              </a:rPr>
              <a:t>,30)</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2000" strike="noStrike" u="none">
                <a:solidFill>
                  <a:srgbClr val="000000"/>
                </a:solidFill>
                <a:effectLst/>
                <a:uFillTx/>
                <a:latin typeface="Times New Roman"/>
              </a:rPr>
              <a:t>Perda de Receita Geradores               </a:t>
            </a:r>
            <a:r>
              <a:rPr b="0" lang="pt-BR" sz="2000" strike="noStrike" u="none">
                <a:solidFill>
                  <a:srgbClr val="000000"/>
                </a:solidFill>
                <a:effectLst/>
                <a:uFillTx/>
                <a:latin typeface="Times New Roman"/>
              </a:rPr>
              <a:t>	</a:t>
            </a:r>
            <a:r>
              <a:rPr b="0" lang="pt-BR" sz="2000" strike="noStrike" u="none">
                <a:solidFill>
                  <a:srgbClr val="000000"/>
                </a:solidFill>
                <a:effectLst/>
                <a:uFillTx/>
                <a:latin typeface="Times New Roman"/>
              </a:rPr>
              <a:t> </a:t>
            </a:r>
            <a:r>
              <a:rPr b="0" lang="pt-BR" sz="2000" strike="noStrike" u="none">
                <a:solidFill>
                  <a:srgbClr val="000000"/>
                </a:solidFill>
                <a:effectLst/>
                <a:uFillTx/>
                <a:latin typeface="Times New Roman"/>
              </a:rPr>
              <a:t>	</a:t>
            </a:r>
            <a:r>
              <a:rPr b="0" lang="pt-BR" sz="2000" strike="noStrike" u="none">
                <a:solidFill>
                  <a:srgbClr val="ff5050"/>
                </a:solidFill>
                <a:effectLst/>
                <a:uFillTx/>
                <a:latin typeface="Times New Roman"/>
              </a:rPr>
              <a:t>(0,51)</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pt-BR" sz="2000" strike="noStrike" u="none">
                <a:solidFill>
                  <a:srgbClr val="000000"/>
                </a:solidFill>
                <a:effectLst/>
                <a:uFillTx/>
                <a:latin typeface="Times New Roman"/>
              </a:rPr>
              <a:t>Total para Geradores MRE</a:t>
            </a:r>
            <a:r>
              <a:rPr b="1" lang="pt-BR" sz="2000" strike="noStrike" u="none">
                <a:solidFill>
                  <a:srgbClr val="000000"/>
                </a:solidFill>
                <a:effectLst/>
                <a:uFillTx/>
                <a:latin typeface="Times New Roman"/>
              </a:rPr>
              <a:t>	</a:t>
            </a:r>
            <a:r>
              <a:rPr b="1" lang="pt-BR" sz="2000" strike="noStrike" u="none">
                <a:solidFill>
                  <a:srgbClr val="000000"/>
                </a:solidFill>
                <a:effectLst/>
                <a:uFillTx/>
                <a:latin typeface="Times New Roman"/>
              </a:rPr>
              <a:t>	</a:t>
            </a:r>
            <a:r>
              <a:rPr b="1" lang="pt-BR" sz="2000" strike="noStrike" u="none">
                <a:solidFill>
                  <a:srgbClr val="ff5050"/>
                </a:solidFill>
                <a:effectLst/>
                <a:uFillTx/>
                <a:latin typeface="Times New Roman"/>
              </a:rPr>
              <a:t>(4,77)</a:t>
            </a:r>
            <a:endParaRPr b="0" lang="en-US" sz="2000" strike="noStrike" u="none">
              <a:solidFill>
                <a:srgbClr val="000000"/>
              </a:solidFill>
              <a:effectLst/>
              <a:uFillTx/>
              <a:latin typeface="Times New Roman"/>
            </a:endParaRPr>
          </a:p>
          <a:p>
            <a:pPr lvl="1" marL="74304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285840">
              <a:lnSpc>
                <a:spcPct val="90000"/>
              </a:lnSpc>
              <a:spcBef>
                <a:spcPts val="4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2000" strike="noStrike" u="none">
                <a:solidFill>
                  <a:srgbClr val="000000"/>
                </a:solidFill>
                <a:effectLst/>
                <a:uFillTx/>
                <a:latin typeface="Times New Roman"/>
              </a:rPr>
              <a:t>Perda de Receita Distribuidores</a:t>
            </a:r>
            <a:r>
              <a:rPr b="0" lang="pt-BR" sz="2000" strike="noStrike" u="none">
                <a:solidFill>
                  <a:srgbClr val="000000"/>
                </a:solidFill>
                <a:effectLst/>
                <a:uFillTx/>
                <a:latin typeface="Times New Roman"/>
              </a:rPr>
              <a:t>	</a:t>
            </a:r>
            <a:r>
              <a:rPr b="0" lang="pt-BR" sz="2000" strike="noStrike" u="none">
                <a:solidFill>
                  <a:srgbClr val="000000"/>
                </a:solidFill>
                <a:effectLst/>
                <a:uFillTx/>
                <a:latin typeface="Times New Roman"/>
              </a:rPr>
              <a:t>	</a:t>
            </a:r>
            <a:r>
              <a:rPr b="0" lang="pt-BR" sz="2000" strike="noStrike" u="none">
                <a:solidFill>
                  <a:srgbClr val="ff5050"/>
                </a:solidFill>
                <a:effectLst/>
                <a:uFillTx/>
                <a:latin typeface="Times New Roman"/>
              </a:rPr>
              <a:t>(3,36)</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2000" strike="noStrike" u="none">
                <a:solidFill>
                  <a:srgbClr val="000000"/>
                </a:solidFill>
                <a:effectLst/>
                <a:uFillTx/>
                <a:latin typeface="Times New Roman"/>
              </a:rPr>
              <a:t>Receita Distribuidores no MAE </a:t>
            </a:r>
            <a:r>
              <a:rPr b="0" lang="pt-BR" sz="1400" strike="noStrike" u="none">
                <a:solidFill>
                  <a:srgbClr val="000000"/>
                </a:solidFill>
                <a:effectLst/>
                <a:uFillTx/>
                <a:latin typeface="Times New Roman"/>
              </a:rPr>
              <a:t>(1)</a:t>
            </a:r>
            <a:r>
              <a:rPr b="0" lang="pt-BR" sz="2000" strike="noStrike" u="none">
                <a:solidFill>
                  <a:srgbClr val="000000"/>
                </a:solidFill>
                <a:effectLst/>
                <a:uFillTx/>
                <a:latin typeface="Times New Roman"/>
              </a:rPr>
              <a:t>	</a:t>
            </a:r>
            <a:r>
              <a:rPr b="0" lang="pt-BR" sz="2000" strike="noStrike" u="none">
                <a:solidFill>
                  <a:srgbClr val="3333cc"/>
                </a:solidFill>
                <a:effectLst/>
                <a:uFillTx/>
                <a:latin typeface="Times New Roman"/>
              </a:rPr>
              <a:t>	</a:t>
            </a:r>
            <a:r>
              <a:rPr b="0" lang="pt-BR" sz="2000" strike="noStrike" u="none">
                <a:solidFill>
                  <a:srgbClr val="3333cc"/>
                </a:solidFill>
                <a:effectLst/>
                <a:uFillTx/>
                <a:latin typeface="Times New Roman"/>
              </a:rPr>
              <a:t>  2,97</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2000" strike="noStrike" u="none">
                <a:solidFill>
                  <a:srgbClr val="000000"/>
                </a:solidFill>
                <a:effectLst/>
                <a:uFillTx/>
                <a:latin typeface="Times New Roman"/>
              </a:rPr>
              <a:t>Custo Evitado com redução CI           </a:t>
            </a:r>
            <a:r>
              <a:rPr b="0" lang="pt-BR" sz="2000" strike="noStrike" u="none">
                <a:solidFill>
                  <a:srgbClr val="000000"/>
                </a:solidFill>
                <a:effectLst/>
                <a:uFillTx/>
                <a:latin typeface="Times New Roman"/>
              </a:rPr>
              <a:t>	</a:t>
            </a:r>
            <a:r>
              <a:rPr b="0" lang="pt-BR" sz="2000" strike="noStrike" u="none">
                <a:solidFill>
                  <a:srgbClr val="000000"/>
                </a:solidFill>
                <a:effectLst/>
                <a:uFillTx/>
                <a:latin typeface="Times New Roman"/>
              </a:rPr>
              <a:t>	</a:t>
            </a:r>
            <a:r>
              <a:rPr b="0" lang="pt-BR" sz="2000" strike="noStrike" u="none">
                <a:solidFill>
                  <a:srgbClr val="000000"/>
                </a:solidFill>
                <a:effectLst/>
                <a:uFillTx/>
                <a:latin typeface="Times New Roman"/>
              </a:rPr>
              <a:t>  </a:t>
            </a:r>
            <a:r>
              <a:rPr b="0" lang="pt-BR" sz="2000" strike="noStrike" u="none">
                <a:solidFill>
                  <a:srgbClr val="3333cc"/>
                </a:solidFill>
                <a:effectLst/>
                <a:uFillTx/>
                <a:latin typeface="Times New Roman"/>
              </a:rPr>
              <a:t>0,51</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pt-BR" sz="2000" strike="noStrike" u="none">
                <a:solidFill>
                  <a:srgbClr val="000000"/>
                </a:solidFill>
                <a:effectLst/>
                <a:uFillTx/>
                <a:latin typeface="Times New Roman"/>
              </a:rPr>
              <a:t>Total para Distribuidores                            </a:t>
            </a:r>
            <a:r>
              <a:rPr b="1" lang="pt-BR" sz="2000" strike="noStrike" u="none">
                <a:solidFill>
                  <a:srgbClr val="000000"/>
                </a:solidFill>
                <a:effectLst/>
                <a:uFillTx/>
                <a:latin typeface="Times New Roman"/>
              </a:rPr>
              <a:t>	</a:t>
            </a:r>
            <a:r>
              <a:rPr b="1" lang="pt-BR" sz="2000" strike="noStrike" u="none">
                <a:solidFill>
                  <a:srgbClr val="ff0000"/>
                </a:solidFill>
                <a:effectLst/>
                <a:uFillTx/>
                <a:latin typeface="Times New Roman"/>
              </a:rPr>
              <a:t>  </a:t>
            </a:r>
            <a:r>
              <a:rPr b="1" lang="pt-BR" sz="2000" strike="noStrike" u="none">
                <a:solidFill>
                  <a:srgbClr val="3333cc"/>
                </a:solidFill>
                <a:effectLst/>
                <a:uFillTx/>
                <a:latin typeface="Times New Roman"/>
              </a:rPr>
              <a:t>0,12</a:t>
            </a:r>
            <a:endParaRPr b="0" lang="en-US" sz="2000" strike="noStrike" u="none">
              <a:solidFill>
                <a:srgbClr val="000000"/>
              </a:solidFill>
              <a:effectLst/>
              <a:uFillTx/>
              <a:latin typeface="Times New Roman"/>
            </a:endParaRPr>
          </a:p>
          <a:p>
            <a:pPr lvl="1" marL="743040" indent="-28584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pt-BR" sz="2000" strike="noStrike" u="none">
                <a:solidFill>
                  <a:srgbClr val="000000"/>
                </a:solidFill>
                <a:effectLst/>
                <a:uFillTx/>
                <a:latin typeface="Times New Roman"/>
              </a:rPr>
              <a:t>	</a:t>
            </a:r>
            <a:r>
              <a:rPr b="0" lang="pt-BR" sz="1400" strike="noStrike" u="none">
                <a:solidFill>
                  <a:srgbClr val="000000"/>
                </a:solidFill>
                <a:effectLst/>
                <a:uFillTx/>
                <a:latin typeface="Times New Roman"/>
              </a:rPr>
              <a:t>(1)</a:t>
            </a:r>
            <a:r>
              <a:rPr b="0" lang="pt-BR" sz="2000" strike="noStrike" u="none">
                <a:solidFill>
                  <a:srgbClr val="000000"/>
                </a:solidFill>
                <a:effectLst/>
                <a:uFillTx/>
                <a:latin typeface="Times New Roman"/>
              </a:rPr>
              <a:t> </a:t>
            </a:r>
            <a:r>
              <a:rPr b="0" lang="pt-BR" sz="1800" strike="noStrike" u="none">
                <a:solidFill>
                  <a:srgbClr val="000000"/>
                </a:solidFill>
                <a:effectLst/>
                <a:uFillTx/>
                <a:latin typeface="Times New Roman"/>
              </a:rPr>
              <a:t>Já reduzido pela aplicação do Anexo V</a:t>
            </a:r>
            <a:endParaRPr b="0" lang="en-US" sz="1800" strike="noStrike" u="none">
              <a:solidFill>
                <a:srgbClr val="000000"/>
              </a:solidFill>
              <a:effectLst/>
              <a:uFillTx/>
              <a:latin typeface="Times New Roman"/>
            </a:endParaRPr>
          </a:p>
          <a:p>
            <a:pPr lvl="1" marL="743040" indent="-28584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pt-BR" sz="1800" strike="noStrike" u="none">
                <a:solidFill>
                  <a:srgbClr val="000000"/>
                </a:solidFill>
                <a:effectLst/>
                <a:uFillTx/>
                <a:latin typeface="Times New Roman"/>
              </a:rPr>
              <a:t>	</a:t>
            </a:r>
            <a:r>
              <a:rPr b="0" lang="pt-BR" sz="1400" strike="noStrike" u="none">
                <a:solidFill>
                  <a:srgbClr val="000000"/>
                </a:solidFill>
                <a:effectLst/>
                <a:uFillTx/>
                <a:latin typeface="Times New Roman"/>
              </a:rPr>
              <a:t>(2)</a:t>
            </a:r>
            <a:r>
              <a:rPr b="0" lang="pt-BR" sz="1800" strike="noStrike" u="none">
                <a:solidFill>
                  <a:srgbClr val="000000"/>
                </a:solidFill>
                <a:effectLst/>
                <a:uFillTx/>
                <a:latin typeface="Times New Roman"/>
              </a:rPr>
              <a:t> Considerado PMAE = R$684/MWh</a:t>
            </a:r>
            <a:endParaRPr b="0" lang="en-US" sz="1800" strike="noStrike" u="none">
              <a:solidFill>
                <a:srgbClr val="000000"/>
              </a:solidFill>
              <a:effectLst/>
              <a:uFillTx/>
              <a:latin typeface="Times New Roman"/>
            </a:endParaRPr>
          </a:p>
          <a:p>
            <a:pPr lvl="1" marL="743040" indent="-28584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1" marL="743040" indent="-28584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1" marL="743040" indent="-28584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1" marL="743040" indent="-285840">
              <a:lnSpc>
                <a:spcPct val="9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pt-BR" sz="2000" strike="noStrike" u="none">
                <a:solidFill>
                  <a:srgbClr val="000000"/>
                </a:solidFill>
                <a:effectLst/>
                <a:uFillTx/>
                <a:latin typeface="Times New Roman"/>
              </a:rPr>
              <a:t>	</a:t>
            </a:r>
            <a:r>
              <a:rPr b="0" lang="pt-BR" sz="1400" strike="noStrike" u="none">
                <a:solidFill>
                  <a:srgbClr val="000000"/>
                </a:solidFill>
                <a:effectLst/>
                <a:uFillTx/>
                <a:latin typeface="Times New Roman"/>
              </a:rPr>
              <a:t>(*) Estimativa ainda sujeita a aperfeiçoamentos quanto às premissas</a:t>
            </a:r>
            <a:endParaRPr b="0" lang="en-US" sz="1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E99D30F4-D664-44EB-8AF8-71A1412F1844}"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685800" y="609120"/>
            <a:ext cx="7772400" cy="114300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400" strike="noStrike" u="none">
                <a:solidFill>
                  <a:srgbClr val="000000"/>
                </a:solidFill>
                <a:effectLst/>
                <a:uFillTx/>
                <a:latin typeface="Times New Roman"/>
              </a:rPr>
              <a:t>Recomposição do Equilíbrio dos Geradores</a:t>
            </a:r>
            <a:endParaRPr b="0" lang="en-US" sz="4400" strike="noStrike" u="none">
              <a:solidFill>
                <a:srgbClr val="000000"/>
              </a:solidFill>
              <a:effectLst/>
              <a:uFillTx/>
              <a:latin typeface="Times New Roman"/>
            </a:endParaRPr>
          </a:p>
        </p:txBody>
      </p:sp>
      <p:sp>
        <p:nvSpPr>
          <p:cNvPr id="22" name="PlaceHolder 2"/>
          <p:cNvSpPr>
            <a:spLocks noGrp="1"/>
          </p:cNvSpPr>
          <p:nvPr>
            <p:ph/>
          </p:nvPr>
        </p:nvSpPr>
        <p:spPr>
          <a:xfrm>
            <a:off x="457200" y="2361960"/>
            <a:ext cx="8305920" cy="3733560"/>
          </a:xfrm>
          <a:prstGeom prst="rect">
            <a:avLst/>
          </a:prstGeom>
          <a:noFill/>
          <a:ln w="0">
            <a:noFill/>
          </a:ln>
        </p:spPr>
        <p:txBody>
          <a:bodyPr lIns="90000" rIns="90000" tIns="46800" bIns="46800" anchor="t">
            <a:normAutofit/>
          </a:bodyPr>
          <a:p>
            <a:pPr marL="343080" indent="-343080">
              <a:lnSpc>
                <a:spcPct val="9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2400" strike="noStrike" u="none">
                <a:solidFill>
                  <a:srgbClr val="000000"/>
                </a:solidFill>
                <a:effectLst/>
                <a:uFillTx/>
                <a:latin typeface="Times New Roman"/>
              </a:rPr>
              <a:t>Exposição dos geradores necessita de financiamento e aumento tarifário.</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2400" strike="noStrike" u="none">
                <a:solidFill>
                  <a:srgbClr val="000000"/>
                </a:solidFill>
                <a:effectLst/>
                <a:uFillTx/>
                <a:latin typeface="Times New Roman"/>
              </a:rPr>
              <a:t>Exposição dos Geradores </a:t>
            </a:r>
            <a:r>
              <a:rPr b="0" lang="pt-BR" sz="2400" strike="noStrike" u="none">
                <a:solidFill>
                  <a:srgbClr val="000000"/>
                </a:solidFill>
                <a:effectLst/>
                <a:uFillTx/>
                <a:latin typeface="Symbol"/>
                <a:ea typeface="Symbol"/>
              </a:rPr>
              <a:t></a:t>
            </a:r>
            <a:r>
              <a:rPr b="0" lang="pt-BR" sz="2400" strike="noStrike" u="none">
                <a:solidFill>
                  <a:srgbClr val="000000"/>
                </a:solidFill>
                <a:effectLst/>
                <a:uFillTx/>
                <a:latin typeface="Times New Roman"/>
              </a:rPr>
              <a:t> ( estimativa se diluída em um ano)</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2400" strike="noStrike" u="none">
                <a:solidFill>
                  <a:srgbClr val="000000"/>
                </a:solidFill>
                <a:effectLst/>
                <a:uFillTx/>
                <a:latin typeface="Times New Roman"/>
              </a:rPr>
              <a:t>Aumento médio: Tarifa de Contratos Iniciais = 42,8% </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2400" strike="noStrike" u="none">
                <a:solidFill>
                  <a:srgbClr val="000000"/>
                </a:solidFill>
                <a:effectLst/>
                <a:uFillTx/>
                <a:latin typeface="Times New Roman"/>
              </a:rPr>
              <a:t> Reflexo na Tarifa de Fornecimento = 15%</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2400" strike="noStrike" u="none">
                <a:solidFill>
                  <a:srgbClr val="000000"/>
                </a:solidFill>
                <a:effectLst/>
                <a:uFillTx/>
                <a:latin typeface="Times New Roman"/>
              </a:rPr>
              <a:t>Proposição para equacionamento financeiro</a:t>
            </a:r>
            <a:endParaRPr b="0" lang="en-US" sz="24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2800" strike="noStrike" u="none">
                <a:solidFill>
                  <a:srgbClr val="000000"/>
                </a:solidFill>
                <a:effectLst/>
                <a:uFillTx/>
                <a:latin typeface="Times New Roman"/>
              </a:rPr>
              <a:t>Pagamento da exposição pelos geradores: parte em “cash” e parte em títulos.</a:t>
            </a:r>
            <a:endParaRPr b="0" lang="en-US" sz="28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04E447F8-CDE8-4D9F-8F2E-A6799C67FEE2}"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400" strike="noStrike" u="none">
                <a:solidFill>
                  <a:srgbClr val="000000"/>
                </a:solidFill>
                <a:effectLst/>
                <a:uFillTx/>
                <a:latin typeface="Times New Roman"/>
              </a:rPr>
              <a:t>Comentários à Proposta dos Geradores</a:t>
            </a:r>
            <a:endParaRPr b="0" lang="en-US" sz="4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A0824D49-D1C6-4F58-9270-F2D0C7EDD496}"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685800" y="304920"/>
            <a:ext cx="7772400" cy="9144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pt-BR" sz="3200" strike="noStrike" u="none">
                <a:solidFill>
                  <a:srgbClr val="000000"/>
                </a:solidFill>
                <a:effectLst/>
                <a:uFillTx/>
                <a:latin typeface="Times New Roman"/>
              </a:rPr>
              <a:t>Comentários à Proposta dos Geradores</a:t>
            </a:r>
            <a:endParaRPr b="0" lang="en-US" sz="3200" strike="noStrike" u="none">
              <a:solidFill>
                <a:srgbClr val="000000"/>
              </a:solidFill>
              <a:effectLst/>
              <a:uFillTx/>
              <a:latin typeface="Times New Roman"/>
            </a:endParaRPr>
          </a:p>
        </p:txBody>
      </p:sp>
      <p:sp>
        <p:nvSpPr>
          <p:cNvPr id="25" name="PlaceHolder 2"/>
          <p:cNvSpPr>
            <a:spLocks noGrp="1"/>
          </p:cNvSpPr>
          <p:nvPr>
            <p:ph/>
          </p:nvPr>
        </p:nvSpPr>
        <p:spPr>
          <a:xfrm>
            <a:off x="685800" y="1600200"/>
            <a:ext cx="7772400" cy="4572000"/>
          </a:xfrm>
          <a:prstGeom prst="rect">
            <a:avLst/>
          </a:prstGeom>
          <a:noFill/>
          <a:ln w="0">
            <a:noFill/>
          </a:ln>
        </p:spPr>
        <p:txBody>
          <a:bodyPr lIns="90000" rIns="90000" tIns="46800" bIns="46800" anchor="t">
            <a:normAutofit lnSpcReduction="9999"/>
          </a:bodyPr>
          <a:p>
            <a:pPr marL="343080" indent="-343080">
              <a:lnSpc>
                <a:spcPct val="9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2400" strike="noStrike" u="none">
                <a:solidFill>
                  <a:srgbClr val="000000"/>
                </a:solidFill>
                <a:effectLst/>
                <a:uFillTx/>
                <a:latin typeface="Times New Roman"/>
              </a:rPr>
              <a:t>Síntese dos principais problemas</a:t>
            </a:r>
            <a:endParaRPr b="0" lang="en-US" sz="2400" strike="noStrike" u="none">
              <a:solidFill>
                <a:srgbClr val="000000"/>
              </a:solidFill>
              <a:effectLst/>
              <a:uFillTx/>
              <a:latin typeface="Times New Roman"/>
            </a:endParaRPr>
          </a:p>
          <a:p>
            <a:pPr lvl="1" marL="743040" indent="-285840">
              <a:lnSpc>
                <a:spcPct val="9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2000" strike="noStrike" u="none">
                <a:solidFill>
                  <a:srgbClr val="000000"/>
                </a:solidFill>
                <a:effectLst/>
                <a:uFillTx/>
                <a:latin typeface="Times New Roman"/>
              </a:rPr>
              <a:t>Descumpre os Contratos Iniciais e as Regras do MAE, subvertendo as ações comerciais  dos agentes, tomadas segundo as regras em vigor, imputando prejuízos comerciais:</a:t>
            </a:r>
            <a:endParaRPr b="0" lang="en-US" sz="2000" strike="noStrike" u="none">
              <a:solidFill>
                <a:srgbClr val="000000"/>
              </a:solidFill>
              <a:effectLst/>
              <a:uFillTx/>
              <a:latin typeface="Times New Roman"/>
            </a:endParaRPr>
          </a:p>
          <a:p>
            <a:pPr lvl="2" marL="1143000" indent="-228600">
              <a:lnSpc>
                <a:spcPct val="90000"/>
              </a:lnSpc>
              <a:spcBef>
                <a:spcPts val="45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pt-BR" sz="1800" strike="noStrike" u="none">
                <a:solidFill>
                  <a:srgbClr val="000000"/>
                </a:solidFill>
                <a:effectLst/>
                <a:uFillTx/>
                <a:latin typeface="Times New Roman"/>
              </a:rPr>
              <a:t>os contratos iniciais e as energias asseguradas foram sazonalizadas em base anual: </a:t>
            </a:r>
            <a:endParaRPr b="0" lang="en-US" sz="1800" strike="noStrike" u="none">
              <a:solidFill>
                <a:srgbClr val="000000"/>
              </a:solidFill>
              <a:effectLst/>
              <a:uFillTx/>
              <a:latin typeface="Times New Roman"/>
            </a:endParaRPr>
          </a:p>
          <a:p>
            <a:pPr lvl="3" marL="1600200" indent="-228600">
              <a:lnSpc>
                <a:spcPct val="90000"/>
              </a:lnSpc>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pt-BR" sz="1600" strike="noStrike" u="none">
                <a:solidFill>
                  <a:srgbClr val="000000"/>
                </a:solidFill>
                <a:effectLst/>
                <a:uFillTx/>
                <a:latin typeface="Arial"/>
              </a:rPr>
              <a:t>as disciplinas a vigorar no segundo semestre não podem, portanto, serem dissociadas das iniciativas comerciais JÁ EFETIVADAS pelos agentes no primeiro semestre.</a:t>
            </a:r>
            <a:endParaRPr b="0" lang="en-US" sz="1600" strike="noStrike" u="none">
              <a:solidFill>
                <a:srgbClr val="000000"/>
              </a:solidFill>
              <a:effectLst/>
              <a:uFillTx/>
              <a:latin typeface="Times New Roman"/>
            </a:endParaRPr>
          </a:p>
          <a:p>
            <a:pPr lvl="2" marL="1143000" indent="-228600">
              <a:lnSpc>
                <a:spcPct val="90000"/>
              </a:lnSpc>
              <a:spcBef>
                <a:spcPts val="45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pt-BR" sz="1800" strike="noStrike" u="none">
                <a:solidFill>
                  <a:srgbClr val="000000"/>
                </a:solidFill>
                <a:effectLst/>
                <a:uFillTx/>
                <a:latin typeface="Times New Roman"/>
              </a:rPr>
              <a:t>contratos bilaterais foram assinados no sentido de garantir suas obrigações comerciais, minimizando sua exposição a preços elevados no MAE.</a:t>
            </a:r>
            <a:endParaRPr b="0" lang="en-US" sz="1800" strike="noStrike" u="none">
              <a:solidFill>
                <a:srgbClr val="000000"/>
              </a:solidFill>
              <a:effectLst/>
              <a:uFillTx/>
              <a:latin typeface="Times New Roman"/>
            </a:endParaRPr>
          </a:p>
          <a:p>
            <a:pPr lvl="2" marL="1143000" indent="0">
              <a:lnSpc>
                <a:spcPct val="90000"/>
              </a:lnSpc>
              <a:spcBef>
                <a:spcPts val="45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1" marL="743040" indent="-285840">
              <a:lnSpc>
                <a:spcPct val="9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2000" strike="noStrike" u="none">
                <a:solidFill>
                  <a:srgbClr val="000000"/>
                </a:solidFill>
                <a:effectLst/>
                <a:uFillTx/>
                <a:latin typeface="Times New Roman"/>
              </a:rPr>
              <a:t>Desestimula a compra de novas ofertas de energia no sistema (geração distribuída, redução de carga, cogeração, etc) em função da fixação ex-post dos contratos relativamente à carga realizada. Resultado que leva ao agravamento do racionamento.</a:t>
            </a:r>
            <a:endParaRPr b="0" lang="en-US" sz="20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33ACB544-4953-4ADD-B25D-2B664EC9A3F7}"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2001-05-30T22:02:32Z</dcterms:created>
  <dc:creator>Fernando Cesar Maia Light SESA</dc:creator>
  <dc:description/>
  <dc:language>en-US</dc:language>
  <cp:lastModifiedBy>Fred L. Sampaio</cp:lastModifiedBy>
  <cp:lastPrinted>2001-05-29T12:37:02Z</cp:lastPrinted>
  <dcterms:modified xsi:type="dcterms:W3CDTF">2001-05-31T07:02:20Z</dcterms:modified>
  <cp:revision>8</cp:revision>
  <dc:subject/>
  <dc:title>Apresentação à Câmara de Gestão da Crise Energia Elétrica</dc:title>
</cp:coreProperties>
</file>