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embeddings/oleObject1.docx" ContentType="application/vnd.openxmlformats-officedocument.wordprocessingml.document"/>
  <Override PartName="/ppt/embeddings/oleObject2.docx" ContentType="application/vnd.openxmlformats-officedocument.wordprocessingml.documen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cc3300"/>
              </a:solidFill>
              <a:effectLst/>
              <a:uFillTx/>
              <a:latin typeface="Times New Roman"/>
            </a:endParaRPr>
          </a:p>
        </p:txBody>
      </p:sp>
      <p:sp>
        <p:nvSpPr>
          <p:cNvPr id="6"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A1972CE-260E-4045-B29F-DF97B3B8498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cc3300"/>
              </a:solidFill>
              <a:effectLst/>
              <a:uFillTx/>
              <a:latin typeface="Times New Roman"/>
            </a:endParaRPr>
          </a:p>
        </p:txBody>
      </p:sp>
      <p:sp>
        <p:nvSpPr>
          <p:cNvPr id="8"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DBCC4F9-67FA-444E-867C-60BEE52BEF9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c3300"/>
                </a:solidFill>
                <a:effectLst/>
                <a:uFillTx/>
                <a:latin typeface="Times New Roman"/>
              </a:rPr>
              <a:t>Click to edit the title text format</a:t>
            </a:r>
            <a:endParaRPr b="0" lang="en-US" sz="4000" strike="noStrike" u="none">
              <a:solidFill>
                <a:srgbClr val="cc3300"/>
              </a:solidFill>
              <a:effectLst/>
              <a:uFillTx/>
              <a:latin typeface="Times New Roman"/>
            </a:endParaRPr>
          </a:p>
        </p:txBody>
      </p:sp>
      <p:sp>
        <p:nvSpPr>
          <p:cNvPr id="1" name="PlaceHolder 2"/>
          <p:cNvSpPr>
            <a:spLocks noGrp="1"/>
          </p:cNvSpPr>
          <p:nvPr>
            <p:ph type="body"/>
          </p:nvPr>
        </p:nvSpPr>
        <p:spPr>
          <a:xfrm>
            <a:off x="685800" y="1828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Click to edit the outline text format</a:t>
            </a:r>
            <a:endParaRPr b="0" lang="en-US" sz="3200" strike="noStrike" u="none">
              <a:solidFill>
                <a:srgbClr val="cc3300"/>
              </a:solidFill>
              <a:effectLst/>
              <a:uFillTx/>
              <a:latin typeface="Times New Roman"/>
            </a:endParaRPr>
          </a:p>
          <a:p>
            <a:pPr lvl="1" marL="743040" indent="-28584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Second Outline Level</a:t>
            </a:r>
            <a:endParaRPr b="0" lang="en-US" sz="3200" strike="noStrike" u="none">
              <a:solidFill>
                <a:srgbClr val="cc3300"/>
              </a:solidFill>
              <a:effectLst/>
              <a:uFillTx/>
              <a:latin typeface="Times New Roman"/>
            </a:endParaRPr>
          </a:p>
          <a:p>
            <a:pPr lvl="2" marL="1143000" indent="-22860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Third Outline Level</a:t>
            </a:r>
            <a:endParaRPr b="0" lang="en-US" sz="3200" strike="noStrike" u="none">
              <a:solidFill>
                <a:srgbClr val="cc3300"/>
              </a:solidFill>
              <a:effectLst/>
              <a:uFillTx/>
              <a:latin typeface="Times New Roman"/>
            </a:endParaRPr>
          </a:p>
          <a:p>
            <a:pPr lvl="3" marL="1600200" indent="-22860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Fourth Outline Level</a:t>
            </a:r>
            <a:endParaRPr b="0" lang="en-US" sz="3200" strike="noStrike" u="none">
              <a:solidFill>
                <a:srgbClr val="cc3300"/>
              </a:solidFill>
              <a:effectLst/>
              <a:uFillTx/>
              <a:latin typeface="Times New Roman"/>
            </a:endParaRPr>
          </a:p>
          <a:p>
            <a:pPr lvl="4" marL="2057400" indent="-22860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Fifth Outline Level</a:t>
            </a:r>
            <a:endParaRPr b="0" lang="en-US" sz="3200" strike="noStrike" u="none">
              <a:solidFill>
                <a:srgbClr val="cc3300"/>
              </a:solidFill>
              <a:effectLst/>
              <a:uFillTx/>
              <a:latin typeface="Times New Roman"/>
            </a:endParaRPr>
          </a:p>
          <a:p>
            <a:pPr lvl="5" marL="2057400" indent="-22860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Sixth Outline Level</a:t>
            </a:r>
            <a:endParaRPr b="0" lang="en-US" sz="3200" strike="noStrike" u="none">
              <a:solidFill>
                <a:srgbClr val="cc3300"/>
              </a:solidFill>
              <a:effectLst/>
              <a:uFillTx/>
              <a:latin typeface="Times New Roman"/>
            </a:endParaRPr>
          </a:p>
          <a:p>
            <a:pPr lvl="6" marL="2057400" indent="-22860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Seventh Outline Level</a:t>
            </a:r>
            <a:endParaRPr b="0" lang="en-US" sz="3200" strike="noStrike" u="none">
              <a:solidFill>
                <a:srgbClr val="cc33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33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33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33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33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33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4B4D87-3487-40C4-BED2-A5CDEE686B0A}" type="slidenum">
              <a:rPr b="0" lang="en-US" sz="1400" strike="noStrike" u="none">
                <a:solidFill>
                  <a:srgbClr val="cc33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package" Target="../embeddings/oleObject2.docx"/><Relationship Id="rId4" Type="http://schemas.openxmlformats.org/officeDocument/2006/relationships/image" Target="../media/image10.wmf"/><Relationship Id="rId5"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5331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Organization of the LOWRENT Energy Exchange</a:t>
            </a:r>
            <a:endParaRPr b="0" lang="en-US" sz="4000" strike="noStrike" u="none">
              <a:solidFill>
                <a:srgbClr val="cc3300"/>
              </a:solidFill>
              <a:effectLst/>
              <a:uFillTx/>
              <a:latin typeface="Times New Roman"/>
            </a:endParaRPr>
          </a:p>
        </p:txBody>
      </p:sp>
      <p:sp>
        <p:nvSpPr>
          <p:cNvPr id="10" name="PlaceHolder 2"/>
          <p:cNvSpPr>
            <a:spLocks noGrp="1"/>
          </p:cNvSpPr>
          <p:nvPr>
            <p:ph/>
          </p:nvPr>
        </p:nvSpPr>
        <p:spPr>
          <a:xfrm>
            <a:off x="609480" y="1905120"/>
            <a:ext cx="7772400" cy="3657600"/>
          </a:xfrm>
          <a:prstGeom prst="rect">
            <a:avLst/>
          </a:prstGeom>
          <a:noFill/>
          <a:ln w="0">
            <a:noFill/>
          </a:ln>
        </p:spPr>
        <p:txBody>
          <a:bodyPr lIns="90000" rIns="90000" tIns="46800" bIns="46800" anchor="t">
            <a:normAutofit fontScale="85000" lnSpcReduction="9999"/>
          </a:bodyPr>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An unprecedented organizational meeting to create the LOWRENT Energy Exchange has been assembled in a secret conference room at the CFTC.  Representatives of the organizers, intermediaries, advisers,  clearinghouse, end users and Commission work to understand the implications of the CFMA and how best to structure the enterprise. </a:t>
            </a:r>
            <a:br>
              <a:rPr sz="2000"/>
            </a:br>
            <a:r>
              <a:rPr b="0" lang="en-US" sz="2000" strike="noStrike" u="none">
                <a:solidFill>
                  <a:srgbClr val="cc3300"/>
                </a:solidFill>
                <a:effectLst/>
                <a:uFillTx/>
                <a:latin typeface="Times New Roman"/>
              </a:rPr>
              <a:t>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One of the organizers of LOWRENT has had an unfortunate relationship with the SEC and NASD.  Together, the organizers of LOWRENT represent a significant share of OTC energy transactions.  LOWRENT wants as little as possible to do with state or federal regulators, but it wants to reach all players and liquidity providers.</a:t>
            </a:r>
            <a:br>
              <a:rPr sz="2000"/>
            </a:br>
            <a:r>
              <a:rPr b="0" lang="en-US" sz="2000" strike="noStrike" u="none">
                <a:solidFill>
                  <a:srgbClr val="cc3300"/>
                </a:solidFill>
                <a:effectLst/>
                <a:uFillTx/>
                <a:latin typeface="Times New Roman"/>
              </a:rPr>
              <a:t> </a:t>
            </a:r>
            <a:endParaRPr b="0" lang="en-US" sz="2000" strike="noStrike" u="none">
              <a:solidFill>
                <a:srgbClr val="cc3300"/>
              </a:solidFill>
              <a:effectLst/>
              <a:uFillTx/>
              <a:latin typeface="Times New Roman"/>
            </a:endParaRPr>
          </a:p>
          <a:p>
            <a:pPr marL="343080" indent="-343080">
              <a:spcBef>
                <a:spcPts val="34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There are many choices, what form of organization gets us the most?</a:t>
            </a:r>
            <a:r>
              <a:rPr b="0" lang="en-US" sz="1400" strike="noStrike" u="none">
                <a:solidFill>
                  <a:srgbClr val="cc3300"/>
                </a:solidFill>
                <a:effectLst/>
                <a:uFillTx/>
                <a:latin typeface="Times New Roman"/>
              </a:rPr>
              <a:t>  </a:t>
            </a:r>
            <a:endParaRPr b="0" lang="en-US" sz="14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53EDF174-C7BD-4A84-B546-B734B2F4A386}" type="slidenum">
              <a:t>1</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Excluded Electronic Trading Facility‑Exempt Commodities </a:t>
            </a:r>
            <a:br>
              <a:rPr sz="4000"/>
            </a:br>
            <a:r>
              <a:rPr b="0" i="1" lang="en-US" sz="1600" strike="noStrike" u="none">
                <a:solidFill>
                  <a:srgbClr val="cc3300"/>
                </a:solidFill>
                <a:effectLst/>
                <a:uFillTx/>
                <a:latin typeface="Times New Roman"/>
              </a:rPr>
              <a:t>Section 2(h)(3) Legal certainty for Certain Transactions in Exempt Commodities</a:t>
            </a:r>
            <a:r>
              <a:rPr b="0" lang="en-US" sz="4000" strike="noStrike" u="none">
                <a:solidFill>
                  <a:srgbClr val="cc3300"/>
                </a:solidFill>
                <a:effectLst/>
                <a:uFillTx/>
                <a:latin typeface="Times New Roman"/>
              </a:rPr>
              <a:t>  </a:t>
            </a:r>
            <a:endParaRPr b="0" lang="en-US" sz="4000" strike="noStrike" u="none">
              <a:solidFill>
                <a:srgbClr val="cc3300"/>
              </a:solidFill>
              <a:effectLst/>
              <a:uFillTx/>
              <a:latin typeface="Times New Roman"/>
            </a:endParaRPr>
          </a:p>
        </p:txBody>
      </p:sp>
      <p:graphicFrame>
        <p:nvGraphicFramePr>
          <p:cNvPr id="32" name=""/>
          <p:cNvGraphicFramePr/>
          <p:nvPr/>
        </p:nvGraphicFramePr>
        <p:xfrm>
          <a:off x="685800" y="2209680"/>
          <a:ext cx="7810560" cy="4140360"/>
        </p:xfrm>
        <a:graphic>
          <a:graphicData uri="http://schemas.openxmlformats.org/presentationml/2006/ole">
            <p:oleObj progId="Word.Document.12" r:id="rId1" spid="">
              <p:embed/>
              <p:pic>
                <p:nvPicPr>
                  <p:cNvPr id="33" name="" descr=""/>
                  <p:cNvPicPr/>
                  <p:nvPr/>
                </p:nvPicPr>
                <p:blipFill>
                  <a:blip r:embed="rId2"/>
                  <a:stretch/>
                </p:blipFill>
                <p:spPr>
                  <a:xfrm>
                    <a:off x="685800" y="2209680"/>
                    <a:ext cx="7810560" cy="414036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FD182732-4F72-4A2F-B8A7-D0B95323109F}" type="slidenum">
              <a:t>10</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Excluded Electronic Trading Facility – Excluded Commodities</a:t>
            </a:r>
            <a:r>
              <a:rPr b="0" lang="en-US" sz="4000" strike="noStrike" u="none">
                <a:solidFill>
                  <a:srgbClr val="cc3300"/>
                </a:solidFill>
                <a:effectLst/>
                <a:uFillTx/>
                <a:latin typeface="Times New Roman"/>
              </a:rPr>
              <a:t>:  </a:t>
            </a:r>
            <a:endParaRPr b="0" lang="en-US" sz="4000" strike="noStrike" u="none">
              <a:solidFill>
                <a:srgbClr val="cc3300"/>
              </a:solidFill>
              <a:effectLst/>
              <a:uFillTx/>
              <a:latin typeface="Times New Roman"/>
            </a:endParaRPr>
          </a:p>
        </p:txBody>
      </p:sp>
      <p:sp>
        <p:nvSpPr>
          <p:cNvPr id="35" name="PlaceHolder 2"/>
          <p:cNvSpPr>
            <a:spLocks noGrp="1"/>
          </p:cNvSpPr>
          <p:nvPr>
            <p:ph/>
          </p:nvPr>
        </p:nvSpPr>
        <p:spPr>
          <a:xfrm>
            <a:off x="685800" y="2437920"/>
            <a:ext cx="7772400" cy="3505320"/>
          </a:xfrm>
          <a:prstGeom prst="rect">
            <a:avLst/>
          </a:prstGeom>
          <a:noFill/>
          <a:ln w="0">
            <a:noFill/>
          </a:ln>
        </p:spPr>
        <p:txBody>
          <a:bodyPr lIns="90000" rIns="90000" tIns="46800" bIns="46800" anchor="t">
            <a:normAutofit/>
          </a:bodyPr>
          <a:p>
            <a:pPr marL="343080" indent="-343080">
              <a:spcBef>
                <a:spcPts val="45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cc3300"/>
                </a:solidFill>
                <a:effectLst/>
                <a:uFillTx/>
                <a:latin typeface="Times New Roman"/>
              </a:rPr>
              <a:t>Extent of the </a:t>
            </a:r>
            <a:r>
              <a:rPr b="0" i="1" lang="en-US" sz="1800" strike="noStrike" u="none">
                <a:solidFill>
                  <a:srgbClr val="cc3300"/>
                </a:solidFill>
                <a:effectLst/>
                <a:uFillTx/>
                <a:latin typeface="Times New Roman"/>
              </a:rPr>
              <a:t>Section 2(d)(2) Electronic Trading Facility Exclusion.‑Nothing in this Act (other than section 5a (to the extent provided in section 5a(g)), 5b, 5d, or 12(e)(2)(b)) governs or applies to an agreement, contract, or transaction in an excluded commodity if‑(A) the agreement, contract, or transaction is entered into on a </a:t>
            </a:r>
            <a:r>
              <a:rPr b="1" i="1" lang="en-US" sz="1800" strike="noStrike" u="none">
                <a:solidFill>
                  <a:srgbClr val="cc3300"/>
                </a:solidFill>
                <a:effectLst/>
                <a:uFillTx/>
                <a:latin typeface="Times New Roman"/>
              </a:rPr>
              <a:t>principal-to principal</a:t>
            </a:r>
            <a:r>
              <a:rPr b="0" i="1" lang="en-US" sz="1800" strike="noStrike" u="none">
                <a:solidFill>
                  <a:srgbClr val="cc3300"/>
                </a:solidFill>
                <a:effectLst/>
                <a:uFillTx/>
                <a:latin typeface="Times New Roman"/>
              </a:rPr>
              <a:t> basis between parties trading for their own accounts or as described in section 1a(12)(B)(ii); the agreement, contract, or transaction is </a:t>
            </a:r>
            <a:r>
              <a:rPr b="1" i="1" lang="en-US" sz="1800" strike="noStrike" u="none">
                <a:solidFill>
                  <a:srgbClr val="cc3300"/>
                </a:solidFill>
                <a:effectLst/>
                <a:uFillTx/>
                <a:latin typeface="Times New Roman"/>
              </a:rPr>
              <a:t>entered into</a:t>
            </a:r>
            <a:r>
              <a:rPr b="0" i="1" lang="en-US" sz="1800" strike="noStrike" u="none">
                <a:solidFill>
                  <a:srgbClr val="cc3300"/>
                </a:solidFill>
                <a:effectLst/>
                <a:uFillTx/>
                <a:latin typeface="Times New Roman"/>
              </a:rPr>
              <a:t> only between persons that are eligible contract participants described in subparagraph (A), (B)(ii), or (C) of section 1a(12) at the time at which the persons enter into the agreement, contract, or transaction: and (C) the agreement, contract, or transaction is executed or traded on an electronic trading facility.</a:t>
            </a:r>
            <a:endParaRPr b="0" lang="en-US" sz="18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29B40180-D051-4B2D-8F63-8EA7B0FC988F}" type="slidenum">
              <a:t>11</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23880" y="456840"/>
            <a:ext cx="73915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c3300"/>
                </a:solidFill>
                <a:effectLst/>
                <a:uFillTx/>
                <a:latin typeface="Times New Roman"/>
              </a:rPr>
              <a:t>Excluded Electronic Trading Facility – Excluded Commodities</a:t>
            </a:r>
            <a:r>
              <a:rPr b="0" lang="en-US" sz="4000" strike="noStrike" u="none">
                <a:solidFill>
                  <a:srgbClr val="cc3300"/>
                </a:solidFill>
                <a:effectLst/>
                <a:uFillTx/>
                <a:latin typeface="Times New Roman"/>
              </a:rPr>
              <a:t>  </a:t>
            </a:r>
            <a:br>
              <a:rPr sz="4000"/>
            </a:br>
            <a:r>
              <a:rPr b="0" i="1" lang="en-US" sz="2000" strike="noStrike" u="none">
                <a:solidFill>
                  <a:srgbClr val="cc3300"/>
                </a:solidFill>
                <a:effectLst/>
                <a:uFillTx/>
                <a:latin typeface="Times New Roman"/>
              </a:rPr>
              <a:t>Section 2(d)(2) Electronic Trading Facility Exclusion</a:t>
            </a:r>
            <a:endParaRPr b="0" lang="en-US" sz="2000" strike="noStrike" u="none">
              <a:solidFill>
                <a:srgbClr val="cc3300"/>
              </a:solidFill>
              <a:effectLst/>
              <a:uFillTx/>
              <a:latin typeface="Times New Roman"/>
            </a:endParaRPr>
          </a:p>
        </p:txBody>
      </p:sp>
      <p:graphicFrame>
        <p:nvGraphicFramePr>
          <p:cNvPr id="37" name=""/>
          <p:cNvGraphicFramePr/>
          <p:nvPr/>
        </p:nvGraphicFramePr>
        <p:xfrm>
          <a:off x="1066680" y="2387520"/>
          <a:ext cx="8267760" cy="4140360"/>
        </p:xfrm>
        <a:graphic>
          <a:graphicData uri="http://schemas.openxmlformats.org/presentationml/2006/ole">
            <p:oleObj progId="Word.Document.12" r:id="rId1" spid="">
              <p:embed/>
              <p:pic>
                <p:nvPicPr>
                  <p:cNvPr id="38" name="" descr=""/>
                  <p:cNvPicPr/>
                  <p:nvPr/>
                </p:nvPicPr>
                <p:blipFill>
                  <a:blip r:embed="rId2"/>
                  <a:stretch/>
                </p:blipFill>
                <p:spPr>
                  <a:xfrm>
                    <a:off x="1066680" y="2387520"/>
                    <a:ext cx="8267760" cy="414036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985333C7-10D2-4AD2-A0E2-6A37D5C3902F}" type="slidenum">
              <a:t>12</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Registered DTF  </a:t>
            </a:r>
            <a:r>
              <a:rPr b="0" i="1" lang="en-US" sz="2400" strike="noStrike" u="none">
                <a:solidFill>
                  <a:srgbClr val="cc3300"/>
                </a:solidFill>
                <a:effectLst/>
                <a:uFillTx/>
                <a:latin typeface="Times New Roman"/>
              </a:rPr>
              <a:t>Section 5a(b)(2)(F)</a:t>
            </a:r>
            <a:br>
              <a:rPr sz="2400"/>
            </a:br>
            <a:r>
              <a:rPr b="0" i="1" lang="en-US" sz="2400" strike="noStrike" u="none">
                <a:solidFill>
                  <a:srgbClr val="cc3300"/>
                </a:solidFill>
                <a:effectLst/>
                <a:uFillTx/>
                <a:latin typeface="Times New Roman"/>
              </a:rPr>
              <a:t>Commodities Subject to the Threat of Manipulation</a:t>
            </a:r>
            <a:r>
              <a:rPr b="0" lang="en-US" sz="4000" strike="noStrike" u="none">
                <a:solidFill>
                  <a:srgbClr val="cc3300"/>
                </a:solidFill>
                <a:effectLst/>
                <a:uFillTx/>
                <a:latin typeface="Times New Roman"/>
              </a:rPr>
              <a:t> </a:t>
            </a:r>
            <a:endParaRPr b="0" lang="en-US" sz="4000" strike="noStrike" u="none">
              <a:solidFill>
                <a:srgbClr val="cc3300"/>
              </a:solidFill>
              <a:effectLst/>
              <a:uFillTx/>
              <a:latin typeface="Times New Roman"/>
            </a:endParaRPr>
          </a:p>
        </p:txBody>
      </p:sp>
      <p:graphicFrame>
        <p:nvGraphicFramePr>
          <p:cNvPr id="40" name=""/>
          <p:cNvGraphicFramePr/>
          <p:nvPr/>
        </p:nvGraphicFramePr>
        <p:xfrm>
          <a:off x="914400" y="2057400"/>
          <a:ext cx="6896160" cy="4152960"/>
        </p:xfrm>
        <a:graphic>
          <a:graphicData uri="http://schemas.openxmlformats.org/presentationml/2006/ole">
            <p:oleObj progId="Word.Document.12" r:id="rId1" spid="">
              <p:embed/>
              <p:pic>
                <p:nvPicPr>
                  <p:cNvPr id="41" name="" descr=""/>
                  <p:cNvPicPr/>
                  <p:nvPr/>
                </p:nvPicPr>
                <p:blipFill>
                  <a:blip r:embed="rId2"/>
                  <a:stretch/>
                </p:blipFill>
                <p:spPr>
                  <a:xfrm>
                    <a:off x="914400" y="2057400"/>
                    <a:ext cx="6896160" cy="415296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9B6D370C-96D9-4138-834C-E5B69DBDEF2C}" type="slidenum">
              <a:t>13</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Registered DTF </a:t>
            </a:r>
            <a:br>
              <a:rPr sz="4000"/>
            </a:br>
            <a:r>
              <a:rPr b="0" i="1" lang="en-US" sz="2400" strike="noStrike" u="none">
                <a:solidFill>
                  <a:srgbClr val="cc3300"/>
                </a:solidFill>
                <a:effectLst/>
                <a:uFillTx/>
                <a:latin typeface="Times New Roman"/>
              </a:rPr>
              <a:t>Section 5a(b)(2)(A)(B)(C)(D)(E)</a:t>
            </a:r>
            <a:endParaRPr b="0" lang="en-US" sz="2400" strike="noStrike" u="none">
              <a:solidFill>
                <a:srgbClr val="cc3300"/>
              </a:solidFill>
              <a:effectLst/>
              <a:uFillTx/>
              <a:latin typeface="Times New Roman"/>
            </a:endParaRPr>
          </a:p>
        </p:txBody>
      </p:sp>
      <p:graphicFrame>
        <p:nvGraphicFramePr>
          <p:cNvPr id="43" name=""/>
          <p:cNvGraphicFramePr/>
          <p:nvPr/>
        </p:nvGraphicFramePr>
        <p:xfrm>
          <a:off x="851040" y="2193840"/>
          <a:ext cx="8285040" cy="4300560"/>
        </p:xfrm>
        <a:graphic>
          <a:graphicData uri="http://schemas.openxmlformats.org/presentationml/2006/ole">
            <p:oleObj progId="Word.Document.12" r:id="rId1" spid="">
              <p:embed/>
              <p:pic>
                <p:nvPicPr>
                  <p:cNvPr id="44" name="" descr=""/>
                  <p:cNvPicPr/>
                  <p:nvPr/>
                </p:nvPicPr>
                <p:blipFill>
                  <a:blip r:embed="rId2"/>
                  <a:stretch/>
                </p:blipFill>
                <p:spPr>
                  <a:xfrm>
                    <a:off x="851040" y="2193840"/>
                    <a:ext cx="8285040" cy="430056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E667AE12-C55E-4788-BD95-84A40BDA44BB}" type="slidenum">
              <a:t>14</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Registered DTF</a:t>
            </a:r>
            <a:endParaRPr b="0" lang="en-US" sz="4000" strike="noStrike" u="none">
              <a:solidFill>
                <a:srgbClr val="cc3300"/>
              </a:solidFill>
              <a:effectLst/>
              <a:uFillTx/>
              <a:latin typeface="Times New Roman"/>
            </a:endParaRPr>
          </a:p>
        </p:txBody>
      </p:sp>
      <p:sp>
        <p:nvSpPr>
          <p:cNvPr id="46"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Do our products qualify?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Who can act as an intermediary?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Does it matter whether the customer is an ECP?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Who are the eligible traders?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Who must trade through an FCM?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How onerous is this category from the market’s point of view?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Are there any obvious benefits?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Why not go all of the way?</a:t>
            </a:r>
            <a:br>
              <a:rPr sz="2400"/>
            </a:br>
            <a:r>
              <a:rPr b="0" lang="en-US" sz="2400" strike="noStrike" u="none">
                <a:solidFill>
                  <a:srgbClr val="cc3300"/>
                </a:solidFill>
                <a:effectLst/>
                <a:uFillTx/>
                <a:latin typeface="Times New Roman"/>
              </a:rPr>
              <a:t> </a:t>
            </a:r>
            <a:endParaRPr b="0" lang="en-US" sz="24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FD52615C-5025-4DA4-BD7E-8F7457BD3127}" type="slidenum">
              <a:t>15</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graphicFrame>
        <p:nvGraphicFramePr>
          <p:cNvPr id="47" name=""/>
          <p:cNvGraphicFramePr/>
          <p:nvPr/>
        </p:nvGraphicFramePr>
        <p:xfrm>
          <a:off x="1415880" y="1317600"/>
          <a:ext cx="6234120" cy="4064040"/>
        </p:xfrm>
        <a:graphic>
          <a:graphicData uri="http://schemas.openxmlformats.org/presentationml/2006/ole">
            <p:oleObj progId="Word.Document.12" r:id="rId1" spid="">
              <p:embed/>
              <p:pic>
                <p:nvPicPr>
                  <p:cNvPr id="48" name="" descr=""/>
                  <p:cNvPicPr/>
                  <p:nvPr/>
                </p:nvPicPr>
                <p:blipFill>
                  <a:blip r:embed="rId2"/>
                  <a:stretch/>
                </p:blipFill>
                <p:spPr>
                  <a:xfrm>
                    <a:off x="1415880" y="1317600"/>
                    <a:ext cx="6234120" cy="4064040"/>
                  </a:xfrm>
                  <a:prstGeom prst="rect">
                    <a:avLst/>
                  </a:prstGeom>
                  <a:noFill/>
                  <a:ln w="0">
                    <a:noFill/>
                  </a:ln>
                </p:spPr>
              </p:pic>
            </p:oleObj>
          </a:graphicData>
        </a:graphic>
      </p:graphicFrame>
      <p:sp>
        <p:nvSpPr>
          <p:cNvPr id="4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Designated Contract Market</a:t>
            </a:r>
            <a:endParaRPr b="0" lang="en-US" sz="4000" strike="noStrike" u="none">
              <a:solidFill>
                <a:srgbClr val="cc3300"/>
              </a:solidFill>
              <a:effectLst/>
              <a:uFillTx/>
              <a:latin typeface="Times New Roman"/>
            </a:endParaRPr>
          </a:p>
        </p:txBody>
      </p:sp>
      <p:graphicFrame>
        <p:nvGraphicFramePr>
          <p:cNvPr id="50" name=""/>
          <p:cNvGraphicFramePr/>
          <p:nvPr/>
        </p:nvGraphicFramePr>
        <p:xfrm>
          <a:off x="838080" y="1828800"/>
          <a:ext cx="7442280" cy="3962520"/>
        </p:xfrm>
        <a:graphic>
          <a:graphicData uri="http://schemas.openxmlformats.org/presentationml/2006/ole">
            <p:oleObj progId="Word.Document.12" r:id="rId3" spid="">
              <p:embed/>
              <p:pic>
                <p:nvPicPr>
                  <p:cNvPr id="51" name="" descr=""/>
                  <p:cNvPicPr/>
                  <p:nvPr/>
                </p:nvPicPr>
                <p:blipFill>
                  <a:blip r:embed="rId4"/>
                  <a:stretch/>
                </p:blipFill>
                <p:spPr>
                  <a:xfrm>
                    <a:off x="838080" y="1828800"/>
                    <a:ext cx="7442280" cy="396252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CCFC4737-70C4-48A5-BAF1-70226968FE31}" type="slidenum">
              <a:t>16</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Designated Contract Market</a:t>
            </a:r>
            <a:endParaRPr b="0" lang="en-US" sz="4000" strike="noStrike" u="none">
              <a:solidFill>
                <a:srgbClr val="cc3300"/>
              </a:solidFill>
              <a:effectLst/>
              <a:uFillTx/>
              <a:latin typeface="Times New Roman"/>
            </a:endParaRPr>
          </a:p>
        </p:txBody>
      </p:sp>
      <p:sp>
        <p:nvSpPr>
          <p:cNvPr id="53"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What is the risk reward ratio?</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Burdens</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Preemption</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Customer base</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Intermediaries</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Certainty</a:t>
            </a:r>
            <a:endParaRPr b="0" lang="en-US" sz="32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Access to foreign jurisdictions.</a:t>
            </a:r>
            <a:endParaRPr b="0" lang="en-US" sz="32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4A556E84-DB29-48F9-8742-E80B5AA78404}" type="slidenum">
              <a:t>17</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B2B Spot and Forward Markets</a:t>
            </a:r>
            <a:endParaRPr b="0" lang="en-US" sz="4000" strike="noStrike" u="none">
              <a:solidFill>
                <a:srgbClr val="cc3300"/>
              </a:solidFill>
              <a:effectLst/>
              <a:uFillTx/>
              <a:latin typeface="Times New Roman"/>
            </a:endParaRPr>
          </a:p>
        </p:txBody>
      </p:sp>
      <p:graphicFrame>
        <p:nvGraphicFramePr>
          <p:cNvPr id="12" name=""/>
          <p:cNvGraphicFramePr/>
          <p:nvPr/>
        </p:nvGraphicFramePr>
        <p:xfrm>
          <a:off x="917640" y="2006640"/>
          <a:ext cx="7308720" cy="4216320"/>
        </p:xfrm>
        <a:graphic>
          <a:graphicData uri="http://schemas.openxmlformats.org/presentationml/2006/ole">
            <p:oleObj progId="Word.Document.12" r:id="rId1" spid="">
              <p:embed/>
              <p:pic>
                <p:nvPicPr>
                  <p:cNvPr id="13" name="" descr=""/>
                  <p:cNvPicPr/>
                  <p:nvPr/>
                </p:nvPicPr>
                <p:blipFill>
                  <a:blip r:embed="rId2"/>
                  <a:stretch/>
                </p:blipFill>
                <p:spPr>
                  <a:xfrm>
                    <a:off x="917640" y="2006640"/>
                    <a:ext cx="7308720" cy="421632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6105B8D7-62A4-4701-8031-313D120EFD5E}" type="slidenum">
              <a:t>2</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B2B Spot and Forward Exchanges</a:t>
            </a:r>
            <a:br>
              <a:rPr sz="2400"/>
            </a:br>
            <a:endParaRPr b="0" lang="en-US" sz="4000" strike="noStrike" u="none">
              <a:solidFill>
                <a:srgbClr val="cc3300"/>
              </a:solidFill>
              <a:effectLst/>
              <a:uFillTx/>
              <a:latin typeface="Times New Roman"/>
            </a:endParaRPr>
          </a:p>
        </p:txBody>
      </p:sp>
      <p:sp>
        <p:nvSpPr>
          <p:cNvPr id="15"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a:bodyPr>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Is this the path  to avoid  CFTC jurisdiction over LOWRENT’S operations?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What will the product mix look like if the goal is no regulation?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Are there any limits on intermediation?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Who regulates intermediaries and advisers?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Is this practical?  Can we go to market with an IPO under this structure?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When will we hear from the DOJ or FTC?  Is FERC going to be interested?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Can we use the CFTC to keep FERC out of our affairs?  </a:t>
            </a:r>
            <a:endParaRPr b="0" lang="en-US" sz="2000" strike="noStrike" u="none">
              <a:solidFill>
                <a:srgbClr val="cc3300"/>
              </a:solidFill>
              <a:effectLst/>
              <a:uFillTx/>
              <a:latin typeface="Times New Roman"/>
            </a:endParaRPr>
          </a:p>
          <a:p>
            <a:pPr marL="343080" indent="-343080">
              <a:spcBef>
                <a:spcPts val="4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3300"/>
                </a:solidFill>
                <a:effectLst/>
                <a:uFillTx/>
                <a:latin typeface="Times New Roman"/>
              </a:rPr>
              <a:t>Are there  restrictions on utilities trading with related parties?  </a:t>
            </a:r>
            <a:endParaRPr b="0" lang="en-US" sz="20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F6F646EE-8078-4214-971B-F445FBC9A1F2}" type="slidenum">
              <a:t>3</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Treasury Amendment Exchanges</a:t>
            </a:r>
            <a:endParaRPr b="0" lang="en-US" sz="4000" strike="noStrike" u="none">
              <a:solidFill>
                <a:srgbClr val="cc3300"/>
              </a:solidFill>
              <a:effectLst/>
              <a:uFillTx/>
              <a:latin typeface="Times New Roman"/>
            </a:endParaRPr>
          </a:p>
        </p:txBody>
      </p:sp>
      <p:graphicFrame>
        <p:nvGraphicFramePr>
          <p:cNvPr id="17" name=""/>
          <p:cNvGraphicFramePr/>
          <p:nvPr/>
        </p:nvGraphicFramePr>
        <p:xfrm>
          <a:off x="990720" y="1981080"/>
          <a:ext cx="7708680" cy="4051440"/>
        </p:xfrm>
        <a:graphic>
          <a:graphicData uri="http://schemas.openxmlformats.org/presentationml/2006/ole">
            <p:oleObj progId="Word.Document.12" r:id="rId1" spid="">
              <p:embed/>
              <p:pic>
                <p:nvPicPr>
                  <p:cNvPr id="18" name="" descr=""/>
                  <p:cNvPicPr/>
                  <p:nvPr/>
                </p:nvPicPr>
                <p:blipFill>
                  <a:blip r:embed="rId2"/>
                  <a:stretch/>
                </p:blipFill>
                <p:spPr>
                  <a:xfrm>
                    <a:off x="990720" y="1981080"/>
                    <a:ext cx="7708680" cy="405144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9C231A4A-6327-4435-9C99-F6A260373CE3}" type="slidenum">
              <a:t>4</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800000"/>
                </a:solidFill>
                <a:effectLst/>
                <a:uFillTx/>
                <a:latin typeface="Times New Roman"/>
              </a:rPr>
              <a:t>Treasury Amendment Exchanges</a:t>
            </a:r>
            <a:endParaRPr b="0" lang="en-US" sz="4000" strike="noStrike" u="none">
              <a:solidFill>
                <a:srgbClr val="cc3300"/>
              </a:solidFill>
              <a:effectLst/>
              <a:uFillTx/>
              <a:latin typeface="Times New Roman"/>
            </a:endParaRPr>
          </a:p>
        </p:txBody>
      </p:sp>
      <p:sp>
        <p:nvSpPr>
          <p:cNvPr id="20" name="PlaceHolder 2"/>
          <p:cNvSpPr>
            <a:spLocks noGrp="1"/>
          </p:cNvSpPr>
          <p:nvPr>
            <p:ph/>
          </p:nvPr>
        </p:nvSpPr>
        <p:spPr>
          <a:xfrm>
            <a:off x="685800" y="1523520"/>
            <a:ext cx="7848720" cy="4953240"/>
          </a:xfrm>
          <a:prstGeom prst="rect">
            <a:avLst/>
          </a:prstGeom>
          <a:noFill/>
          <a:ln w="0">
            <a:noFill/>
          </a:ln>
        </p:spPr>
        <p:txBody>
          <a:bodyPr lIns="90000" rIns="90000" tIns="46800" bIns="46800" anchor="t">
            <a:normAutofit/>
          </a:bodyPr>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Section 1a(27) </a:t>
            </a:r>
            <a:r>
              <a:rPr b="1" lang="en-US" sz="3200" strike="noStrike" u="sng">
                <a:solidFill>
                  <a:srgbClr val="cc3300"/>
                </a:solidFill>
                <a:effectLst/>
                <a:uFillTx/>
                <a:latin typeface="Times New Roman"/>
              </a:rPr>
              <a:t>Organized Exchange</a:t>
            </a:r>
            <a:r>
              <a:rPr b="0" lang="en-US" sz="3200" strike="noStrike" u="none">
                <a:solidFill>
                  <a:srgbClr val="cc3300"/>
                </a:solidFill>
                <a:effectLst/>
                <a:uFillTx/>
                <a:latin typeface="Times New Roman"/>
              </a:rPr>
              <a:t> means a “trading facility” where:</a:t>
            </a:r>
            <a:endParaRPr b="0" lang="en-US" sz="3200" strike="noStrike" u="none">
              <a:solidFill>
                <a:srgbClr val="cc3300"/>
              </a:solidFill>
              <a:effectLst/>
              <a:uFillTx/>
              <a:latin typeface="Times New Roman"/>
            </a:endParaRPr>
          </a:p>
          <a:p>
            <a:pPr lvl="1" marL="743040" indent="-285840">
              <a:spcBef>
                <a:spcPts val="7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3300"/>
                </a:solidFill>
                <a:effectLst/>
                <a:uFillTx/>
                <a:latin typeface="Times New Roman"/>
              </a:rPr>
              <a:t>Trading is not limited to ECPs on a principal-to principal basis; </a:t>
            </a:r>
            <a:r>
              <a:rPr b="0" lang="en-US" sz="2800" strike="noStrike" u="sng">
                <a:solidFill>
                  <a:srgbClr val="cc3300"/>
                </a:solidFill>
                <a:effectLst/>
                <a:uFillTx/>
                <a:latin typeface="Times New Roman"/>
              </a:rPr>
              <a:t>or</a:t>
            </a:r>
            <a:endParaRPr b="0" lang="en-US" sz="2800" strike="noStrike" u="none">
              <a:solidFill>
                <a:srgbClr val="cc3300"/>
              </a:solidFill>
              <a:effectLst/>
              <a:uFillTx/>
              <a:latin typeface="Times New Roman"/>
            </a:endParaRPr>
          </a:p>
          <a:p>
            <a:pPr lvl="1" marL="743040" indent="-285840">
              <a:spcBef>
                <a:spcPts val="7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3300"/>
                </a:solidFill>
                <a:effectLst/>
                <a:uFillTx/>
                <a:latin typeface="Times New Roman"/>
              </a:rPr>
              <a:t>That has rules that govern </a:t>
            </a:r>
            <a:r>
              <a:rPr b="0" i="1" lang="en-US" sz="2800" strike="noStrike" u="none">
                <a:solidFill>
                  <a:srgbClr val="cc3300"/>
                </a:solidFill>
                <a:effectLst/>
                <a:uFillTx/>
                <a:latin typeface="Times New Roman"/>
              </a:rPr>
              <a:t>conduct </a:t>
            </a:r>
            <a:r>
              <a:rPr b="0" lang="en-US" sz="2800" strike="noStrike" u="sng">
                <a:solidFill>
                  <a:srgbClr val="cc3300"/>
                </a:solidFill>
                <a:effectLst/>
                <a:uFillTx/>
                <a:latin typeface="Times New Roman"/>
              </a:rPr>
              <a:t>and</a:t>
            </a:r>
            <a:r>
              <a:rPr b="0" lang="en-US" sz="2800" strike="noStrike" u="none">
                <a:solidFill>
                  <a:srgbClr val="cc3300"/>
                </a:solidFill>
                <a:effectLst/>
                <a:uFillTx/>
                <a:latin typeface="Times New Roman"/>
              </a:rPr>
              <a:t> include disciplinary sanctions.  (???Apparently a T.A. Exchange can write contract terms if it does not discipline participants???)</a:t>
            </a:r>
            <a:endParaRPr b="0" lang="en-US" sz="2800" strike="noStrike" u="none">
              <a:solidFill>
                <a:srgbClr val="cc3300"/>
              </a:solidFill>
              <a:effectLst/>
              <a:uFillTx/>
              <a:latin typeface="Times New Roman"/>
            </a:endParaRPr>
          </a:p>
          <a:p>
            <a:pPr marL="343080" indent="-343080">
              <a:spcBef>
                <a:spcPts val="79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3300"/>
                </a:solidFill>
                <a:effectLst/>
                <a:uFillTx/>
                <a:latin typeface="Times New Roman"/>
              </a:rPr>
              <a:t>Is principal-to-principal consistent with traditional mutualized clearing systems?</a:t>
            </a:r>
            <a:endParaRPr b="0" lang="en-US" sz="32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DFB709F7-9EFD-4BFD-82A7-CDEB61054A54}" type="slidenum">
              <a:t>5</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3300"/>
                </a:solidFill>
                <a:effectLst/>
                <a:uFillTx/>
                <a:latin typeface="Times New Roman"/>
              </a:rPr>
              <a:t>Separate Dealer Markets Using Shared Infrastructure</a:t>
            </a:r>
            <a:br>
              <a:rPr sz="2400"/>
            </a:br>
            <a:r>
              <a:rPr b="1" i="1" lang="en-US" sz="1800" strike="noStrike" u="none">
                <a:solidFill>
                  <a:srgbClr val="cc3300"/>
                </a:solidFill>
                <a:effectLst/>
                <a:uFillTx/>
                <a:latin typeface="Times New Roman"/>
              </a:rPr>
              <a:t>Section 2(d) Excluded Derivative Transactions</a:t>
            </a:r>
            <a:br>
              <a:rPr sz="1800"/>
            </a:br>
            <a:r>
              <a:rPr b="1" i="1" lang="en-US" sz="1800" strike="noStrike" u="none">
                <a:solidFill>
                  <a:srgbClr val="cc3300"/>
                </a:solidFill>
                <a:effectLst/>
                <a:uFillTx/>
                <a:latin typeface="Times New Roman"/>
              </a:rPr>
              <a:t>Section 2(g) Excluded Swap Transactions</a:t>
            </a:r>
            <a:endParaRPr b="0" lang="en-US" sz="1800" strike="noStrike" u="none">
              <a:solidFill>
                <a:srgbClr val="cc3300"/>
              </a:solidFill>
              <a:effectLst/>
              <a:uFillTx/>
              <a:latin typeface="Times New Roman"/>
            </a:endParaRPr>
          </a:p>
        </p:txBody>
      </p:sp>
      <p:graphicFrame>
        <p:nvGraphicFramePr>
          <p:cNvPr id="22" name=""/>
          <p:cNvGraphicFramePr/>
          <p:nvPr/>
        </p:nvGraphicFramePr>
        <p:xfrm>
          <a:off x="685800" y="2133720"/>
          <a:ext cx="7821720" cy="5094000"/>
        </p:xfrm>
        <a:graphic>
          <a:graphicData uri="http://schemas.openxmlformats.org/presentationml/2006/ole">
            <p:oleObj progId="Word.Document.12" r:id="rId1" spid="">
              <p:embed/>
              <p:pic>
                <p:nvPicPr>
                  <p:cNvPr id="23" name="" descr=""/>
                  <p:cNvPicPr/>
                  <p:nvPr/>
                </p:nvPicPr>
                <p:blipFill>
                  <a:blip r:embed="rId2"/>
                  <a:stretch/>
                </p:blipFill>
                <p:spPr>
                  <a:xfrm>
                    <a:off x="685800" y="2133720"/>
                    <a:ext cx="7821720" cy="509400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B8358773-2978-4866-A271-718F6A6B4401}" type="slidenum">
              <a:t>6</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3300"/>
                </a:solidFill>
                <a:effectLst/>
                <a:uFillTx/>
                <a:latin typeface="Times New Roman"/>
              </a:rPr>
              <a:t>Separate Dealer Markets on a Shared Platform</a:t>
            </a:r>
            <a:endParaRPr b="0" lang="en-US" sz="2400" strike="noStrike" u="none">
              <a:solidFill>
                <a:srgbClr val="cc3300"/>
              </a:solidFill>
              <a:effectLst/>
              <a:uFillTx/>
              <a:latin typeface="Times New Roman"/>
            </a:endParaRPr>
          </a:p>
        </p:txBody>
      </p:sp>
      <p:sp>
        <p:nvSpPr>
          <p:cNvPr id="25"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Is this the way to avoid any form of CFTC jurisdiction over LOWRENT’S operations?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Can we organize separate dealer markets on the same platform and avoid classification as a trading facility.</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Can we organize a JV to be the sole dealer?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Will there be  any limits on intermediation?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Do intermediaries and advisers escape CFTC regulation?  Is this practical?  </a:t>
            </a:r>
            <a:endParaRPr b="0" lang="en-US" sz="2400" strike="noStrike" u="none">
              <a:solidFill>
                <a:srgbClr val="cc3300"/>
              </a:solidFill>
              <a:effectLst/>
              <a:uFillTx/>
              <a:latin typeface="Times New Roman"/>
            </a:endParaRPr>
          </a:p>
          <a:p>
            <a:pPr marL="343080" indent="-343080">
              <a:spcBef>
                <a:spcPts val="601"/>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Can we go to market with an IPO under this structure?  </a:t>
            </a:r>
            <a:endParaRPr b="0" lang="en-US" sz="2400" strike="noStrike" u="none">
              <a:solidFill>
                <a:srgbClr val="cc3300"/>
              </a:solidFill>
              <a:effectLst/>
              <a:uFillTx/>
              <a:latin typeface="Times New Roman"/>
            </a:endParaRPr>
          </a:p>
          <a:p>
            <a:pPr marL="343080" indent="-343080">
              <a:spcBef>
                <a:spcPts val="349"/>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3300"/>
                </a:solidFill>
                <a:effectLst/>
                <a:uFillTx/>
                <a:latin typeface="Times New Roman"/>
              </a:rPr>
              <a:t>When will we hear from the DOJ, FTC or FERC</a:t>
            </a:r>
            <a:r>
              <a:rPr b="0" lang="en-US" sz="1400" strike="noStrike" u="none">
                <a:solidFill>
                  <a:srgbClr val="cc3300"/>
                </a:solidFill>
                <a:effectLst/>
                <a:uFillTx/>
                <a:latin typeface="Times New Roman"/>
              </a:rPr>
              <a:t>?  </a:t>
            </a:r>
            <a:endParaRPr b="0" lang="en-US" sz="14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186F833C-EF51-4636-AA06-5328891DEB3D}" type="slidenum">
              <a:t>7</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480"/>
            <a:ext cx="77724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Exempt Board of Trade </a:t>
            </a:r>
            <a:r>
              <a:rPr b="0" i="1" lang="en-US" sz="2000" strike="noStrike" u="none">
                <a:solidFill>
                  <a:srgbClr val="cc3300"/>
                </a:solidFill>
                <a:effectLst/>
                <a:uFillTx/>
                <a:latin typeface="Times New Roman"/>
              </a:rPr>
              <a:t>Section 5d(b)</a:t>
            </a:r>
            <a:r>
              <a:rPr b="0" lang="en-US" sz="2000" strike="noStrike" u="none">
                <a:solidFill>
                  <a:srgbClr val="cc3300"/>
                </a:solidFill>
                <a:effectLst/>
                <a:uFillTx/>
                <a:latin typeface="Times New Roman"/>
              </a:rPr>
              <a:t>:</a:t>
            </a:r>
            <a:endParaRPr b="0" lang="en-US" sz="2000" strike="noStrike" u="none">
              <a:solidFill>
                <a:srgbClr val="cc3300"/>
              </a:solidFill>
              <a:effectLst/>
              <a:uFillTx/>
              <a:latin typeface="Times New Roman"/>
            </a:endParaRPr>
          </a:p>
        </p:txBody>
      </p:sp>
      <p:graphicFrame>
        <p:nvGraphicFramePr>
          <p:cNvPr id="27" name=""/>
          <p:cNvGraphicFramePr/>
          <p:nvPr/>
        </p:nvGraphicFramePr>
        <p:xfrm>
          <a:off x="838080" y="1600200"/>
          <a:ext cx="7670880" cy="6477120"/>
        </p:xfrm>
        <a:graphic>
          <a:graphicData uri="http://schemas.openxmlformats.org/presentationml/2006/ole">
            <p:oleObj progId="Word.Document.12" r:id="rId1" spid="">
              <p:embed/>
              <p:pic>
                <p:nvPicPr>
                  <p:cNvPr id="28" name="" descr=""/>
                  <p:cNvPicPr/>
                  <p:nvPr/>
                </p:nvPicPr>
                <p:blipFill>
                  <a:blip r:embed="rId2"/>
                  <a:stretch/>
                </p:blipFill>
                <p:spPr>
                  <a:xfrm>
                    <a:off x="838080" y="1600200"/>
                    <a:ext cx="7670880" cy="6477120"/>
                  </a:xfrm>
                  <a:prstGeom prst="rect">
                    <a:avLst/>
                  </a:prstGeom>
                  <a:noFill/>
                  <a:ln w="0">
                    <a:noFill/>
                  </a:ln>
                </p:spPr>
              </p:pic>
            </p:oleObj>
          </a:graphicData>
        </a:graphic>
      </p:graphicFrame>
      <p:sp>
        <p:nvSpPr>
          <p:cNvPr id="3" name="PlaceHolder 2"/>
          <p:cNvSpPr>
            <a:spLocks noGrp="1"/>
          </p:cNvSpPr>
          <p:nvPr>
            <p:ph type="ftr" idx="2"/>
          </p:nvPr>
        </p:nvSpPr>
        <p:spPr/>
        <p:txBody>
          <a:bodyPr/>
          <a:p>
            <a:r>
              <a:t>(c) Jerrold E. Salzman</a:t>
            </a:r>
          </a:p>
        </p:txBody>
      </p:sp>
      <p:sp>
        <p:nvSpPr>
          <p:cNvPr id="4" name="PlaceHolder 3"/>
          <p:cNvSpPr>
            <a:spLocks noGrp="1"/>
          </p:cNvSpPr>
          <p:nvPr>
            <p:ph type="sldNum" idx="3"/>
          </p:nvPr>
        </p:nvSpPr>
        <p:spPr/>
        <p:txBody>
          <a:bodyPr/>
          <a:p>
            <a:fld id="{17BC29AD-DDDA-48F3-B490-F0A116D5B0B0}" type="slidenum">
              <a:t>8</a:t>
            </a:fld>
          </a:p>
        </p:txBody>
      </p:sp>
      <p:sp>
        <p:nvSpPr>
          <p:cNvPr id="5" name="PlaceHolder 4"/>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cc"/>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cc3300"/>
                </a:solidFill>
                <a:effectLst/>
                <a:uFillTx/>
                <a:latin typeface="Times New Roman"/>
              </a:rPr>
              <a:t>Exempt Board of Trade</a:t>
            </a:r>
            <a:r>
              <a:rPr b="0" lang="en-US" sz="4000" strike="noStrike" u="none">
                <a:solidFill>
                  <a:srgbClr val="cc3300"/>
                </a:solidFill>
                <a:effectLst/>
                <a:uFillTx/>
                <a:latin typeface="Times New Roman"/>
              </a:rPr>
              <a:t>:</a:t>
            </a:r>
            <a:endParaRPr b="0" lang="en-US" sz="4000" strike="noStrike" u="none">
              <a:solidFill>
                <a:srgbClr val="cc3300"/>
              </a:solidFill>
              <a:effectLst/>
              <a:uFillTx/>
              <a:latin typeface="Times New Roman"/>
            </a:endParaRPr>
          </a:p>
        </p:txBody>
      </p:sp>
      <p:sp>
        <p:nvSpPr>
          <p:cNvPr id="30"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92500" lnSpcReduction="9999"/>
          </a:bodyPr>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Can we qualify?  What do we gain?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What are our obligations?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CFTC has exclusive jurisdiction over the contracts traded on an exempt board of trade.  Does it have exclusive jurisdiction over the board of trade?  What is the impact of the reference to 12(e)(2)(b)?  But compare 12(e)(1)(B)(i) </a:t>
            </a:r>
            <a:r>
              <a:rPr b="0" i="1" lang="en-US" sz="1600" strike="noStrike" u="none">
                <a:solidFill>
                  <a:srgbClr val="cc3300"/>
                </a:solidFill>
                <a:effectLst/>
                <a:uFillTx/>
                <a:latin typeface="Times New Roman"/>
              </a:rPr>
              <a:t>[“Nothing in this Act shall supersede or preempt‑(B) the application of any Federal or State statute . . . to any transaction in or involving any commodity, product, right , service or interest‑(i) that is not conducted on or subject to the rules of a registered entity or exempt board of trade . . . .]</a:t>
            </a:r>
            <a:r>
              <a:rPr b="0" lang="en-US" sz="1600" strike="noStrike" u="none">
                <a:solidFill>
                  <a:srgbClr val="cc3300"/>
                </a:solidFill>
                <a:effectLst/>
                <a:uFillTx/>
                <a:latin typeface="Times New Roman"/>
              </a:rPr>
              <a:t> Antitrust?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There is no principal-to-principal limitation, what are requirements for intermediaries?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What about advisers and agents? Can power management companies execute for and/or advise clients to transact on such exchanges without registering with the Commission as CTAs?  Does an FCM have a valuable role to play?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Can we preempt antitrust scrutiny?  Shouldn’t we be worried about state regulators?  Is the SEC lurking to claim jurisdiction if a product begins to look like a security? </a:t>
            </a:r>
            <a:endParaRPr b="0" lang="en-US" sz="1600" strike="noStrike" u="none">
              <a:solidFill>
                <a:srgbClr val="cc3300"/>
              </a:solidFill>
              <a:effectLst/>
              <a:uFillTx/>
              <a:latin typeface="Times New Roman"/>
            </a:endParaRPr>
          </a:p>
          <a:p>
            <a:pPr marL="343080" indent="-343080">
              <a:spcBef>
                <a:spcPts val="400"/>
              </a:spcBef>
              <a:buClr>
                <a:srgbClr val="cc33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3300"/>
                </a:solidFill>
                <a:effectLst/>
                <a:uFillTx/>
                <a:latin typeface="Times New Roman"/>
              </a:rPr>
              <a:t>What are the consequences for other exchanges.</a:t>
            </a:r>
            <a:br>
              <a:rPr sz="1600"/>
            </a:br>
            <a:r>
              <a:rPr b="0" lang="en-US" sz="1600" strike="noStrike" u="none">
                <a:solidFill>
                  <a:srgbClr val="cc3300"/>
                </a:solidFill>
                <a:effectLst/>
                <a:uFillTx/>
                <a:latin typeface="Times New Roman"/>
              </a:rPr>
              <a:t> </a:t>
            </a:r>
            <a:endParaRPr b="0" lang="en-US" sz="1600" strike="noStrike" u="none">
              <a:solidFill>
                <a:srgbClr val="cc3300"/>
              </a:solidFill>
              <a:effectLst/>
              <a:uFillTx/>
              <a:latin typeface="Times New Roman"/>
            </a:endParaRPr>
          </a:p>
        </p:txBody>
      </p:sp>
      <p:sp>
        <p:nvSpPr>
          <p:cNvPr id="4" name="PlaceHolder 3"/>
          <p:cNvSpPr>
            <a:spLocks noGrp="1"/>
          </p:cNvSpPr>
          <p:nvPr>
            <p:ph type="ftr" idx="2"/>
          </p:nvPr>
        </p:nvSpPr>
        <p:spPr/>
        <p:txBody>
          <a:bodyPr/>
          <a:p>
            <a:r>
              <a:t>(c) Jerrold E. Salzman</a:t>
            </a:r>
          </a:p>
        </p:txBody>
      </p:sp>
      <p:sp>
        <p:nvSpPr>
          <p:cNvPr id="5" name="PlaceHolder 4"/>
          <p:cNvSpPr>
            <a:spLocks noGrp="1"/>
          </p:cNvSpPr>
          <p:nvPr>
            <p:ph type="sldNum" idx="3"/>
          </p:nvPr>
        </p:nvSpPr>
        <p:spPr/>
        <p:txBody>
          <a:bodyPr/>
          <a:p>
            <a:fld id="{2E1886AF-D053-46A7-A5A2-79A62B902BBD}" type="slidenum">
              <a:t>9</a:t>
            </a:fld>
          </a:p>
        </p:txBody>
      </p:sp>
      <p:sp>
        <p:nvSpPr>
          <p:cNvPr id="6" name="PlaceHolder 5"/>
          <p:cNvSpPr>
            <a:spLocks noGrp="1"/>
          </p:cNvSpPr>
          <p:nvPr>
            <p:ph type="dt" idx="1"/>
          </p:nvPr>
        </p:nvSpPr>
        <p:spPr/>
        <p:txBody>
          <a:bodyPr/>
          <a:p>
            <a:r>
              <a:rPr lang="en-US"/>
              <a:t>Jan. 26, 2001</a:t>
            </a: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2001-01-17T14:47:33Z</dcterms:created>
  <dc:creator>Jerrold E. Salzman</dc:creator>
  <dc:description/>
  <dc:language>en-US</dc:language>
  <cp:lastModifiedBy>Jerrold E. Salzman</cp:lastModifiedBy>
  <dcterms:modified xsi:type="dcterms:W3CDTF">2001-01-19T19:55:54Z</dcterms:modified>
  <cp:revision>26</cp:revision>
  <dc:subject/>
  <dc:title>Organization of the LOWRENT Energy Exchange </dc:title>
</cp:coreProperties>
</file>