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s/_rels/slide27.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28.xml.rels" ContentType="application/vnd.openxmlformats-package.relationships+xml"/>
  <Override PartName="/ppt/slides/_rels/slide30.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29.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1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slide29.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_rels/presentation.xml.rels" ContentType="application/vnd.openxmlformats-package.relationships+xml"/>
  <Override PartName="/ppt/media/image13.png" ContentType="image/png"/>
  <Override PartName="/ppt/media/image12.wmf" ContentType="image/x-wmf"/>
  <Override PartName="/ppt/media/image9.wmf" ContentType="image/x-wmf"/>
  <Override PartName="/ppt/media/image8.png" ContentType="image/png"/>
  <Override PartName="/ppt/media/image17.png" ContentType="image/png"/>
  <Override PartName="/ppt/media/image18.jpeg" ContentType="image/jpeg"/>
  <Override PartName="/ppt/media/image2.jpeg" ContentType="image/jpeg"/>
  <Override PartName="/ppt/media/image14.png" ContentType="image/png"/>
  <Override PartName="/ppt/media/image5.png" ContentType="image/png"/>
  <Override PartName="/ppt/media/image15.png" ContentType="image/png"/>
  <Override PartName="/ppt/media/image3.jpeg" ContentType="image/jpeg"/>
  <Override PartName="/ppt/media/image6.png" ContentType="image/png"/>
  <Override PartName="/ppt/media/image16.png" ContentType="image/png"/>
  <Override PartName="/ppt/media/image7.png" ContentType="image/png"/>
  <Override PartName="/ppt/media/image11.png" ContentType="image/png"/>
  <Override PartName="/ppt/media/image1.wmf" ContentType="image/x-wmf"/>
  <Override PartName="/ppt/media/image10.wmf" ContentType="image/x-wmf"/>
  <Override PartName="/ppt/media/image4.jpeg" ContentType="image/jpeg"/>
  <Override PartName="/ppt/embeddings/oleObject1.bin" ContentType="application/vnd.openxmlformats-officedocument.oleObject"/>
  <Override PartName="/ppt/embeddings/oleObject1.xlsx" ContentType="application/vnd.openxmlformats-officedocument.spreadsheetml.sheet"/>
  <Override PartName="/ppt/embeddings/oleObject2.xlsx" ContentType="application/vnd.openxmlformats-officedocument.spreadsheetml.sheet"/>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p:notesSz cx="6980238" cy="9212263"/>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73DC0CF3-8278-40EC-9C27-670C0E21B105}"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285480"/>
            <a:ext cx="7772400" cy="1143000"/>
          </a:xfrm>
          <a:prstGeom prst="rect">
            <a:avLst/>
          </a:prstGeom>
          <a:noFill/>
          <a:ln w="0">
            <a:noFill/>
          </a:ln>
        </p:spPr>
        <p:txBody>
          <a:bodyPr lIns="92160" rIns="92160" tIns="46080" bIns="46080" anchor="ctr">
            <a:spAutoFit/>
          </a:bodyPr>
          <a:p>
            <a:pPr indent="0" algn="ctr">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000000"/>
              </a:solidFill>
              <a:effectLst/>
              <a:uFillTx/>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1091B0CF-A7B8-4C72-A7A4-DA628DB8D0A1}" type="slidenum">
              <a:t>&lt;#&gt;</a:t>
            </a:fld>
          </a:p>
        </p:txBody>
      </p:sp>
      <p:sp>
        <p:nvSpPr>
          <p:cNvPr id="5" name="PlaceHolder 4"/>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sp>
        <p:nvSpPr>
          <p:cNvPr id="0" name="PlaceHolder 1"/>
          <p:cNvSpPr>
            <a:spLocks noGrp="1"/>
          </p:cNvSpPr>
          <p:nvPr>
            <p:ph type="dt" idx="1"/>
          </p:nvPr>
        </p:nvSpPr>
        <p:spPr>
          <a:xfrm>
            <a:off x="685800" y="6248520"/>
            <a:ext cx="1905120" cy="457200"/>
          </a:xfrm>
          <a:prstGeom prst="rect">
            <a:avLst/>
          </a:prstGeom>
          <a:noFill/>
          <a:ln w="0">
            <a:noFill/>
          </a:ln>
        </p:spPr>
        <p:txBody>
          <a:bodyPr lIns="92160" rIns="92160" tIns="46080" bIns="4608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ff"/>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ff"/>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1" name="PlaceHolder 2"/>
          <p:cNvSpPr>
            <a:spLocks noGrp="1"/>
          </p:cNvSpPr>
          <p:nvPr>
            <p:ph type="ftr" idx="2"/>
          </p:nvPr>
        </p:nvSpPr>
        <p:spPr>
          <a:xfrm>
            <a:off x="3124080" y="6248520"/>
            <a:ext cx="2895840" cy="457200"/>
          </a:xfrm>
          <a:prstGeom prst="rect">
            <a:avLst/>
          </a:prstGeom>
          <a:noFill/>
          <a:ln w="0">
            <a:noFill/>
          </a:ln>
        </p:spPr>
        <p:txBody>
          <a:bodyPr lIns="92160" rIns="92160" tIns="46080" bIns="46080" anchor="ctr">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ff"/>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ff"/>
                </a:solidFill>
                <a:effectLst/>
                <a:uFillTx/>
                <a:latin typeface="Times New Roman"/>
              </a:rPr>
              <a:t>&lt;footer&gt;</a:t>
            </a:r>
            <a:endParaRPr b="0" lang="en-US" sz="1400" strike="noStrike" u="none">
              <a:solidFill>
                <a:srgbClr val="000000"/>
              </a:solidFill>
              <a:effectLst/>
              <a:uFillTx/>
              <a:latin typeface="Times New Roman"/>
            </a:endParaRPr>
          </a:p>
        </p:txBody>
      </p:sp>
      <p:sp>
        <p:nvSpPr>
          <p:cNvPr id="2" name="PlaceHolder 3"/>
          <p:cNvSpPr>
            <a:spLocks noGrp="1"/>
          </p:cNvSpPr>
          <p:nvPr>
            <p:ph type="sldNum" idx="3"/>
          </p:nvPr>
        </p:nvSpPr>
        <p:spPr>
          <a:xfrm>
            <a:off x="6553080" y="6248520"/>
            <a:ext cx="1905120" cy="457200"/>
          </a:xfrm>
          <a:prstGeom prst="rect">
            <a:avLst/>
          </a:prstGeom>
          <a:noFill/>
          <a:ln w="0">
            <a:noFill/>
          </a:ln>
        </p:spPr>
        <p:txBody>
          <a:bodyPr lIns="92160" rIns="92160" tIns="46080" bIns="4608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ff"/>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76F64E7-F102-4B42-9C52-261572B8EF08}" type="slidenum">
              <a:rPr b="0" lang="en-US" sz="1400" strike="noStrike" u="none">
                <a:solidFill>
                  <a:srgbClr val="ffffff"/>
                </a:solidFill>
                <a:effectLst/>
                <a:uFillTx/>
                <a:latin typeface="Times New Roman"/>
              </a:rPr>
              <a:t>&lt;number&gt;</a:t>
            </a:fld>
            <a:endParaRPr b="0" lang="en-US" sz="1400" strike="noStrike" u="none">
              <a:solidFill>
                <a:srgbClr val="000000"/>
              </a:solidFill>
              <a:effectLst/>
              <a:uFillTx/>
              <a:latin typeface="Times New Roman"/>
            </a:endParaRPr>
          </a:p>
        </p:txBody>
      </p:sp>
      <p:sp>
        <p:nvSpPr>
          <p:cNvPr id="3" name=""/>
          <p:cNvSpPr/>
          <p:nvPr/>
        </p:nvSpPr>
        <p:spPr>
          <a:xfrm>
            <a:off x="90360" y="6610320"/>
            <a:ext cx="184320" cy="168480"/>
          </a:xfrm>
          <a:prstGeom prst="rect">
            <a:avLst/>
          </a:prstGeom>
          <a:noFill/>
          <a:ln w="0">
            <a:noFill/>
          </a:ln>
        </p:spPr>
        <p:style>
          <a:lnRef idx="0"/>
          <a:fillRef idx="0"/>
          <a:effectRef idx="0"/>
          <a:fontRef idx="minor"/>
        </p:style>
        <p:txBody>
          <a:bodyPr wrap="none" lIns="90000" rIns="90000" tIns="46800" bIns="46800" anchor="t">
            <a:sp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4" name="PlaceHolder 4"/>
          <p:cNvSpPr>
            <a:spLocks noGrp="1"/>
          </p:cNvSpPr>
          <p:nvPr>
            <p:ph type="title"/>
          </p:nvPr>
        </p:nvSpPr>
        <p:spPr>
          <a:xfrm>
            <a:off x="685800" y="285480"/>
            <a:ext cx="7772400" cy="1143000"/>
          </a:xfrm>
          <a:prstGeom prst="rect">
            <a:avLst/>
          </a:prstGeom>
          <a:noFill/>
          <a:ln w="0">
            <a:noFill/>
          </a:ln>
        </p:spPr>
        <p:txBody>
          <a:bodyPr lIns="92160" rIns="92160" tIns="46080" bIns="46080" anchor="ctr">
            <a:noAutofit/>
          </a:bodyPr>
          <a:p>
            <a:pPr indent="0" algn="ctr">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Click to edit the title text format</a:t>
            </a:r>
            <a:endParaRPr b="1" lang="en-US" sz="3000" strike="noStrike" u="none">
              <a:solidFill>
                <a:srgbClr val="000000"/>
              </a:solidFill>
              <a:effectLst/>
              <a:uFillTx/>
              <a:latin typeface="Arial"/>
            </a:endParaRPr>
          </a:p>
        </p:txBody>
      </p:sp>
      <p:sp>
        <p:nvSpPr>
          <p:cNvPr id="5" name=""/>
          <p:cNvSpPr/>
          <p:nvPr/>
        </p:nvSpPr>
        <p:spPr>
          <a:xfrm>
            <a:off x="133200" y="5872320"/>
            <a:ext cx="4572000" cy="244440"/>
          </a:xfrm>
          <a:prstGeom prst="rect">
            <a:avLst/>
          </a:prstGeom>
          <a:noFill/>
          <a:ln w="0">
            <a:noFill/>
          </a:ln>
        </p:spPr>
        <p:style>
          <a:lnRef idx="0"/>
          <a:fillRef idx="0"/>
          <a:effectRef idx="0"/>
          <a:fontRef idx="minor"/>
        </p:style>
        <p:txBody>
          <a:bodyPr lIns="90000" rIns="90000" tIns="46800" bIns="46800" anchor="t">
            <a:spAutoFit/>
          </a:bodyPr>
          <a:p>
            <a:pPr indent="0">
              <a:lnSpc>
                <a:spcPct val="100000"/>
              </a:lnSpc>
              <a:spcBef>
                <a:spcPts val="6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6" name=""/>
          <p:cNvSpPr/>
          <p:nvPr/>
        </p:nvSpPr>
        <p:spPr>
          <a:xfrm>
            <a:off x="8709120" y="6373800"/>
            <a:ext cx="253800" cy="307440"/>
          </a:xfrm>
          <a:prstGeom prst="rect">
            <a:avLst/>
          </a:prstGeom>
          <a:noFill/>
          <a:ln w="0">
            <a:noFill/>
          </a:ln>
        </p:spPr>
        <p:style>
          <a:lnRef idx="0"/>
          <a:fillRef idx="0"/>
          <a:effectRef idx="0"/>
          <a:fontRef idx="minor"/>
        </p:style>
        <p:txBody>
          <a:bodyPr lIns="90000" rIns="90000" tIns="46800" bIns="46800" anchor="t">
            <a:sp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9bff"/>
                </a:solidFill>
                <a:effectLst/>
                <a:uFillTx/>
                <a:latin typeface="Frutiger"/>
              </a:rPr>
              <a:t>®</a:t>
            </a:r>
            <a:endParaRPr b="0" lang="en-US" sz="1400" strike="noStrike" u="none">
              <a:solidFill>
                <a:srgbClr val="ffffff"/>
              </a:solidFill>
              <a:effectLst/>
              <a:uFillTx/>
              <a:latin typeface="Times New Roman"/>
            </a:endParaRPr>
          </a:p>
        </p:txBody>
      </p:sp>
      <p:grpSp>
        <p:nvGrpSpPr>
          <p:cNvPr id="7" name=""/>
          <p:cNvGrpSpPr/>
          <p:nvPr/>
        </p:nvGrpSpPr>
        <p:grpSpPr>
          <a:xfrm>
            <a:off x="7900920" y="5915160"/>
            <a:ext cx="935280" cy="887400"/>
            <a:chOff x="7900920" y="5915160"/>
            <a:chExt cx="935280" cy="887400"/>
          </a:xfrm>
        </p:grpSpPr>
        <p:sp>
          <p:nvSpPr>
            <p:cNvPr id="8" name=""/>
            <p:cNvSpPr/>
            <p:nvPr/>
          </p:nvSpPr>
          <p:spPr>
            <a:xfrm>
              <a:off x="8289720" y="6238800"/>
              <a:ext cx="546480" cy="563760"/>
            </a:xfrm>
            <a:custGeom>
              <a:avLst/>
              <a:gdLst/>
              <a:ahLst/>
              <a:rect l="l" t="t" r="r" b="b"/>
              <a:pathLst>
                <a:path w="1345" h="1458">
                  <a:moveTo>
                    <a:pt x="432" y="617"/>
                  </a:moveTo>
                  <a:lnTo>
                    <a:pt x="1037" y="0"/>
                  </a:lnTo>
                  <a:lnTo>
                    <a:pt x="1344" y="307"/>
                  </a:lnTo>
                  <a:lnTo>
                    <a:pt x="194" y="1457"/>
                  </a:lnTo>
                  <a:lnTo>
                    <a:pt x="122" y="1385"/>
                  </a:lnTo>
                  <a:lnTo>
                    <a:pt x="211" y="1171"/>
                  </a:lnTo>
                  <a:lnTo>
                    <a:pt x="65" y="1330"/>
                  </a:lnTo>
                  <a:lnTo>
                    <a:pt x="0" y="1263"/>
                  </a:lnTo>
                  <a:lnTo>
                    <a:pt x="298" y="960"/>
                  </a:lnTo>
                  <a:lnTo>
                    <a:pt x="372" y="1035"/>
                  </a:lnTo>
                  <a:lnTo>
                    <a:pt x="283" y="1224"/>
                  </a:lnTo>
                  <a:lnTo>
                    <a:pt x="1210" y="305"/>
                  </a:lnTo>
                  <a:lnTo>
                    <a:pt x="1044" y="139"/>
                  </a:lnTo>
                  <a:lnTo>
                    <a:pt x="492" y="686"/>
                  </a:lnTo>
                  <a:lnTo>
                    <a:pt x="432" y="617"/>
                  </a:lnTo>
                </a:path>
              </a:pathLst>
            </a:custGeom>
            <a:solidFill>
              <a:srgbClr val="009b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9" name=""/>
            <p:cNvSpPr/>
            <p:nvPr/>
          </p:nvSpPr>
          <p:spPr>
            <a:xfrm>
              <a:off x="7990200" y="6331680"/>
              <a:ext cx="204840" cy="190800"/>
            </a:xfrm>
            <a:custGeom>
              <a:avLst/>
              <a:gdLst/>
              <a:ahLst/>
              <a:rect l="l" t="t" r="r" b="b"/>
              <a:pathLst>
                <a:path w="505" h="494">
                  <a:moveTo>
                    <a:pt x="504" y="192"/>
                  </a:moveTo>
                  <a:lnTo>
                    <a:pt x="199" y="493"/>
                  </a:lnTo>
                  <a:lnTo>
                    <a:pt x="132" y="428"/>
                  </a:lnTo>
                  <a:lnTo>
                    <a:pt x="223" y="216"/>
                  </a:lnTo>
                  <a:lnTo>
                    <a:pt x="70" y="378"/>
                  </a:lnTo>
                  <a:lnTo>
                    <a:pt x="0" y="305"/>
                  </a:lnTo>
                  <a:lnTo>
                    <a:pt x="310" y="0"/>
                  </a:lnTo>
                  <a:lnTo>
                    <a:pt x="377" y="70"/>
                  </a:lnTo>
                  <a:lnTo>
                    <a:pt x="286" y="286"/>
                  </a:lnTo>
                  <a:lnTo>
                    <a:pt x="432" y="123"/>
                  </a:lnTo>
                  <a:lnTo>
                    <a:pt x="504" y="192"/>
                  </a:lnTo>
                </a:path>
              </a:pathLst>
            </a:custGeom>
            <a:solidFill>
              <a:srgbClr val="009b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0" name=""/>
            <p:cNvSpPr/>
            <p:nvPr/>
          </p:nvSpPr>
          <p:spPr>
            <a:xfrm>
              <a:off x="8095680" y="6428520"/>
              <a:ext cx="178560" cy="193320"/>
            </a:xfrm>
            <a:custGeom>
              <a:avLst/>
              <a:gdLst/>
              <a:ahLst/>
              <a:rect l="l" t="t" r="r" b="b"/>
              <a:pathLst>
                <a:path w="440" h="501">
                  <a:moveTo>
                    <a:pt x="0" y="298"/>
                  </a:moveTo>
                  <a:lnTo>
                    <a:pt x="297" y="0"/>
                  </a:lnTo>
                  <a:lnTo>
                    <a:pt x="403" y="106"/>
                  </a:lnTo>
                  <a:lnTo>
                    <a:pt x="427" y="139"/>
                  </a:lnTo>
                  <a:lnTo>
                    <a:pt x="434" y="161"/>
                  </a:lnTo>
                  <a:lnTo>
                    <a:pt x="439" y="175"/>
                  </a:lnTo>
                  <a:lnTo>
                    <a:pt x="439" y="194"/>
                  </a:lnTo>
                  <a:lnTo>
                    <a:pt x="437" y="218"/>
                  </a:lnTo>
                  <a:lnTo>
                    <a:pt x="426" y="237"/>
                  </a:lnTo>
                  <a:lnTo>
                    <a:pt x="413" y="251"/>
                  </a:lnTo>
                  <a:lnTo>
                    <a:pt x="397" y="267"/>
                  </a:lnTo>
                  <a:lnTo>
                    <a:pt x="378" y="285"/>
                  </a:lnTo>
                  <a:lnTo>
                    <a:pt x="366" y="292"/>
                  </a:lnTo>
                  <a:lnTo>
                    <a:pt x="351" y="298"/>
                  </a:lnTo>
                  <a:lnTo>
                    <a:pt x="339" y="299"/>
                  </a:lnTo>
                  <a:lnTo>
                    <a:pt x="325" y="297"/>
                  </a:lnTo>
                  <a:lnTo>
                    <a:pt x="305" y="293"/>
                  </a:lnTo>
                  <a:lnTo>
                    <a:pt x="309" y="314"/>
                  </a:lnTo>
                  <a:lnTo>
                    <a:pt x="306" y="332"/>
                  </a:lnTo>
                  <a:lnTo>
                    <a:pt x="300" y="352"/>
                  </a:lnTo>
                  <a:lnTo>
                    <a:pt x="288" y="368"/>
                  </a:lnTo>
                  <a:lnTo>
                    <a:pt x="225" y="433"/>
                  </a:lnTo>
                  <a:lnTo>
                    <a:pt x="209" y="459"/>
                  </a:lnTo>
                  <a:lnTo>
                    <a:pt x="202" y="483"/>
                  </a:lnTo>
                  <a:lnTo>
                    <a:pt x="202" y="500"/>
                  </a:lnTo>
                  <a:lnTo>
                    <a:pt x="185" y="483"/>
                  </a:lnTo>
                  <a:lnTo>
                    <a:pt x="122" y="425"/>
                  </a:lnTo>
                  <a:lnTo>
                    <a:pt x="121" y="416"/>
                  </a:lnTo>
                  <a:lnTo>
                    <a:pt x="125" y="406"/>
                  </a:lnTo>
                  <a:lnTo>
                    <a:pt x="130" y="399"/>
                  </a:lnTo>
                  <a:lnTo>
                    <a:pt x="156" y="368"/>
                  </a:lnTo>
                  <a:lnTo>
                    <a:pt x="199" y="325"/>
                  </a:lnTo>
                  <a:lnTo>
                    <a:pt x="210" y="314"/>
                  </a:lnTo>
                  <a:lnTo>
                    <a:pt x="217" y="302"/>
                  </a:lnTo>
                  <a:lnTo>
                    <a:pt x="220" y="288"/>
                  </a:lnTo>
                  <a:lnTo>
                    <a:pt x="216" y="269"/>
                  </a:lnTo>
                  <a:lnTo>
                    <a:pt x="209" y="257"/>
                  </a:lnTo>
                  <a:lnTo>
                    <a:pt x="199" y="250"/>
                  </a:lnTo>
                  <a:lnTo>
                    <a:pt x="187" y="237"/>
                  </a:lnTo>
                  <a:lnTo>
                    <a:pt x="237" y="183"/>
                  </a:lnTo>
                  <a:lnTo>
                    <a:pt x="261" y="204"/>
                  </a:lnTo>
                  <a:lnTo>
                    <a:pt x="278" y="214"/>
                  </a:lnTo>
                  <a:lnTo>
                    <a:pt x="299" y="216"/>
                  </a:lnTo>
                  <a:lnTo>
                    <a:pt x="321" y="204"/>
                  </a:lnTo>
                  <a:lnTo>
                    <a:pt x="331" y="195"/>
                  </a:lnTo>
                  <a:lnTo>
                    <a:pt x="338" y="188"/>
                  </a:lnTo>
                  <a:lnTo>
                    <a:pt x="343" y="179"/>
                  </a:lnTo>
                  <a:lnTo>
                    <a:pt x="344" y="166"/>
                  </a:lnTo>
                  <a:lnTo>
                    <a:pt x="342" y="150"/>
                  </a:lnTo>
                  <a:lnTo>
                    <a:pt x="332" y="133"/>
                  </a:lnTo>
                  <a:lnTo>
                    <a:pt x="312" y="113"/>
                  </a:lnTo>
                  <a:lnTo>
                    <a:pt x="60" y="361"/>
                  </a:lnTo>
                  <a:lnTo>
                    <a:pt x="0" y="298"/>
                  </a:lnTo>
                </a:path>
              </a:pathLst>
            </a:custGeom>
            <a:solidFill>
              <a:srgbClr val="009bff"/>
            </a:solidFill>
            <a:ln cap="rnd" w="12600">
              <a:solidFill>
                <a:srgbClr val="0091ff"/>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1" name=""/>
            <p:cNvSpPr/>
            <p:nvPr/>
          </p:nvSpPr>
          <p:spPr>
            <a:xfrm>
              <a:off x="8291160" y="6077160"/>
              <a:ext cx="373680" cy="447840"/>
            </a:xfrm>
            <a:custGeom>
              <a:avLst/>
              <a:gdLst/>
              <a:ahLst/>
              <a:rect l="l" t="t" r="r" b="b"/>
              <a:pathLst>
                <a:path w="920" h="1159">
                  <a:moveTo>
                    <a:pt x="0" y="615"/>
                  </a:moveTo>
                  <a:lnTo>
                    <a:pt x="612" y="0"/>
                  </a:lnTo>
                  <a:lnTo>
                    <a:pt x="919" y="308"/>
                  </a:lnTo>
                  <a:lnTo>
                    <a:pt x="314" y="913"/>
                  </a:lnTo>
                  <a:lnTo>
                    <a:pt x="497" y="1096"/>
                  </a:lnTo>
                  <a:lnTo>
                    <a:pt x="434" y="1158"/>
                  </a:lnTo>
                  <a:lnTo>
                    <a:pt x="180" y="903"/>
                  </a:lnTo>
                  <a:lnTo>
                    <a:pt x="780" y="305"/>
                  </a:lnTo>
                  <a:lnTo>
                    <a:pt x="614" y="137"/>
                  </a:lnTo>
                  <a:lnTo>
                    <a:pt x="67" y="685"/>
                  </a:lnTo>
                  <a:lnTo>
                    <a:pt x="0" y="615"/>
                  </a:lnTo>
                </a:path>
              </a:pathLst>
            </a:custGeom>
            <a:solidFill>
              <a:srgbClr val="00f008"/>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2" name=""/>
            <p:cNvSpPr/>
            <p:nvPr/>
          </p:nvSpPr>
          <p:spPr>
            <a:xfrm>
              <a:off x="8017920" y="5915160"/>
              <a:ext cx="478800" cy="448200"/>
            </a:xfrm>
            <a:custGeom>
              <a:avLst/>
              <a:gdLst/>
              <a:ahLst/>
              <a:rect l="l" t="t" r="r" b="b"/>
              <a:pathLst>
                <a:path w="1179" h="1160">
                  <a:moveTo>
                    <a:pt x="0" y="866"/>
                  </a:moveTo>
                  <a:lnTo>
                    <a:pt x="866" y="0"/>
                  </a:lnTo>
                  <a:lnTo>
                    <a:pt x="1178" y="314"/>
                  </a:lnTo>
                  <a:lnTo>
                    <a:pt x="573" y="926"/>
                  </a:lnTo>
                  <a:lnTo>
                    <a:pt x="746" y="1099"/>
                  </a:lnTo>
                  <a:lnTo>
                    <a:pt x="689" y="1159"/>
                  </a:lnTo>
                  <a:lnTo>
                    <a:pt x="434" y="907"/>
                  </a:lnTo>
                  <a:lnTo>
                    <a:pt x="1039" y="310"/>
                  </a:lnTo>
                  <a:lnTo>
                    <a:pt x="866" y="139"/>
                  </a:lnTo>
                  <a:lnTo>
                    <a:pt x="70" y="933"/>
                  </a:lnTo>
                  <a:lnTo>
                    <a:pt x="0" y="866"/>
                  </a:lnTo>
                </a:path>
              </a:pathLst>
            </a:custGeom>
            <a:solidFill>
              <a:srgbClr val="ff004a"/>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3" name=""/>
            <p:cNvSpPr/>
            <p:nvPr/>
          </p:nvSpPr>
          <p:spPr>
            <a:xfrm>
              <a:off x="7900920" y="6246720"/>
              <a:ext cx="189720" cy="180720"/>
            </a:xfrm>
            <a:custGeom>
              <a:avLst/>
              <a:gdLst/>
              <a:ahLst/>
              <a:rect l="l" t="t" r="r" b="b"/>
              <a:pathLst>
                <a:path w="468" h="468">
                  <a:moveTo>
                    <a:pt x="467" y="170"/>
                  </a:moveTo>
                  <a:lnTo>
                    <a:pt x="297" y="0"/>
                  </a:lnTo>
                  <a:lnTo>
                    <a:pt x="0" y="296"/>
                  </a:lnTo>
                  <a:lnTo>
                    <a:pt x="171" y="467"/>
                  </a:lnTo>
                  <a:lnTo>
                    <a:pt x="232" y="407"/>
                  </a:lnTo>
                  <a:lnTo>
                    <a:pt x="135" y="307"/>
                  </a:lnTo>
                  <a:lnTo>
                    <a:pt x="199" y="242"/>
                  </a:lnTo>
                  <a:lnTo>
                    <a:pt x="292" y="335"/>
                  </a:lnTo>
                  <a:lnTo>
                    <a:pt x="352" y="275"/>
                  </a:lnTo>
                  <a:lnTo>
                    <a:pt x="259" y="182"/>
                  </a:lnTo>
                  <a:lnTo>
                    <a:pt x="314" y="127"/>
                  </a:lnTo>
                  <a:lnTo>
                    <a:pt x="411" y="224"/>
                  </a:lnTo>
                  <a:lnTo>
                    <a:pt x="467" y="170"/>
                  </a:lnTo>
                </a:path>
              </a:pathLst>
            </a:custGeom>
            <a:solidFill>
              <a:srgbClr val="009b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sp>
          <p:nvSpPr>
            <p:cNvPr id="14" name=""/>
            <p:cNvSpPr/>
            <p:nvPr/>
          </p:nvSpPr>
          <p:spPr>
            <a:xfrm>
              <a:off x="8206560" y="6536880"/>
              <a:ext cx="162000" cy="154080"/>
            </a:xfrm>
            <a:custGeom>
              <a:avLst/>
              <a:gdLst/>
              <a:ahLst/>
              <a:rect l="l" t="t" r="r" b="b"/>
              <a:pathLst>
                <a:path w="399" h="399">
                  <a:moveTo>
                    <a:pt x="189" y="254"/>
                  </a:moveTo>
                  <a:lnTo>
                    <a:pt x="297" y="145"/>
                  </a:lnTo>
                  <a:lnTo>
                    <a:pt x="306" y="135"/>
                  </a:lnTo>
                  <a:lnTo>
                    <a:pt x="309" y="125"/>
                  </a:lnTo>
                  <a:lnTo>
                    <a:pt x="309" y="115"/>
                  </a:lnTo>
                  <a:lnTo>
                    <a:pt x="307" y="107"/>
                  </a:lnTo>
                  <a:lnTo>
                    <a:pt x="301" y="100"/>
                  </a:lnTo>
                  <a:lnTo>
                    <a:pt x="293" y="94"/>
                  </a:lnTo>
                  <a:lnTo>
                    <a:pt x="285" y="90"/>
                  </a:lnTo>
                  <a:lnTo>
                    <a:pt x="275" y="90"/>
                  </a:lnTo>
                  <a:lnTo>
                    <a:pt x="265" y="93"/>
                  </a:lnTo>
                  <a:lnTo>
                    <a:pt x="258" y="97"/>
                  </a:lnTo>
                  <a:lnTo>
                    <a:pt x="247" y="106"/>
                  </a:lnTo>
                  <a:lnTo>
                    <a:pt x="104" y="249"/>
                  </a:lnTo>
                  <a:lnTo>
                    <a:pt x="97" y="257"/>
                  </a:lnTo>
                  <a:lnTo>
                    <a:pt x="92" y="264"/>
                  </a:lnTo>
                  <a:lnTo>
                    <a:pt x="87" y="273"/>
                  </a:lnTo>
                  <a:lnTo>
                    <a:pt x="87" y="285"/>
                  </a:lnTo>
                  <a:lnTo>
                    <a:pt x="95" y="301"/>
                  </a:lnTo>
                  <a:lnTo>
                    <a:pt x="107" y="310"/>
                  </a:lnTo>
                  <a:lnTo>
                    <a:pt x="119" y="312"/>
                  </a:lnTo>
                  <a:lnTo>
                    <a:pt x="130" y="310"/>
                  </a:lnTo>
                  <a:lnTo>
                    <a:pt x="139" y="305"/>
                  </a:lnTo>
                  <a:lnTo>
                    <a:pt x="145" y="299"/>
                  </a:lnTo>
                  <a:lnTo>
                    <a:pt x="150" y="293"/>
                  </a:lnTo>
                  <a:lnTo>
                    <a:pt x="189" y="254"/>
                  </a:lnTo>
                  <a:lnTo>
                    <a:pt x="258" y="320"/>
                  </a:lnTo>
                  <a:lnTo>
                    <a:pt x="234" y="345"/>
                  </a:lnTo>
                  <a:lnTo>
                    <a:pt x="205" y="372"/>
                  </a:lnTo>
                  <a:lnTo>
                    <a:pt x="179" y="388"/>
                  </a:lnTo>
                  <a:lnTo>
                    <a:pt x="152" y="396"/>
                  </a:lnTo>
                  <a:lnTo>
                    <a:pt x="129" y="398"/>
                  </a:lnTo>
                  <a:lnTo>
                    <a:pt x="95" y="391"/>
                  </a:lnTo>
                  <a:lnTo>
                    <a:pt x="75" y="384"/>
                  </a:lnTo>
                  <a:lnTo>
                    <a:pt x="60" y="372"/>
                  </a:lnTo>
                  <a:lnTo>
                    <a:pt x="43" y="356"/>
                  </a:lnTo>
                  <a:lnTo>
                    <a:pt x="24" y="333"/>
                  </a:lnTo>
                  <a:lnTo>
                    <a:pt x="12" y="315"/>
                  </a:lnTo>
                  <a:lnTo>
                    <a:pt x="5" y="294"/>
                  </a:lnTo>
                  <a:lnTo>
                    <a:pt x="0" y="274"/>
                  </a:lnTo>
                  <a:lnTo>
                    <a:pt x="0" y="255"/>
                  </a:lnTo>
                  <a:lnTo>
                    <a:pt x="4" y="235"/>
                  </a:lnTo>
                  <a:lnTo>
                    <a:pt x="10" y="216"/>
                  </a:lnTo>
                  <a:lnTo>
                    <a:pt x="29" y="189"/>
                  </a:lnTo>
                  <a:lnTo>
                    <a:pt x="193" y="24"/>
                  </a:lnTo>
                  <a:lnTo>
                    <a:pt x="215" y="10"/>
                  </a:lnTo>
                  <a:lnTo>
                    <a:pt x="236" y="4"/>
                  </a:lnTo>
                  <a:lnTo>
                    <a:pt x="256" y="0"/>
                  </a:lnTo>
                  <a:lnTo>
                    <a:pt x="275" y="0"/>
                  </a:lnTo>
                  <a:lnTo>
                    <a:pt x="292" y="3"/>
                  </a:lnTo>
                  <a:lnTo>
                    <a:pt x="314" y="10"/>
                  </a:lnTo>
                  <a:lnTo>
                    <a:pt x="334" y="24"/>
                  </a:lnTo>
                  <a:lnTo>
                    <a:pt x="348" y="38"/>
                  </a:lnTo>
                  <a:lnTo>
                    <a:pt x="360" y="50"/>
                  </a:lnTo>
                  <a:lnTo>
                    <a:pt x="373" y="63"/>
                  </a:lnTo>
                  <a:lnTo>
                    <a:pt x="381" y="75"/>
                  </a:lnTo>
                  <a:lnTo>
                    <a:pt x="390" y="90"/>
                  </a:lnTo>
                  <a:lnTo>
                    <a:pt x="397" y="109"/>
                  </a:lnTo>
                  <a:lnTo>
                    <a:pt x="398" y="129"/>
                  </a:lnTo>
                  <a:lnTo>
                    <a:pt x="398" y="150"/>
                  </a:lnTo>
                  <a:lnTo>
                    <a:pt x="393" y="168"/>
                  </a:lnTo>
                  <a:lnTo>
                    <a:pt x="385" y="187"/>
                  </a:lnTo>
                  <a:lnTo>
                    <a:pt x="367" y="209"/>
                  </a:lnTo>
                  <a:lnTo>
                    <a:pt x="258" y="320"/>
                  </a:lnTo>
                  <a:lnTo>
                    <a:pt x="189" y="254"/>
                  </a:lnTo>
                </a:path>
              </a:pathLst>
            </a:custGeom>
            <a:solidFill>
              <a:srgbClr val="009b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Times New Roman"/>
              </a:endParaRPr>
            </a:p>
          </p:txBody>
        </p:sp>
      </p:grpSp>
      <p:sp>
        <p:nvSpPr>
          <p:cNvPr id="15"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343080" indent="-343080">
              <a:spcBef>
                <a:spcPts val="5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Click to edit the outline text format</a:t>
            </a:r>
            <a:endParaRPr b="0" lang="en-US" sz="2200" strike="noStrike" u="none">
              <a:solidFill>
                <a:srgbClr val="000000"/>
              </a:solidFill>
              <a:effectLst/>
              <a:uFillTx/>
              <a:latin typeface="Arial"/>
            </a:endParaRPr>
          </a:p>
          <a:p>
            <a:pPr lvl="1" marL="743040" indent="-285840">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Second Outline Level</a:t>
            </a:r>
            <a:endParaRPr b="0" lang="en-US" sz="2000" strike="noStrike" u="none">
              <a:solidFill>
                <a:srgbClr val="000000"/>
              </a:solidFill>
              <a:effectLst/>
              <a:uFillTx/>
              <a:latin typeface="Arial"/>
            </a:endParaRPr>
          </a:p>
          <a:p>
            <a:pPr lvl="2" marL="1143000" indent="-228600">
              <a:spcBef>
                <a:spcPts val="451"/>
              </a:spcBef>
              <a:buClr>
                <a:srgbClr val="a2c1fe"/>
              </a:buClr>
              <a:buSzPct val="90000"/>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Third Outline Level</a:t>
            </a:r>
            <a:endParaRPr b="0" lang="en-US" sz="1800" strike="noStrike" u="none">
              <a:solidFill>
                <a:srgbClr val="000000"/>
              </a:solidFill>
              <a:effectLst/>
              <a:uFillTx/>
              <a:latin typeface="Arial"/>
            </a:endParaRPr>
          </a:p>
          <a:p>
            <a:pPr lvl="3" marL="1600200" indent="-228600">
              <a:spcBef>
                <a:spcPts val="451"/>
              </a:spcBef>
              <a:buClr>
                <a:srgbClr val="ffffff"/>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Fourth Outline Level</a:t>
            </a:r>
            <a:endParaRPr b="0" lang="en-US" sz="1800" strike="noStrike" u="none">
              <a:solidFill>
                <a:srgbClr val="000000"/>
              </a:solidFill>
              <a:effectLst/>
              <a:uFillTx/>
              <a:latin typeface="Arial"/>
            </a:endParaRPr>
          </a:p>
          <a:p>
            <a:pPr lvl="4" marL="2057400" indent="-228600">
              <a:spcBef>
                <a:spcPts val="451"/>
              </a:spcBef>
              <a:buClr>
                <a:srgbClr val="ffff00"/>
              </a:buClr>
              <a:buFont typeface="Arial"/>
              <a:buChar char="•"/>
              <a:tabLst>
                <a:tab algn="l" pos="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Fifth Outline Level</a:t>
            </a:r>
            <a:endParaRPr b="0" lang="en-US" sz="1800" strike="noStrike" u="none">
              <a:solidFill>
                <a:srgbClr val="000000"/>
              </a:solidFill>
              <a:effectLst/>
              <a:uFillTx/>
              <a:latin typeface="Arial"/>
            </a:endParaRPr>
          </a:p>
          <a:p>
            <a:pPr lvl="5" marL="2057400" indent="-228600">
              <a:spcBef>
                <a:spcPts val="45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Sixth Outline Level</a:t>
            </a:r>
            <a:endParaRPr b="0" lang="en-US" sz="1800" strike="noStrike" u="none">
              <a:solidFill>
                <a:srgbClr val="000000"/>
              </a:solidFill>
              <a:effectLst/>
              <a:uFillTx/>
              <a:latin typeface="Arial"/>
            </a:endParaRPr>
          </a:p>
          <a:p>
            <a:pPr lvl="6" marL="2057400" indent="-228600">
              <a:spcBef>
                <a:spcPts val="45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Seventh Outline Level</a:t>
            </a:r>
            <a:endParaRPr b="0" lang="en-US" sz="1800" strike="noStrike" u="none">
              <a:solidFill>
                <a:srgbClr val="000000"/>
              </a:solidFill>
              <a:effectLst/>
              <a:uFillTx/>
              <a:latin typeface="Arial"/>
            </a:endParaRP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oleObject" Target="../embeddings/oleObject1.bin"/><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8.pn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11.png"/><Relationship Id="rId9" Type="http://schemas.openxmlformats.org/officeDocument/2006/relationships/image" Target="../media/image11.png"/><Relationship Id="rId10" Type="http://schemas.openxmlformats.org/officeDocument/2006/relationships/image" Target="../media/image8.png"/><Relationship Id="rId11" Type="http://schemas.openxmlformats.org/officeDocument/2006/relationships/image" Target="../media/image11.png"/><Relationship Id="rId12" Type="http://schemas.openxmlformats.org/officeDocument/2006/relationships/image" Target="../media/image8.png"/><Relationship Id="rId1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7.png"/><Relationship Id="rId3" Type="http://schemas.openxmlformats.org/officeDocument/2006/relationships/image" Target="../media/image2.jpeg"/><Relationship Id="rId4" Type="http://schemas.openxmlformats.org/officeDocument/2006/relationships/image" Target="../media/image2.jpeg"/><Relationship Id="rId5"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3.png"/><Relationship Id="rId3" Type="http://schemas.openxmlformats.org/officeDocument/2006/relationships/package" Target="../embeddings/oleObject2.xlsx"/><Relationship Id="rId4" Type="http://schemas.openxmlformats.org/officeDocument/2006/relationships/image" Target="../media/image14.png"/><Relationship Id="rId5" Type="http://schemas.openxmlformats.org/officeDocument/2006/relationships/image" Target="../media/image1.wmf"/><Relationship Id="rId6"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5.png"/><Relationship Id="rId3" Type="http://schemas.openxmlformats.org/officeDocument/2006/relationships/package" Target="../embeddings/oleObject2.xlsx"/><Relationship Id="rId4" Type="http://schemas.openxmlformats.org/officeDocument/2006/relationships/image" Target="../media/image16.png"/><Relationship Id="rId5" Type="http://schemas.openxmlformats.org/officeDocument/2006/relationships/image" Target="../media/image1.wmf"/><Relationship Id="rId6"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8.png"/><Relationship Id="rId5"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8.png"/><Relationship Id="rId5" Type="http://schemas.openxmlformats.org/officeDocument/2006/relationships/image" Target="../media/image8.png"/><Relationship Id="rId6" Type="http://schemas.openxmlformats.org/officeDocument/2006/relationships/image" Target="../media/image8.png"/><Relationship Id="rId7" Type="http://schemas.openxmlformats.org/officeDocument/2006/relationships/image" Target="../media/image8.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1.png"/><Relationship Id="rId11" Type="http://schemas.openxmlformats.org/officeDocument/2006/relationships/image" Target="../media/image11.png"/><Relationship Id="rId12" Type="http://schemas.openxmlformats.org/officeDocument/2006/relationships/image" Target="../media/image11.png"/><Relationship Id="rId1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7.png"/><Relationship Id="rId3" Type="http://schemas.openxmlformats.org/officeDocument/2006/relationships/image" Target="../media/image3.jpeg"/><Relationship Id="rId4" Type="http://schemas.openxmlformats.org/officeDocument/2006/relationships/image" Target="../media/image3.jpeg"/><Relationship Id="rId5" Type="http://schemas.openxmlformats.org/officeDocument/2006/relationships/image" Target="../media/image3.jpeg"/><Relationship Id="rId6"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7.png"/><Relationship Id="rId3" Type="http://schemas.openxmlformats.org/officeDocument/2006/relationships/image" Target="../media/image1.wmf"/><Relationship Id="rId4"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8.png"/><Relationship Id="rId5"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8.png"/><Relationship Id="rId5" Type="http://schemas.openxmlformats.org/officeDocument/2006/relationships/image" Target="../media/image18.jpeg"/><Relationship Id="rId6" Type="http://schemas.openxmlformats.org/officeDocument/2006/relationships/image" Target="../media/image18.jpeg"/><Relationship Id="rId7" Type="http://schemas.openxmlformats.org/officeDocument/2006/relationships/image" Target="../media/image18.jpeg"/><Relationship Id="rId8" Type="http://schemas.openxmlformats.org/officeDocument/2006/relationships/image" Target="../media/image18.jpeg"/><Relationship Id="rId9" Type="http://schemas.openxmlformats.org/officeDocument/2006/relationships/image" Target="../media/image11.png"/><Relationship Id="rId10" Type="http://schemas.openxmlformats.org/officeDocument/2006/relationships/image" Target="../media/image11.png"/><Relationship Id="rId11" Type="http://schemas.openxmlformats.org/officeDocument/2006/relationships/image" Target="../media/image11.png"/><Relationship Id="rId12" Type="http://schemas.openxmlformats.org/officeDocument/2006/relationships/image" Target="../media/image11.png"/><Relationship Id="rId13" Type="http://schemas.openxmlformats.org/officeDocument/2006/relationships/image" Target="../media/image8.png"/><Relationship Id="rId14"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7.png"/><Relationship Id="rId3" Type="http://schemas.openxmlformats.org/officeDocument/2006/relationships/image" Target="../media/image7.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8.png"/><Relationship Id="rId7" Type="http://schemas.openxmlformats.org/officeDocument/2006/relationships/image" Target="../media/image8.png"/><Relationship Id="rId8" Type="http://schemas.openxmlformats.org/officeDocument/2006/relationships/image" Target="../media/image8.png"/><Relationship Id="rId9" Type="http://schemas.openxmlformats.org/officeDocument/2006/relationships/image" Target="../media/image8.png"/><Relationship Id="rId10"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11.png"/><Relationship Id="rId9" Type="http://schemas.openxmlformats.org/officeDocument/2006/relationships/image" Target="../media/image11.png"/><Relationship Id="rId10" Type="http://schemas.openxmlformats.org/officeDocument/2006/relationships/image" Target="../media/image8.png"/><Relationship Id="rId11" Type="http://schemas.openxmlformats.org/officeDocument/2006/relationships/image" Target="../media/image8.png"/><Relationship Id="rId12" Type="http://schemas.openxmlformats.org/officeDocument/2006/relationships/image" Target="../media/image8.png"/><Relationship Id="rId13"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8.png"/><Relationship Id="rId5" Type="http://schemas.openxmlformats.org/officeDocument/2006/relationships/image" Target="../media/image8.png"/><Relationship Id="rId6" Type="http://schemas.openxmlformats.org/officeDocument/2006/relationships/image" Target="../media/image8.png"/><Relationship Id="rId7"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7.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8.png"/><Relationship Id="rId6" Type="http://schemas.openxmlformats.org/officeDocument/2006/relationships/image" Target="../media/image8.png"/><Relationship Id="rId7" Type="http://schemas.openxmlformats.org/officeDocument/2006/relationships/image" Target="../media/image8.png"/><Relationship Id="rId8" Type="http://schemas.openxmlformats.org/officeDocument/2006/relationships/image" Target="../media/image8.png"/><Relationship Id="rId9" Type="http://schemas.openxmlformats.org/officeDocument/2006/relationships/image" Target="../media/image8.png"/><Relationship Id="rId10" Type="http://schemas.openxmlformats.org/officeDocument/2006/relationships/image" Target="../media/image11.png"/><Relationship Id="rId11" Type="http://schemas.openxmlformats.org/officeDocument/2006/relationships/image" Target="../media/image11.png"/><Relationship Id="rId12" Type="http://schemas.openxmlformats.org/officeDocument/2006/relationships/image" Target="../media/image11.png"/><Relationship Id="rId13" Type="http://schemas.openxmlformats.org/officeDocument/2006/relationships/image" Target="../media/image11.png"/><Relationship Id="rId14"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7.png"/><Relationship Id="rId3" Type="http://schemas.openxmlformats.org/officeDocument/2006/relationships/image" Target="../media/image7.png"/><Relationship Id="rId4" Type="http://schemas.openxmlformats.org/officeDocument/2006/relationships/image" Target="../media/image7.png"/><Relationship Id="rId5" Type="http://schemas.openxmlformats.org/officeDocument/2006/relationships/image" Target="../media/image7.png"/><Relationship Id="rId6" Type="http://schemas.openxmlformats.org/officeDocument/2006/relationships/image" Target="../media/image7.png"/><Relationship Id="rId7" Type="http://schemas.openxmlformats.org/officeDocument/2006/relationships/image" Target="../media/image7.png"/><Relationship Id="rId8"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8.png"/><Relationship Id="rId5" Type="http://schemas.openxmlformats.org/officeDocument/2006/relationships/image" Target="../media/image8.png"/><Relationship Id="rId6" Type="http://schemas.openxmlformats.org/officeDocument/2006/relationships/oleObject" Target="../embeddings/oleObject1.bin"/><Relationship Id="rId7" Type="http://schemas.openxmlformats.org/officeDocument/2006/relationships/image" Target="../media/image5.png"/><Relationship Id="rId8"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8.png"/><Relationship Id="rId5" Type="http://schemas.openxmlformats.org/officeDocument/2006/relationships/image" Target="../media/image8.png"/><Relationship Id="rId6" Type="http://schemas.openxmlformats.org/officeDocument/2006/relationships/image" Target="../media/image8.png"/><Relationship Id="rId7" Type="http://schemas.openxmlformats.org/officeDocument/2006/relationships/image" Target="../media/image7.png"/><Relationship Id="rId8"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7.png"/><Relationship Id="rId3" Type="http://schemas.openxmlformats.org/officeDocument/2006/relationships/image" Target="../media/image7.png"/><Relationship Id="rId4" Type="http://schemas.openxmlformats.org/officeDocument/2006/relationships/image" Target="../media/image7.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8.png"/><Relationship Id="rId8" Type="http://schemas.openxmlformats.org/officeDocument/2006/relationships/image" Target="../media/image8.png"/><Relationship Id="rId9" Type="http://schemas.openxmlformats.org/officeDocument/2006/relationships/image" Target="../media/image8.png"/><Relationship Id="rId10" Type="http://schemas.openxmlformats.org/officeDocument/2006/relationships/image" Target="../media/image8.png"/><Relationship Id="rId11" Type="http://schemas.openxmlformats.org/officeDocument/2006/relationships/image" Target="../media/image8.png"/><Relationship Id="rId12"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7.png"/><Relationship Id="rId3" Type="http://schemas.openxmlformats.org/officeDocument/2006/relationships/image" Target="../media/image7.png"/><Relationship Id="rId4" Type="http://schemas.openxmlformats.org/officeDocument/2006/relationships/image" Target="../media/image7.png"/><Relationship Id="rId5" Type="http://schemas.openxmlformats.org/officeDocument/2006/relationships/image" Target="../media/image7.png"/><Relationship Id="rId6" Type="http://schemas.openxmlformats.org/officeDocument/2006/relationships/image" Target="../media/image7.png"/><Relationship Id="rId7" Type="http://schemas.openxmlformats.org/officeDocument/2006/relationships/image" Target="../media/image7.png"/><Relationship Id="rId8" Type="http://schemas.openxmlformats.org/officeDocument/2006/relationships/image" Target="../media/image7.png"/><Relationship Id="rId9" Type="http://schemas.openxmlformats.org/officeDocument/2006/relationships/image" Target="../media/image7.png"/><Relationship Id="rId10"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7.png"/><Relationship Id="rId3" Type="http://schemas.openxmlformats.org/officeDocument/2006/relationships/image" Target="../media/image4.jpeg"/><Relationship Id="rId4" Type="http://schemas.openxmlformats.org/officeDocument/2006/relationships/image" Target="../media/image4.jpeg"/><Relationship Id="rId5" Type="http://schemas.openxmlformats.org/officeDocument/2006/relationships/image" Target="../media/image4.jpeg"/><Relationship Id="rId6" Type="http://schemas.openxmlformats.org/officeDocument/2006/relationships/image" Target="../media/image4.jpeg"/><Relationship Id="rId7"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11.png"/><Relationship Id="rId5" Type="http://schemas.openxmlformats.org/officeDocument/2006/relationships/image" Target="../media/image11.png"/><Relationship Id="rId6" Type="http://schemas.openxmlformats.org/officeDocument/2006/relationships/image" Target="../media/image11.png"/><Relationship Id="rId7" Type="http://schemas.openxmlformats.org/officeDocument/2006/relationships/image" Target="../media/image11.png"/><Relationship Id="rId8" Type="http://schemas.openxmlformats.org/officeDocument/2006/relationships/image" Target="../media/image7.png"/><Relationship Id="rId9" Type="http://schemas.openxmlformats.org/officeDocument/2006/relationships/image" Target="../media/image7.png"/><Relationship Id="rId10" Type="http://schemas.openxmlformats.org/officeDocument/2006/relationships/image" Target="../media/image7.png"/><Relationship Id="rId11" Type="http://schemas.openxmlformats.org/officeDocument/2006/relationships/image" Target="../media/image7.png"/><Relationship Id="rId1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oleObject" Target="../embeddings/oleObject1.bin"/><Relationship Id="rId3" Type="http://schemas.openxmlformats.org/officeDocument/2006/relationships/image" Target="../media/image9.wmf"/><Relationship Id="rId4"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oleObject" Target="../embeddings/oleObject1.bin"/><Relationship Id="rId3" Type="http://schemas.openxmlformats.org/officeDocument/2006/relationships/image" Target="../media/image10.wmf"/><Relationship Id="rId4"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8.png"/><Relationship Id="rId5"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8.png"/><Relationship Id="rId5" Type="http://schemas.openxmlformats.org/officeDocument/2006/relationships/image" Target="../media/image8.png"/><Relationship Id="rId6" Type="http://schemas.openxmlformats.org/officeDocument/2006/relationships/image" Target="../media/image8.png"/><Relationship Id="rId7"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8.pn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11.png"/><Relationship Id="rId9" Type="http://schemas.openxmlformats.org/officeDocument/2006/relationships/image" Target="../media/image11.png"/><Relationship Id="rId10" Type="http://schemas.openxmlformats.org/officeDocument/2006/relationships/image" Target="../media/image8.png"/><Relationship Id="rId11" Type="http://schemas.openxmlformats.org/officeDocument/2006/relationships/image" Target="../media/image8.png"/><Relationship Id="rId12" Type="http://schemas.openxmlformats.org/officeDocument/2006/relationships/image" Target="../media/image11.png"/><Relationship Id="rId1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8.png"/><Relationship Id="rId5" Type="http://schemas.openxmlformats.org/officeDocument/2006/relationships/image" Target="../media/image8.png"/><Relationship Id="rId6" Type="http://schemas.openxmlformats.org/officeDocument/2006/relationships/image" Target="../media/image12.wmf"/><Relationship Id="rId7" Type="http://schemas.openxmlformats.org/officeDocument/2006/relationships/image" Target="../media/image8.png"/><Relationship Id="rId8"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17" name="bd19825_" descr=""/>
          <p:cNvPicPr/>
          <p:nvPr/>
        </p:nvPicPr>
        <p:blipFill>
          <a:blip r:embed="rId1"/>
          <a:stretch/>
        </p:blipFill>
        <p:spPr>
          <a:xfrm>
            <a:off x="1303200" y="307800"/>
            <a:ext cx="6627960" cy="5661360"/>
          </a:xfrm>
          <a:prstGeom prst="rect">
            <a:avLst/>
          </a:prstGeom>
          <a:noFill/>
          <a:ln w="0">
            <a:noFill/>
          </a:ln>
        </p:spPr>
      </p:pic>
      <p:sp>
        <p:nvSpPr>
          <p:cNvPr id="18" name=""/>
          <p:cNvSpPr/>
          <p:nvPr/>
        </p:nvSpPr>
        <p:spPr>
          <a:xfrm>
            <a:off x="1003320" y="3871800"/>
            <a:ext cx="8140680" cy="1206720"/>
          </a:xfrm>
          <a:prstGeom prst="rect">
            <a:avLst/>
          </a:prstGeom>
          <a:noFill/>
          <a:ln w="0">
            <a:noFill/>
          </a:ln>
          <a:effectLst>
            <a:outerShdw dist="107932" dir="2700000" blurRad="0" rotWithShape="0">
              <a:srgbClr val="00000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19" name="PlaceHolder 1"/>
          <p:cNvSpPr>
            <a:spLocks noGrp="1"/>
          </p:cNvSpPr>
          <p:nvPr>
            <p:ph type="title"/>
          </p:nvPr>
        </p:nvSpPr>
        <p:spPr>
          <a:xfrm>
            <a:off x="795240" y="509400"/>
            <a:ext cx="7772400" cy="1143000"/>
          </a:xfrm>
          <a:prstGeom prst="rect">
            <a:avLst/>
          </a:prstGeom>
          <a:noFill/>
          <a:ln w="0">
            <a:noFill/>
          </a:ln>
        </p:spPr>
        <p:txBody>
          <a:bodyPr lIns="92160" rIns="92160" tIns="46080" bIns="46080" anchor="ctr">
            <a:noAutofit/>
          </a:bodyPr>
          <a:p>
            <a:pPr indent="0" algn="ctr">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80"/>
                </a:solidFill>
                <a:effectLst/>
                <a:uFillTx/>
                <a:latin typeface="Arial Black"/>
              </a:rPr>
              <a:t>NEW AND DEVELOPING COMMODITY PRODUCTS</a:t>
            </a:r>
            <a:endParaRPr b="1" lang="en-US" sz="2800" strike="noStrike" u="none">
              <a:solidFill>
                <a:srgbClr val="000000"/>
              </a:solidFill>
              <a:effectLst/>
              <a:uFillTx/>
              <a:latin typeface="Arial"/>
            </a:endParaRPr>
          </a:p>
        </p:txBody>
      </p:sp>
      <p:sp>
        <p:nvSpPr>
          <p:cNvPr id="20" name=""/>
          <p:cNvSpPr/>
          <p:nvPr/>
        </p:nvSpPr>
        <p:spPr>
          <a:xfrm>
            <a:off x="2478240" y="1566720"/>
            <a:ext cx="4286160" cy="324000"/>
          </a:xfrm>
          <a:prstGeom prst="rect">
            <a:avLst/>
          </a:prstGeom>
          <a:noFill/>
          <a:ln w="0">
            <a:noFill/>
          </a:ln>
        </p:spPr>
        <p:style>
          <a:lnRef idx="0"/>
          <a:fillRef idx="0"/>
          <a:effectRef idx="0"/>
          <a:fontRef idx="minor"/>
        </p:style>
        <p:txBody>
          <a:bodyPr wrap="none" lIns="92160" rIns="92160" tIns="46080" bIns="4608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pic>
        <p:nvPicPr>
          <p:cNvPr id="21" name="ph01959j" descr=""/>
          <p:cNvPicPr/>
          <p:nvPr/>
        </p:nvPicPr>
        <p:blipFill>
          <a:blip r:embed="rId2"/>
          <a:stretch/>
        </p:blipFill>
        <p:spPr>
          <a:xfrm>
            <a:off x="0" y="1401840"/>
            <a:ext cx="2427120" cy="1913040"/>
          </a:xfrm>
          <a:prstGeom prst="rect">
            <a:avLst/>
          </a:prstGeom>
          <a:noFill/>
          <a:ln w="0">
            <a:noFill/>
          </a:ln>
        </p:spPr>
      </p:pic>
      <p:pic>
        <p:nvPicPr>
          <p:cNvPr id="22" name="ph02152k" descr=""/>
          <p:cNvPicPr/>
          <p:nvPr/>
        </p:nvPicPr>
        <p:blipFill>
          <a:blip r:embed="rId3"/>
          <a:stretch/>
        </p:blipFill>
        <p:spPr>
          <a:xfrm>
            <a:off x="6730920" y="3446640"/>
            <a:ext cx="2413080" cy="2011320"/>
          </a:xfrm>
          <a:prstGeom prst="rect">
            <a:avLst/>
          </a:prstGeom>
          <a:noFill/>
          <a:ln w="0">
            <a:noFill/>
          </a:ln>
        </p:spPr>
      </p:pic>
      <p:sp>
        <p:nvSpPr>
          <p:cNvPr id="23" name=""/>
          <p:cNvSpPr/>
          <p:nvPr/>
        </p:nvSpPr>
        <p:spPr>
          <a:xfrm>
            <a:off x="152280" y="5506920"/>
            <a:ext cx="2476800" cy="13150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80"/>
                </a:solidFill>
                <a:effectLst/>
                <a:uFillTx/>
                <a:latin typeface="Arial"/>
              </a:rPr>
              <a:t>Presentation by:</a:t>
            </a:r>
            <a:endParaRPr b="0" lang="en-US" sz="1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80"/>
                </a:solidFill>
                <a:effectLst/>
                <a:uFillTx/>
                <a:latin typeface="Arial"/>
              </a:rPr>
              <a:t>Alan B. Aronowitz </a:t>
            </a:r>
            <a:endParaRPr b="0" lang="en-US" sz="1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80"/>
                </a:solidFill>
                <a:effectLst/>
                <a:uFillTx/>
                <a:latin typeface="Arial"/>
              </a:rPr>
              <a:t>Vice President and General Counsel</a:t>
            </a:r>
            <a:endParaRPr b="0" lang="en-US" sz="1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80"/>
                </a:solidFill>
                <a:effectLst/>
                <a:uFillTx/>
                <a:latin typeface="Arial"/>
              </a:rPr>
              <a:t>Enron Global Markets LLC</a:t>
            </a:r>
            <a:endParaRPr b="0" lang="en-US" sz="1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80"/>
                </a:solidFill>
                <a:effectLst/>
                <a:uFillTx/>
                <a:latin typeface="Arial"/>
              </a:rPr>
              <a:t>Alan.Aronowitz @enron.com</a:t>
            </a:r>
            <a:endParaRPr b="0" lang="en-US" sz="1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80"/>
                </a:solidFill>
                <a:effectLst/>
                <a:uFillTx/>
                <a:latin typeface="Arial"/>
              </a:rPr>
              <a:t>April 2001</a:t>
            </a:r>
            <a:endParaRPr b="0" lang="en-US" sz="1000" strike="noStrike" u="none">
              <a:solidFill>
                <a:srgbClr val="ffffff"/>
              </a:solidFill>
              <a:effectLst/>
              <a:uFillTx/>
              <a:latin typeface="Times New Roman"/>
            </a:endParaRPr>
          </a:p>
        </p:txBody>
      </p:sp>
      <p:sp>
        <p:nvSpPr>
          <p:cNvPr id="24" name=""/>
          <p:cNvSpPr/>
          <p:nvPr/>
        </p:nvSpPr>
        <p:spPr>
          <a:xfrm>
            <a:off x="133200" y="3448080"/>
            <a:ext cx="2219400" cy="0"/>
          </a:xfrm>
          <a:prstGeom prst="line">
            <a:avLst/>
          </a:prstGeom>
          <a:ln w="57240">
            <a:solidFill>
              <a:srgbClr val="ffffff"/>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sp>
        <p:nvSpPr>
          <p:cNvPr id="25" name=""/>
          <p:cNvSpPr/>
          <p:nvPr/>
        </p:nvSpPr>
        <p:spPr>
          <a:xfrm>
            <a:off x="2948040" y="268596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ffffff"/>
              </a:solidFill>
              <a:effectLst/>
              <a:uFillTx/>
              <a:latin typeface="Times New Roman"/>
            </a:endParaRPr>
          </a:p>
        </p:txBody>
      </p:sp>
      <p:pic>
        <p:nvPicPr>
          <p:cNvPr id="26" name="ph02907j" descr=""/>
          <p:cNvPicPr/>
          <p:nvPr/>
        </p:nvPicPr>
        <p:blipFill>
          <a:blip r:embed="rId4"/>
          <a:stretch/>
        </p:blipFill>
        <p:spPr>
          <a:xfrm>
            <a:off x="0" y="3384720"/>
            <a:ext cx="2427120" cy="2031840"/>
          </a:xfrm>
          <a:prstGeom prst="rect">
            <a:avLst/>
          </a:prstGeom>
          <a:noFill/>
          <a:ln w="0">
            <a:noFill/>
          </a:ln>
        </p:spPr>
      </p:pic>
      <p:graphicFrame>
        <p:nvGraphicFramePr>
          <p:cNvPr id="27" name=""/>
          <p:cNvGraphicFramePr/>
          <p:nvPr/>
        </p:nvGraphicFramePr>
        <p:xfrm>
          <a:off x="6699240" y="1382760"/>
          <a:ext cx="2444760" cy="1967040"/>
        </p:xfrm>
        <a:graphic>
          <a:graphicData uri="http://schemas.openxmlformats.org/presentationml/2006/ole">
            <p:oleObj r:id="rId5" spid="">
              <p:embed/>
              <p:pic>
                <p:nvPicPr>
                  <p:cNvPr id="28" name="" descr=""/>
                  <p:cNvPicPr/>
                  <p:nvPr/>
                </p:nvPicPr>
                <p:blipFill>
                  <a:blip r:embed="rId6"/>
                  <a:stretch/>
                </p:blipFill>
                <p:spPr>
                  <a:xfrm>
                    <a:off x="6699240" y="1382760"/>
                    <a:ext cx="2444760" cy="1967040"/>
                  </a:xfrm>
                  <a:prstGeom prst="rect">
                    <a:avLst/>
                  </a:prstGeom>
                  <a:noFill/>
                  <a:ln w="0">
                    <a:noFill/>
                  </a:ln>
                </p:spPr>
              </p:pic>
            </p:oleObj>
          </a:graphicData>
        </a:graphic>
      </p:graphicFrame>
      <p:pic>
        <p:nvPicPr>
          <p:cNvPr id="29" name="FIB%20OP2" descr=""/>
          <p:cNvPicPr/>
          <p:nvPr/>
        </p:nvPicPr>
        <p:blipFill>
          <a:blip r:embed="rId7"/>
          <a:stretch/>
        </p:blipFill>
        <p:spPr>
          <a:xfrm>
            <a:off x="3086280" y="3452760"/>
            <a:ext cx="2984400" cy="1952640"/>
          </a:xfrm>
          <a:prstGeom prst="rect">
            <a:avLst/>
          </a:prstGeom>
          <a:noFill/>
          <a:ln w="0">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128" name="bd19825_" descr=""/>
          <p:cNvPicPr/>
          <p:nvPr/>
        </p:nvPicPr>
        <p:blipFill>
          <a:blip r:embed="rId1"/>
          <a:stretch/>
        </p:blipFill>
        <p:spPr>
          <a:xfrm>
            <a:off x="1509840" y="384120"/>
            <a:ext cx="6453000" cy="6053040"/>
          </a:xfrm>
          <a:prstGeom prst="rect">
            <a:avLst/>
          </a:prstGeom>
          <a:noFill/>
          <a:ln w="0">
            <a:noFill/>
          </a:ln>
        </p:spPr>
      </p:pic>
      <p:sp>
        <p:nvSpPr>
          <p:cNvPr id="129" name=""/>
          <p:cNvSpPr/>
          <p:nvPr/>
        </p:nvSpPr>
        <p:spPr>
          <a:xfrm>
            <a:off x="2381400" y="0"/>
            <a:ext cx="4572000" cy="11300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12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80"/>
                </a:solidFill>
                <a:effectLst/>
                <a:uFillTx/>
                <a:latin typeface="Arial Black"/>
              </a:rPr>
              <a:t>PAPER</a:t>
            </a:r>
            <a:endParaRPr b="0" lang="en-US" sz="34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80"/>
                </a:solidFill>
                <a:effectLst/>
                <a:uFillTx/>
                <a:latin typeface="Arial Black"/>
              </a:rPr>
              <a:t>(Cont’d)</a:t>
            </a:r>
            <a:endParaRPr b="0" lang="en-US" sz="3400" strike="noStrike" u="none">
              <a:solidFill>
                <a:srgbClr val="ffffff"/>
              </a:solidFill>
              <a:effectLst/>
              <a:uFillTx/>
              <a:latin typeface="Times New Roman"/>
            </a:endParaRPr>
          </a:p>
        </p:txBody>
      </p:sp>
      <p:sp>
        <p:nvSpPr>
          <p:cNvPr id="130" name=""/>
          <p:cNvSpPr/>
          <p:nvPr/>
        </p:nvSpPr>
        <p:spPr>
          <a:xfrm>
            <a:off x="1227600" y="1411200"/>
            <a:ext cx="417744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80"/>
                </a:solidFill>
                <a:effectLst/>
                <a:uFillTx/>
                <a:latin typeface="Arial Black"/>
              </a:rPr>
              <a:t>Risk Management Tools</a:t>
            </a:r>
            <a:endParaRPr b="0" lang="en-US" sz="2400" strike="noStrike" u="none">
              <a:solidFill>
                <a:srgbClr val="ffffff"/>
              </a:solidFill>
              <a:effectLst/>
              <a:uFillTx/>
              <a:latin typeface="Times New Roman"/>
            </a:endParaRPr>
          </a:p>
        </p:txBody>
      </p:sp>
      <p:pic>
        <p:nvPicPr>
          <p:cNvPr id="131" name="wb01626_" descr=""/>
          <p:cNvPicPr/>
          <p:nvPr/>
        </p:nvPicPr>
        <p:blipFill>
          <a:blip r:embed="rId2"/>
          <a:stretch/>
        </p:blipFill>
        <p:spPr>
          <a:xfrm>
            <a:off x="927000" y="1459080"/>
            <a:ext cx="363600" cy="225360"/>
          </a:xfrm>
          <a:prstGeom prst="rect">
            <a:avLst/>
          </a:prstGeom>
          <a:noFill/>
          <a:ln w="0">
            <a:noFill/>
          </a:ln>
        </p:spPr>
      </p:pic>
      <p:pic>
        <p:nvPicPr>
          <p:cNvPr id="132" name="wb02401_" descr=""/>
          <p:cNvPicPr/>
          <p:nvPr/>
        </p:nvPicPr>
        <p:blipFill>
          <a:blip r:embed="rId3"/>
          <a:stretch/>
        </p:blipFill>
        <p:spPr>
          <a:xfrm>
            <a:off x="2031840" y="2076480"/>
            <a:ext cx="457200" cy="104760"/>
          </a:xfrm>
          <a:prstGeom prst="rect">
            <a:avLst/>
          </a:prstGeom>
          <a:noFill/>
          <a:ln w="0">
            <a:noFill/>
          </a:ln>
        </p:spPr>
      </p:pic>
      <p:pic>
        <p:nvPicPr>
          <p:cNvPr id="133" name="wb02401_" descr=""/>
          <p:cNvPicPr/>
          <p:nvPr/>
        </p:nvPicPr>
        <p:blipFill>
          <a:blip r:embed="rId4"/>
          <a:stretch/>
        </p:blipFill>
        <p:spPr>
          <a:xfrm>
            <a:off x="2044800" y="2781360"/>
            <a:ext cx="457200" cy="114120"/>
          </a:xfrm>
          <a:prstGeom prst="rect">
            <a:avLst/>
          </a:prstGeom>
          <a:noFill/>
          <a:ln w="0">
            <a:noFill/>
          </a:ln>
        </p:spPr>
      </p:pic>
      <p:pic>
        <p:nvPicPr>
          <p:cNvPr id="134" name="wb02401_" descr=""/>
          <p:cNvPicPr/>
          <p:nvPr/>
        </p:nvPicPr>
        <p:blipFill>
          <a:blip r:embed="rId5"/>
          <a:stretch/>
        </p:blipFill>
        <p:spPr>
          <a:xfrm>
            <a:off x="2041560" y="3484440"/>
            <a:ext cx="457200" cy="104760"/>
          </a:xfrm>
          <a:prstGeom prst="rect">
            <a:avLst/>
          </a:prstGeom>
          <a:noFill/>
          <a:ln w="0">
            <a:noFill/>
          </a:ln>
        </p:spPr>
      </p:pic>
      <p:sp>
        <p:nvSpPr>
          <p:cNvPr id="135" name=""/>
          <p:cNvSpPr/>
          <p:nvPr/>
        </p:nvSpPr>
        <p:spPr>
          <a:xfrm>
            <a:off x="2409480" y="1944720"/>
            <a:ext cx="534276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OTC Financial Contracts (well established)</a:t>
            </a:r>
            <a:endParaRPr b="0" lang="en-US" sz="2000" strike="noStrike" u="none">
              <a:solidFill>
                <a:srgbClr val="ffffff"/>
              </a:solidFill>
              <a:effectLst/>
              <a:uFillTx/>
              <a:latin typeface="Times New Roman"/>
            </a:endParaRPr>
          </a:p>
        </p:txBody>
      </p:sp>
      <p:sp>
        <p:nvSpPr>
          <p:cNvPr id="136" name=""/>
          <p:cNvSpPr/>
          <p:nvPr/>
        </p:nvSpPr>
        <p:spPr>
          <a:xfrm>
            <a:off x="2424960" y="2665440"/>
            <a:ext cx="5046480" cy="7038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Fixed Price Physical Forward Contracts </a:t>
            </a:r>
            <a:endParaRPr b="0" lang="en-US" sz="2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    (rapidly developing)</a:t>
            </a:r>
            <a:endParaRPr b="0" lang="en-US" sz="2000" strike="noStrike" u="none">
              <a:solidFill>
                <a:srgbClr val="ffffff"/>
              </a:solidFill>
              <a:effectLst/>
              <a:uFillTx/>
              <a:latin typeface="Times New Roman"/>
            </a:endParaRPr>
          </a:p>
        </p:txBody>
      </p:sp>
      <p:sp>
        <p:nvSpPr>
          <p:cNvPr id="137" name=""/>
          <p:cNvSpPr/>
          <p:nvPr/>
        </p:nvSpPr>
        <p:spPr>
          <a:xfrm>
            <a:off x="2453040" y="3370320"/>
            <a:ext cx="585144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Physical Option Contracts (rapidly developing)</a:t>
            </a:r>
            <a:endParaRPr b="0" lang="en-US" sz="2000" strike="noStrike" u="none">
              <a:solidFill>
                <a:srgbClr val="ffffff"/>
              </a:solidFill>
              <a:effectLst/>
              <a:uFillTx/>
              <a:latin typeface="Times New Roman"/>
            </a:endParaRPr>
          </a:p>
        </p:txBody>
      </p:sp>
      <p:sp>
        <p:nvSpPr>
          <p:cNvPr id="138" name=""/>
          <p:cNvSpPr/>
          <p:nvPr/>
        </p:nvSpPr>
        <p:spPr>
          <a:xfrm>
            <a:off x="1220400" y="3805200"/>
            <a:ext cx="3682080" cy="4291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Black"/>
              </a:rPr>
              <a:t>E-Commerce Platforms</a:t>
            </a:r>
            <a:endParaRPr b="0" lang="en-US" sz="2200" strike="noStrike" u="none">
              <a:solidFill>
                <a:srgbClr val="ffffff"/>
              </a:solidFill>
              <a:effectLst/>
              <a:uFillTx/>
              <a:latin typeface="Times New Roman"/>
            </a:endParaRPr>
          </a:p>
        </p:txBody>
      </p:sp>
      <p:pic>
        <p:nvPicPr>
          <p:cNvPr id="139" name="wb01626_" descr=""/>
          <p:cNvPicPr/>
          <p:nvPr/>
        </p:nvPicPr>
        <p:blipFill>
          <a:blip r:embed="rId6"/>
          <a:stretch/>
        </p:blipFill>
        <p:spPr>
          <a:xfrm>
            <a:off x="920880" y="3867120"/>
            <a:ext cx="363240" cy="225360"/>
          </a:xfrm>
          <a:prstGeom prst="rect">
            <a:avLst/>
          </a:prstGeom>
          <a:noFill/>
          <a:ln w="0">
            <a:noFill/>
          </a:ln>
        </p:spPr>
      </p:pic>
      <p:sp>
        <p:nvSpPr>
          <p:cNvPr id="140" name=""/>
          <p:cNvSpPr/>
          <p:nvPr/>
        </p:nvSpPr>
        <p:spPr>
          <a:xfrm>
            <a:off x="2484000" y="4152960"/>
            <a:ext cx="377316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clickpaper.com (one to many)</a:t>
            </a:r>
            <a:endParaRPr b="0" lang="en-US" sz="2000" strike="noStrike" u="none">
              <a:solidFill>
                <a:srgbClr val="ffffff"/>
              </a:solidFill>
              <a:effectLst/>
              <a:uFillTx/>
              <a:latin typeface="Times New Roman"/>
            </a:endParaRPr>
          </a:p>
        </p:txBody>
      </p:sp>
      <p:pic>
        <p:nvPicPr>
          <p:cNvPr id="141" name="wb02401_" descr=""/>
          <p:cNvPicPr/>
          <p:nvPr/>
        </p:nvPicPr>
        <p:blipFill>
          <a:blip r:embed="rId7"/>
          <a:stretch/>
        </p:blipFill>
        <p:spPr>
          <a:xfrm>
            <a:off x="2038320" y="4281480"/>
            <a:ext cx="457200" cy="104760"/>
          </a:xfrm>
          <a:prstGeom prst="rect">
            <a:avLst/>
          </a:prstGeom>
          <a:noFill/>
          <a:ln w="0">
            <a:noFill/>
          </a:ln>
        </p:spPr>
      </p:pic>
      <p:pic>
        <p:nvPicPr>
          <p:cNvPr id="142" name="BD14868_" descr=""/>
          <p:cNvPicPr/>
          <p:nvPr/>
        </p:nvPicPr>
        <p:blipFill>
          <a:blip r:embed="rId8"/>
          <a:stretch/>
        </p:blipFill>
        <p:spPr>
          <a:xfrm>
            <a:off x="2760840" y="4594320"/>
            <a:ext cx="231480" cy="231840"/>
          </a:xfrm>
          <a:prstGeom prst="rect">
            <a:avLst/>
          </a:prstGeom>
          <a:noFill/>
          <a:ln w="0">
            <a:noFill/>
          </a:ln>
        </p:spPr>
      </p:pic>
      <p:sp>
        <p:nvSpPr>
          <p:cNvPr id="143" name=""/>
          <p:cNvSpPr/>
          <p:nvPr/>
        </p:nvSpPr>
        <p:spPr>
          <a:xfrm>
            <a:off x="2999160" y="4549680"/>
            <a:ext cx="3544200" cy="4291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Physical Paper Contracts</a:t>
            </a:r>
            <a:endParaRPr b="0" lang="en-US" sz="2200" strike="noStrike" u="none">
              <a:solidFill>
                <a:srgbClr val="ffffff"/>
              </a:solidFill>
              <a:effectLst/>
              <a:uFillTx/>
              <a:latin typeface="Times New Roman"/>
            </a:endParaRPr>
          </a:p>
        </p:txBody>
      </p:sp>
      <p:sp>
        <p:nvSpPr>
          <p:cNvPr id="144" name=""/>
          <p:cNvSpPr/>
          <p:nvPr/>
        </p:nvSpPr>
        <p:spPr>
          <a:xfrm>
            <a:off x="3016080" y="4878360"/>
            <a:ext cx="3621240" cy="4291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Financial Paper Contracts</a:t>
            </a:r>
            <a:endParaRPr b="0" lang="en-US" sz="2200" strike="noStrike" u="none">
              <a:solidFill>
                <a:srgbClr val="ffffff"/>
              </a:solidFill>
              <a:effectLst/>
              <a:uFillTx/>
              <a:latin typeface="Times New Roman"/>
            </a:endParaRPr>
          </a:p>
        </p:txBody>
      </p:sp>
      <p:pic>
        <p:nvPicPr>
          <p:cNvPr id="145" name="BD14868_" descr=""/>
          <p:cNvPicPr/>
          <p:nvPr/>
        </p:nvPicPr>
        <p:blipFill>
          <a:blip r:embed="rId9"/>
          <a:stretch/>
        </p:blipFill>
        <p:spPr>
          <a:xfrm>
            <a:off x="2760840" y="4937040"/>
            <a:ext cx="231480" cy="231840"/>
          </a:xfrm>
          <a:prstGeom prst="rect">
            <a:avLst/>
          </a:prstGeom>
          <a:noFill/>
          <a:ln w="0">
            <a:noFill/>
          </a:ln>
        </p:spPr>
      </p:pic>
      <p:pic>
        <p:nvPicPr>
          <p:cNvPr id="146" name="wb02401_" descr=""/>
          <p:cNvPicPr/>
          <p:nvPr/>
        </p:nvPicPr>
        <p:blipFill>
          <a:blip r:embed="rId10"/>
          <a:stretch/>
        </p:blipFill>
        <p:spPr>
          <a:xfrm>
            <a:off x="2060640" y="5418000"/>
            <a:ext cx="457200" cy="104760"/>
          </a:xfrm>
          <a:prstGeom prst="rect">
            <a:avLst/>
          </a:prstGeom>
          <a:noFill/>
          <a:ln w="0">
            <a:noFill/>
          </a:ln>
        </p:spPr>
      </p:pic>
      <p:sp>
        <p:nvSpPr>
          <p:cNvPr id="147" name=""/>
          <p:cNvSpPr/>
          <p:nvPr/>
        </p:nvSpPr>
        <p:spPr>
          <a:xfrm>
            <a:off x="2499840" y="5281560"/>
            <a:ext cx="3759840" cy="4291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EnronOnline (one to many)</a:t>
            </a:r>
            <a:endParaRPr b="0" lang="en-US" sz="2200" strike="noStrike" u="none">
              <a:solidFill>
                <a:srgbClr val="ffffff"/>
              </a:solidFill>
              <a:effectLst/>
              <a:uFillTx/>
              <a:latin typeface="Times New Roman"/>
            </a:endParaRPr>
          </a:p>
        </p:txBody>
      </p:sp>
      <p:pic>
        <p:nvPicPr>
          <p:cNvPr id="148" name="BD14868_" descr=""/>
          <p:cNvPicPr/>
          <p:nvPr/>
        </p:nvPicPr>
        <p:blipFill>
          <a:blip r:embed="rId11"/>
          <a:stretch/>
        </p:blipFill>
        <p:spPr>
          <a:xfrm>
            <a:off x="2766960" y="5775480"/>
            <a:ext cx="231840" cy="231480"/>
          </a:xfrm>
          <a:prstGeom prst="rect">
            <a:avLst/>
          </a:prstGeom>
          <a:noFill/>
          <a:ln w="0">
            <a:noFill/>
          </a:ln>
        </p:spPr>
      </p:pic>
      <p:sp>
        <p:nvSpPr>
          <p:cNvPr id="149" name=""/>
          <p:cNvSpPr/>
          <p:nvPr/>
        </p:nvSpPr>
        <p:spPr>
          <a:xfrm>
            <a:off x="2990160" y="5722920"/>
            <a:ext cx="4318920" cy="4291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Financial Paper Contracts Only</a:t>
            </a:r>
            <a:endParaRPr b="0" lang="en-US" sz="2200" strike="noStrike" u="none">
              <a:solidFill>
                <a:srgbClr val="ffffff"/>
              </a:solidFill>
              <a:effectLst/>
              <a:uFillTx/>
              <a:latin typeface="Times New Roman"/>
            </a:endParaRPr>
          </a:p>
        </p:txBody>
      </p:sp>
      <p:pic>
        <p:nvPicPr>
          <p:cNvPr id="150" name="wb02401_" descr=""/>
          <p:cNvPicPr/>
          <p:nvPr/>
        </p:nvPicPr>
        <p:blipFill>
          <a:blip r:embed="rId12"/>
          <a:stretch/>
        </p:blipFill>
        <p:spPr>
          <a:xfrm>
            <a:off x="2044800" y="2425680"/>
            <a:ext cx="457200" cy="114480"/>
          </a:xfrm>
          <a:prstGeom prst="rect">
            <a:avLst/>
          </a:prstGeom>
          <a:noFill/>
          <a:ln w="0">
            <a:noFill/>
          </a:ln>
        </p:spPr>
      </p:pic>
      <p:sp>
        <p:nvSpPr>
          <p:cNvPr id="151" name=""/>
          <p:cNvSpPr/>
          <p:nvPr/>
        </p:nvSpPr>
        <p:spPr>
          <a:xfrm>
            <a:off x="2440800" y="2303640"/>
            <a:ext cx="3022920" cy="3988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Future Contracts: None</a:t>
            </a:r>
            <a:endParaRPr b="0" lang="en-US" sz="2000" strike="noStrike" u="none">
              <a:solidFill>
                <a:srgbClr val="ffffff"/>
              </a:solidFill>
              <a:effectLst/>
              <a:uFillTx/>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152" name="bd19825_" descr=""/>
          <p:cNvPicPr/>
          <p:nvPr/>
        </p:nvPicPr>
        <p:blipFill>
          <a:blip r:embed="rId1"/>
          <a:stretch/>
        </p:blipFill>
        <p:spPr>
          <a:xfrm>
            <a:off x="2022480" y="0"/>
            <a:ext cx="5100480" cy="3714840"/>
          </a:xfrm>
          <a:prstGeom prst="rect">
            <a:avLst/>
          </a:prstGeom>
          <a:noFill/>
          <a:ln w="0">
            <a:noFill/>
          </a:ln>
        </p:spPr>
      </p:pic>
      <p:sp>
        <p:nvSpPr>
          <p:cNvPr id="153" name=""/>
          <p:cNvSpPr/>
          <p:nvPr/>
        </p:nvSpPr>
        <p:spPr>
          <a:xfrm>
            <a:off x="3386160" y="392040"/>
            <a:ext cx="2339640" cy="642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80"/>
                </a:solidFill>
                <a:effectLst/>
                <a:uFillTx/>
                <a:latin typeface="Arial Black"/>
              </a:rPr>
              <a:t>LUMBER</a:t>
            </a:r>
            <a:endParaRPr b="0" lang="en-US" sz="3600" strike="noStrike" u="none">
              <a:solidFill>
                <a:srgbClr val="ffffff"/>
              </a:solidFill>
              <a:effectLst/>
              <a:uFillTx/>
              <a:latin typeface="Times New Roman"/>
            </a:endParaRPr>
          </a:p>
        </p:txBody>
      </p:sp>
      <p:pic>
        <p:nvPicPr>
          <p:cNvPr id="154" name="wb01626_" descr=""/>
          <p:cNvPicPr/>
          <p:nvPr/>
        </p:nvPicPr>
        <p:blipFill>
          <a:blip r:embed="rId2"/>
          <a:stretch/>
        </p:blipFill>
        <p:spPr>
          <a:xfrm>
            <a:off x="365040" y="1973160"/>
            <a:ext cx="363600" cy="225360"/>
          </a:xfrm>
          <a:prstGeom prst="rect">
            <a:avLst/>
          </a:prstGeom>
          <a:noFill/>
          <a:ln w="0">
            <a:noFill/>
          </a:ln>
        </p:spPr>
      </p:pic>
      <p:sp>
        <p:nvSpPr>
          <p:cNvPr id="155" name=""/>
          <p:cNvSpPr/>
          <p:nvPr/>
        </p:nvSpPr>
        <p:spPr>
          <a:xfrm>
            <a:off x="744120" y="1830240"/>
            <a:ext cx="8017200" cy="6120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80"/>
                </a:solidFill>
                <a:effectLst/>
                <a:uFillTx/>
                <a:latin typeface="Arial"/>
              </a:rPr>
              <a:t>Underlying Commodity Price Volatility</a:t>
            </a:r>
            <a:endParaRPr b="0" lang="en-US" sz="3400" strike="noStrike" u="none">
              <a:solidFill>
                <a:srgbClr val="ffffff"/>
              </a:solidFill>
              <a:effectLst/>
              <a:uFillTx/>
              <a:latin typeface="Times New Roman"/>
            </a:endParaRPr>
          </a:p>
        </p:txBody>
      </p:sp>
      <p:pic>
        <p:nvPicPr>
          <p:cNvPr id="156" name="ph01959j" descr=""/>
          <p:cNvPicPr/>
          <p:nvPr/>
        </p:nvPicPr>
        <p:blipFill>
          <a:blip r:embed="rId3"/>
          <a:stretch/>
        </p:blipFill>
        <p:spPr>
          <a:xfrm>
            <a:off x="2146320" y="3198960"/>
            <a:ext cx="2522520" cy="2674800"/>
          </a:xfrm>
          <a:prstGeom prst="rect">
            <a:avLst/>
          </a:prstGeom>
          <a:noFill/>
          <a:ln w="0">
            <a:noFill/>
          </a:ln>
        </p:spPr>
      </p:pic>
      <p:pic>
        <p:nvPicPr>
          <p:cNvPr id="157" name="ph01959j" descr=""/>
          <p:cNvPicPr/>
          <p:nvPr/>
        </p:nvPicPr>
        <p:blipFill>
          <a:blip r:embed="rId4"/>
          <a:stretch/>
        </p:blipFill>
        <p:spPr>
          <a:xfrm>
            <a:off x="4635360" y="3198960"/>
            <a:ext cx="2522520" cy="2674800"/>
          </a:xfrm>
          <a:prstGeom prst="rect">
            <a:avLst/>
          </a:prstGeom>
          <a:noFill/>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graphicFrame>
        <p:nvGraphicFramePr>
          <p:cNvPr id="158" name=""/>
          <p:cNvGraphicFramePr/>
          <p:nvPr/>
        </p:nvGraphicFramePr>
        <p:xfrm>
          <a:off x="2425680" y="3855960"/>
          <a:ext cx="5367240" cy="2624040"/>
        </p:xfrm>
        <a:graphic>
          <a:graphicData uri="http://schemas.openxmlformats.org/presentationml/2006/ole">
            <p:oleObj progId="Excel.Sheet.12" r:id="rId1" spid="">
              <p:embed/>
              <p:pic>
                <p:nvPicPr>
                  <p:cNvPr id="159" name="" descr=""/>
                  <p:cNvPicPr/>
                  <p:nvPr/>
                </p:nvPicPr>
                <p:blipFill>
                  <a:blip r:embed="rId2"/>
                  <a:stretch/>
                </p:blipFill>
                <p:spPr>
                  <a:xfrm>
                    <a:off x="2425680" y="3855960"/>
                    <a:ext cx="5367240" cy="2624040"/>
                  </a:xfrm>
                  <a:prstGeom prst="rect">
                    <a:avLst/>
                  </a:prstGeom>
                  <a:noFill/>
                  <a:ln w="0">
                    <a:noFill/>
                  </a:ln>
                </p:spPr>
              </p:pic>
            </p:oleObj>
          </a:graphicData>
        </a:graphic>
      </p:graphicFrame>
      <p:grpSp>
        <p:nvGrpSpPr>
          <p:cNvPr id="160" name=""/>
          <p:cNvGrpSpPr/>
          <p:nvPr/>
        </p:nvGrpSpPr>
        <p:grpSpPr>
          <a:xfrm>
            <a:off x="3645000" y="6278400"/>
            <a:ext cx="3019320" cy="556920"/>
            <a:chOff x="3645000" y="6278400"/>
            <a:chExt cx="3019320" cy="556920"/>
          </a:xfrm>
        </p:grpSpPr>
        <p:sp>
          <p:nvSpPr>
            <p:cNvPr id="161" name=""/>
            <p:cNvSpPr/>
            <p:nvPr/>
          </p:nvSpPr>
          <p:spPr>
            <a:xfrm>
              <a:off x="3645000" y="6289200"/>
              <a:ext cx="2981880" cy="505800"/>
            </a:xfrm>
            <a:prstGeom prst="rect">
              <a:avLst/>
            </a:prstGeom>
            <a:solidFill>
              <a:srgbClr val="ffffff"/>
            </a:solidFill>
            <a:ln w="9360">
              <a:solidFill>
                <a:srgbClr val="000000"/>
              </a:solidFill>
              <a:miter/>
            </a:ln>
            <a:effectLst>
              <a:outerShdw dist="53966"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162" name=""/>
            <p:cNvSpPr/>
            <p:nvPr/>
          </p:nvSpPr>
          <p:spPr>
            <a:xfrm>
              <a:off x="4158720" y="6278400"/>
              <a:ext cx="2505600" cy="556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99"/>
                </a:spcBef>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Oriented Strand Board 7/16”, 24/16”</a:t>
              </a:r>
              <a:endParaRPr b="0" lang="en-US" sz="900" strike="noStrike" u="none">
                <a:solidFill>
                  <a:srgbClr val="ffffff"/>
                </a:solidFill>
                <a:effectLst/>
                <a:uFillTx/>
                <a:latin typeface="Times New Roman"/>
              </a:endParaRPr>
            </a:p>
            <a:p>
              <a:pPr>
                <a:lnSpc>
                  <a:spcPct val="100000"/>
                </a:lnSpc>
                <a:spcBef>
                  <a:spcPts val="99"/>
                </a:spcBef>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Previous Structural Panel Composite Price</a:t>
              </a:r>
              <a:endParaRPr b="0" lang="en-US" sz="900" strike="noStrike" u="none">
                <a:solidFill>
                  <a:srgbClr val="ffffff"/>
                </a:solidFill>
                <a:effectLst/>
                <a:uFillTx/>
                <a:latin typeface="Times New Roman"/>
              </a:endParaRPr>
            </a:p>
            <a:p>
              <a:pPr>
                <a:lnSpc>
                  <a:spcPct val="100000"/>
                </a:lnSpc>
                <a:spcBef>
                  <a:spcPts val="99"/>
                </a:spcBef>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Revised Structural Panel Composite Price</a:t>
              </a:r>
              <a:endParaRPr b="0" lang="en-US" sz="900" strike="noStrike" u="none">
                <a:solidFill>
                  <a:srgbClr val="ffffff"/>
                </a:solidFill>
                <a:effectLst/>
                <a:uFillTx/>
                <a:latin typeface="Times New Roman"/>
              </a:endParaRPr>
            </a:p>
          </p:txBody>
        </p:sp>
        <p:sp>
          <p:nvSpPr>
            <p:cNvPr id="163" name=""/>
            <p:cNvSpPr/>
            <p:nvPr/>
          </p:nvSpPr>
          <p:spPr>
            <a:xfrm>
              <a:off x="3893760" y="6394320"/>
              <a:ext cx="246600" cy="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sp>
          <p:nvSpPr>
            <p:cNvPr id="164" name=""/>
            <p:cNvSpPr/>
            <p:nvPr/>
          </p:nvSpPr>
          <p:spPr>
            <a:xfrm>
              <a:off x="3893760" y="6553080"/>
              <a:ext cx="246600" cy="0"/>
            </a:xfrm>
            <a:prstGeom prst="line">
              <a:avLst/>
            </a:prstGeom>
            <a:ln w="255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sp>
          <p:nvSpPr>
            <p:cNvPr id="165" name=""/>
            <p:cNvSpPr/>
            <p:nvPr/>
          </p:nvSpPr>
          <p:spPr>
            <a:xfrm>
              <a:off x="3893760" y="6698160"/>
              <a:ext cx="246600" cy="0"/>
            </a:xfrm>
            <a:prstGeom prst="line">
              <a:avLst/>
            </a:prstGeom>
            <a:ln w="25560">
              <a:solidFill>
                <a:srgbClr val="0000ff"/>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grpSp>
      <p:sp>
        <p:nvSpPr>
          <p:cNvPr id="166" name=""/>
          <p:cNvSpPr/>
          <p:nvPr/>
        </p:nvSpPr>
        <p:spPr>
          <a:xfrm>
            <a:off x="3561480" y="3557520"/>
            <a:ext cx="2793960" cy="5814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80"/>
                </a:solidFill>
                <a:effectLst/>
                <a:uFillTx/>
                <a:latin typeface="Arial"/>
              </a:rPr>
              <a:t>Structural Panel Spot Price</a:t>
            </a:r>
            <a:br>
              <a:rPr sz="1600"/>
            </a:br>
            <a:r>
              <a:rPr b="1" lang="en-US" sz="1600" strike="noStrike" u="none">
                <a:solidFill>
                  <a:srgbClr val="000080"/>
                </a:solidFill>
                <a:effectLst/>
                <a:uFillTx/>
                <a:latin typeface="Arial"/>
              </a:rPr>
              <a:t>(Random Lengths Index)</a:t>
            </a:r>
            <a:endParaRPr b="0" lang="en-US" sz="1600" strike="noStrike" u="none">
              <a:solidFill>
                <a:srgbClr val="ffffff"/>
              </a:solidFill>
              <a:effectLst/>
              <a:uFillTx/>
              <a:latin typeface="Times New Roman"/>
            </a:endParaRPr>
          </a:p>
        </p:txBody>
      </p:sp>
      <p:graphicFrame>
        <p:nvGraphicFramePr>
          <p:cNvPr id="167" name=""/>
          <p:cNvGraphicFramePr/>
          <p:nvPr/>
        </p:nvGraphicFramePr>
        <p:xfrm>
          <a:off x="2527200" y="544680"/>
          <a:ext cx="5095800" cy="2363760"/>
        </p:xfrm>
        <a:graphic>
          <a:graphicData uri="http://schemas.openxmlformats.org/presentationml/2006/ole">
            <p:oleObj progId="Excel.Sheet.12" r:id="rId3" spid="">
              <p:embed/>
              <p:pic>
                <p:nvPicPr>
                  <p:cNvPr id="168" name="" descr=""/>
                  <p:cNvPicPr/>
                  <p:nvPr/>
                </p:nvPicPr>
                <p:blipFill>
                  <a:blip r:embed="rId4"/>
                  <a:stretch/>
                </p:blipFill>
                <p:spPr>
                  <a:xfrm>
                    <a:off x="2527200" y="544680"/>
                    <a:ext cx="5095800" cy="2363760"/>
                  </a:xfrm>
                  <a:prstGeom prst="rect">
                    <a:avLst/>
                  </a:prstGeom>
                  <a:noFill/>
                  <a:ln w="0">
                    <a:noFill/>
                  </a:ln>
                </p:spPr>
              </p:pic>
            </p:oleObj>
          </a:graphicData>
        </a:graphic>
      </p:graphicFrame>
      <p:grpSp>
        <p:nvGrpSpPr>
          <p:cNvPr id="169" name=""/>
          <p:cNvGrpSpPr/>
          <p:nvPr/>
        </p:nvGrpSpPr>
        <p:grpSpPr>
          <a:xfrm>
            <a:off x="3703680" y="2817720"/>
            <a:ext cx="2973240" cy="655560"/>
            <a:chOff x="3703680" y="2817720"/>
            <a:chExt cx="2973240" cy="655560"/>
          </a:xfrm>
        </p:grpSpPr>
        <p:sp>
          <p:nvSpPr>
            <p:cNvPr id="170" name=""/>
            <p:cNvSpPr/>
            <p:nvPr/>
          </p:nvSpPr>
          <p:spPr>
            <a:xfrm>
              <a:off x="3703680" y="2817720"/>
              <a:ext cx="2973240" cy="655560"/>
            </a:xfrm>
            <a:prstGeom prst="rect">
              <a:avLst/>
            </a:prstGeom>
            <a:solidFill>
              <a:srgbClr val="ffffff"/>
            </a:solidFill>
            <a:ln w="9360">
              <a:solidFill>
                <a:srgbClr val="000000"/>
              </a:solidFill>
              <a:miter/>
            </a:ln>
            <a:effectLst>
              <a:outerShdw dist="53966"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171" name=""/>
            <p:cNvSpPr/>
            <p:nvPr/>
          </p:nvSpPr>
          <p:spPr>
            <a:xfrm>
              <a:off x="3982680" y="2914920"/>
              <a:ext cx="234720" cy="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sp>
          <p:nvSpPr>
            <p:cNvPr id="172" name=""/>
            <p:cNvSpPr/>
            <p:nvPr/>
          </p:nvSpPr>
          <p:spPr>
            <a:xfrm>
              <a:off x="3982680" y="3080520"/>
              <a:ext cx="234720" cy="0"/>
            </a:xfrm>
            <a:prstGeom prst="line">
              <a:avLst/>
            </a:prstGeom>
            <a:ln w="25560">
              <a:solidFill>
                <a:srgbClr val="ffff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sp>
          <p:nvSpPr>
            <p:cNvPr id="173" name=""/>
            <p:cNvSpPr/>
            <p:nvPr/>
          </p:nvSpPr>
          <p:spPr>
            <a:xfrm>
              <a:off x="3982680" y="3228120"/>
              <a:ext cx="234720" cy="0"/>
            </a:xfrm>
            <a:prstGeom prst="line">
              <a:avLst/>
            </a:prstGeom>
            <a:ln w="25560">
              <a:solidFill>
                <a:srgbClr val="0000ff"/>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sp>
          <p:nvSpPr>
            <p:cNvPr id="174" name=""/>
            <p:cNvSpPr/>
            <p:nvPr/>
          </p:nvSpPr>
          <p:spPr>
            <a:xfrm>
              <a:off x="3982680" y="3391200"/>
              <a:ext cx="234720" cy="0"/>
            </a:xfrm>
            <a:prstGeom prst="line">
              <a:avLst/>
            </a:prstGeom>
            <a:ln w="25560">
              <a:solidFill>
                <a:srgbClr val="00ccff"/>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grpSp>
      <p:sp>
        <p:nvSpPr>
          <p:cNvPr id="175" name=""/>
          <p:cNvSpPr/>
          <p:nvPr/>
        </p:nvSpPr>
        <p:spPr>
          <a:xfrm>
            <a:off x="4184280" y="2801880"/>
            <a:ext cx="2505600" cy="7196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99"/>
              </a:spcBef>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Oriented Strand Board 7/16”, 24/16”</a:t>
            </a:r>
            <a:endParaRPr b="0" lang="en-US" sz="900" strike="noStrike" u="none">
              <a:solidFill>
                <a:srgbClr val="ffffff"/>
              </a:solidFill>
              <a:effectLst/>
              <a:uFillTx/>
              <a:latin typeface="Times New Roman"/>
            </a:endParaRPr>
          </a:p>
          <a:p>
            <a:pPr>
              <a:lnSpc>
                <a:spcPct val="100000"/>
              </a:lnSpc>
              <a:spcBef>
                <a:spcPts val="99"/>
              </a:spcBef>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Previous Structural Panel Composite Price</a:t>
            </a:r>
            <a:endParaRPr b="0" lang="en-US" sz="900" strike="noStrike" u="none">
              <a:solidFill>
                <a:srgbClr val="ffffff"/>
              </a:solidFill>
              <a:effectLst/>
              <a:uFillTx/>
              <a:latin typeface="Times New Roman"/>
            </a:endParaRPr>
          </a:p>
          <a:p>
            <a:pPr>
              <a:lnSpc>
                <a:spcPct val="100000"/>
              </a:lnSpc>
              <a:spcBef>
                <a:spcPts val="99"/>
              </a:spcBef>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Revised Structural Panel Composite Price</a:t>
            </a:r>
            <a:endParaRPr b="0" lang="en-US" sz="900" strike="noStrike" u="none">
              <a:solidFill>
                <a:srgbClr val="ffffff"/>
              </a:solidFill>
              <a:effectLst/>
              <a:uFillTx/>
              <a:latin typeface="Times New Roman"/>
            </a:endParaRPr>
          </a:p>
          <a:p>
            <a:pPr>
              <a:lnSpc>
                <a:spcPct val="100000"/>
              </a:lnSpc>
              <a:spcBef>
                <a:spcPts val="99"/>
              </a:spcBef>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US Prime Rate</a:t>
            </a:r>
            <a:endParaRPr b="0" lang="en-US" sz="900" strike="noStrike" u="none">
              <a:solidFill>
                <a:srgbClr val="ffffff"/>
              </a:solidFill>
              <a:effectLst/>
              <a:uFillTx/>
              <a:latin typeface="Times New Roman"/>
            </a:endParaRPr>
          </a:p>
        </p:txBody>
      </p:sp>
      <p:sp>
        <p:nvSpPr>
          <p:cNvPr id="176" name=""/>
          <p:cNvSpPr/>
          <p:nvPr/>
        </p:nvSpPr>
        <p:spPr>
          <a:xfrm>
            <a:off x="2195640" y="6512040"/>
            <a:ext cx="1830240" cy="19188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Arial"/>
              </a:rPr>
              <a:t>Through Jan 2001</a:t>
            </a:r>
            <a:endParaRPr b="0" lang="en-US" sz="1000" strike="noStrike" u="none">
              <a:solidFill>
                <a:srgbClr val="ffffff"/>
              </a:solidFill>
              <a:effectLst/>
              <a:uFillTx/>
              <a:latin typeface="Times New Roman"/>
            </a:endParaRPr>
          </a:p>
        </p:txBody>
      </p:sp>
      <p:sp>
        <p:nvSpPr>
          <p:cNvPr id="177" name=""/>
          <p:cNvSpPr/>
          <p:nvPr/>
        </p:nvSpPr>
        <p:spPr>
          <a:xfrm>
            <a:off x="2243160" y="3284640"/>
            <a:ext cx="1830240" cy="19044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c"/>
                </a:solidFill>
                <a:effectLst/>
                <a:uFillTx/>
                <a:latin typeface="Arial"/>
              </a:rPr>
              <a:t>Through Jan 2001</a:t>
            </a:r>
            <a:endParaRPr b="0" lang="en-US" sz="1000" strike="noStrike" u="none">
              <a:solidFill>
                <a:srgbClr val="ffffff"/>
              </a:solidFill>
              <a:effectLst/>
              <a:uFillTx/>
              <a:latin typeface="Times New Roman"/>
            </a:endParaRPr>
          </a:p>
        </p:txBody>
      </p:sp>
      <p:sp>
        <p:nvSpPr>
          <p:cNvPr id="178" name=""/>
          <p:cNvSpPr/>
          <p:nvPr/>
        </p:nvSpPr>
        <p:spPr>
          <a:xfrm rot="16200000">
            <a:off x="1503360" y="4922280"/>
            <a:ext cx="1708920" cy="153000"/>
          </a:xfrm>
          <a:prstGeom prst="rect">
            <a:avLst/>
          </a:prstGeom>
          <a:noFill/>
          <a:ln w="0">
            <a:noFill/>
          </a:ln>
        </p:spPr>
        <p:style>
          <a:lnRef idx="0"/>
          <a:fillRef idx="0"/>
          <a:effectRef idx="0"/>
          <a:fontRef idx="minor"/>
        </p:style>
        <p:txBody>
          <a:bodyPr wrap="none" lIns="0" rIns="0" tIns="0" bIns="0" anchor="t" rot="-5400000">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80"/>
                </a:solidFill>
                <a:effectLst/>
                <a:uFillTx/>
                <a:latin typeface="Arial"/>
              </a:rPr>
              <a:t>$ Per Thousand Square Feet</a:t>
            </a:r>
            <a:endParaRPr b="0" lang="en-US" sz="1000" strike="noStrike" u="none">
              <a:solidFill>
                <a:srgbClr val="ffffff"/>
              </a:solidFill>
              <a:effectLst/>
              <a:uFillTx/>
              <a:latin typeface="Times New Roman"/>
            </a:endParaRPr>
          </a:p>
        </p:txBody>
      </p:sp>
      <p:sp>
        <p:nvSpPr>
          <p:cNvPr id="179" name=""/>
          <p:cNvSpPr/>
          <p:nvPr/>
        </p:nvSpPr>
        <p:spPr>
          <a:xfrm>
            <a:off x="2857680" y="195120"/>
            <a:ext cx="4437000" cy="52236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80"/>
                </a:solidFill>
                <a:effectLst/>
                <a:uFillTx/>
                <a:latin typeface="Arial"/>
              </a:rPr>
              <a:t>Comparative Volatilities</a:t>
            </a:r>
            <a:br>
              <a:rPr sz="1600"/>
            </a:br>
            <a:r>
              <a:rPr b="1" lang="en-US" sz="1600" strike="noStrike" u="none">
                <a:solidFill>
                  <a:srgbClr val="000080"/>
                </a:solidFill>
                <a:effectLst/>
                <a:uFillTx/>
                <a:latin typeface="Arial"/>
              </a:rPr>
              <a:t>(Structural Panel to Prime Rate)</a:t>
            </a:r>
            <a:endParaRPr b="0" lang="en-US" sz="1600" strike="noStrike" u="none">
              <a:solidFill>
                <a:srgbClr val="ffffff"/>
              </a:solidFill>
              <a:effectLst/>
              <a:uFillTx/>
              <a:latin typeface="Times New Roman"/>
            </a:endParaRPr>
          </a:p>
        </p:txBody>
      </p:sp>
      <p:pic>
        <p:nvPicPr>
          <p:cNvPr id="180" name="bd19825_" descr=""/>
          <p:cNvPicPr/>
          <p:nvPr/>
        </p:nvPicPr>
        <p:blipFill>
          <a:blip r:embed="rId5"/>
          <a:stretch/>
        </p:blipFill>
        <p:spPr>
          <a:xfrm>
            <a:off x="0" y="0"/>
            <a:ext cx="2362320" cy="2498760"/>
          </a:xfrm>
          <a:prstGeom prst="rect">
            <a:avLst/>
          </a:prstGeom>
          <a:noFill/>
          <a:ln w="0">
            <a:noFill/>
          </a:ln>
        </p:spPr>
      </p:pic>
      <p:sp>
        <p:nvSpPr>
          <p:cNvPr id="181" name=""/>
          <p:cNvSpPr/>
          <p:nvPr/>
        </p:nvSpPr>
        <p:spPr>
          <a:xfrm>
            <a:off x="3902040" y="-49320"/>
            <a:ext cx="2314440" cy="3682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80"/>
                </a:solidFill>
                <a:effectLst/>
                <a:uFillTx/>
                <a:latin typeface="Arial Black"/>
              </a:rPr>
              <a:t>LUMBER (Cont’d)</a:t>
            </a:r>
            <a:endParaRPr b="0" lang="en-US" sz="1800" strike="noStrike" u="none">
              <a:solidFill>
                <a:srgbClr val="ffffff"/>
              </a:solidFill>
              <a:effectLst/>
              <a:uFillTx/>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graphicFrame>
        <p:nvGraphicFramePr>
          <p:cNvPr id="182" name=""/>
          <p:cNvGraphicFramePr/>
          <p:nvPr/>
        </p:nvGraphicFramePr>
        <p:xfrm>
          <a:off x="2075040" y="654120"/>
          <a:ext cx="5824440" cy="2228760"/>
        </p:xfrm>
        <a:graphic>
          <a:graphicData uri="http://schemas.openxmlformats.org/presentationml/2006/ole">
            <p:oleObj progId="Excel.Sheet.12" r:id="rId1" spid="">
              <p:embed/>
              <p:pic>
                <p:nvPicPr>
                  <p:cNvPr id="183" name="" descr=""/>
                  <p:cNvPicPr/>
                  <p:nvPr/>
                </p:nvPicPr>
                <p:blipFill>
                  <a:blip r:embed="rId2"/>
                  <a:stretch/>
                </p:blipFill>
                <p:spPr>
                  <a:xfrm>
                    <a:off x="2075040" y="654120"/>
                    <a:ext cx="5824440" cy="2228760"/>
                  </a:xfrm>
                  <a:prstGeom prst="rect">
                    <a:avLst/>
                  </a:prstGeom>
                  <a:noFill/>
                  <a:ln w="0">
                    <a:noFill/>
                  </a:ln>
                </p:spPr>
              </p:pic>
            </p:oleObj>
          </a:graphicData>
        </a:graphic>
      </p:graphicFrame>
      <p:sp>
        <p:nvSpPr>
          <p:cNvPr id="184" name=""/>
          <p:cNvSpPr/>
          <p:nvPr/>
        </p:nvSpPr>
        <p:spPr>
          <a:xfrm>
            <a:off x="1978200" y="318960"/>
            <a:ext cx="6292800" cy="53352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80"/>
                </a:solidFill>
                <a:effectLst/>
                <a:uFillTx/>
                <a:latin typeface="Arial"/>
              </a:rPr>
              <a:t>Comparative Volatilities </a:t>
            </a:r>
            <a:br>
              <a:rPr sz="1600"/>
            </a:br>
            <a:r>
              <a:rPr b="1" lang="en-US" sz="1600" strike="noStrike" u="none">
                <a:solidFill>
                  <a:srgbClr val="000080"/>
                </a:solidFill>
                <a:effectLst/>
                <a:uFillTx/>
                <a:latin typeface="Arial"/>
              </a:rPr>
              <a:t>(Lumber to Prime Rate)</a:t>
            </a:r>
            <a:endParaRPr b="0" lang="en-US" sz="1600" strike="noStrike" u="none">
              <a:solidFill>
                <a:srgbClr val="ffffff"/>
              </a:solidFill>
              <a:effectLst/>
              <a:uFillTx/>
              <a:latin typeface="Times New Roman"/>
            </a:endParaRPr>
          </a:p>
        </p:txBody>
      </p:sp>
      <p:grpSp>
        <p:nvGrpSpPr>
          <p:cNvPr id="185" name=""/>
          <p:cNvGrpSpPr/>
          <p:nvPr/>
        </p:nvGrpSpPr>
        <p:grpSpPr>
          <a:xfrm>
            <a:off x="2862360" y="2808360"/>
            <a:ext cx="4384440" cy="899640"/>
            <a:chOff x="2862360" y="2808360"/>
            <a:chExt cx="4384440" cy="899640"/>
          </a:xfrm>
        </p:grpSpPr>
        <p:sp>
          <p:nvSpPr>
            <p:cNvPr id="186" name=""/>
            <p:cNvSpPr/>
            <p:nvPr/>
          </p:nvSpPr>
          <p:spPr>
            <a:xfrm>
              <a:off x="2862360" y="2809080"/>
              <a:ext cx="4384440" cy="898920"/>
            </a:xfrm>
            <a:prstGeom prst="rect">
              <a:avLst/>
            </a:prstGeom>
            <a:solidFill>
              <a:srgbClr val="ffffff"/>
            </a:solidFill>
            <a:ln w="9360">
              <a:solidFill>
                <a:srgbClr val="000000"/>
              </a:solidFill>
              <a:miter/>
            </a:ln>
            <a:effectLst>
              <a:outerShdw dist="53966"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187" name=""/>
            <p:cNvSpPr/>
            <p:nvPr/>
          </p:nvSpPr>
          <p:spPr>
            <a:xfrm>
              <a:off x="3311640" y="2808360"/>
              <a:ext cx="3616200" cy="8571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99"/>
                </a:spcBef>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Framing Lumber Composite Price</a:t>
              </a:r>
              <a:endParaRPr b="0" lang="en-US" sz="900" strike="noStrike" u="none">
                <a:solidFill>
                  <a:srgbClr val="ffffff"/>
                </a:solidFill>
                <a:effectLst/>
                <a:uFillTx/>
                <a:latin typeface="Times New Roman"/>
              </a:endParaRPr>
            </a:p>
            <a:p>
              <a:pPr>
                <a:lnSpc>
                  <a:spcPct val="100000"/>
                </a:lnSpc>
                <a:spcBef>
                  <a:spcPts val="99"/>
                </a:spcBef>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Spruce-Pine-Fir, Western, 2x4, Std &amp; Btr, Kiln Dried, Random Length</a:t>
              </a:r>
              <a:endParaRPr b="0" lang="en-US" sz="900" strike="noStrike" u="none">
                <a:solidFill>
                  <a:srgbClr val="ffffff"/>
                </a:solidFill>
                <a:effectLst/>
                <a:uFillTx/>
                <a:latin typeface="Times New Roman"/>
              </a:endParaRPr>
            </a:p>
            <a:p>
              <a:pPr>
                <a:lnSpc>
                  <a:spcPct val="100000"/>
                </a:lnSpc>
                <a:spcBef>
                  <a:spcPts val="99"/>
                </a:spcBef>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Southern Pine (Central), Kiln Dried 2x4, #2, Random Length</a:t>
              </a:r>
              <a:endParaRPr b="0" lang="en-US" sz="900" strike="noStrike" u="none">
                <a:solidFill>
                  <a:srgbClr val="ffffff"/>
                </a:solidFill>
                <a:effectLst/>
                <a:uFillTx/>
                <a:latin typeface="Times New Roman"/>
              </a:endParaRPr>
            </a:p>
            <a:p>
              <a:pPr>
                <a:lnSpc>
                  <a:spcPct val="100000"/>
                </a:lnSpc>
                <a:spcBef>
                  <a:spcPts val="99"/>
                </a:spcBef>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US Prime Rate</a:t>
              </a:r>
              <a:endParaRPr b="0" lang="en-US" sz="900" strike="noStrike" u="none">
                <a:solidFill>
                  <a:srgbClr val="ffffff"/>
                </a:solidFill>
                <a:effectLst/>
                <a:uFillTx/>
                <a:latin typeface="Times New Roman"/>
              </a:endParaRPr>
            </a:p>
          </p:txBody>
        </p:sp>
        <p:sp>
          <p:nvSpPr>
            <p:cNvPr id="188" name=""/>
            <p:cNvSpPr/>
            <p:nvPr/>
          </p:nvSpPr>
          <p:spPr>
            <a:xfrm>
              <a:off x="3101040" y="2971440"/>
              <a:ext cx="217440" cy="0"/>
            </a:xfrm>
            <a:prstGeom prst="line">
              <a:avLst/>
            </a:prstGeom>
            <a:ln w="25560">
              <a:solidFill>
                <a:srgbClr val="0000ff"/>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sp>
          <p:nvSpPr>
            <p:cNvPr id="189" name=""/>
            <p:cNvSpPr/>
            <p:nvPr/>
          </p:nvSpPr>
          <p:spPr>
            <a:xfrm>
              <a:off x="3101040" y="3167280"/>
              <a:ext cx="217440" cy="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sp>
          <p:nvSpPr>
            <p:cNvPr id="190" name=""/>
            <p:cNvSpPr/>
            <p:nvPr/>
          </p:nvSpPr>
          <p:spPr>
            <a:xfrm>
              <a:off x="3101040" y="3390480"/>
              <a:ext cx="217440" cy="0"/>
            </a:xfrm>
            <a:prstGeom prst="line">
              <a:avLst/>
            </a:prstGeom>
            <a:ln w="25560">
              <a:solidFill>
                <a:srgbClr val="00ff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grpSp>
      <p:graphicFrame>
        <p:nvGraphicFramePr>
          <p:cNvPr id="191" name=""/>
          <p:cNvGraphicFramePr/>
          <p:nvPr/>
        </p:nvGraphicFramePr>
        <p:xfrm>
          <a:off x="2216160" y="4133880"/>
          <a:ext cx="5850000" cy="2111400"/>
        </p:xfrm>
        <a:graphic>
          <a:graphicData uri="http://schemas.openxmlformats.org/presentationml/2006/ole">
            <p:oleObj progId="Excel.Sheet.12" r:id="rId3" spid="">
              <p:embed/>
              <p:pic>
                <p:nvPicPr>
                  <p:cNvPr id="192" name="" descr=""/>
                  <p:cNvPicPr/>
                  <p:nvPr/>
                </p:nvPicPr>
                <p:blipFill>
                  <a:blip r:embed="rId4"/>
                  <a:stretch/>
                </p:blipFill>
                <p:spPr>
                  <a:xfrm>
                    <a:off x="2216160" y="4133880"/>
                    <a:ext cx="5850000" cy="2111400"/>
                  </a:xfrm>
                  <a:prstGeom prst="rect">
                    <a:avLst/>
                  </a:prstGeom>
                  <a:noFill/>
                  <a:ln w="0">
                    <a:noFill/>
                  </a:ln>
                </p:spPr>
              </p:pic>
            </p:oleObj>
          </a:graphicData>
        </a:graphic>
      </p:graphicFrame>
      <p:sp>
        <p:nvSpPr>
          <p:cNvPr id="193" name=""/>
          <p:cNvSpPr/>
          <p:nvPr/>
        </p:nvSpPr>
        <p:spPr>
          <a:xfrm>
            <a:off x="2724120" y="3706920"/>
            <a:ext cx="5133960" cy="52236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80"/>
                </a:solidFill>
                <a:effectLst/>
                <a:uFillTx/>
                <a:latin typeface="Arial"/>
              </a:rPr>
              <a:t>Framing Lumber Spot Price </a:t>
            </a:r>
            <a:br>
              <a:rPr sz="1600"/>
            </a:br>
            <a:r>
              <a:rPr b="1" lang="en-US" sz="1600" strike="noStrike" u="none">
                <a:solidFill>
                  <a:srgbClr val="000080"/>
                </a:solidFill>
                <a:effectLst/>
                <a:uFillTx/>
                <a:latin typeface="Arial"/>
              </a:rPr>
              <a:t>(Random Lengths Index)</a:t>
            </a:r>
            <a:endParaRPr b="0" lang="en-US" sz="1600" strike="noStrike" u="none">
              <a:solidFill>
                <a:srgbClr val="ffffff"/>
              </a:solidFill>
              <a:effectLst/>
              <a:uFillTx/>
              <a:latin typeface="Times New Roman"/>
            </a:endParaRPr>
          </a:p>
        </p:txBody>
      </p:sp>
      <p:grpSp>
        <p:nvGrpSpPr>
          <p:cNvPr id="194" name=""/>
          <p:cNvGrpSpPr/>
          <p:nvPr/>
        </p:nvGrpSpPr>
        <p:grpSpPr>
          <a:xfrm>
            <a:off x="3090960" y="6224760"/>
            <a:ext cx="4349520" cy="580680"/>
            <a:chOff x="3090960" y="6224760"/>
            <a:chExt cx="4349520" cy="580680"/>
          </a:xfrm>
        </p:grpSpPr>
        <p:sp>
          <p:nvSpPr>
            <p:cNvPr id="195" name=""/>
            <p:cNvSpPr/>
            <p:nvPr/>
          </p:nvSpPr>
          <p:spPr>
            <a:xfrm>
              <a:off x="3090960" y="6224760"/>
              <a:ext cx="4345560" cy="560160"/>
            </a:xfrm>
            <a:prstGeom prst="rect">
              <a:avLst/>
            </a:prstGeom>
            <a:solidFill>
              <a:srgbClr val="ffffff"/>
            </a:solidFill>
            <a:ln w="9360">
              <a:solidFill>
                <a:srgbClr val="000000"/>
              </a:solidFill>
              <a:miter/>
            </a:ln>
            <a:effectLst>
              <a:outerShdw dist="53966"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196" name=""/>
            <p:cNvSpPr/>
            <p:nvPr/>
          </p:nvSpPr>
          <p:spPr>
            <a:xfrm>
              <a:off x="3544560" y="6248520"/>
              <a:ext cx="3895920" cy="556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99"/>
                </a:spcBef>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Framing Lumber Composite Price</a:t>
              </a:r>
              <a:endParaRPr b="0" lang="en-US" sz="900" strike="noStrike" u="none">
                <a:solidFill>
                  <a:srgbClr val="ffffff"/>
                </a:solidFill>
                <a:effectLst/>
                <a:uFillTx/>
                <a:latin typeface="Times New Roman"/>
              </a:endParaRPr>
            </a:p>
            <a:p>
              <a:pPr>
                <a:lnSpc>
                  <a:spcPct val="100000"/>
                </a:lnSpc>
                <a:spcBef>
                  <a:spcPts val="99"/>
                </a:spcBef>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Spruce-Pine-Fir, Western, 2x4, Std &amp; Btr, Kiln Dried, Random Length</a:t>
              </a:r>
              <a:endParaRPr b="0" lang="en-US" sz="900" strike="noStrike" u="none">
                <a:solidFill>
                  <a:srgbClr val="ffffff"/>
                </a:solidFill>
                <a:effectLst/>
                <a:uFillTx/>
                <a:latin typeface="Times New Roman"/>
              </a:endParaRPr>
            </a:p>
            <a:p>
              <a:pPr>
                <a:lnSpc>
                  <a:spcPct val="100000"/>
                </a:lnSpc>
                <a:spcBef>
                  <a:spcPts val="99"/>
                </a:spcBef>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Southern Pine (Central), Kiln Dried 2x4, #2, Random Length</a:t>
              </a:r>
              <a:endParaRPr b="0" lang="en-US" sz="900" strike="noStrike" u="none">
                <a:solidFill>
                  <a:srgbClr val="ffffff"/>
                </a:solidFill>
                <a:effectLst/>
                <a:uFillTx/>
                <a:latin typeface="Times New Roman"/>
              </a:endParaRPr>
            </a:p>
          </p:txBody>
        </p:sp>
        <p:sp>
          <p:nvSpPr>
            <p:cNvPr id="197" name=""/>
            <p:cNvSpPr/>
            <p:nvPr/>
          </p:nvSpPr>
          <p:spPr>
            <a:xfrm>
              <a:off x="3268800" y="6333120"/>
              <a:ext cx="267840" cy="0"/>
            </a:xfrm>
            <a:prstGeom prst="line">
              <a:avLst/>
            </a:prstGeom>
            <a:ln w="25560">
              <a:solidFill>
                <a:srgbClr val="0000ff"/>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sp>
          <p:nvSpPr>
            <p:cNvPr id="198" name=""/>
            <p:cNvSpPr/>
            <p:nvPr/>
          </p:nvSpPr>
          <p:spPr>
            <a:xfrm>
              <a:off x="3268800" y="6494400"/>
              <a:ext cx="267840" cy="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sp>
          <p:nvSpPr>
            <p:cNvPr id="199" name=""/>
            <p:cNvSpPr/>
            <p:nvPr/>
          </p:nvSpPr>
          <p:spPr>
            <a:xfrm>
              <a:off x="3268800" y="6650280"/>
              <a:ext cx="267840" cy="0"/>
            </a:xfrm>
            <a:prstGeom prst="line">
              <a:avLst/>
            </a:prstGeom>
            <a:ln w="25560">
              <a:solidFill>
                <a:srgbClr val="00ff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grpSp>
      <p:sp>
        <p:nvSpPr>
          <p:cNvPr id="200" name=""/>
          <p:cNvSpPr/>
          <p:nvPr/>
        </p:nvSpPr>
        <p:spPr>
          <a:xfrm>
            <a:off x="1687680" y="6480000"/>
            <a:ext cx="1960560" cy="37800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Arial"/>
              </a:rPr>
              <a:t>Through Jan 2001</a:t>
            </a:r>
            <a:endParaRPr b="0" lang="en-US" sz="1000" strike="noStrike" u="none">
              <a:solidFill>
                <a:srgbClr val="ffffff"/>
              </a:solidFill>
              <a:effectLst/>
              <a:uFillTx/>
              <a:latin typeface="Times New Roman"/>
            </a:endParaRPr>
          </a:p>
        </p:txBody>
      </p:sp>
      <p:sp>
        <p:nvSpPr>
          <p:cNvPr id="201" name=""/>
          <p:cNvSpPr/>
          <p:nvPr/>
        </p:nvSpPr>
        <p:spPr>
          <a:xfrm>
            <a:off x="1727280" y="3733920"/>
            <a:ext cx="1960560" cy="17460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Arial"/>
              </a:rPr>
              <a:t>Through Jan 2001</a:t>
            </a:r>
            <a:endParaRPr b="0" lang="en-US" sz="1000" strike="noStrike" u="none">
              <a:solidFill>
                <a:srgbClr val="ffffff"/>
              </a:solidFill>
              <a:effectLst/>
              <a:uFillTx/>
              <a:latin typeface="Times New Roman"/>
            </a:endParaRPr>
          </a:p>
        </p:txBody>
      </p:sp>
      <p:sp>
        <p:nvSpPr>
          <p:cNvPr id="202" name=""/>
          <p:cNvSpPr/>
          <p:nvPr/>
        </p:nvSpPr>
        <p:spPr>
          <a:xfrm rot="16200000">
            <a:off x="1568880" y="4828680"/>
            <a:ext cx="911880" cy="274680"/>
          </a:xfrm>
          <a:prstGeom prst="rect">
            <a:avLst/>
          </a:prstGeom>
          <a:noFill/>
          <a:ln w="0">
            <a:noFill/>
          </a:ln>
        </p:spPr>
        <p:style>
          <a:lnRef idx="0"/>
          <a:fillRef idx="0"/>
          <a:effectRef idx="0"/>
          <a:fontRef idx="minor"/>
        </p:style>
        <p:txBody>
          <a:bodyPr lIns="46800" rIns="46800" tIns="90000" bIns="90000" anchor="t" anchorCtr="1" vert="eaVe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$/MBM</a:t>
            </a:r>
            <a:endParaRPr b="0" lang="en-US" sz="1200" strike="noStrike" u="none">
              <a:solidFill>
                <a:srgbClr val="ffffff"/>
              </a:solidFill>
              <a:effectLst/>
              <a:uFillTx/>
              <a:latin typeface="Times New Roman"/>
            </a:endParaRPr>
          </a:p>
        </p:txBody>
      </p:sp>
      <p:pic>
        <p:nvPicPr>
          <p:cNvPr id="203" name="bd19825_" descr=""/>
          <p:cNvPicPr/>
          <p:nvPr/>
        </p:nvPicPr>
        <p:blipFill>
          <a:blip r:embed="rId5"/>
          <a:stretch/>
        </p:blipFill>
        <p:spPr>
          <a:xfrm>
            <a:off x="0" y="0"/>
            <a:ext cx="2182680" cy="2308320"/>
          </a:xfrm>
          <a:prstGeom prst="rect">
            <a:avLst/>
          </a:prstGeom>
          <a:noFill/>
          <a:ln w="0">
            <a:noFill/>
          </a:ln>
        </p:spPr>
      </p:pic>
      <p:sp>
        <p:nvSpPr>
          <p:cNvPr id="204" name=""/>
          <p:cNvSpPr/>
          <p:nvPr/>
        </p:nvSpPr>
        <p:spPr>
          <a:xfrm>
            <a:off x="3924360" y="-49320"/>
            <a:ext cx="2314440" cy="3682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80"/>
                </a:solidFill>
                <a:effectLst/>
                <a:uFillTx/>
                <a:latin typeface="Arial Black"/>
              </a:rPr>
              <a:t>LUMBER (Cont’d)</a:t>
            </a:r>
            <a:endParaRPr b="0" lang="en-US" sz="1800" strike="noStrike" u="none">
              <a:solidFill>
                <a:srgbClr val="ffffff"/>
              </a:solidFill>
              <a:effectLst/>
              <a:uFillTx/>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205" name="bd19825_" descr=""/>
          <p:cNvPicPr/>
          <p:nvPr/>
        </p:nvPicPr>
        <p:blipFill>
          <a:blip r:embed="rId1"/>
          <a:stretch/>
        </p:blipFill>
        <p:spPr>
          <a:xfrm>
            <a:off x="1500120" y="431640"/>
            <a:ext cx="6453360" cy="6053400"/>
          </a:xfrm>
          <a:prstGeom prst="rect">
            <a:avLst/>
          </a:prstGeom>
          <a:noFill/>
          <a:ln w="0">
            <a:noFill/>
          </a:ln>
        </p:spPr>
      </p:pic>
      <p:sp>
        <p:nvSpPr>
          <p:cNvPr id="206" name=""/>
          <p:cNvSpPr/>
          <p:nvPr/>
        </p:nvSpPr>
        <p:spPr>
          <a:xfrm>
            <a:off x="3402000" y="212760"/>
            <a:ext cx="2339640" cy="11912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80"/>
                </a:solidFill>
                <a:effectLst/>
                <a:uFillTx/>
                <a:latin typeface="Arial Black"/>
              </a:rPr>
              <a:t>LUMBER</a:t>
            </a:r>
            <a:endParaRPr b="0" lang="en-US" sz="36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80"/>
                </a:solidFill>
                <a:effectLst/>
                <a:uFillTx/>
                <a:latin typeface="Arial Black"/>
              </a:rPr>
              <a:t>(Cont’d)</a:t>
            </a:r>
            <a:endParaRPr b="0" lang="en-US" sz="3600" strike="noStrike" u="none">
              <a:solidFill>
                <a:srgbClr val="ffffff"/>
              </a:solidFill>
              <a:effectLst/>
              <a:uFillTx/>
              <a:latin typeface="Times New Roman"/>
            </a:endParaRPr>
          </a:p>
        </p:txBody>
      </p:sp>
      <p:sp>
        <p:nvSpPr>
          <p:cNvPr id="207" name=""/>
          <p:cNvSpPr/>
          <p:nvPr/>
        </p:nvSpPr>
        <p:spPr>
          <a:xfrm>
            <a:off x="1184040" y="1820880"/>
            <a:ext cx="4795920" cy="551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80"/>
                </a:solidFill>
                <a:effectLst/>
                <a:uFillTx/>
                <a:latin typeface="Arial"/>
              </a:rPr>
              <a:t>How Large is the Market?</a:t>
            </a:r>
            <a:endParaRPr b="0" lang="en-US" sz="3000" strike="noStrike" u="none">
              <a:solidFill>
                <a:srgbClr val="ffffff"/>
              </a:solidFill>
              <a:effectLst/>
              <a:uFillTx/>
              <a:latin typeface="Times New Roman"/>
            </a:endParaRPr>
          </a:p>
        </p:txBody>
      </p:sp>
      <p:pic>
        <p:nvPicPr>
          <p:cNvPr id="208" name="wb01626_" descr=""/>
          <p:cNvPicPr/>
          <p:nvPr/>
        </p:nvPicPr>
        <p:blipFill>
          <a:blip r:embed="rId2"/>
          <a:stretch/>
        </p:blipFill>
        <p:spPr>
          <a:xfrm>
            <a:off x="836640" y="1933560"/>
            <a:ext cx="363600" cy="225360"/>
          </a:xfrm>
          <a:prstGeom prst="rect">
            <a:avLst/>
          </a:prstGeom>
          <a:noFill/>
          <a:ln w="0">
            <a:noFill/>
          </a:ln>
        </p:spPr>
      </p:pic>
      <p:grpSp>
        <p:nvGrpSpPr>
          <p:cNvPr id="209" name=""/>
          <p:cNvGrpSpPr/>
          <p:nvPr/>
        </p:nvGrpSpPr>
        <p:grpSpPr>
          <a:xfrm>
            <a:off x="6505560" y="1176840"/>
            <a:ext cx="1092240" cy="5314680"/>
            <a:chOff x="6505560" y="1176840"/>
            <a:chExt cx="1092240" cy="5314680"/>
          </a:xfrm>
        </p:grpSpPr>
        <p:sp>
          <p:nvSpPr>
            <p:cNvPr id="210" name=""/>
            <p:cNvSpPr/>
            <p:nvPr/>
          </p:nvSpPr>
          <p:spPr>
            <a:xfrm rot="21564600">
              <a:off x="6516360" y="1179000"/>
              <a:ext cx="502920" cy="2144160"/>
            </a:xfrm>
            <a:prstGeom prst="cube">
              <a:avLst>
                <a:gd name="adj" fmla="val 25000"/>
              </a:avLst>
            </a:prstGeom>
            <a:gradFill rotWithShape="0">
              <a:gsLst>
                <a:gs pos="0">
                  <a:srgbClr val="ffff00"/>
                </a:gs>
                <a:gs pos="50000">
                  <a:srgbClr val="ffffff"/>
                </a:gs>
                <a:gs pos="100000">
                  <a:srgbClr val="ffff00"/>
                </a:gs>
              </a:gsLst>
              <a:lin ang="10800000"/>
            </a:gradFill>
            <a:ln w="0">
              <a:noFill/>
            </a:ln>
            <a:effectLst>
              <a:outerShdw dist="17819" dir="2700000" blurRad="0" rotWithShape="0">
                <a:srgbClr val="989800"/>
              </a:outerShdw>
            </a:effectLst>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211" name=""/>
            <p:cNvSpPr/>
            <p:nvPr/>
          </p:nvSpPr>
          <p:spPr>
            <a:xfrm rot="1800">
              <a:off x="6771600" y="1816200"/>
              <a:ext cx="503640" cy="2144160"/>
            </a:xfrm>
            <a:prstGeom prst="cube">
              <a:avLst>
                <a:gd name="adj" fmla="val 25000"/>
              </a:avLst>
            </a:prstGeom>
            <a:gradFill rotWithShape="0">
              <a:gsLst>
                <a:gs pos="0">
                  <a:srgbClr val="ffff00"/>
                </a:gs>
                <a:gs pos="50000">
                  <a:srgbClr val="ffffff"/>
                </a:gs>
                <a:gs pos="100000">
                  <a:srgbClr val="ffff00"/>
                </a:gs>
              </a:gsLst>
              <a:lin ang="10800000"/>
            </a:gradFill>
            <a:ln w="0">
              <a:noFill/>
            </a:ln>
            <a:effectLst>
              <a:outerShdw dist="17819" dir="2700000" blurRad="0" rotWithShape="0">
                <a:srgbClr val="989800"/>
              </a:outerShdw>
            </a:effectLst>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212" name=""/>
            <p:cNvSpPr/>
            <p:nvPr/>
          </p:nvSpPr>
          <p:spPr>
            <a:xfrm rot="27000">
              <a:off x="7086240" y="2636280"/>
              <a:ext cx="502920" cy="2144160"/>
            </a:xfrm>
            <a:prstGeom prst="cube">
              <a:avLst>
                <a:gd name="adj" fmla="val 25000"/>
              </a:avLst>
            </a:prstGeom>
            <a:gradFill rotWithShape="0">
              <a:gsLst>
                <a:gs pos="0">
                  <a:srgbClr val="ffff00"/>
                </a:gs>
                <a:gs pos="50000">
                  <a:srgbClr val="ffffff"/>
                </a:gs>
                <a:gs pos="100000">
                  <a:srgbClr val="ffff00"/>
                </a:gs>
              </a:gsLst>
              <a:lin ang="10800000"/>
            </a:gradFill>
            <a:ln w="0">
              <a:noFill/>
            </a:ln>
            <a:effectLst>
              <a:outerShdw dist="17819" dir="2700000" blurRad="0" rotWithShape="0">
                <a:srgbClr val="989800"/>
              </a:outerShdw>
            </a:effectLst>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213" name=""/>
            <p:cNvSpPr/>
            <p:nvPr/>
          </p:nvSpPr>
          <p:spPr>
            <a:xfrm rot="28800">
              <a:off x="6924240" y="3749040"/>
              <a:ext cx="502920" cy="2144520"/>
            </a:xfrm>
            <a:prstGeom prst="cube">
              <a:avLst>
                <a:gd name="adj" fmla="val 25000"/>
              </a:avLst>
            </a:prstGeom>
            <a:gradFill rotWithShape="0">
              <a:gsLst>
                <a:gs pos="0">
                  <a:srgbClr val="ffff00"/>
                </a:gs>
                <a:gs pos="50000">
                  <a:srgbClr val="ffffff"/>
                </a:gs>
                <a:gs pos="100000">
                  <a:srgbClr val="ffff00"/>
                </a:gs>
              </a:gsLst>
              <a:lin ang="10800000"/>
            </a:gradFill>
            <a:ln w="0">
              <a:noFill/>
            </a:ln>
            <a:effectLst>
              <a:outerShdw dist="17819" dir="2700000" blurRad="0" rotWithShape="0">
                <a:srgbClr val="989800"/>
              </a:outerShdw>
            </a:effectLst>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214" name=""/>
            <p:cNvSpPr/>
            <p:nvPr/>
          </p:nvSpPr>
          <p:spPr>
            <a:xfrm rot="21571800">
              <a:off x="6516720" y="4345200"/>
              <a:ext cx="502920" cy="2144160"/>
            </a:xfrm>
            <a:prstGeom prst="cube">
              <a:avLst>
                <a:gd name="adj" fmla="val 25000"/>
              </a:avLst>
            </a:prstGeom>
            <a:gradFill rotWithShape="0">
              <a:gsLst>
                <a:gs pos="0">
                  <a:srgbClr val="ffff00"/>
                </a:gs>
                <a:gs pos="50000">
                  <a:srgbClr val="ffffff"/>
                </a:gs>
                <a:gs pos="100000">
                  <a:srgbClr val="ffff00"/>
                </a:gs>
              </a:gsLst>
              <a:lin ang="10800000"/>
            </a:gradFill>
            <a:ln w="0">
              <a:noFill/>
            </a:ln>
            <a:effectLst>
              <a:outerShdw dist="17819" dir="2700000" blurRad="0" rotWithShape="0">
                <a:srgbClr val="989800"/>
              </a:outerShdw>
            </a:effectLst>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grpSp>
      <p:sp>
        <p:nvSpPr>
          <p:cNvPr id="215" name=""/>
          <p:cNvSpPr/>
          <p:nvPr/>
        </p:nvSpPr>
        <p:spPr>
          <a:xfrm>
            <a:off x="1959120" y="2598840"/>
            <a:ext cx="6534000" cy="947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80"/>
                </a:solidFill>
                <a:effectLst/>
                <a:uFillTx/>
                <a:latin typeface="Arial"/>
              </a:rPr>
              <a:t>U.S. / Canada $30 billion (soft lumber </a:t>
            </a:r>
            <a:endParaRPr b="0" lang="en-US" sz="28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80"/>
                </a:solidFill>
                <a:effectLst/>
                <a:uFillTx/>
                <a:latin typeface="Arial"/>
              </a:rPr>
              <a:t>     and structural panels) </a:t>
            </a:r>
            <a:endParaRPr b="0" lang="en-US" sz="2800" strike="noStrike" u="none">
              <a:solidFill>
                <a:srgbClr val="ffffff"/>
              </a:solidFill>
              <a:effectLst/>
              <a:uFillTx/>
              <a:latin typeface="Times New Roman"/>
            </a:endParaRPr>
          </a:p>
        </p:txBody>
      </p:sp>
      <p:pic>
        <p:nvPicPr>
          <p:cNvPr id="216" name="wb02401_" descr=""/>
          <p:cNvPicPr/>
          <p:nvPr/>
        </p:nvPicPr>
        <p:blipFill>
          <a:blip r:embed="rId3"/>
          <a:stretch/>
        </p:blipFill>
        <p:spPr>
          <a:xfrm>
            <a:off x="1562040" y="2762280"/>
            <a:ext cx="457200" cy="104760"/>
          </a:xfrm>
          <a:prstGeom prst="rect">
            <a:avLst/>
          </a:prstGeom>
          <a:noFill/>
          <a:ln w="0">
            <a:noFill/>
          </a:ln>
        </p:spPr>
      </p:pic>
      <p:pic>
        <p:nvPicPr>
          <p:cNvPr id="217" name="wb02401_" descr=""/>
          <p:cNvPicPr/>
          <p:nvPr/>
        </p:nvPicPr>
        <p:blipFill>
          <a:blip r:embed="rId4"/>
          <a:stretch/>
        </p:blipFill>
        <p:spPr>
          <a:xfrm>
            <a:off x="1536840" y="3816360"/>
            <a:ext cx="457200" cy="104760"/>
          </a:xfrm>
          <a:prstGeom prst="rect">
            <a:avLst/>
          </a:prstGeom>
          <a:noFill/>
          <a:ln w="0">
            <a:noFill/>
          </a:ln>
        </p:spPr>
      </p:pic>
      <p:sp>
        <p:nvSpPr>
          <p:cNvPr id="218" name=""/>
          <p:cNvSpPr/>
          <p:nvPr/>
        </p:nvSpPr>
        <p:spPr>
          <a:xfrm>
            <a:off x="1958040" y="3652920"/>
            <a:ext cx="3238560" cy="5209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80"/>
                </a:solidFill>
                <a:effectLst/>
                <a:uFillTx/>
                <a:latin typeface="Arial"/>
              </a:rPr>
              <a:t>World - $46 billion</a:t>
            </a:r>
            <a:endParaRPr b="0" lang="en-US" sz="2800" strike="noStrike" u="none">
              <a:solidFill>
                <a:srgbClr val="ffffff"/>
              </a:solidFill>
              <a:effectLst/>
              <a:uFillTx/>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219" name="bd19825_" descr=""/>
          <p:cNvPicPr/>
          <p:nvPr/>
        </p:nvPicPr>
        <p:blipFill>
          <a:blip r:embed="rId1"/>
          <a:stretch/>
        </p:blipFill>
        <p:spPr>
          <a:xfrm>
            <a:off x="1481040" y="431640"/>
            <a:ext cx="6453360" cy="6053400"/>
          </a:xfrm>
          <a:prstGeom prst="rect">
            <a:avLst/>
          </a:prstGeom>
          <a:noFill/>
          <a:ln w="0">
            <a:noFill/>
          </a:ln>
        </p:spPr>
      </p:pic>
      <p:sp>
        <p:nvSpPr>
          <p:cNvPr id="220" name=""/>
          <p:cNvSpPr/>
          <p:nvPr/>
        </p:nvSpPr>
        <p:spPr>
          <a:xfrm>
            <a:off x="2305080" y="182520"/>
            <a:ext cx="4572000" cy="11300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12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80"/>
                </a:solidFill>
                <a:effectLst/>
                <a:uFillTx/>
                <a:latin typeface="Arial Black"/>
              </a:rPr>
              <a:t>LUMBER</a:t>
            </a:r>
            <a:endParaRPr b="0" lang="en-US" sz="34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80"/>
                </a:solidFill>
                <a:effectLst/>
                <a:uFillTx/>
                <a:latin typeface="Arial Black"/>
              </a:rPr>
              <a:t>(Cont’d)</a:t>
            </a:r>
            <a:endParaRPr b="0" lang="en-US" sz="3400" strike="noStrike" u="none">
              <a:solidFill>
                <a:srgbClr val="ffffff"/>
              </a:solidFill>
              <a:effectLst/>
              <a:uFillTx/>
              <a:latin typeface="Times New Roman"/>
            </a:endParaRPr>
          </a:p>
        </p:txBody>
      </p:sp>
      <p:sp>
        <p:nvSpPr>
          <p:cNvPr id="221" name=""/>
          <p:cNvSpPr/>
          <p:nvPr/>
        </p:nvSpPr>
        <p:spPr>
          <a:xfrm>
            <a:off x="1436760" y="1473120"/>
            <a:ext cx="3373200" cy="4291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Risk Management Tools</a:t>
            </a:r>
            <a:endParaRPr b="0" lang="en-US" sz="2200" strike="noStrike" u="none">
              <a:solidFill>
                <a:srgbClr val="ffffff"/>
              </a:solidFill>
              <a:effectLst/>
              <a:uFillTx/>
              <a:latin typeface="Times New Roman"/>
            </a:endParaRPr>
          </a:p>
        </p:txBody>
      </p:sp>
      <p:pic>
        <p:nvPicPr>
          <p:cNvPr id="222" name="wb01626_" descr=""/>
          <p:cNvPicPr/>
          <p:nvPr/>
        </p:nvPicPr>
        <p:blipFill>
          <a:blip r:embed="rId2"/>
          <a:stretch/>
        </p:blipFill>
        <p:spPr>
          <a:xfrm>
            <a:off x="1069920" y="1563840"/>
            <a:ext cx="363600" cy="225360"/>
          </a:xfrm>
          <a:prstGeom prst="rect">
            <a:avLst/>
          </a:prstGeom>
          <a:noFill/>
          <a:ln w="0">
            <a:noFill/>
          </a:ln>
        </p:spPr>
      </p:pic>
      <p:pic>
        <p:nvPicPr>
          <p:cNvPr id="223" name="wb02401_" descr=""/>
          <p:cNvPicPr/>
          <p:nvPr/>
        </p:nvPicPr>
        <p:blipFill>
          <a:blip r:embed="rId3"/>
          <a:stretch/>
        </p:blipFill>
        <p:spPr>
          <a:xfrm>
            <a:off x="1812960" y="2136600"/>
            <a:ext cx="457200" cy="105120"/>
          </a:xfrm>
          <a:prstGeom prst="rect">
            <a:avLst/>
          </a:prstGeom>
          <a:noFill/>
          <a:ln w="0">
            <a:noFill/>
          </a:ln>
        </p:spPr>
      </p:pic>
      <p:pic>
        <p:nvPicPr>
          <p:cNvPr id="224" name="wb02401_" descr=""/>
          <p:cNvPicPr/>
          <p:nvPr/>
        </p:nvPicPr>
        <p:blipFill>
          <a:blip r:embed="rId4"/>
          <a:stretch/>
        </p:blipFill>
        <p:spPr>
          <a:xfrm>
            <a:off x="1822320" y="2381400"/>
            <a:ext cx="457200" cy="114120"/>
          </a:xfrm>
          <a:prstGeom prst="rect">
            <a:avLst/>
          </a:prstGeom>
          <a:noFill/>
          <a:ln w="0">
            <a:noFill/>
          </a:ln>
        </p:spPr>
      </p:pic>
      <p:pic>
        <p:nvPicPr>
          <p:cNvPr id="225" name="wb02401_" descr=""/>
          <p:cNvPicPr/>
          <p:nvPr/>
        </p:nvPicPr>
        <p:blipFill>
          <a:blip r:embed="rId5"/>
          <a:stretch/>
        </p:blipFill>
        <p:spPr>
          <a:xfrm>
            <a:off x="1812960" y="3473280"/>
            <a:ext cx="457200" cy="105120"/>
          </a:xfrm>
          <a:prstGeom prst="rect">
            <a:avLst/>
          </a:prstGeom>
          <a:noFill/>
          <a:ln w="0">
            <a:noFill/>
          </a:ln>
        </p:spPr>
      </p:pic>
      <p:pic>
        <p:nvPicPr>
          <p:cNvPr id="226" name="wb02401_" descr=""/>
          <p:cNvPicPr/>
          <p:nvPr/>
        </p:nvPicPr>
        <p:blipFill>
          <a:blip r:embed="rId6"/>
          <a:stretch/>
        </p:blipFill>
        <p:spPr>
          <a:xfrm>
            <a:off x="1790640" y="4419720"/>
            <a:ext cx="457200" cy="114120"/>
          </a:xfrm>
          <a:prstGeom prst="rect">
            <a:avLst/>
          </a:prstGeom>
          <a:noFill/>
          <a:ln w="0">
            <a:noFill/>
          </a:ln>
        </p:spPr>
      </p:pic>
      <p:pic>
        <p:nvPicPr>
          <p:cNvPr id="227" name="wb02401_" descr=""/>
          <p:cNvPicPr/>
          <p:nvPr/>
        </p:nvPicPr>
        <p:blipFill>
          <a:blip r:embed="rId7"/>
          <a:stretch/>
        </p:blipFill>
        <p:spPr>
          <a:xfrm>
            <a:off x="1790640" y="5229360"/>
            <a:ext cx="457200" cy="114120"/>
          </a:xfrm>
          <a:prstGeom prst="rect">
            <a:avLst/>
          </a:prstGeom>
          <a:noFill/>
          <a:ln w="0">
            <a:noFill/>
          </a:ln>
        </p:spPr>
      </p:pic>
      <p:pic>
        <p:nvPicPr>
          <p:cNvPr id="228" name="wb01626_" descr=""/>
          <p:cNvPicPr/>
          <p:nvPr/>
        </p:nvPicPr>
        <p:blipFill>
          <a:blip r:embed="rId8"/>
          <a:stretch/>
        </p:blipFill>
        <p:spPr>
          <a:xfrm>
            <a:off x="1069920" y="3887640"/>
            <a:ext cx="363600" cy="225720"/>
          </a:xfrm>
          <a:prstGeom prst="rect">
            <a:avLst/>
          </a:prstGeom>
          <a:noFill/>
          <a:ln w="0">
            <a:noFill/>
          </a:ln>
        </p:spPr>
      </p:pic>
      <p:sp>
        <p:nvSpPr>
          <p:cNvPr id="229" name=""/>
          <p:cNvSpPr/>
          <p:nvPr/>
        </p:nvSpPr>
        <p:spPr>
          <a:xfrm>
            <a:off x="1436040" y="3805200"/>
            <a:ext cx="3264840" cy="4291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E-Commerce Platforms</a:t>
            </a:r>
            <a:endParaRPr b="0" lang="en-US" sz="2200" strike="noStrike" u="none">
              <a:solidFill>
                <a:srgbClr val="ffffff"/>
              </a:solidFill>
              <a:effectLst/>
              <a:uFillTx/>
              <a:latin typeface="Times New Roman"/>
            </a:endParaRPr>
          </a:p>
        </p:txBody>
      </p:sp>
      <p:sp>
        <p:nvSpPr>
          <p:cNvPr id="230" name=""/>
          <p:cNvSpPr/>
          <p:nvPr/>
        </p:nvSpPr>
        <p:spPr>
          <a:xfrm>
            <a:off x="2193840" y="4262400"/>
            <a:ext cx="4572000" cy="18828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80"/>
                </a:solidFill>
                <a:effectLst/>
                <a:uFillTx/>
                <a:latin typeface="Arial"/>
              </a:rPr>
              <a:t>clickpaper.com (one to many)</a:t>
            </a:r>
            <a:endParaRPr b="0" lang="en-US" sz="18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80"/>
                </a:solidFill>
                <a:effectLst/>
                <a:uFillTx/>
                <a:latin typeface="Arial"/>
              </a:rPr>
              <a:t>      Physical Lumber Contracts</a:t>
            </a:r>
            <a:endParaRPr b="0" lang="en-US" sz="18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80"/>
                </a:solidFill>
                <a:effectLst/>
                <a:uFillTx/>
                <a:latin typeface="Arial"/>
              </a:rPr>
              <a:t>      Financial Lumber Contracts</a:t>
            </a:r>
            <a:endParaRPr b="0" lang="en-US" sz="18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80"/>
                </a:solidFill>
                <a:effectLst/>
                <a:uFillTx/>
                <a:latin typeface="Arial"/>
              </a:rPr>
              <a:t>Enron Online (one to many)</a:t>
            </a:r>
            <a:endParaRPr b="0" lang="en-US" sz="18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80"/>
                </a:solidFill>
                <a:effectLst/>
                <a:uFillTx/>
                <a:latin typeface="Arial"/>
              </a:rPr>
              <a:t>      Financial Lumber Contracts Only</a:t>
            </a:r>
            <a:endParaRPr b="0" lang="en-US" sz="1800" strike="noStrike" u="none">
              <a:solidFill>
                <a:srgbClr val="ffffff"/>
              </a:solidFill>
              <a:effectLst/>
              <a:uFillTx/>
              <a:latin typeface="Times New Roman"/>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ff"/>
              </a:solidFill>
              <a:effectLst/>
              <a:uFillTx/>
              <a:latin typeface="Times New Roman"/>
            </a:endParaRPr>
          </a:p>
        </p:txBody>
      </p:sp>
      <p:grpSp>
        <p:nvGrpSpPr>
          <p:cNvPr id="231" name=""/>
          <p:cNvGrpSpPr/>
          <p:nvPr/>
        </p:nvGrpSpPr>
        <p:grpSpPr>
          <a:xfrm>
            <a:off x="6505560" y="1176840"/>
            <a:ext cx="1092240" cy="5314680"/>
            <a:chOff x="6505560" y="1176840"/>
            <a:chExt cx="1092240" cy="5314680"/>
          </a:xfrm>
        </p:grpSpPr>
        <p:sp>
          <p:nvSpPr>
            <p:cNvPr id="232" name=""/>
            <p:cNvSpPr/>
            <p:nvPr/>
          </p:nvSpPr>
          <p:spPr>
            <a:xfrm rot="21564600">
              <a:off x="6516360" y="1179000"/>
              <a:ext cx="502920" cy="2144160"/>
            </a:xfrm>
            <a:prstGeom prst="cube">
              <a:avLst>
                <a:gd name="adj" fmla="val 25000"/>
              </a:avLst>
            </a:prstGeom>
            <a:gradFill rotWithShape="0">
              <a:gsLst>
                <a:gs pos="0">
                  <a:srgbClr val="ffff00"/>
                </a:gs>
                <a:gs pos="50000">
                  <a:srgbClr val="ffffff"/>
                </a:gs>
                <a:gs pos="100000">
                  <a:srgbClr val="ffff00"/>
                </a:gs>
              </a:gsLst>
              <a:lin ang="10800000"/>
            </a:gradFill>
            <a:ln w="0">
              <a:noFill/>
            </a:ln>
            <a:effectLst>
              <a:outerShdw dist="17819" dir="2700000" blurRad="0" rotWithShape="0">
                <a:srgbClr val="989800"/>
              </a:outerShdw>
            </a:effectLst>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233" name=""/>
            <p:cNvSpPr/>
            <p:nvPr/>
          </p:nvSpPr>
          <p:spPr>
            <a:xfrm rot="1800">
              <a:off x="6771600" y="1816200"/>
              <a:ext cx="503640" cy="2144160"/>
            </a:xfrm>
            <a:prstGeom prst="cube">
              <a:avLst>
                <a:gd name="adj" fmla="val 25000"/>
              </a:avLst>
            </a:prstGeom>
            <a:gradFill rotWithShape="0">
              <a:gsLst>
                <a:gs pos="0">
                  <a:srgbClr val="ffff00"/>
                </a:gs>
                <a:gs pos="50000">
                  <a:srgbClr val="ffffff"/>
                </a:gs>
                <a:gs pos="100000">
                  <a:srgbClr val="ffff00"/>
                </a:gs>
              </a:gsLst>
              <a:lin ang="10800000"/>
            </a:gradFill>
            <a:ln w="0">
              <a:noFill/>
            </a:ln>
            <a:effectLst>
              <a:outerShdw dist="17819" dir="2700000" blurRad="0" rotWithShape="0">
                <a:srgbClr val="989800"/>
              </a:outerShdw>
            </a:effectLst>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234" name=""/>
            <p:cNvSpPr/>
            <p:nvPr/>
          </p:nvSpPr>
          <p:spPr>
            <a:xfrm rot="27000">
              <a:off x="7086240" y="2636280"/>
              <a:ext cx="502920" cy="2144160"/>
            </a:xfrm>
            <a:prstGeom prst="cube">
              <a:avLst>
                <a:gd name="adj" fmla="val 25000"/>
              </a:avLst>
            </a:prstGeom>
            <a:gradFill rotWithShape="0">
              <a:gsLst>
                <a:gs pos="0">
                  <a:srgbClr val="ffff00"/>
                </a:gs>
                <a:gs pos="50000">
                  <a:srgbClr val="ffffff"/>
                </a:gs>
                <a:gs pos="100000">
                  <a:srgbClr val="ffff00"/>
                </a:gs>
              </a:gsLst>
              <a:lin ang="10800000"/>
            </a:gradFill>
            <a:ln w="0">
              <a:noFill/>
            </a:ln>
            <a:effectLst>
              <a:outerShdw dist="17819" dir="2700000" blurRad="0" rotWithShape="0">
                <a:srgbClr val="989800"/>
              </a:outerShdw>
            </a:effectLst>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235" name=""/>
            <p:cNvSpPr/>
            <p:nvPr/>
          </p:nvSpPr>
          <p:spPr>
            <a:xfrm rot="28800">
              <a:off x="6924240" y="3749040"/>
              <a:ext cx="502920" cy="2144520"/>
            </a:xfrm>
            <a:prstGeom prst="cube">
              <a:avLst>
                <a:gd name="adj" fmla="val 25000"/>
              </a:avLst>
            </a:prstGeom>
            <a:gradFill rotWithShape="0">
              <a:gsLst>
                <a:gs pos="0">
                  <a:srgbClr val="ffff00"/>
                </a:gs>
                <a:gs pos="50000">
                  <a:srgbClr val="ffffff"/>
                </a:gs>
                <a:gs pos="100000">
                  <a:srgbClr val="ffff00"/>
                </a:gs>
              </a:gsLst>
              <a:lin ang="10800000"/>
            </a:gradFill>
            <a:ln w="0">
              <a:noFill/>
            </a:ln>
            <a:effectLst>
              <a:outerShdw dist="17819" dir="2700000" blurRad="0" rotWithShape="0">
                <a:srgbClr val="989800"/>
              </a:outerShdw>
            </a:effectLst>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236" name=""/>
            <p:cNvSpPr/>
            <p:nvPr/>
          </p:nvSpPr>
          <p:spPr>
            <a:xfrm rot="21571800">
              <a:off x="6516720" y="4345200"/>
              <a:ext cx="502920" cy="2144160"/>
            </a:xfrm>
            <a:prstGeom prst="cube">
              <a:avLst>
                <a:gd name="adj" fmla="val 25000"/>
              </a:avLst>
            </a:prstGeom>
            <a:gradFill rotWithShape="0">
              <a:gsLst>
                <a:gs pos="0">
                  <a:srgbClr val="ffff00"/>
                </a:gs>
                <a:gs pos="50000">
                  <a:srgbClr val="ffffff"/>
                </a:gs>
                <a:gs pos="100000">
                  <a:srgbClr val="ffff00"/>
                </a:gs>
              </a:gsLst>
              <a:lin ang="10800000"/>
            </a:gradFill>
            <a:ln w="0">
              <a:noFill/>
            </a:ln>
            <a:effectLst>
              <a:outerShdw dist="17819" dir="2700000" blurRad="0" rotWithShape="0">
                <a:srgbClr val="989800"/>
              </a:outerShdw>
            </a:effectLst>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grpSp>
      <p:sp>
        <p:nvSpPr>
          <p:cNvPr id="237" name=""/>
          <p:cNvSpPr/>
          <p:nvPr/>
        </p:nvSpPr>
        <p:spPr>
          <a:xfrm>
            <a:off x="2222640" y="2004840"/>
            <a:ext cx="6391080" cy="1739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80"/>
                </a:solidFill>
                <a:effectLst/>
                <a:uFillTx/>
                <a:latin typeface="Arial"/>
              </a:rPr>
              <a:t>OTC Financial Contracts (developing)</a:t>
            </a:r>
            <a:endParaRPr b="0" lang="en-US" sz="18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80"/>
                </a:solidFill>
                <a:effectLst/>
                <a:uFillTx/>
                <a:latin typeface="Arial"/>
              </a:rPr>
              <a:t>Futures Contracts</a:t>
            </a:r>
            <a:endParaRPr b="0" lang="en-US" sz="18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80"/>
                </a:solidFill>
                <a:effectLst/>
                <a:uFillTx/>
                <a:latin typeface="Arial"/>
              </a:rPr>
              <a:t>     2 Contracts: Western Spruce Pine Fir 2x4 (WSPF)</a:t>
            </a:r>
            <a:endParaRPr b="0" lang="en-US" sz="18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80"/>
                </a:solidFill>
                <a:effectLst/>
                <a:uFillTx/>
                <a:latin typeface="Arial"/>
              </a:rPr>
              <a:t>     (liquid) and Oriented Strand Board (OSB) (illiquid) on</a:t>
            </a:r>
            <a:endParaRPr b="0" lang="en-US" sz="18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80"/>
                </a:solidFill>
                <a:effectLst/>
                <a:uFillTx/>
                <a:latin typeface="Arial"/>
              </a:rPr>
              <a:t>     Chicago Mercantile Exchange</a:t>
            </a:r>
            <a:endParaRPr b="0" lang="en-US" sz="18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80"/>
                </a:solidFill>
                <a:effectLst/>
                <a:uFillTx/>
                <a:latin typeface="Arial"/>
              </a:rPr>
              <a:t>Fixed Price Physical Forward Contracts (Developing)</a:t>
            </a:r>
            <a:endParaRPr b="0" lang="en-US" sz="1800" strike="noStrike" u="none">
              <a:solidFill>
                <a:srgbClr val="ffffff"/>
              </a:solidFill>
              <a:effectLst/>
              <a:uFillTx/>
              <a:latin typeface="Times New Roman"/>
            </a:endParaRPr>
          </a:p>
        </p:txBody>
      </p:sp>
      <p:pic>
        <p:nvPicPr>
          <p:cNvPr id="238" name="BD14868_" descr=""/>
          <p:cNvPicPr/>
          <p:nvPr/>
        </p:nvPicPr>
        <p:blipFill>
          <a:blip r:embed="rId9"/>
          <a:stretch/>
        </p:blipFill>
        <p:spPr>
          <a:xfrm>
            <a:off x="2443320" y="4597560"/>
            <a:ext cx="183960" cy="183960"/>
          </a:xfrm>
          <a:prstGeom prst="rect">
            <a:avLst/>
          </a:prstGeom>
          <a:noFill/>
          <a:ln w="0">
            <a:noFill/>
          </a:ln>
        </p:spPr>
      </p:pic>
      <p:pic>
        <p:nvPicPr>
          <p:cNvPr id="239" name="BD14868_" descr=""/>
          <p:cNvPicPr/>
          <p:nvPr/>
        </p:nvPicPr>
        <p:blipFill>
          <a:blip r:embed="rId10"/>
          <a:stretch/>
        </p:blipFill>
        <p:spPr>
          <a:xfrm>
            <a:off x="2443320" y="4854600"/>
            <a:ext cx="183960" cy="183960"/>
          </a:xfrm>
          <a:prstGeom prst="rect">
            <a:avLst/>
          </a:prstGeom>
          <a:noFill/>
          <a:ln w="0">
            <a:noFill/>
          </a:ln>
        </p:spPr>
      </p:pic>
      <p:pic>
        <p:nvPicPr>
          <p:cNvPr id="240" name="BD14868_" descr=""/>
          <p:cNvPicPr/>
          <p:nvPr/>
        </p:nvPicPr>
        <p:blipFill>
          <a:blip r:embed="rId11"/>
          <a:stretch/>
        </p:blipFill>
        <p:spPr>
          <a:xfrm>
            <a:off x="2430360" y="2629080"/>
            <a:ext cx="184320" cy="183960"/>
          </a:xfrm>
          <a:prstGeom prst="rect">
            <a:avLst/>
          </a:prstGeom>
          <a:noFill/>
          <a:ln w="0">
            <a:noFill/>
          </a:ln>
        </p:spPr>
      </p:pic>
      <p:pic>
        <p:nvPicPr>
          <p:cNvPr id="241" name="BD14868_" descr=""/>
          <p:cNvPicPr/>
          <p:nvPr/>
        </p:nvPicPr>
        <p:blipFill>
          <a:blip r:embed="rId12"/>
          <a:stretch/>
        </p:blipFill>
        <p:spPr>
          <a:xfrm>
            <a:off x="2455920" y="5410080"/>
            <a:ext cx="183960" cy="184320"/>
          </a:xfrm>
          <a:prstGeom prst="rect">
            <a:avLst/>
          </a:prstGeom>
          <a:noFill/>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242" name="bd19825_" descr=""/>
          <p:cNvPicPr/>
          <p:nvPr/>
        </p:nvPicPr>
        <p:blipFill>
          <a:blip r:embed="rId1"/>
          <a:stretch/>
        </p:blipFill>
        <p:spPr>
          <a:xfrm>
            <a:off x="1481040" y="431640"/>
            <a:ext cx="6453360" cy="6053400"/>
          </a:xfrm>
          <a:prstGeom prst="rect">
            <a:avLst/>
          </a:prstGeom>
          <a:noFill/>
          <a:ln w="0">
            <a:noFill/>
          </a:ln>
        </p:spPr>
      </p:pic>
      <p:sp>
        <p:nvSpPr>
          <p:cNvPr id="243" name=""/>
          <p:cNvSpPr/>
          <p:nvPr/>
        </p:nvSpPr>
        <p:spPr>
          <a:xfrm>
            <a:off x="3715560" y="419040"/>
            <a:ext cx="1714320" cy="6120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spcBef>
                <a:spcPts val="212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80"/>
                </a:solidFill>
                <a:effectLst/>
                <a:uFillTx/>
                <a:latin typeface="Arial Black"/>
              </a:rPr>
              <a:t>STEEL</a:t>
            </a:r>
            <a:endParaRPr b="0" lang="en-US" sz="3400" strike="noStrike" u="none">
              <a:solidFill>
                <a:srgbClr val="ffffff"/>
              </a:solidFill>
              <a:effectLst/>
              <a:uFillTx/>
              <a:latin typeface="Times New Roman"/>
            </a:endParaRPr>
          </a:p>
        </p:txBody>
      </p:sp>
      <p:sp>
        <p:nvSpPr>
          <p:cNvPr id="244" name=""/>
          <p:cNvSpPr/>
          <p:nvPr/>
        </p:nvSpPr>
        <p:spPr>
          <a:xfrm>
            <a:off x="963360" y="1600200"/>
            <a:ext cx="8017200" cy="6120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80"/>
                </a:solidFill>
                <a:effectLst/>
                <a:uFillTx/>
                <a:latin typeface="Arial"/>
              </a:rPr>
              <a:t>Underlying Commodity Price Volatility</a:t>
            </a:r>
            <a:endParaRPr b="0" lang="en-US" sz="3400" strike="noStrike" u="none">
              <a:solidFill>
                <a:srgbClr val="ffffff"/>
              </a:solidFill>
              <a:effectLst/>
              <a:uFillTx/>
              <a:latin typeface="Times New Roman"/>
            </a:endParaRPr>
          </a:p>
        </p:txBody>
      </p:sp>
      <p:pic>
        <p:nvPicPr>
          <p:cNvPr id="245" name="wb01626_" descr=""/>
          <p:cNvPicPr/>
          <p:nvPr/>
        </p:nvPicPr>
        <p:blipFill>
          <a:blip r:embed="rId2"/>
          <a:stretch/>
        </p:blipFill>
        <p:spPr>
          <a:xfrm>
            <a:off x="631800" y="1716120"/>
            <a:ext cx="363600" cy="225360"/>
          </a:xfrm>
          <a:prstGeom prst="rect">
            <a:avLst/>
          </a:prstGeom>
          <a:noFill/>
          <a:ln w="0">
            <a:noFill/>
          </a:ln>
        </p:spPr>
      </p:pic>
      <p:pic>
        <p:nvPicPr>
          <p:cNvPr id="246" name="ph02152k" descr=""/>
          <p:cNvPicPr/>
          <p:nvPr/>
        </p:nvPicPr>
        <p:blipFill>
          <a:blip r:embed="rId3"/>
          <a:stretch/>
        </p:blipFill>
        <p:spPr>
          <a:xfrm>
            <a:off x="741240" y="3983040"/>
            <a:ext cx="2957760" cy="1914480"/>
          </a:xfrm>
          <a:prstGeom prst="rect">
            <a:avLst/>
          </a:prstGeom>
          <a:noFill/>
          <a:ln w="0">
            <a:noFill/>
          </a:ln>
        </p:spPr>
      </p:pic>
      <p:pic>
        <p:nvPicPr>
          <p:cNvPr id="247" name="ph02152k" descr=""/>
          <p:cNvPicPr/>
          <p:nvPr/>
        </p:nvPicPr>
        <p:blipFill>
          <a:blip r:embed="rId4"/>
          <a:stretch/>
        </p:blipFill>
        <p:spPr>
          <a:xfrm>
            <a:off x="3046320" y="3992400"/>
            <a:ext cx="2957760" cy="1914840"/>
          </a:xfrm>
          <a:prstGeom prst="rect">
            <a:avLst/>
          </a:prstGeom>
          <a:noFill/>
          <a:ln w="0">
            <a:noFill/>
          </a:ln>
        </p:spPr>
      </p:pic>
      <p:pic>
        <p:nvPicPr>
          <p:cNvPr id="248" name="ph02152k" descr=""/>
          <p:cNvPicPr/>
          <p:nvPr/>
        </p:nvPicPr>
        <p:blipFill>
          <a:blip r:embed="rId5"/>
          <a:stretch/>
        </p:blipFill>
        <p:spPr>
          <a:xfrm>
            <a:off x="5361120" y="3983040"/>
            <a:ext cx="2957400" cy="1914480"/>
          </a:xfrm>
          <a:prstGeom prst="rect">
            <a:avLst/>
          </a:prstGeom>
          <a:noFill/>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graphicFrame>
        <p:nvGraphicFramePr>
          <p:cNvPr id="249" name=""/>
          <p:cNvGraphicFramePr/>
          <p:nvPr/>
        </p:nvGraphicFramePr>
        <p:xfrm>
          <a:off x="316080" y="1317600"/>
          <a:ext cx="7746840" cy="4957920"/>
        </p:xfrm>
        <a:graphic>
          <a:graphicData uri="http://schemas.openxmlformats.org/presentationml/2006/ole">
            <p:oleObj progId="Excel.Sheet.12" r:id="rId1" spid="">
              <p:embed/>
              <p:pic>
                <p:nvPicPr>
                  <p:cNvPr id="250" name="" descr=""/>
                  <p:cNvPicPr/>
                  <p:nvPr/>
                </p:nvPicPr>
                <p:blipFill>
                  <a:blip r:embed="rId2"/>
                  <a:stretch/>
                </p:blipFill>
                <p:spPr>
                  <a:xfrm>
                    <a:off x="316080" y="1317600"/>
                    <a:ext cx="7746840" cy="4957920"/>
                  </a:xfrm>
                  <a:prstGeom prst="rect">
                    <a:avLst/>
                  </a:prstGeom>
                  <a:noFill/>
                  <a:ln w="0">
                    <a:noFill/>
                  </a:ln>
                </p:spPr>
              </p:pic>
            </p:oleObj>
          </a:graphicData>
        </a:graphic>
      </p:graphicFrame>
      <p:sp>
        <p:nvSpPr>
          <p:cNvPr id="251" name=""/>
          <p:cNvSpPr/>
          <p:nvPr/>
        </p:nvSpPr>
        <p:spPr>
          <a:xfrm>
            <a:off x="5310000" y="3807000"/>
            <a:ext cx="1027440" cy="276840"/>
          </a:xfrm>
          <a:prstGeom prst="rect">
            <a:avLst/>
          </a:prstGeom>
          <a:solidFill>
            <a:srgbClr val="00b7a5"/>
          </a:solidFill>
          <a:ln w="9360">
            <a:solidFill>
              <a:srgbClr val="ffffff"/>
            </a:solidFill>
            <a:miter/>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Cold Rolled</a:t>
            </a:r>
            <a:endParaRPr b="0" lang="en-US" sz="1200" strike="noStrike" u="none">
              <a:solidFill>
                <a:srgbClr val="ffffff"/>
              </a:solidFill>
              <a:effectLst/>
              <a:uFillTx/>
              <a:latin typeface="Times New Roman"/>
            </a:endParaRPr>
          </a:p>
        </p:txBody>
      </p:sp>
      <p:sp>
        <p:nvSpPr>
          <p:cNvPr id="252" name=""/>
          <p:cNvSpPr/>
          <p:nvPr/>
        </p:nvSpPr>
        <p:spPr>
          <a:xfrm>
            <a:off x="4697640" y="1917720"/>
            <a:ext cx="985320" cy="276840"/>
          </a:xfrm>
          <a:prstGeom prst="rect">
            <a:avLst/>
          </a:prstGeom>
          <a:solidFill>
            <a:srgbClr val="00b7a5"/>
          </a:solidFill>
          <a:ln w="9360">
            <a:solidFill>
              <a:srgbClr val="ffffff"/>
            </a:solidFill>
            <a:miter/>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Galvanized</a:t>
            </a:r>
            <a:endParaRPr b="0" lang="en-US" sz="1200" strike="noStrike" u="none">
              <a:solidFill>
                <a:srgbClr val="ffffff"/>
              </a:solidFill>
              <a:effectLst/>
              <a:uFillTx/>
              <a:latin typeface="Times New Roman"/>
            </a:endParaRPr>
          </a:p>
        </p:txBody>
      </p:sp>
      <p:sp>
        <p:nvSpPr>
          <p:cNvPr id="253" name=""/>
          <p:cNvSpPr/>
          <p:nvPr/>
        </p:nvSpPr>
        <p:spPr>
          <a:xfrm>
            <a:off x="6374520" y="4794120"/>
            <a:ext cx="942480" cy="276840"/>
          </a:xfrm>
          <a:prstGeom prst="rect">
            <a:avLst/>
          </a:prstGeom>
          <a:solidFill>
            <a:srgbClr val="00b7a5"/>
          </a:solidFill>
          <a:ln w="9360">
            <a:solidFill>
              <a:srgbClr val="ffffff"/>
            </a:solidFill>
            <a:miter/>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Hot Rolled</a:t>
            </a:r>
            <a:endParaRPr b="0" lang="en-US" sz="1200" strike="noStrike" u="none">
              <a:solidFill>
                <a:srgbClr val="ffffff"/>
              </a:solidFill>
              <a:effectLst/>
              <a:uFillTx/>
              <a:latin typeface="Times New Roman"/>
            </a:endParaRPr>
          </a:p>
        </p:txBody>
      </p:sp>
      <p:sp>
        <p:nvSpPr>
          <p:cNvPr id="254" name=""/>
          <p:cNvSpPr/>
          <p:nvPr/>
        </p:nvSpPr>
        <p:spPr>
          <a:xfrm>
            <a:off x="987480" y="279360"/>
            <a:ext cx="8474040" cy="477720"/>
          </a:xfrm>
          <a:prstGeom prst="rect">
            <a:avLst/>
          </a:prstGeom>
          <a:noFill/>
          <a:ln w="0">
            <a:noFill/>
          </a:ln>
          <a:effectLst>
            <a:outerShdw dist="17819" dir="2700000" blurRad="0" rotWithShape="0">
              <a:srgbClr val="ffffff"/>
            </a:outerShdw>
          </a:effectLst>
        </p:spPr>
        <p:style>
          <a:lnRef idx="0"/>
          <a:fillRef idx="0"/>
          <a:effectRef idx="0"/>
          <a:fontRef idx="minor"/>
        </p:style>
        <p:txBody>
          <a:bodyPr lIns="90000" rIns="90000" tIns="46800" bIns="4680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80"/>
                </a:solidFill>
                <a:effectLst/>
                <a:uFillTx/>
                <a:latin typeface="Arial Black"/>
              </a:rPr>
              <a:t>End Product (Steel) Price History</a:t>
            </a:r>
            <a:endParaRPr b="0" lang="en-US" sz="3000" strike="noStrike" u="none">
              <a:solidFill>
                <a:srgbClr val="ffffff"/>
              </a:solidFill>
              <a:effectLst/>
              <a:uFillTx/>
              <a:latin typeface="Times New Roman"/>
            </a:endParaRPr>
          </a:p>
        </p:txBody>
      </p:sp>
      <p:sp>
        <p:nvSpPr>
          <p:cNvPr id="255" name=""/>
          <p:cNvSpPr/>
          <p:nvPr/>
        </p:nvSpPr>
        <p:spPr>
          <a:xfrm>
            <a:off x="225360" y="770040"/>
            <a:ext cx="8686800" cy="390600"/>
          </a:xfrm>
          <a:prstGeom prst="rect">
            <a:avLst/>
          </a:prstGeom>
          <a:noFill/>
          <a:ln w="0">
            <a:noFill/>
          </a:ln>
        </p:spPr>
        <p:style>
          <a:lnRef idx="0"/>
          <a:fillRef idx="0"/>
          <a:effectRef idx="0"/>
          <a:fontRef idx="minor"/>
        </p:style>
        <p:txBody>
          <a:bodyPr lIns="90000" rIns="90000" tIns="46800" bIns="4680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000080"/>
                </a:solidFill>
                <a:effectLst/>
                <a:uFillTx/>
                <a:latin typeface="Arial"/>
              </a:rPr>
              <a:t>U.S. Midwest Market</a:t>
            </a:r>
            <a:endParaRPr b="0" lang="en-US" sz="2400" strike="noStrike" u="none">
              <a:solidFill>
                <a:srgbClr val="ffffff"/>
              </a:solidFill>
              <a:effectLst/>
              <a:uFillTx/>
              <a:latin typeface="Times New Roman"/>
            </a:endParaRPr>
          </a:p>
        </p:txBody>
      </p:sp>
      <p:sp>
        <p:nvSpPr>
          <p:cNvPr id="256" name=""/>
          <p:cNvSpPr/>
          <p:nvPr/>
        </p:nvSpPr>
        <p:spPr>
          <a:xfrm>
            <a:off x="415440" y="6387840"/>
            <a:ext cx="1688400" cy="153000"/>
          </a:xfrm>
          <a:prstGeom prst="rect">
            <a:avLst/>
          </a:prstGeom>
          <a:noFill/>
          <a:ln w="0">
            <a:noFill/>
          </a:ln>
        </p:spPr>
        <p:style>
          <a:lnRef idx="0"/>
          <a:fillRef idx="0"/>
          <a:effectRef idx="0"/>
          <a:fontRef idx="minor"/>
        </p:style>
        <p:txBody>
          <a:bodyPr wrap="none" lIns="0" rIns="0" tIns="0" bIns="0" anchor="ctr" anchorCtr="1">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80"/>
                </a:solidFill>
                <a:effectLst/>
                <a:uFillTx/>
                <a:latin typeface="Arial"/>
              </a:rPr>
              <a:t>Source: Purchasing Magazine</a:t>
            </a:r>
            <a:endParaRPr b="0" lang="en-US" sz="1000" strike="noStrike" u="none">
              <a:solidFill>
                <a:srgbClr val="ffffff"/>
              </a:solidFill>
              <a:effectLst/>
              <a:uFillTx/>
              <a:latin typeface="Times New Roman"/>
            </a:endParaRPr>
          </a:p>
        </p:txBody>
      </p:sp>
      <p:sp>
        <p:nvSpPr>
          <p:cNvPr id="257" name=""/>
          <p:cNvSpPr/>
          <p:nvPr/>
        </p:nvSpPr>
        <p:spPr>
          <a:xfrm>
            <a:off x="69840" y="6586560"/>
            <a:ext cx="184320" cy="2142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pic>
        <p:nvPicPr>
          <p:cNvPr id="258" name="bd19825_" descr=""/>
          <p:cNvPicPr/>
          <p:nvPr/>
        </p:nvPicPr>
        <p:blipFill>
          <a:blip r:embed="rId3"/>
          <a:stretch/>
        </p:blipFill>
        <p:spPr>
          <a:xfrm>
            <a:off x="0" y="0"/>
            <a:ext cx="1687680" cy="1449360"/>
          </a:xfrm>
          <a:prstGeom prst="rect">
            <a:avLst/>
          </a:prstGeom>
          <a:noFill/>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259" name="bd19825_" descr=""/>
          <p:cNvPicPr/>
          <p:nvPr/>
        </p:nvPicPr>
        <p:blipFill>
          <a:blip r:embed="rId1"/>
          <a:stretch/>
        </p:blipFill>
        <p:spPr>
          <a:xfrm>
            <a:off x="1481040" y="431640"/>
            <a:ext cx="6453360" cy="6053400"/>
          </a:xfrm>
          <a:prstGeom prst="rect">
            <a:avLst/>
          </a:prstGeom>
          <a:noFill/>
          <a:ln w="0">
            <a:noFill/>
          </a:ln>
        </p:spPr>
      </p:pic>
      <p:sp>
        <p:nvSpPr>
          <p:cNvPr id="260" name=""/>
          <p:cNvSpPr/>
          <p:nvPr/>
        </p:nvSpPr>
        <p:spPr>
          <a:xfrm>
            <a:off x="3585960" y="355680"/>
            <a:ext cx="2026080" cy="11300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spcBef>
                <a:spcPts val="212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80"/>
                </a:solidFill>
                <a:effectLst/>
                <a:uFillTx/>
                <a:latin typeface="Arial Black"/>
              </a:rPr>
              <a:t>STEEL</a:t>
            </a:r>
            <a:endParaRPr b="0" lang="en-US" sz="34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80"/>
                </a:solidFill>
                <a:effectLst/>
                <a:uFillTx/>
                <a:latin typeface="Arial Black"/>
              </a:rPr>
              <a:t>(Cont’d)</a:t>
            </a:r>
            <a:endParaRPr b="0" lang="en-US" sz="3400" strike="noStrike" u="none">
              <a:solidFill>
                <a:srgbClr val="ffffff"/>
              </a:solidFill>
              <a:effectLst/>
              <a:uFillTx/>
              <a:latin typeface="Times New Roman"/>
            </a:endParaRPr>
          </a:p>
        </p:txBody>
      </p:sp>
      <p:sp>
        <p:nvSpPr>
          <p:cNvPr id="261" name=""/>
          <p:cNvSpPr/>
          <p:nvPr/>
        </p:nvSpPr>
        <p:spPr>
          <a:xfrm>
            <a:off x="650880" y="1731960"/>
            <a:ext cx="4795920" cy="551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80"/>
                </a:solidFill>
                <a:effectLst/>
                <a:uFillTx/>
                <a:latin typeface="Arial"/>
              </a:rPr>
              <a:t>How Large is the Market?</a:t>
            </a:r>
            <a:endParaRPr b="0" lang="en-US" sz="3000" strike="noStrike" u="none">
              <a:solidFill>
                <a:srgbClr val="ffffff"/>
              </a:solidFill>
              <a:effectLst/>
              <a:uFillTx/>
              <a:latin typeface="Times New Roman"/>
            </a:endParaRPr>
          </a:p>
        </p:txBody>
      </p:sp>
      <p:pic>
        <p:nvPicPr>
          <p:cNvPr id="262" name="wb01626_" descr=""/>
          <p:cNvPicPr/>
          <p:nvPr/>
        </p:nvPicPr>
        <p:blipFill>
          <a:blip r:embed="rId2"/>
          <a:stretch/>
        </p:blipFill>
        <p:spPr>
          <a:xfrm>
            <a:off x="314280" y="1843200"/>
            <a:ext cx="363600" cy="225360"/>
          </a:xfrm>
          <a:prstGeom prst="rect">
            <a:avLst/>
          </a:prstGeom>
          <a:noFill/>
          <a:ln w="0">
            <a:noFill/>
          </a:ln>
        </p:spPr>
      </p:pic>
      <p:sp>
        <p:nvSpPr>
          <p:cNvPr id="263" name=""/>
          <p:cNvSpPr/>
          <p:nvPr/>
        </p:nvSpPr>
        <p:spPr>
          <a:xfrm>
            <a:off x="1511280" y="2532240"/>
            <a:ext cx="7632720" cy="11700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74"/>
                </a:solidFill>
                <a:effectLst/>
                <a:uFillTx/>
                <a:latin typeface="Arial"/>
              </a:rPr>
              <a:t>Worldwide Steel Industry = U.S. $70 billion</a:t>
            </a:r>
            <a:endParaRPr b="0" lang="en-US" sz="2800" strike="noStrike" u="none">
              <a:solidFill>
                <a:srgbClr val="ffffff"/>
              </a:solidFill>
              <a:effectLst/>
              <a:uFillTx/>
              <a:latin typeface="Times New Roman"/>
            </a:endParaRPr>
          </a:p>
          <a:p>
            <a:pPr>
              <a:lnSpc>
                <a:spcPct val="100000"/>
              </a:lnSpc>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74"/>
                </a:solidFill>
                <a:effectLst/>
                <a:uFillTx/>
                <a:latin typeface="Arial"/>
              </a:rPr>
              <a:t>World Steel Supply = 725 MM MT / Year</a:t>
            </a:r>
            <a:endParaRPr b="0" lang="en-US" sz="2800" strike="noStrike" u="none">
              <a:solidFill>
                <a:srgbClr val="ffffff"/>
              </a:solidFill>
              <a:effectLst/>
              <a:uFillTx/>
              <a:latin typeface="Times New Roman"/>
            </a:endParaRPr>
          </a:p>
        </p:txBody>
      </p:sp>
      <p:pic>
        <p:nvPicPr>
          <p:cNvPr id="264" name="wb02401_" descr=""/>
          <p:cNvPicPr/>
          <p:nvPr/>
        </p:nvPicPr>
        <p:blipFill>
          <a:blip r:embed="rId3"/>
          <a:stretch/>
        </p:blipFill>
        <p:spPr>
          <a:xfrm>
            <a:off x="1057320" y="2720880"/>
            <a:ext cx="457200" cy="104760"/>
          </a:xfrm>
          <a:prstGeom prst="rect">
            <a:avLst/>
          </a:prstGeom>
          <a:noFill/>
          <a:ln w="0">
            <a:noFill/>
          </a:ln>
        </p:spPr>
      </p:pic>
      <p:pic>
        <p:nvPicPr>
          <p:cNvPr id="265" name="wb02401_" descr=""/>
          <p:cNvPicPr/>
          <p:nvPr/>
        </p:nvPicPr>
        <p:blipFill>
          <a:blip r:embed="rId4"/>
          <a:stretch/>
        </p:blipFill>
        <p:spPr>
          <a:xfrm>
            <a:off x="1077840" y="3351240"/>
            <a:ext cx="457200" cy="114120"/>
          </a:xfrm>
          <a:prstGeom prst="rect">
            <a:avLst/>
          </a:prstGeom>
          <a:noFill/>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266" name="bd19825_" descr=""/>
          <p:cNvPicPr/>
          <p:nvPr/>
        </p:nvPicPr>
        <p:blipFill>
          <a:blip r:embed="rId1"/>
          <a:stretch/>
        </p:blipFill>
        <p:spPr>
          <a:xfrm>
            <a:off x="1297080" y="0"/>
            <a:ext cx="6453000" cy="6053040"/>
          </a:xfrm>
          <a:prstGeom prst="rect">
            <a:avLst/>
          </a:prstGeom>
          <a:noFill/>
          <a:ln w="0">
            <a:noFill/>
          </a:ln>
        </p:spPr>
      </p:pic>
      <p:sp>
        <p:nvSpPr>
          <p:cNvPr id="267" name=""/>
          <p:cNvSpPr/>
          <p:nvPr/>
        </p:nvSpPr>
        <p:spPr>
          <a:xfrm>
            <a:off x="3593880" y="144360"/>
            <a:ext cx="2026080" cy="11300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80"/>
                </a:solidFill>
                <a:effectLst/>
                <a:uFillTx/>
                <a:latin typeface="Arial Black"/>
              </a:rPr>
              <a:t> STEEL</a:t>
            </a:r>
            <a:endParaRPr b="0" lang="en-US" sz="3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80"/>
                </a:solidFill>
                <a:effectLst/>
                <a:uFillTx/>
                <a:latin typeface="Arial Black"/>
              </a:rPr>
              <a:t>(Cont’d)</a:t>
            </a:r>
            <a:endParaRPr b="0" lang="en-US" sz="3400" strike="noStrike" u="none">
              <a:solidFill>
                <a:srgbClr val="ffffff"/>
              </a:solidFill>
              <a:effectLst/>
              <a:uFillTx/>
              <a:latin typeface="Times New Roman"/>
            </a:endParaRPr>
          </a:p>
        </p:txBody>
      </p:sp>
      <p:pic>
        <p:nvPicPr>
          <p:cNvPr id="268" name="wb01626_" descr=""/>
          <p:cNvPicPr/>
          <p:nvPr/>
        </p:nvPicPr>
        <p:blipFill>
          <a:blip r:embed="rId2"/>
          <a:stretch/>
        </p:blipFill>
        <p:spPr>
          <a:xfrm>
            <a:off x="901800" y="1536840"/>
            <a:ext cx="363600" cy="225360"/>
          </a:xfrm>
          <a:prstGeom prst="rect">
            <a:avLst/>
          </a:prstGeom>
          <a:noFill/>
          <a:ln w="0">
            <a:noFill/>
          </a:ln>
        </p:spPr>
      </p:pic>
      <p:pic>
        <p:nvPicPr>
          <p:cNvPr id="269" name="wb02401_" descr=""/>
          <p:cNvPicPr/>
          <p:nvPr/>
        </p:nvPicPr>
        <p:blipFill>
          <a:blip r:embed="rId3"/>
          <a:stretch/>
        </p:blipFill>
        <p:spPr>
          <a:xfrm>
            <a:off x="1857240" y="2136600"/>
            <a:ext cx="457200" cy="105120"/>
          </a:xfrm>
          <a:prstGeom prst="rect">
            <a:avLst/>
          </a:prstGeom>
          <a:noFill/>
          <a:ln w="0">
            <a:noFill/>
          </a:ln>
        </p:spPr>
      </p:pic>
      <p:pic>
        <p:nvPicPr>
          <p:cNvPr id="270" name="wb02401_" descr=""/>
          <p:cNvPicPr/>
          <p:nvPr/>
        </p:nvPicPr>
        <p:blipFill>
          <a:blip r:embed="rId4"/>
          <a:stretch/>
        </p:blipFill>
        <p:spPr>
          <a:xfrm>
            <a:off x="1852560" y="2779560"/>
            <a:ext cx="457200" cy="114480"/>
          </a:xfrm>
          <a:prstGeom prst="rect">
            <a:avLst/>
          </a:prstGeom>
          <a:noFill/>
          <a:ln w="0">
            <a:noFill/>
          </a:ln>
        </p:spPr>
      </p:pic>
      <p:sp>
        <p:nvSpPr>
          <p:cNvPr id="271" name=""/>
          <p:cNvSpPr/>
          <p:nvPr/>
        </p:nvSpPr>
        <p:spPr>
          <a:xfrm>
            <a:off x="2247840" y="1960560"/>
            <a:ext cx="4572000" cy="37717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74"/>
                </a:solidFill>
                <a:effectLst/>
                <a:uFillTx/>
                <a:latin typeface="Arial"/>
              </a:rPr>
              <a:t>Steel Producers</a:t>
            </a:r>
            <a:endParaRPr b="0" lang="en-US" sz="2800" strike="noStrike" u="none">
              <a:solidFill>
                <a:srgbClr val="ffffff"/>
              </a:solidFill>
              <a:effectLst/>
              <a:uFillTx/>
              <a:latin typeface="Times New Roman"/>
            </a:endParaRPr>
          </a:p>
          <a:p>
            <a:pPr>
              <a:lnSpc>
                <a:spcPct val="100000"/>
              </a:lnSpc>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74"/>
                </a:solidFill>
                <a:effectLst/>
                <a:uFillTx/>
                <a:latin typeface="Arial"/>
              </a:rPr>
              <a:t>Steel Processors</a:t>
            </a:r>
            <a:endParaRPr b="0" lang="en-US" sz="2800" strike="noStrike" u="none">
              <a:solidFill>
                <a:srgbClr val="ffffff"/>
              </a:solidFill>
              <a:effectLst/>
              <a:uFillTx/>
              <a:latin typeface="Times New Roman"/>
            </a:endParaRPr>
          </a:p>
          <a:p>
            <a:pPr>
              <a:lnSpc>
                <a:spcPct val="100000"/>
              </a:lnSpc>
              <a:spcBef>
                <a:spcPts val="12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74"/>
                </a:solidFill>
                <a:effectLst/>
                <a:uFillTx/>
                <a:latin typeface="Arial"/>
              </a:rPr>
              <a:t>Steel Consumers</a:t>
            </a:r>
            <a:endParaRPr b="0" lang="en-US" sz="28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74"/>
                </a:solidFill>
                <a:effectLst/>
                <a:uFillTx/>
                <a:latin typeface="Arial"/>
              </a:rPr>
              <a:t>     Automobile Industry</a:t>
            </a:r>
            <a:endParaRPr b="0" lang="en-US" sz="2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74"/>
                </a:solidFill>
                <a:effectLst/>
                <a:uFillTx/>
                <a:latin typeface="Arial"/>
              </a:rPr>
              <a:t>     Appliance Industry</a:t>
            </a:r>
            <a:endParaRPr b="0" lang="en-US" sz="2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74"/>
                </a:solidFill>
                <a:effectLst/>
                <a:uFillTx/>
                <a:latin typeface="Arial"/>
              </a:rPr>
              <a:t>     Construction Industry</a:t>
            </a:r>
            <a:endParaRPr b="0" lang="en-US" sz="2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74"/>
                </a:solidFill>
                <a:effectLst/>
                <a:uFillTx/>
                <a:latin typeface="Arial"/>
              </a:rPr>
              <a:t>     Shipyards</a:t>
            </a:r>
            <a:endParaRPr b="0" lang="en-US" sz="2400" strike="noStrike" u="none">
              <a:solidFill>
                <a:srgbClr val="ffffff"/>
              </a:solidFill>
              <a:effectLst/>
              <a:uFillTx/>
              <a:latin typeface="Times New Roman"/>
            </a:endParaRPr>
          </a:p>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sp>
        <p:nvSpPr>
          <p:cNvPr id="272" name=""/>
          <p:cNvSpPr/>
          <p:nvPr/>
        </p:nvSpPr>
        <p:spPr>
          <a:xfrm>
            <a:off x="1252440" y="1400040"/>
            <a:ext cx="7008480" cy="520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74"/>
                </a:solidFill>
                <a:effectLst/>
                <a:uFillTx/>
                <a:latin typeface="Arial"/>
              </a:rPr>
              <a:t>Who Needs Risk Management Services?</a:t>
            </a:r>
            <a:endParaRPr b="0" lang="en-US" sz="2800" strike="noStrike" u="none">
              <a:solidFill>
                <a:srgbClr val="ffffff"/>
              </a:solidFill>
              <a:effectLst/>
              <a:uFillTx/>
              <a:latin typeface="Times New Roman"/>
            </a:endParaRPr>
          </a:p>
        </p:txBody>
      </p:sp>
      <p:grpSp>
        <p:nvGrpSpPr>
          <p:cNvPr id="273" name=""/>
          <p:cNvGrpSpPr/>
          <p:nvPr/>
        </p:nvGrpSpPr>
        <p:grpSpPr>
          <a:xfrm>
            <a:off x="463680" y="5300640"/>
            <a:ext cx="7054200" cy="1557360"/>
            <a:chOff x="463680" y="5300640"/>
            <a:chExt cx="7054200" cy="1557360"/>
          </a:xfrm>
        </p:grpSpPr>
        <p:pic>
          <p:nvPicPr>
            <p:cNvPr id="274" name="ph02931j" descr=""/>
            <p:cNvPicPr/>
            <p:nvPr/>
          </p:nvPicPr>
          <p:blipFill>
            <a:blip r:embed="rId5"/>
            <a:stretch/>
          </p:blipFill>
          <p:spPr>
            <a:xfrm>
              <a:off x="463680" y="5309640"/>
              <a:ext cx="2149200" cy="1548000"/>
            </a:xfrm>
            <a:prstGeom prst="rect">
              <a:avLst/>
            </a:prstGeom>
            <a:noFill/>
            <a:ln w="0">
              <a:noFill/>
            </a:ln>
          </p:spPr>
        </p:pic>
        <p:pic>
          <p:nvPicPr>
            <p:cNvPr id="275" name="ph02931j" descr=""/>
            <p:cNvPicPr/>
            <p:nvPr/>
          </p:nvPicPr>
          <p:blipFill>
            <a:blip r:embed="rId6"/>
            <a:stretch/>
          </p:blipFill>
          <p:spPr>
            <a:xfrm>
              <a:off x="2260440" y="5300640"/>
              <a:ext cx="2161800" cy="1557360"/>
            </a:xfrm>
            <a:prstGeom prst="rect">
              <a:avLst/>
            </a:prstGeom>
            <a:noFill/>
            <a:ln w="0">
              <a:noFill/>
            </a:ln>
          </p:spPr>
        </p:pic>
        <p:pic>
          <p:nvPicPr>
            <p:cNvPr id="276" name="ph02931j" descr=""/>
            <p:cNvPicPr/>
            <p:nvPr/>
          </p:nvPicPr>
          <p:blipFill>
            <a:blip r:embed="rId7"/>
            <a:stretch/>
          </p:blipFill>
          <p:spPr>
            <a:xfrm>
              <a:off x="3940200" y="5301720"/>
              <a:ext cx="2148840" cy="1548360"/>
            </a:xfrm>
            <a:prstGeom prst="rect">
              <a:avLst/>
            </a:prstGeom>
            <a:noFill/>
            <a:ln w="0">
              <a:noFill/>
            </a:ln>
          </p:spPr>
        </p:pic>
        <p:pic>
          <p:nvPicPr>
            <p:cNvPr id="277" name="ph02931j" descr=""/>
            <p:cNvPicPr/>
            <p:nvPr/>
          </p:nvPicPr>
          <p:blipFill>
            <a:blip r:embed="rId8"/>
            <a:stretch/>
          </p:blipFill>
          <p:spPr>
            <a:xfrm>
              <a:off x="5368680" y="5301720"/>
              <a:ext cx="2149200" cy="1548360"/>
            </a:xfrm>
            <a:prstGeom prst="rect">
              <a:avLst/>
            </a:prstGeom>
            <a:noFill/>
            <a:ln w="0">
              <a:noFill/>
            </a:ln>
          </p:spPr>
        </p:pic>
      </p:grpSp>
      <p:pic>
        <p:nvPicPr>
          <p:cNvPr id="278" name="BD14868_" descr=""/>
          <p:cNvPicPr/>
          <p:nvPr/>
        </p:nvPicPr>
        <p:blipFill>
          <a:blip r:embed="rId9"/>
          <a:stretch/>
        </p:blipFill>
        <p:spPr>
          <a:xfrm>
            <a:off x="2544840" y="3708360"/>
            <a:ext cx="183960" cy="184320"/>
          </a:xfrm>
          <a:prstGeom prst="rect">
            <a:avLst/>
          </a:prstGeom>
          <a:noFill/>
          <a:ln w="0">
            <a:noFill/>
          </a:ln>
        </p:spPr>
      </p:pic>
      <p:pic>
        <p:nvPicPr>
          <p:cNvPr id="279" name="BD14868_" descr=""/>
          <p:cNvPicPr/>
          <p:nvPr/>
        </p:nvPicPr>
        <p:blipFill>
          <a:blip r:embed="rId10"/>
          <a:stretch/>
        </p:blipFill>
        <p:spPr>
          <a:xfrm>
            <a:off x="2544840" y="4051440"/>
            <a:ext cx="183960" cy="183960"/>
          </a:xfrm>
          <a:prstGeom prst="rect">
            <a:avLst/>
          </a:prstGeom>
          <a:noFill/>
          <a:ln w="0">
            <a:noFill/>
          </a:ln>
        </p:spPr>
      </p:pic>
      <p:pic>
        <p:nvPicPr>
          <p:cNvPr id="280" name="BD14868_" descr=""/>
          <p:cNvPicPr/>
          <p:nvPr/>
        </p:nvPicPr>
        <p:blipFill>
          <a:blip r:embed="rId11"/>
          <a:stretch/>
        </p:blipFill>
        <p:spPr>
          <a:xfrm>
            <a:off x="2557440" y="4419720"/>
            <a:ext cx="184320" cy="183960"/>
          </a:xfrm>
          <a:prstGeom prst="rect">
            <a:avLst/>
          </a:prstGeom>
          <a:noFill/>
          <a:ln w="0">
            <a:noFill/>
          </a:ln>
        </p:spPr>
      </p:pic>
      <p:pic>
        <p:nvPicPr>
          <p:cNvPr id="281" name="BD14868_" descr=""/>
          <p:cNvPicPr/>
          <p:nvPr/>
        </p:nvPicPr>
        <p:blipFill>
          <a:blip r:embed="rId12"/>
          <a:stretch/>
        </p:blipFill>
        <p:spPr>
          <a:xfrm>
            <a:off x="2557440" y="4775040"/>
            <a:ext cx="184320" cy="184320"/>
          </a:xfrm>
          <a:prstGeom prst="rect">
            <a:avLst/>
          </a:prstGeom>
          <a:noFill/>
          <a:ln w="0">
            <a:noFill/>
          </a:ln>
        </p:spPr>
      </p:pic>
      <p:pic>
        <p:nvPicPr>
          <p:cNvPr id="282" name="wb02401_" descr=""/>
          <p:cNvPicPr/>
          <p:nvPr/>
        </p:nvPicPr>
        <p:blipFill>
          <a:blip r:embed="rId13"/>
          <a:stretch/>
        </p:blipFill>
        <p:spPr>
          <a:xfrm>
            <a:off x="1865160" y="3351240"/>
            <a:ext cx="457200" cy="11412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30" name="bd19825_" descr=""/>
          <p:cNvPicPr/>
          <p:nvPr/>
        </p:nvPicPr>
        <p:blipFill>
          <a:blip r:embed="rId1"/>
          <a:stretch/>
        </p:blipFill>
        <p:spPr>
          <a:xfrm>
            <a:off x="1779480" y="0"/>
            <a:ext cx="6186600" cy="5802480"/>
          </a:xfrm>
          <a:prstGeom prst="rect">
            <a:avLst/>
          </a:prstGeom>
          <a:noFill/>
          <a:ln w="0">
            <a:noFill/>
          </a:ln>
        </p:spPr>
      </p:pic>
      <p:sp>
        <p:nvSpPr>
          <p:cNvPr id="31" name="PlaceHolder 1"/>
          <p:cNvSpPr>
            <a:spLocks noGrp="1"/>
          </p:cNvSpPr>
          <p:nvPr>
            <p:ph type="title"/>
          </p:nvPr>
        </p:nvSpPr>
        <p:spPr>
          <a:xfrm>
            <a:off x="1825200" y="393840"/>
            <a:ext cx="5651640" cy="635040"/>
          </a:xfrm>
          <a:prstGeom prst="rect">
            <a:avLst/>
          </a:prstGeom>
          <a:noFill/>
          <a:ln w="0">
            <a:noFill/>
          </a:ln>
        </p:spPr>
        <p:txBody>
          <a:bodyPr lIns="92160" rIns="92160" tIns="46080" bIns="46080" anchor="ctr">
            <a:noAutofit/>
          </a:bodyPr>
          <a:p>
            <a:pPr indent="0" algn="ctr">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80"/>
                </a:solidFill>
                <a:effectLst/>
                <a:uFillTx/>
                <a:latin typeface="Arial Black"/>
              </a:rPr>
              <a:t>OVERVIEW</a:t>
            </a:r>
            <a:endParaRPr b="1" lang="en-US" sz="3600" strike="noStrike" u="none">
              <a:solidFill>
                <a:srgbClr val="000000"/>
              </a:solidFill>
              <a:effectLst/>
              <a:uFillTx/>
              <a:latin typeface="Arial"/>
            </a:endParaRPr>
          </a:p>
        </p:txBody>
      </p:sp>
      <p:pic>
        <p:nvPicPr>
          <p:cNvPr id="32" name="wb01626_" descr=""/>
          <p:cNvPicPr/>
          <p:nvPr/>
        </p:nvPicPr>
        <p:blipFill>
          <a:blip r:embed="rId2"/>
          <a:stretch/>
        </p:blipFill>
        <p:spPr>
          <a:xfrm>
            <a:off x="860400" y="1392120"/>
            <a:ext cx="363600" cy="225720"/>
          </a:xfrm>
          <a:prstGeom prst="rect">
            <a:avLst/>
          </a:prstGeom>
          <a:noFill/>
          <a:ln w="0">
            <a:noFill/>
          </a:ln>
        </p:spPr>
      </p:pic>
      <p:pic>
        <p:nvPicPr>
          <p:cNvPr id="33" name="wb01626_" descr=""/>
          <p:cNvPicPr/>
          <p:nvPr/>
        </p:nvPicPr>
        <p:blipFill>
          <a:blip r:embed="rId3"/>
          <a:stretch/>
        </p:blipFill>
        <p:spPr>
          <a:xfrm>
            <a:off x="870120" y="3443400"/>
            <a:ext cx="363240" cy="225360"/>
          </a:xfrm>
          <a:prstGeom prst="rect">
            <a:avLst/>
          </a:prstGeom>
          <a:noFill/>
          <a:ln w="0">
            <a:noFill/>
          </a:ln>
        </p:spPr>
      </p:pic>
      <p:pic>
        <p:nvPicPr>
          <p:cNvPr id="34" name="wb01626_" descr=""/>
          <p:cNvPicPr/>
          <p:nvPr/>
        </p:nvPicPr>
        <p:blipFill>
          <a:blip r:embed="rId4"/>
          <a:stretch/>
        </p:blipFill>
        <p:spPr>
          <a:xfrm>
            <a:off x="888840" y="4005360"/>
            <a:ext cx="363600" cy="225360"/>
          </a:xfrm>
          <a:prstGeom prst="rect">
            <a:avLst/>
          </a:prstGeom>
          <a:noFill/>
          <a:ln w="0">
            <a:noFill/>
          </a:ln>
        </p:spPr>
      </p:pic>
      <p:sp>
        <p:nvSpPr>
          <p:cNvPr id="35" name=""/>
          <p:cNvSpPr/>
          <p:nvPr/>
        </p:nvSpPr>
        <p:spPr>
          <a:xfrm>
            <a:off x="1298520" y="3854520"/>
            <a:ext cx="184320" cy="457200"/>
          </a:xfrm>
          <a:prstGeom prst="rect">
            <a:avLst/>
          </a:prstGeom>
          <a:noFill/>
          <a:ln w="0">
            <a:noFill/>
          </a:ln>
        </p:spPr>
        <p:style>
          <a:lnRef idx="0"/>
          <a:fillRef idx="0"/>
          <a:effectRef idx="0"/>
          <a:fontRef idx="minor"/>
        </p:style>
        <p:txBody>
          <a:bodyPr wrap="none" lIns="90000" rIns="90000" tIns="46800" bIns="46800" anchor="t">
            <a:spAutoFit/>
          </a:bodyPr>
          <a:p>
            <a:endParaRPr b="0" lang="en-US" sz="2400" strike="noStrike" u="none">
              <a:solidFill>
                <a:srgbClr val="ffffff"/>
              </a:solidFill>
              <a:effectLst/>
              <a:uFillTx/>
              <a:latin typeface="Times New Roman"/>
            </a:endParaRPr>
          </a:p>
        </p:txBody>
      </p:sp>
      <p:sp>
        <p:nvSpPr>
          <p:cNvPr id="36" name=""/>
          <p:cNvSpPr/>
          <p:nvPr/>
        </p:nvSpPr>
        <p:spPr>
          <a:xfrm>
            <a:off x="1175760" y="3348000"/>
            <a:ext cx="688752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80"/>
                </a:solidFill>
                <a:effectLst/>
                <a:uFillTx/>
                <a:latin typeface="Arial"/>
              </a:rPr>
              <a:t>Market Background For Each New Commodity</a:t>
            </a:r>
            <a:endParaRPr b="0" lang="en-US" sz="2400" strike="noStrike" u="none">
              <a:solidFill>
                <a:srgbClr val="ffffff"/>
              </a:solidFill>
              <a:effectLst/>
              <a:uFillTx/>
              <a:latin typeface="Times New Roman"/>
            </a:endParaRPr>
          </a:p>
        </p:txBody>
      </p:sp>
      <p:pic>
        <p:nvPicPr>
          <p:cNvPr id="37" name="wb02401_" descr=""/>
          <p:cNvPicPr/>
          <p:nvPr/>
        </p:nvPicPr>
        <p:blipFill>
          <a:blip r:embed="rId5"/>
          <a:stretch/>
        </p:blipFill>
        <p:spPr>
          <a:xfrm>
            <a:off x="1704960" y="1863720"/>
            <a:ext cx="457200" cy="114480"/>
          </a:xfrm>
          <a:prstGeom prst="rect">
            <a:avLst/>
          </a:prstGeom>
          <a:noFill/>
          <a:ln w="0">
            <a:noFill/>
          </a:ln>
        </p:spPr>
      </p:pic>
      <p:pic>
        <p:nvPicPr>
          <p:cNvPr id="38" name="wb02401_" descr=""/>
          <p:cNvPicPr/>
          <p:nvPr/>
        </p:nvPicPr>
        <p:blipFill>
          <a:blip r:embed="rId6"/>
          <a:stretch/>
        </p:blipFill>
        <p:spPr>
          <a:xfrm>
            <a:off x="1704960" y="2174760"/>
            <a:ext cx="457200" cy="114480"/>
          </a:xfrm>
          <a:prstGeom prst="rect">
            <a:avLst/>
          </a:prstGeom>
          <a:noFill/>
          <a:ln w="0">
            <a:noFill/>
          </a:ln>
        </p:spPr>
      </p:pic>
      <p:pic>
        <p:nvPicPr>
          <p:cNvPr id="39" name="wb02401_" descr=""/>
          <p:cNvPicPr/>
          <p:nvPr/>
        </p:nvPicPr>
        <p:blipFill>
          <a:blip r:embed="rId7"/>
          <a:stretch/>
        </p:blipFill>
        <p:spPr>
          <a:xfrm>
            <a:off x="1704960" y="2498760"/>
            <a:ext cx="457200" cy="114120"/>
          </a:xfrm>
          <a:prstGeom prst="rect">
            <a:avLst/>
          </a:prstGeom>
          <a:noFill/>
          <a:ln w="0">
            <a:noFill/>
          </a:ln>
        </p:spPr>
      </p:pic>
      <p:pic>
        <p:nvPicPr>
          <p:cNvPr id="40" name="wb02401_" descr=""/>
          <p:cNvPicPr/>
          <p:nvPr/>
        </p:nvPicPr>
        <p:blipFill>
          <a:blip r:embed="rId8"/>
          <a:stretch/>
        </p:blipFill>
        <p:spPr>
          <a:xfrm>
            <a:off x="1704960" y="2819520"/>
            <a:ext cx="457200" cy="114120"/>
          </a:xfrm>
          <a:prstGeom prst="rect">
            <a:avLst/>
          </a:prstGeom>
          <a:noFill/>
          <a:ln w="0">
            <a:noFill/>
          </a:ln>
        </p:spPr>
      </p:pic>
      <p:sp>
        <p:nvSpPr>
          <p:cNvPr id="41" name=""/>
          <p:cNvSpPr/>
          <p:nvPr/>
        </p:nvSpPr>
        <p:spPr>
          <a:xfrm>
            <a:off x="1194840" y="3909960"/>
            <a:ext cx="646380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80"/>
                </a:solidFill>
                <a:effectLst/>
                <a:uFillTx/>
                <a:latin typeface="Arial"/>
              </a:rPr>
              <a:t>OTC Contracts Used For New Commodities</a:t>
            </a:r>
            <a:endParaRPr b="0" lang="en-US" sz="2400" strike="noStrike" u="none">
              <a:solidFill>
                <a:srgbClr val="ffffff"/>
              </a:solidFill>
              <a:effectLst/>
              <a:uFillTx/>
              <a:latin typeface="Times New Roman"/>
            </a:endParaRPr>
          </a:p>
        </p:txBody>
      </p:sp>
      <p:sp>
        <p:nvSpPr>
          <p:cNvPr id="42" name=""/>
          <p:cNvSpPr/>
          <p:nvPr/>
        </p:nvSpPr>
        <p:spPr>
          <a:xfrm>
            <a:off x="2141640" y="1336680"/>
            <a:ext cx="3279600" cy="26730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a:p>
            <a:pPr>
              <a:lnSpc>
                <a:spcPct val="100000"/>
              </a:lnSpc>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Pulp and Paper</a:t>
            </a:r>
            <a:endParaRPr b="0" lang="en-US" sz="2000" strike="noStrike" u="none">
              <a:solidFill>
                <a:srgbClr val="ffffff"/>
              </a:solidFill>
              <a:effectLst/>
              <a:uFillTx/>
              <a:latin typeface="Times New Roman"/>
            </a:endParaRPr>
          </a:p>
          <a:p>
            <a:pPr>
              <a:lnSpc>
                <a:spcPct val="100000"/>
              </a:lnSpc>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Lumber</a:t>
            </a:r>
            <a:endParaRPr b="0" lang="en-US" sz="2000" strike="noStrike" u="none">
              <a:solidFill>
                <a:srgbClr val="ffffff"/>
              </a:solidFill>
              <a:effectLst/>
              <a:uFillTx/>
              <a:latin typeface="Times New Roman"/>
            </a:endParaRPr>
          </a:p>
          <a:p>
            <a:pPr>
              <a:lnSpc>
                <a:spcPct val="100000"/>
              </a:lnSpc>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Steel</a:t>
            </a:r>
            <a:endParaRPr b="0" lang="en-US" sz="2000" strike="noStrike" u="none">
              <a:solidFill>
                <a:srgbClr val="ffffff"/>
              </a:solidFill>
              <a:effectLst/>
              <a:uFillTx/>
              <a:latin typeface="Times New Roman"/>
            </a:endParaRPr>
          </a:p>
          <a:p>
            <a:pPr>
              <a:lnSpc>
                <a:spcPct val="100000"/>
              </a:lnSpc>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Bandwidth </a:t>
            </a:r>
            <a:endParaRPr b="0" lang="en-US" sz="2000" strike="noStrike" u="none">
              <a:solidFill>
                <a:srgbClr val="ffffff"/>
              </a:solidFill>
              <a:effectLst/>
              <a:uFillTx/>
              <a:latin typeface="Times New Roman"/>
            </a:endParaRPr>
          </a:p>
          <a:p>
            <a:pPr>
              <a:lnSpc>
                <a:spcPct val="100000"/>
              </a:lnSpc>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LNG  </a:t>
            </a:r>
            <a:endParaRPr b="0" lang="en-US" sz="2000" strike="noStrike" u="none">
              <a:solidFill>
                <a:srgbClr val="ffffff"/>
              </a:solidFill>
              <a:effectLst/>
              <a:uFillTx/>
              <a:latin typeface="Times New Roman"/>
            </a:endParaRPr>
          </a:p>
          <a:p>
            <a:pPr>
              <a:lnSpc>
                <a:spcPct val="100000"/>
              </a:lnSpc>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ff"/>
              </a:solidFill>
              <a:effectLst/>
              <a:uFillTx/>
              <a:latin typeface="Times New Roman"/>
            </a:endParaRPr>
          </a:p>
          <a:p>
            <a:pPr>
              <a:lnSpc>
                <a:spcPct val="100000"/>
              </a:lnSpc>
              <a:spcBef>
                <a:spcPts val="113"/>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80"/>
                </a:solidFill>
                <a:effectLst/>
                <a:uFillTx/>
                <a:latin typeface="Arial"/>
              </a:rPr>
              <a:t>	</a:t>
            </a:r>
            <a:endParaRPr b="0" lang="en-US" sz="1800" strike="noStrike" u="none">
              <a:solidFill>
                <a:srgbClr val="ffffff"/>
              </a:solidFill>
              <a:effectLst/>
              <a:uFillTx/>
              <a:latin typeface="Times New Roman"/>
            </a:endParaRPr>
          </a:p>
        </p:txBody>
      </p:sp>
      <p:pic>
        <p:nvPicPr>
          <p:cNvPr id="43" name="wb02401_" descr=""/>
          <p:cNvPicPr/>
          <p:nvPr/>
        </p:nvPicPr>
        <p:blipFill>
          <a:blip r:embed="rId9"/>
          <a:stretch/>
        </p:blipFill>
        <p:spPr>
          <a:xfrm>
            <a:off x="1711440" y="3121200"/>
            <a:ext cx="457200" cy="104760"/>
          </a:xfrm>
          <a:prstGeom prst="rect">
            <a:avLst/>
          </a:prstGeom>
          <a:noFill/>
          <a:ln w="0">
            <a:noFill/>
          </a:ln>
        </p:spPr>
      </p:pic>
      <p:sp>
        <p:nvSpPr>
          <p:cNvPr id="44" name=""/>
          <p:cNvSpPr/>
          <p:nvPr/>
        </p:nvSpPr>
        <p:spPr>
          <a:xfrm>
            <a:off x="1176120" y="1295280"/>
            <a:ext cx="397404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80"/>
                </a:solidFill>
                <a:effectLst/>
                <a:uFillTx/>
                <a:latin typeface="Arial"/>
              </a:rPr>
              <a:t>New Commodity Products</a:t>
            </a:r>
            <a:endParaRPr b="0" lang="en-US" sz="2400" strike="noStrike" u="none">
              <a:solidFill>
                <a:srgbClr val="ffffff"/>
              </a:solidFill>
              <a:effectLst/>
              <a:uFillTx/>
              <a:latin typeface="Times New Roman"/>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283" name="bd19825_" descr=""/>
          <p:cNvPicPr/>
          <p:nvPr/>
        </p:nvPicPr>
        <p:blipFill>
          <a:blip r:embed="rId1"/>
          <a:stretch/>
        </p:blipFill>
        <p:spPr>
          <a:xfrm>
            <a:off x="1481040" y="422280"/>
            <a:ext cx="6453360" cy="6053040"/>
          </a:xfrm>
          <a:prstGeom prst="rect">
            <a:avLst/>
          </a:prstGeom>
          <a:noFill/>
          <a:ln w="0">
            <a:noFill/>
          </a:ln>
        </p:spPr>
      </p:pic>
      <p:sp>
        <p:nvSpPr>
          <p:cNvPr id="284" name=""/>
          <p:cNvSpPr/>
          <p:nvPr/>
        </p:nvSpPr>
        <p:spPr>
          <a:xfrm>
            <a:off x="3522240" y="285840"/>
            <a:ext cx="2026080" cy="11300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spcBef>
                <a:spcPts val="212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80"/>
                </a:solidFill>
                <a:effectLst/>
                <a:uFillTx/>
                <a:latin typeface="Arial Black"/>
              </a:rPr>
              <a:t>STEEL</a:t>
            </a:r>
            <a:endParaRPr b="0" lang="en-US" sz="34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80"/>
                </a:solidFill>
                <a:effectLst/>
                <a:uFillTx/>
                <a:latin typeface="Arial Black"/>
              </a:rPr>
              <a:t>(Cont’d)</a:t>
            </a:r>
            <a:endParaRPr b="0" lang="en-US" sz="3400" strike="noStrike" u="none">
              <a:solidFill>
                <a:srgbClr val="ffffff"/>
              </a:solidFill>
              <a:effectLst/>
              <a:uFillTx/>
              <a:latin typeface="Times New Roman"/>
            </a:endParaRPr>
          </a:p>
        </p:txBody>
      </p:sp>
      <p:sp>
        <p:nvSpPr>
          <p:cNvPr id="285" name=""/>
          <p:cNvSpPr/>
          <p:nvPr/>
        </p:nvSpPr>
        <p:spPr>
          <a:xfrm>
            <a:off x="894240" y="1851120"/>
            <a:ext cx="4177440" cy="4597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80"/>
                </a:solidFill>
                <a:effectLst/>
                <a:uFillTx/>
                <a:latin typeface="Arial Black"/>
              </a:rPr>
              <a:t>Risk Management Tools</a:t>
            </a:r>
            <a:endParaRPr b="0" lang="en-US" sz="2400" strike="noStrike" u="none">
              <a:solidFill>
                <a:srgbClr val="ffffff"/>
              </a:solidFill>
              <a:effectLst/>
              <a:uFillTx/>
              <a:latin typeface="Times New Roman"/>
            </a:endParaRPr>
          </a:p>
        </p:txBody>
      </p:sp>
      <p:pic>
        <p:nvPicPr>
          <p:cNvPr id="286" name="wb01626_" descr=""/>
          <p:cNvPicPr/>
          <p:nvPr/>
        </p:nvPicPr>
        <p:blipFill>
          <a:blip r:embed="rId2"/>
          <a:stretch/>
        </p:blipFill>
        <p:spPr>
          <a:xfrm>
            <a:off x="574560" y="1928880"/>
            <a:ext cx="363600" cy="225360"/>
          </a:xfrm>
          <a:prstGeom prst="rect">
            <a:avLst/>
          </a:prstGeom>
          <a:noFill/>
          <a:ln w="0">
            <a:noFill/>
          </a:ln>
        </p:spPr>
      </p:pic>
      <p:sp>
        <p:nvSpPr>
          <p:cNvPr id="287" name=""/>
          <p:cNvSpPr/>
          <p:nvPr/>
        </p:nvSpPr>
        <p:spPr>
          <a:xfrm>
            <a:off x="1819440" y="3116160"/>
            <a:ext cx="7785000" cy="81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Physical Fixed Price Forward Contracts (developing)</a:t>
            </a:r>
            <a:endParaRPr b="0" lang="en-US" sz="2200" strike="noStrike" u="none">
              <a:solidFill>
                <a:srgbClr val="ffffff"/>
              </a:solidFill>
              <a:effectLst/>
              <a:uFillTx/>
              <a:latin typeface="Times New Roman"/>
            </a:endParaRPr>
          </a:p>
          <a:p>
            <a:pPr>
              <a:lnSpc>
                <a:spcPct val="100000"/>
              </a:lnSpc>
              <a:spcBef>
                <a:spcPts val="41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Physical Option Contracts (developing)</a:t>
            </a:r>
            <a:endParaRPr b="0" lang="en-US" sz="2200" strike="noStrike" u="none">
              <a:solidFill>
                <a:srgbClr val="ffffff"/>
              </a:solidFill>
              <a:effectLst/>
              <a:uFillTx/>
              <a:latin typeface="Times New Roman"/>
            </a:endParaRPr>
          </a:p>
        </p:txBody>
      </p:sp>
      <p:pic>
        <p:nvPicPr>
          <p:cNvPr id="288" name="wb02401_" descr=""/>
          <p:cNvPicPr/>
          <p:nvPr/>
        </p:nvPicPr>
        <p:blipFill>
          <a:blip r:embed="rId3"/>
          <a:stretch/>
        </p:blipFill>
        <p:spPr>
          <a:xfrm>
            <a:off x="1447920" y="3638520"/>
            <a:ext cx="457200" cy="104760"/>
          </a:xfrm>
          <a:prstGeom prst="rect">
            <a:avLst/>
          </a:prstGeom>
          <a:noFill/>
          <a:ln w="0">
            <a:noFill/>
          </a:ln>
        </p:spPr>
      </p:pic>
      <p:pic>
        <p:nvPicPr>
          <p:cNvPr id="289" name="wb02401_" descr=""/>
          <p:cNvPicPr/>
          <p:nvPr/>
        </p:nvPicPr>
        <p:blipFill>
          <a:blip r:embed="rId4"/>
          <a:stretch/>
        </p:blipFill>
        <p:spPr>
          <a:xfrm>
            <a:off x="1438200" y="3257640"/>
            <a:ext cx="457200" cy="114120"/>
          </a:xfrm>
          <a:prstGeom prst="rect">
            <a:avLst/>
          </a:prstGeom>
          <a:noFill/>
          <a:ln w="0">
            <a:noFill/>
          </a:ln>
        </p:spPr>
      </p:pic>
      <p:sp>
        <p:nvSpPr>
          <p:cNvPr id="290" name=""/>
          <p:cNvSpPr/>
          <p:nvPr/>
        </p:nvSpPr>
        <p:spPr>
          <a:xfrm>
            <a:off x="941040" y="4000680"/>
            <a:ext cx="400752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80"/>
                </a:solidFill>
                <a:effectLst/>
                <a:uFillTx/>
                <a:latin typeface="Arial Black"/>
              </a:rPr>
              <a:t>E-Commerce Platforms</a:t>
            </a:r>
            <a:endParaRPr b="0" lang="en-US" sz="2400" strike="noStrike" u="none">
              <a:solidFill>
                <a:srgbClr val="ffffff"/>
              </a:solidFill>
              <a:effectLst/>
              <a:uFillTx/>
              <a:latin typeface="Times New Roman"/>
            </a:endParaRPr>
          </a:p>
        </p:txBody>
      </p:sp>
      <p:pic>
        <p:nvPicPr>
          <p:cNvPr id="291" name="wb01626_" descr=""/>
          <p:cNvPicPr/>
          <p:nvPr/>
        </p:nvPicPr>
        <p:blipFill>
          <a:blip r:embed="rId5"/>
          <a:stretch/>
        </p:blipFill>
        <p:spPr>
          <a:xfrm>
            <a:off x="612720" y="4087800"/>
            <a:ext cx="363600" cy="225360"/>
          </a:xfrm>
          <a:prstGeom prst="rect">
            <a:avLst/>
          </a:prstGeom>
          <a:noFill/>
          <a:ln w="0">
            <a:noFill/>
          </a:ln>
        </p:spPr>
      </p:pic>
      <p:sp>
        <p:nvSpPr>
          <p:cNvPr id="292" name=""/>
          <p:cNvSpPr/>
          <p:nvPr/>
        </p:nvSpPr>
        <p:spPr>
          <a:xfrm>
            <a:off x="1845720" y="4381560"/>
            <a:ext cx="3759840" cy="4291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EnronOnline (one to many)</a:t>
            </a:r>
            <a:endParaRPr b="0" lang="en-US" sz="2200" strike="noStrike" u="none">
              <a:solidFill>
                <a:srgbClr val="ffffff"/>
              </a:solidFill>
              <a:effectLst/>
              <a:uFillTx/>
              <a:latin typeface="Times New Roman"/>
            </a:endParaRPr>
          </a:p>
        </p:txBody>
      </p:sp>
      <p:pic>
        <p:nvPicPr>
          <p:cNvPr id="293" name="wb02401_" descr=""/>
          <p:cNvPicPr/>
          <p:nvPr/>
        </p:nvPicPr>
        <p:blipFill>
          <a:blip r:embed="rId6"/>
          <a:stretch/>
        </p:blipFill>
        <p:spPr>
          <a:xfrm>
            <a:off x="1438200" y="4529160"/>
            <a:ext cx="457200" cy="104760"/>
          </a:xfrm>
          <a:prstGeom prst="rect">
            <a:avLst/>
          </a:prstGeom>
          <a:noFill/>
          <a:ln w="0">
            <a:noFill/>
          </a:ln>
        </p:spPr>
      </p:pic>
      <p:pic>
        <p:nvPicPr>
          <p:cNvPr id="294" name="BD14868_" descr=""/>
          <p:cNvPicPr/>
          <p:nvPr/>
        </p:nvPicPr>
        <p:blipFill>
          <a:blip r:embed="rId7"/>
          <a:stretch/>
        </p:blipFill>
        <p:spPr>
          <a:xfrm>
            <a:off x="2332080" y="4851360"/>
            <a:ext cx="183960" cy="184320"/>
          </a:xfrm>
          <a:prstGeom prst="rect">
            <a:avLst/>
          </a:prstGeom>
          <a:noFill/>
          <a:ln w="0">
            <a:noFill/>
          </a:ln>
        </p:spPr>
      </p:pic>
      <p:sp>
        <p:nvSpPr>
          <p:cNvPr id="295" name=""/>
          <p:cNvSpPr/>
          <p:nvPr/>
        </p:nvSpPr>
        <p:spPr>
          <a:xfrm>
            <a:off x="2500920" y="4772160"/>
            <a:ext cx="3435840" cy="4291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Physical Steel Contracts</a:t>
            </a:r>
            <a:endParaRPr b="0" lang="en-US" sz="2200" strike="noStrike" u="none">
              <a:solidFill>
                <a:srgbClr val="ffffff"/>
              </a:solidFill>
              <a:effectLst/>
              <a:uFillTx/>
              <a:latin typeface="Times New Roman"/>
            </a:endParaRPr>
          </a:p>
        </p:txBody>
      </p:sp>
      <p:sp>
        <p:nvSpPr>
          <p:cNvPr id="296" name=""/>
          <p:cNvSpPr/>
          <p:nvPr/>
        </p:nvSpPr>
        <p:spPr>
          <a:xfrm>
            <a:off x="2504880" y="5126040"/>
            <a:ext cx="3512880" cy="4291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Financial Steel Contracts</a:t>
            </a:r>
            <a:endParaRPr b="0" lang="en-US" sz="2200" strike="noStrike" u="none">
              <a:solidFill>
                <a:srgbClr val="ffffff"/>
              </a:solidFill>
              <a:effectLst/>
              <a:uFillTx/>
              <a:latin typeface="Times New Roman"/>
            </a:endParaRPr>
          </a:p>
        </p:txBody>
      </p:sp>
      <p:pic>
        <p:nvPicPr>
          <p:cNvPr id="297" name="BD14868_" descr=""/>
          <p:cNvPicPr/>
          <p:nvPr/>
        </p:nvPicPr>
        <p:blipFill>
          <a:blip r:embed="rId8"/>
          <a:stretch/>
        </p:blipFill>
        <p:spPr>
          <a:xfrm>
            <a:off x="2341440" y="5213520"/>
            <a:ext cx="174600" cy="174600"/>
          </a:xfrm>
          <a:prstGeom prst="rect">
            <a:avLst/>
          </a:prstGeom>
          <a:noFill/>
          <a:ln w="0">
            <a:noFill/>
          </a:ln>
        </p:spPr>
      </p:pic>
      <p:sp>
        <p:nvSpPr>
          <p:cNvPr id="298" name=""/>
          <p:cNvSpPr/>
          <p:nvPr/>
        </p:nvSpPr>
        <p:spPr>
          <a:xfrm>
            <a:off x="1886040" y="5437080"/>
            <a:ext cx="3652200" cy="4291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E-Brokers (many to many)</a:t>
            </a:r>
            <a:endParaRPr b="0" lang="en-US" sz="2200" strike="noStrike" u="none">
              <a:solidFill>
                <a:srgbClr val="ffffff"/>
              </a:solidFill>
              <a:effectLst/>
              <a:uFillTx/>
              <a:latin typeface="Times New Roman"/>
            </a:endParaRPr>
          </a:p>
        </p:txBody>
      </p:sp>
      <p:pic>
        <p:nvPicPr>
          <p:cNvPr id="299" name="BD14868_" descr=""/>
          <p:cNvPicPr/>
          <p:nvPr/>
        </p:nvPicPr>
        <p:blipFill>
          <a:blip r:embed="rId9"/>
          <a:stretch/>
        </p:blipFill>
        <p:spPr>
          <a:xfrm>
            <a:off x="2347920" y="5956200"/>
            <a:ext cx="184320" cy="184320"/>
          </a:xfrm>
          <a:prstGeom prst="rect">
            <a:avLst/>
          </a:prstGeom>
          <a:noFill/>
          <a:ln w="0">
            <a:noFill/>
          </a:ln>
        </p:spPr>
      </p:pic>
      <p:sp>
        <p:nvSpPr>
          <p:cNvPr id="300" name=""/>
          <p:cNvSpPr/>
          <p:nvPr/>
        </p:nvSpPr>
        <p:spPr>
          <a:xfrm>
            <a:off x="2513160" y="5851440"/>
            <a:ext cx="1064520" cy="4291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e-steel</a:t>
            </a:r>
            <a:endParaRPr b="0" lang="en-US" sz="2200" strike="noStrike" u="none">
              <a:solidFill>
                <a:srgbClr val="ffffff"/>
              </a:solidFill>
              <a:effectLst/>
              <a:uFillTx/>
              <a:latin typeface="Times New Roman"/>
            </a:endParaRPr>
          </a:p>
        </p:txBody>
      </p:sp>
      <p:sp>
        <p:nvSpPr>
          <p:cNvPr id="301" name=""/>
          <p:cNvSpPr/>
          <p:nvPr/>
        </p:nvSpPr>
        <p:spPr>
          <a:xfrm>
            <a:off x="1850040" y="2784600"/>
            <a:ext cx="3527640" cy="4291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Futures Contracts:  None</a:t>
            </a:r>
            <a:endParaRPr b="0" lang="en-US" sz="2200" strike="noStrike" u="none">
              <a:solidFill>
                <a:srgbClr val="ffffff"/>
              </a:solidFill>
              <a:effectLst/>
              <a:uFillTx/>
              <a:latin typeface="Times New Roman"/>
            </a:endParaRPr>
          </a:p>
        </p:txBody>
      </p:sp>
      <p:pic>
        <p:nvPicPr>
          <p:cNvPr id="302" name="wb02401_" descr=""/>
          <p:cNvPicPr/>
          <p:nvPr/>
        </p:nvPicPr>
        <p:blipFill>
          <a:blip r:embed="rId10"/>
          <a:stretch/>
        </p:blipFill>
        <p:spPr>
          <a:xfrm>
            <a:off x="1450800" y="2901960"/>
            <a:ext cx="457200" cy="114120"/>
          </a:xfrm>
          <a:prstGeom prst="rect">
            <a:avLst/>
          </a:prstGeom>
          <a:noFill/>
          <a:ln w="0">
            <a:noFill/>
          </a:ln>
        </p:spPr>
      </p:pic>
      <p:pic>
        <p:nvPicPr>
          <p:cNvPr id="303" name="wb02401_" descr=""/>
          <p:cNvPicPr/>
          <p:nvPr/>
        </p:nvPicPr>
        <p:blipFill>
          <a:blip r:embed="rId11"/>
          <a:stretch/>
        </p:blipFill>
        <p:spPr>
          <a:xfrm>
            <a:off x="1463760" y="5557680"/>
            <a:ext cx="457200" cy="117720"/>
          </a:xfrm>
          <a:prstGeom prst="rect">
            <a:avLst/>
          </a:prstGeom>
          <a:noFill/>
          <a:ln w="0">
            <a:noFill/>
          </a:ln>
        </p:spPr>
      </p:pic>
      <p:pic>
        <p:nvPicPr>
          <p:cNvPr id="304" name="wb02401_" descr=""/>
          <p:cNvPicPr/>
          <p:nvPr/>
        </p:nvPicPr>
        <p:blipFill>
          <a:blip r:embed="rId12"/>
          <a:stretch/>
        </p:blipFill>
        <p:spPr>
          <a:xfrm>
            <a:off x="1463760" y="2571840"/>
            <a:ext cx="457200" cy="114120"/>
          </a:xfrm>
          <a:prstGeom prst="rect">
            <a:avLst/>
          </a:prstGeom>
          <a:noFill/>
          <a:ln w="0">
            <a:noFill/>
          </a:ln>
        </p:spPr>
      </p:pic>
      <p:sp>
        <p:nvSpPr>
          <p:cNvPr id="305" name=""/>
          <p:cNvSpPr/>
          <p:nvPr/>
        </p:nvSpPr>
        <p:spPr>
          <a:xfrm>
            <a:off x="1871280" y="2416320"/>
            <a:ext cx="5279040" cy="4291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OTC Financial Contracts (will develop)</a:t>
            </a:r>
            <a:endParaRPr b="0" lang="en-US" sz="2200" strike="noStrike" u="none">
              <a:solidFill>
                <a:srgbClr val="ffffff"/>
              </a:solidFill>
              <a:effectLst/>
              <a:uFillTx/>
              <a:latin typeface="Times New Roman"/>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306" name="bd19825_" descr=""/>
          <p:cNvPicPr/>
          <p:nvPr/>
        </p:nvPicPr>
        <p:blipFill>
          <a:blip r:embed="rId1"/>
          <a:stretch/>
        </p:blipFill>
        <p:spPr>
          <a:xfrm>
            <a:off x="998640" y="431640"/>
            <a:ext cx="7316640" cy="5634360"/>
          </a:xfrm>
          <a:prstGeom prst="rect">
            <a:avLst/>
          </a:prstGeom>
          <a:noFill/>
          <a:ln w="0">
            <a:noFill/>
          </a:ln>
        </p:spPr>
      </p:pic>
      <p:sp>
        <p:nvSpPr>
          <p:cNvPr id="307" name=""/>
          <p:cNvSpPr/>
          <p:nvPr/>
        </p:nvSpPr>
        <p:spPr>
          <a:xfrm>
            <a:off x="2859120" y="442800"/>
            <a:ext cx="33336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2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80"/>
                </a:solidFill>
                <a:effectLst/>
                <a:uFillTx/>
                <a:latin typeface="Arial Black"/>
              </a:rPr>
              <a:t>BANDWIDTH</a:t>
            </a:r>
            <a:endParaRPr b="0" lang="en-US" sz="3600" strike="noStrike" u="none">
              <a:solidFill>
                <a:srgbClr val="ffffff"/>
              </a:solidFill>
              <a:effectLst/>
              <a:uFillTx/>
              <a:latin typeface="Times New Roman"/>
            </a:endParaRPr>
          </a:p>
        </p:txBody>
      </p:sp>
      <p:sp>
        <p:nvSpPr>
          <p:cNvPr id="308" name=""/>
          <p:cNvSpPr/>
          <p:nvPr/>
        </p:nvSpPr>
        <p:spPr>
          <a:xfrm>
            <a:off x="923760" y="1382760"/>
            <a:ext cx="7401240" cy="1287360"/>
          </a:xfrm>
          <a:prstGeom prst="rect">
            <a:avLst/>
          </a:prstGeom>
          <a:noFill/>
          <a:ln w="0">
            <a:noFill/>
          </a:ln>
        </p:spPr>
        <p:style>
          <a:lnRef idx="0"/>
          <a:fillRef idx="0"/>
          <a:effectRef idx="0"/>
          <a:fontRef idx="minor"/>
        </p:style>
        <p:txBody>
          <a:bodyPr lIns="90000" rIns="90000" tIns="46800" bIns="46800" anchor="t">
            <a:noAutofit/>
          </a:bodyPr>
          <a:p>
            <a:pPr marL="289080" indent="-289080">
              <a:lnSpc>
                <a:spcPct val="90000"/>
              </a:lnSpc>
              <a:tabLst>
                <a:tab algn="l" pos="0"/>
                <a:tab algn="ctr" pos="8121600"/>
                <a:tab algn="l" pos="8229600"/>
                <a:tab algn="l" pos="9144000"/>
                <a:tab algn="l" pos="10058400"/>
              </a:tabLst>
            </a:pPr>
            <a:r>
              <a:rPr b="1" lang="en-US" sz="3400" strike="noStrike" u="none">
                <a:solidFill>
                  <a:srgbClr val="000074"/>
                </a:solidFill>
                <a:effectLst/>
                <a:uFillTx/>
                <a:latin typeface="Arial"/>
              </a:rPr>
              <a:t>Underlying Commodity Price Volatility</a:t>
            </a:r>
            <a:endParaRPr b="0" lang="en-US" sz="3400" strike="noStrike" u="none">
              <a:solidFill>
                <a:srgbClr val="ffffff"/>
              </a:solidFill>
              <a:effectLst/>
              <a:uFillTx/>
              <a:latin typeface="Times New Roman"/>
            </a:endParaRPr>
          </a:p>
        </p:txBody>
      </p:sp>
      <p:pic>
        <p:nvPicPr>
          <p:cNvPr id="309" name="wb01626_" descr=""/>
          <p:cNvPicPr/>
          <p:nvPr/>
        </p:nvPicPr>
        <p:blipFill>
          <a:blip r:embed="rId2"/>
          <a:stretch/>
        </p:blipFill>
        <p:spPr>
          <a:xfrm>
            <a:off x="604800" y="1500120"/>
            <a:ext cx="363600" cy="225360"/>
          </a:xfrm>
          <a:prstGeom prst="rect">
            <a:avLst/>
          </a:prstGeom>
          <a:noFill/>
          <a:ln w="0">
            <a:noFill/>
          </a:ln>
        </p:spPr>
      </p:pic>
      <p:pic>
        <p:nvPicPr>
          <p:cNvPr id="310" name="FIB%20OP2" descr=""/>
          <p:cNvPicPr/>
          <p:nvPr/>
        </p:nvPicPr>
        <p:blipFill>
          <a:blip r:embed="rId3"/>
          <a:stretch/>
        </p:blipFill>
        <p:spPr>
          <a:xfrm>
            <a:off x="1054080" y="3309840"/>
            <a:ext cx="6667560" cy="2730600"/>
          </a:xfrm>
          <a:prstGeom prst="rect">
            <a:avLst/>
          </a:prstGeom>
          <a:noFill/>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311" name="bd19825_" descr=""/>
          <p:cNvPicPr/>
          <p:nvPr/>
        </p:nvPicPr>
        <p:blipFill>
          <a:blip r:embed="rId1"/>
          <a:stretch/>
        </p:blipFill>
        <p:spPr>
          <a:xfrm>
            <a:off x="1297080" y="0"/>
            <a:ext cx="6453000" cy="6053040"/>
          </a:xfrm>
          <a:prstGeom prst="rect">
            <a:avLst/>
          </a:prstGeom>
          <a:noFill/>
          <a:ln w="0">
            <a:noFill/>
          </a:ln>
        </p:spPr>
      </p:pic>
      <p:sp>
        <p:nvSpPr>
          <p:cNvPr id="312" name=""/>
          <p:cNvSpPr/>
          <p:nvPr/>
        </p:nvSpPr>
        <p:spPr>
          <a:xfrm>
            <a:off x="2846520" y="147600"/>
            <a:ext cx="3330360" cy="11912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spcBef>
                <a:spcPts val="22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80"/>
                </a:solidFill>
                <a:effectLst/>
                <a:uFillTx/>
                <a:latin typeface="Arial Black"/>
              </a:rPr>
              <a:t>BANDWIDTH</a:t>
            </a:r>
            <a:endParaRPr b="0" lang="en-US" sz="36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80"/>
                </a:solidFill>
                <a:effectLst/>
                <a:uFillTx/>
                <a:latin typeface="Arial Black"/>
              </a:rPr>
              <a:t>(Cont’d)</a:t>
            </a:r>
            <a:endParaRPr b="0" lang="en-US" sz="3600" strike="noStrike" u="none">
              <a:solidFill>
                <a:srgbClr val="ffffff"/>
              </a:solidFill>
              <a:effectLst/>
              <a:uFillTx/>
              <a:latin typeface="Times New Roman"/>
            </a:endParaRPr>
          </a:p>
        </p:txBody>
      </p:sp>
      <p:pic>
        <p:nvPicPr>
          <p:cNvPr id="313" name="wb01626_" descr=""/>
          <p:cNvPicPr/>
          <p:nvPr/>
        </p:nvPicPr>
        <p:blipFill>
          <a:blip r:embed="rId2"/>
          <a:stretch/>
        </p:blipFill>
        <p:spPr>
          <a:xfrm>
            <a:off x="669960" y="1598760"/>
            <a:ext cx="363600" cy="225360"/>
          </a:xfrm>
          <a:prstGeom prst="rect">
            <a:avLst/>
          </a:prstGeom>
          <a:noFill/>
          <a:ln w="0">
            <a:noFill/>
          </a:ln>
        </p:spPr>
      </p:pic>
      <p:pic>
        <p:nvPicPr>
          <p:cNvPr id="314" name="wb02401_" descr=""/>
          <p:cNvPicPr/>
          <p:nvPr/>
        </p:nvPicPr>
        <p:blipFill>
          <a:blip r:embed="rId3"/>
          <a:stretch/>
        </p:blipFill>
        <p:spPr>
          <a:xfrm>
            <a:off x="1539720" y="2590920"/>
            <a:ext cx="457200" cy="104760"/>
          </a:xfrm>
          <a:prstGeom prst="rect">
            <a:avLst/>
          </a:prstGeom>
          <a:noFill/>
          <a:ln w="0">
            <a:noFill/>
          </a:ln>
        </p:spPr>
      </p:pic>
      <p:sp>
        <p:nvSpPr>
          <p:cNvPr id="315" name=""/>
          <p:cNvSpPr/>
          <p:nvPr/>
        </p:nvSpPr>
        <p:spPr>
          <a:xfrm>
            <a:off x="1920960" y="2376360"/>
            <a:ext cx="5778360" cy="24116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80"/>
                </a:solidFill>
                <a:effectLst/>
                <a:uFillTx/>
                <a:latin typeface="Arial"/>
              </a:rPr>
              <a:t>US $250 billion (bandwidth</a:t>
            </a:r>
            <a:endParaRPr b="0" lang="en-US" sz="28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80"/>
                </a:solidFill>
                <a:effectLst/>
                <a:uFillTx/>
                <a:latin typeface="Arial"/>
              </a:rPr>
              <a:t>  capacity market)</a:t>
            </a:r>
            <a:endParaRPr b="0" lang="en-US" sz="28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ff"/>
              </a:solidFill>
              <a:effectLst/>
              <a:uFillTx/>
              <a:latin typeface="Times New Roman"/>
            </a:endParaRPr>
          </a:p>
        </p:txBody>
      </p:sp>
      <p:sp>
        <p:nvSpPr>
          <p:cNvPr id="316" name=""/>
          <p:cNvSpPr/>
          <p:nvPr/>
        </p:nvSpPr>
        <p:spPr>
          <a:xfrm>
            <a:off x="1004040" y="1444680"/>
            <a:ext cx="5405400" cy="6120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80"/>
                </a:solidFill>
                <a:effectLst/>
                <a:uFillTx/>
                <a:latin typeface="Arial"/>
              </a:rPr>
              <a:t>How Large is the Market?</a:t>
            </a:r>
            <a:endParaRPr b="0" lang="en-US" sz="3400" strike="noStrike" u="none">
              <a:solidFill>
                <a:srgbClr val="ffffff"/>
              </a:solidFill>
              <a:effectLst/>
              <a:uFillTx/>
              <a:latin typeface="Times New Roman"/>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317" name="bd19825_" descr=""/>
          <p:cNvPicPr/>
          <p:nvPr/>
        </p:nvPicPr>
        <p:blipFill>
          <a:blip r:embed="rId1"/>
          <a:stretch/>
        </p:blipFill>
        <p:spPr>
          <a:xfrm>
            <a:off x="1297080" y="0"/>
            <a:ext cx="6453000" cy="6053040"/>
          </a:xfrm>
          <a:prstGeom prst="rect">
            <a:avLst/>
          </a:prstGeom>
          <a:noFill/>
          <a:ln w="0">
            <a:noFill/>
          </a:ln>
        </p:spPr>
      </p:pic>
      <p:sp>
        <p:nvSpPr>
          <p:cNvPr id="318" name=""/>
          <p:cNvSpPr/>
          <p:nvPr/>
        </p:nvSpPr>
        <p:spPr>
          <a:xfrm>
            <a:off x="2843280" y="147600"/>
            <a:ext cx="3330360" cy="11606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spcBef>
                <a:spcPts val="22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80"/>
                </a:solidFill>
                <a:effectLst/>
                <a:uFillTx/>
                <a:latin typeface="Arial Black"/>
              </a:rPr>
              <a:t>BANDWIDTH</a:t>
            </a:r>
            <a:endParaRPr b="0" lang="en-US" sz="36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80"/>
                </a:solidFill>
                <a:effectLst/>
                <a:uFillTx/>
                <a:latin typeface="Arial Black"/>
              </a:rPr>
              <a:t>(Cont’d)</a:t>
            </a:r>
            <a:endParaRPr b="0" lang="en-US" sz="3400" strike="noStrike" u="none">
              <a:solidFill>
                <a:srgbClr val="ffffff"/>
              </a:solidFill>
              <a:effectLst/>
              <a:uFillTx/>
              <a:latin typeface="Times New Roman"/>
            </a:endParaRPr>
          </a:p>
        </p:txBody>
      </p:sp>
      <p:pic>
        <p:nvPicPr>
          <p:cNvPr id="319" name="wb01626_" descr=""/>
          <p:cNvPicPr/>
          <p:nvPr/>
        </p:nvPicPr>
        <p:blipFill>
          <a:blip r:embed="rId2"/>
          <a:stretch/>
        </p:blipFill>
        <p:spPr>
          <a:xfrm>
            <a:off x="669960" y="1598760"/>
            <a:ext cx="363600" cy="225360"/>
          </a:xfrm>
          <a:prstGeom prst="rect">
            <a:avLst/>
          </a:prstGeom>
          <a:noFill/>
          <a:ln w="0">
            <a:noFill/>
          </a:ln>
        </p:spPr>
      </p:pic>
      <p:pic>
        <p:nvPicPr>
          <p:cNvPr id="320" name="wb02401_" descr=""/>
          <p:cNvPicPr/>
          <p:nvPr/>
        </p:nvPicPr>
        <p:blipFill>
          <a:blip r:embed="rId3"/>
          <a:stretch/>
        </p:blipFill>
        <p:spPr>
          <a:xfrm>
            <a:off x="1539720" y="2527200"/>
            <a:ext cx="457200" cy="104760"/>
          </a:xfrm>
          <a:prstGeom prst="rect">
            <a:avLst/>
          </a:prstGeom>
          <a:noFill/>
          <a:ln w="0">
            <a:noFill/>
          </a:ln>
        </p:spPr>
      </p:pic>
      <p:pic>
        <p:nvPicPr>
          <p:cNvPr id="321" name="wb02401_" descr=""/>
          <p:cNvPicPr/>
          <p:nvPr/>
        </p:nvPicPr>
        <p:blipFill>
          <a:blip r:embed="rId4"/>
          <a:stretch/>
        </p:blipFill>
        <p:spPr>
          <a:xfrm>
            <a:off x="1530360" y="3191040"/>
            <a:ext cx="457200" cy="114120"/>
          </a:xfrm>
          <a:prstGeom prst="rect">
            <a:avLst/>
          </a:prstGeom>
          <a:noFill/>
          <a:ln w="0">
            <a:noFill/>
          </a:ln>
        </p:spPr>
      </p:pic>
      <p:pic>
        <p:nvPicPr>
          <p:cNvPr id="322" name="wb02401_" descr=""/>
          <p:cNvPicPr/>
          <p:nvPr/>
        </p:nvPicPr>
        <p:blipFill>
          <a:blip r:embed="rId5"/>
          <a:stretch/>
        </p:blipFill>
        <p:spPr>
          <a:xfrm>
            <a:off x="1527120" y="3914640"/>
            <a:ext cx="457200" cy="104760"/>
          </a:xfrm>
          <a:prstGeom prst="rect">
            <a:avLst/>
          </a:prstGeom>
          <a:noFill/>
          <a:ln w="0">
            <a:noFill/>
          </a:ln>
        </p:spPr>
      </p:pic>
      <p:sp>
        <p:nvSpPr>
          <p:cNvPr id="323" name=""/>
          <p:cNvSpPr/>
          <p:nvPr/>
        </p:nvSpPr>
        <p:spPr>
          <a:xfrm>
            <a:off x="1920960" y="2376360"/>
            <a:ext cx="5257800" cy="3142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80"/>
                </a:solidFill>
                <a:effectLst/>
                <a:uFillTx/>
                <a:latin typeface="Arial"/>
              </a:rPr>
              <a:t>Telecommunication Companies</a:t>
            </a:r>
            <a:endParaRPr b="0" lang="en-US" sz="2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80"/>
                </a:solidFill>
                <a:effectLst/>
                <a:uFillTx/>
                <a:latin typeface="Arial"/>
              </a:rPr>
              <a:t>Network Service Providers</a:t>
            </a:r>
            <a:endParaRPr b="0" lang="en-US" sz="2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80"/>
                </a:solidFill>
                <a:effectLst/>
                <a:uFillTx/>
                <a:latin typeface="Arial"/>
              </a:rPr>
              <a:t>Commercial End Users</a:t>
            </a:r>
            <a:endParaRPr b="0" lang="en-US" sz="2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80"/>
                </a:solidFill>
                <a:effectLst/>
                <a:uFillTx/>
                <a:latin typeface="Arial"/>
              </a:rPr>
              <a:t>Traders</a:t>
            </a:r>
            <a:endParaRPr b="0" lang="en-US" sz="2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ff"/>
              </a:solidFill>
              <a:effectLst/>
              <a:uFillTx/>
              <a:latin typeface="Times New Roman"/>
            </a:endParaRPr>
          </a:p>
        </p:txBody>
      </p:sp>
      <p:sp>
        <p:nvSpPr>
          <p:cNvPr id="324" name=""/>
          <p:cNvSpPr/>
          <p:nvPr/>
        </p:nvSpPr>
        <p:spPr>
          <a:xfrm>
            <a:off x="989640" y="1468440"/>
            <a:ext cx="8004960" cy="5817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80"/>
                </a:solidFill>
                <a:effectLst/>
                <a:uFillTx/>
                <a:latin typeface="Arial"/>
              </a:rPr>
              <a:t>Who Needs Risk Management Services?</a:t>
            </a:r>
            <a:endParaRPr b="0" lang="en-US" sz="3200" strike="noStrike" u="none">
              <a:solidFill>
                <a:srgbClr val="ffffff"/>
              </a:solidFill>
              <a:effectLst/>
              <a:uFillTx/>
              <a:latin typeface="Times New Roman"/>
            </a:endParaRPr>
          </a:p>
        </p:txBody>
      </p:sp>
      <p:pic>
        <p:nvPicPr>
          <p:cNvPr id="325" name="wb02401_" descr=""/>
          <p:cNvPicPr/>
          <p:nvPr/>
        </p:nvPicPr>
        <p:blipFill>
          <a:blip r:embed="rId6"/>
          <a:stretch/>
        </p:blipFill>
        <p:spPr>
          <a:xfrm>
            <a:off x="1539720" y="4613400"/>
            <a:ext cx="457200" cy="104760"/>
          </a:xfrm>
          <a:prstGeom prst="rect">
            <a:avLst/>
          </a:prstGeom>
          <a:noFill/>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326" name="bd19825_" descr=""/>
          <p:cNvPicPr/>
          <p:nvPr/>
        </p:nvPicPr>
        <p:blipFill>
          <a:blip r:embed="rId1"/>
          <a:stretch/>
        </p:blipFill>
        <p:spPr>
          <a:xfrm>
            <a:off x="1335240" y="165240"/>
            <a:ext cx="6453000" cy="6053040"/>
          </a:xfrm>
          <a:prstGeom prst="rect">
            <a:avLst/>
          </a:prstGeom>
          <a:noFill/>
          <a:ln w="0">
            <a:noFill/>
          </a:ln>
        </p:spPr>
      </p:pic>
      <p:sp>
        <p:nvSpPr>
          <p:cNvPr id="327" name=""/>
          <p:cNvSpPr/>
          <p:nvPr/>
        </p:nvSpPr>
        <p:spPr>
          <a:xfrm>
            <a:off x="1940040" y="171360"/>
            <a:ext cx="5841720" cy="6120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12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80"/>
                </a:solidFill>
                <a:effectLst/>
                <a:uFillTx/>
                <a:latin typeface="Arial Black"/>
              </a:rPr>
              <a:t>BANDWIDTH (Cont’d)</a:t>
            </a:r>
            <a:endParaRPr b="0" lang="en-US" sz="3400" strike="noStrike" u="none">
              <a:solidFill>
                <a:srgbClr val="ffffff"/>
              </a:solidFill>
              <a:effectLst/>
              <a:uFillTx/>
              <a:latin typeface="Times New Roman"/>
            </a:endParaRPr>
          </a:p>
        </p:txBody>
      </p:sp>
      <p:pic>
        <p:nvPicPr>
          <p:cNvPr id="328" name="wb01626_" descr=""/>
          <p:cNvPicPr/>
          <p:nvPr/>
        </p:nvPicPr>
        <p:blipFill>
          <a:blip r:embed="rId2"/>
          <a:stretch/>
        </p:blipFill>
        <p:spPr>
          <a:xfrm>
            <a:off x="519120" y="841320"/>
            <a:ext cx="363600" cy="225360"/>
          </a:xfrm>
          <a:prstGeom prst="rect">
            <a:avLst/>
          </a:prstGeom>
          <a:noFill/>
          <a:ln w="0">
            <a:noFill/>
          </a:ln>
        </p:spPr>
      </p:pic>
      <p:pic>
        <p:nvPicPr>
          <p:cNvPr id="329" name="wb01626_" descr=""/>
          <p:cNvPicPr/>
          <p:nvPr/>
        </p:nvPicPr>
        <p:blipFill>
          <a:blip r:embed="rId3"/>
          <a:stretch/>
        </p:blipFill>
        <p:spPr>
          <a:xfrm>
            <a:off x="479520" y="3552840"/>
            <a:ext cx="363600" cy="225360"/>
          </a:xfrm>
          <a:prstGeom prst="rect">
            <a:avLst/>
          </a:prstGeom>
          <a:noFill/>
          <a:ln w="0">
            <a:noFill/>
          </a:ln>
        </p:spPr>
      </p:pic>
      <p:sp>
        <p:nvSpPr>
          <p:cNvPr id="330" name=""/>
          <p:cNvSpPr/>
          <p:nvPr/>
        </p:nvSpPr>
        <p:spPr>
          <a:xfrm>
            <a:off x="826560" y="755640"/>
            <a:ext cx="366984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74"/>
                </a:solidFill>
                <a:effectLst/>
                <a:uFillTx/>
                <a:latin typeface="Arial"/>
              </a:rPr>
              <a:t>Risk Management Tools</a:t>
            </a:r>
            <a:endParaRPr b="0" lang="en-US" sz="2400" strike="noStrike" u="none">
              <a:solidFill>
                <a:srgbClr val="ffffff"/>
              </a:solidFill>
              <a:effectLst/>
              <a:uFillTx/>
              <a:latin typeface="Times New Roman"/>
            </a:endParaRPr>
          </a:p>
        </p:txBody>
      </p:sp>
      <p:sp>
        <p:nvSpPr>
          <p:cNvPr id="331" name=""/>
          <p:cNvSpPr/>
          <p:nvPr/>
        </p:nvSpPr>
        <p:spPr>
          <a:xfrm>
            <a:off x="1838160" y="1209600"/>
            <a:ext cx="5880240" cy="23238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OTC Financial Contracts </a:t>
            </a:r>
            <a:r>
              <a:rPr b="1" lang="en-US" sz="1800" strike="noStrike" u="none">
                <a:solidFill>
                  <a:srgbClr val="000080"/>
                </a:solidFill>
                <a:effectLst/>
                <a:uFillTx/>
                <a:latin typeface="Arial"/>
              </a:rPr>
              <a:t>(expected in next 2 yrs.)</a:t>
            </a:r>
            <a:endParaRPr b="0" lang="en-US" sz="18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Futures Contracts:  None</a:t>
            </a:r>
            <a:endParaRPr b="0" lang="en-US" sz="2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Fixed Price Physical Forward Contracts:  DS-3;</a:t>
            </a:r>
            <a:endParaRPr b="0" lang="en-US" sz="2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  OC-3; OC-12; OC-48; OC-192; STM-1; STM-3</a:t>
            </a:r>
            <a:endParaRPr b="0" lang="en-US" sz="2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  (rapidly developing)</a:t>
            </a:r>
            <a:endParaRPr b="0" lang="en-US" sz="2000" strike="noStrike" u="none">
              <a:solidFill>
                <a:srgbClr val="ffffff"/>
              </a:solidFill>
              <a:effectLst/>
              <a:uFillTx/>
              <a:latin typeface="Times New Roman"/>
            </a:endParaRPr>
          </a:p>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Physical Options Contracts (rapidly developing)</a:t>
            </a:r>
            <a:endParaRPr b="0" lang="en-US" sz="2000" strike="noStrike" u="none">
              <a:solidFill>
                <a:srgbClr val="ffffff"/>
              </a:solidFill>
              <a:effectLst/>
              <a:uFillTx/>
              <a:latin typeface="Times New Roman"/>
            </a:endParaRPr>
          </a:p>
        </p:txBody>
      </p:sp>
      <p:pic>
        <p:nvPicPr>
          <p:cNvPr id="332" name="wb02401_" descr=""/>
          <p:cNvPicPr/>
          <p:nvPr/>
        </p:nvPicPr>
        <p:blipFill>
          <a:blip r:embed="rId4"/>
          <a:stretch/>
        </p:blipFill>
        <p:spPr>
          <a:xfrm>
            <a:off x="1452600" y="1357200"/>
            <a:ext cx="457200" cy="104760"/>
          </a:xfrm>
          <a:prstGeom prst="rect">
            <a:avLst/>
          </a:prstGeom>
          <a:noFill/>
          <a:ln w="0">
            <a:noFill/>
          </a:ln>
        </p:spPr>
      </p:pic>
      <p:pic>
        <p:nvPicPr>
          <p:cNvPr id="333" name="wb02401_" descr=""/>
          <p:cNvPicPr/>
          <p:nvPr/>
        </p:nvPicPr>
        <p:blipFill>
          <a:blip r:embed="rId5"/>
          <a:stretch/>
        </p:blipFill>
        <p:spPr>
          <a:xfrm>
            <a:off x="1442880" y="1635120"/>
            <a:ext cx="457200" cy="114480"/>
          </a:xfrm>
          <a:prstGeom prst="rect">
            <a:avLst/>
          </a:prstGeom>
          <a:noFill/>
          <a:ln w="0">
            <a:noFill/>
          </a:ln>
        </p:spPr>
      </p:pic>
      <p:pic>
        <p:nvPicPr>
          <p:cNvPr id="334" name="wb02401_" descr=""/>
          <p:cNvPicPr/>
          <p:nvPr/>
        </p:nvPicPr>
        <p:blipFill>
          <a:blip r:embed="rId6"/>
          <a:stretch/>
        </p:blipFill>
        <p:spPr>
          <a:xfrm>
            <a:off x="1452600" y="1930320"/>
            <a:ext cx="457200" cy="104760"/>
          </a:xfrm>
          <a:prstGeom prst="rect">
            <a:avLst/>
          </a:prstGeom>
          <a:noFill/>
          <a:ln w="0">
            <a:noFill/>
          </a:ln>
        </p:spPr>
      </p:pic>
      <p:sp>
        <p:nvSpPr>
          <p:cNvPr id="335" name=""/>
          <p:cNvSpPr/>
          <p:nvPr/>
        </p:nvSpPr>
        <p:spPr>
          <a:xfrm>
            <a:off x="819000" y="3457440"/>
            <a:ext cx="766764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74"/>
                </a:solidFill>
                <a:effectLst/>
                <a:uFillTx/>
                <a:latin typeface="Arial"/>
              </a:rPr>
              <a:t>E-</a:t>
            </a:r>
            <a:r>
              <a:rPr b="1" lang="en-US" sz="2400" strike="noStrike" u="none">
                <a:solidFill>
                  <a:srgbClr val="000074"/>
                </a:solidFill>
                <a:effectLst/>
                <a:uFillTx/>
                <a:latin typeface="Arial"/>
              </a:rPr>
              <a:t>Commerce</a:t>
            </a:r>
            <a:r>
              <a:rPr b="1" lang="en-US" sz="2200" strike="noStrike" u="none">
                <a:solidFill>
                  <a:srgbClr val="000074"/>
                </a:solidFill>
                <a:effectLst/>
                <a:uFillTx/>
                <a:latin typeface="Arial"/>
              </a:rPr>
              <a:t> Platforms</a:t>
            </a:r>
            <a:endParaRPr b="0" lang="en-US" sz="2200" strike="noStrike" u="none">
              <a:solidFill>
                <a:srgbClr val="ffffff"/>
              </a:solidFill>
              <a:effectLst/>
              <a:uFillTx/>
              <a:latin typeface="Times New Roman"/>
            </a:endParaRPr>
          </a:p>
        </p:txBody>
      </p:sp>
      <p:sp>
        <p:nvSpPr>
          <p:cNvPr id="336" name=""/>
          <p:cNvSpPr/>
          <p:nvPr/>
        </p:nvSpPr>
        <p:spPr>
          <a:xfrm>
            <a:off x="1846440" y="3933720"/>
            <a:ext cx="6548400" cy="24249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80"/>
                </a:solidFill>
                <a:effectLst/>
                <a:uFillTx/>
                <a:latin typeface="Arial"/>
              </a:rPr>
              <a:t>EnronOnline (one to many)</a:t>
            </a:r>
            <a:endParaRPr b="0" lang="en-US" sz="19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80"/>
                </a:solidFill>
                <a:effectLst/>
                <a:uFillTx/>
                <a:latin typeface="Arial"/>
              </a:rPr>
              <a:t>     </a:t>
            </a:r>
            <a:r>
              <a:rPr b="1" lang="en-US" sz="2000" strike="noStrike" u="none">
                <a:solidFill>
                  <a:srgbClr val="000080"/>
                </a:solidFill>
                <a:effectLst/>
                <a:uFillTx/>
                <a:latin typeface="Arial"/>
              </a:rPr>
              <a:t>Physical</a:t>
            </a:r>
            <a:r>
              <a:rPr b="1" lang="en-US" sz="1900" strike="noStrike" u="none">
                <a:solidFill>
                  <a:srgbClr val="000080"/>
                </a:solidFill>
                <a:effectLst/>
                <a:uFillTx/>
                <a:latin typeface="Arial"/>
              </a:rPr>
              <a:t> Long-haul and Physical IP Transport</a:t>
            </a:r>
            <a:endParaRPr b="0" lang="en-US" sz="19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80"/>
                </a:solidFill>
                <a:effectLst/>
                <a:uFillTx/>
                <a:latin typeface="Arial"/>
              </a:rPr>
              <a:t>       Contracts</a:t>
            </a:r>
            <a:endParaRPr b="0" lang="en-US" sz="19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80"/>
                </a:solidFill>
                <a:effectLst/>
                <a:uFillTx/>
                <a:latin typeface="Arial"/>
              </a:rPr>
              <a:t>E-Brokers (many to many)</a:t>
            </a:r>
            <a:endParaRPr b="0" lang="en-US" sz="19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80"/>
                </a:solidFill>
                <a:effectLst/>
                <a:uFillTx/>
                <a:latin typeface="Arial"/>
              </a:rPr>
              <a:t>     Rate Xchange</a:t>
            </a:r>
            <a:endParaRPr b="0" lang="en-US" sz="19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80"/>
                </a:solidFill>
                <a:effectLst/>
                <a:uFillTx/>
                <a:latin typeface="Arial"/>
              </a:rPr>
              <a:t>     Arbinet</a:t>
            </a:r>
            <a:endParaRPr b="0" lang="en-US" sz="19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80"/>
                </a:solidFill>
                <a:effectLst/>
                <a:uFillTx/>
                <a:latin typeface="Arial"/>
              </a:rPr>
              <a:t>     Band-X</a:t>
            </a:r>
            <a:endParaRPr b="0" lang="en-US" sz="19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900" strike="noStrike" u="none">
              <a:solidFill>
                <a:srgbClr val="ffffff"/>
              </a:solidFill>
              <a:effectLst/>
              <a:uFillTx/>
              <a:latin typeface="Times New Roman"/>
            </a:endParaRPr>
          </a:p>
        </p:txBody>
      </p:sp>
      <p:pic>
        <p:nvPicPr>
          <p:cNvPr id="337" name="wb02401_" descr=""/>
          <p:cNvPicPr/>
          <p:nvPr/>
        </p:nvPicPr>
        <p:blipFill>
          <a:blip r:embed="rId7"/>
          <a:stretch/>
        </p:blipFill>
        <p:spPr>
          <a:xfrm>
            <a:off x="1461960" y="4059360"/>
            <a:ext cx="457200" cy="104760"/>
          </a:xfrm>
          <a:prstGeom prst="rect">
            <a:avLst/>
          </a:prstGeom>
          <a:noFill/>
          <a:ln w="0">
            <a:noFill/>
          </a:ln>
        </p:spPr>
      </p:pic>
      <p:sp>
        <p:nvSpPr>
          <p:cNvPr id="338" name=""/>
          <p:cNvSpPr/>
          <p:nvPr/>
        </p:nvSpPr>
        <p:spPr>
          <a:xfrm>
            <a:off x="866880" y="4975200"/>
            <a:ext cx="183960" cy="4269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Times New Roman"/>
            </a:endParaRPr>
          </a:p>
        </p:txBody>
      </p:sp>
      <p:pic>
        <p:nvPicPr>
          <p:cNvPr id="339" name="wb02401_" descr=""/>
          <p:cNvPicPr/>
          <p:nvPr/>
        </p:nvPicPr>
        <p:blipFill>
          <a:blip r:embed="rId8"/>
          <a:stretch/>
        </p:blipFill>
        <p:spPr>
          <a:xfrm>
            <a:off x="1452600" y="2873520"/>
            <a:ext cx="457200" cy="114120"/>
          </a:xfrm>
          <a:prstGeom prst="rect">
            <a:avLst/>
          </a:prstGeom>
          <a:noFill/>
          <a:ln w="0">
            <a:noFill/>
          </a:ln>
        </p:spPr>
      </p:pic>
      <p:pic>
        <p:nvPicPr>
          <p:cNvPr id="340" name="wb02401_" descr=""/>
          <p:cNvPicPr/>
          <p:nvPr/>
        </p:nvPicPr>
        <p:blipFill>
          <a:blip r:embed="rId9"/>
          <a:stretch/>
        </p:blipFill>
        <p:spPr>
          <a:xfrm>
            <a:off x="1487520" y="4960800"/>
            <a:ext cx="457200" cy="104760"/>
          </a:xfrm>
          <a:prstGeom prst="rect">
            <a:avLst/>
          </a:prstGeom>
          <a:noFill/>
          <a:ln w="0">
            <a:noFill/>
          </a:ln>
        </p:spPr>
      </p:pic>
      <p:pic>
        <p:nvPicPr>
          <p:cNvPr id="341" name="BD14868_" descr=""/>
          <p:cNvPicPr/>
          <p:nvPr/>
        </p:nvPicPr>
        <p:blipFill>
          <a:blip r:embed="rId10"/>
          <a:stretch/>
        </p:blipFill>
        <p:spPr>
          <a:xfrm>
            <a:off x="1969920" y="4340160"/>
            <a:ext cx="184320" cy="184320"/>
          </a:xfrm>
          <a:prstGeom prst="rect">
            <a:avLst/>
          </a:prstGeom>
          <a:noFill/>
          <a:ln w="0">
            <a:noFill/>
          </a:ln>
        </p:spPr>
      </p:pic>
      <p:pic>
        <p:nvPicPr>
          <p:cNvPr id="342" name="BD14868_" descr=""/>
          <p:cNvPicPr/>
          <p:nvPr/>
        </p:nvPicPr>
        <p:blipFill>
          <a:blip r:embed="rId11"/>
          <a:stretch/>
        </p:blipFill>
        <p:spPr>
          <a:xfrm>
            <a:off x="1969920" y="5483160"/>
            <a:ext cx="184320" cy="184320"/>
          </a:xfrm>
          <a:prstGeom prst="rect">
            <a:avLst/>
          </a:prstGeom>
          <a:noFill/>
          <a:ln w="0">
            <a:noFill/>
          </a:ln>
        </p:spPr>
      </p:pic>
      <p:pic>
        <p:nvPicPr>
          <p:cNvPr id="343" name="BD14868_" descr=""/>
          <p:cNvPicPr/>
          <p:nvPr/>
        </p:nvPicPr>
        <p:blipFill>
          <a:blip r:embed="rId12"/>
          <a:stretch/>
        </p:blipFill>
        <p:spPr>
          <a:xfrm>
            <a:off x="1957320" y="5216400"/>
            <a:ext cx="184320" cy="184320"/>
          </a:xfrm>
          <a:prstGeom prst="rect">
            <a:avLst/>
          </a:prstGeom>
          <a:noFill/>
          <a:ln w="0">
            <a:noFill/>
          </a:ln>
        </p:spPr>
      </p:pic>
      <p:pic>
        <p:nvPicPr>
          <p:cNvPr id="344" name="BD14868_" descr=""/>
          <p:cNvPicPr/>
          <p:nvPr/>
        </p:nvPicPr>
        <p:blipFill>
          <a:blip r:embed="rId13"/>
          <a:stretch/>
        </p:blipFill>
        <p:spPr>
          <a:xfrm>
            <a:off x="1969920" y="5788080"/>
            <a:ext cx="184320" cy="183960"/>
          </a:xfrm>
          <a:prstGeom prst="rect">
            <a:avLst/>
          </a:prstGeom>
          <a:noFill/>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345" name="bd19825_" descr=""/>
          <p:cNvPicPr/>
          <p:nvPr/>
        </p:nvPicPr>
        <p:blipFill>
          <a:blip r:embed="rId1"/>
          <a:stretch/>
        </p:blipFill>
        <p:spPr>
          <a:xfrm>
            <a:off x="1481040" y="431640"/>
            <a:ext cx="6453360" cy="6053400"/>
          </a:xfrm>
          <a:prstGeom prst="rect">
            <a:avLst/>
          </a:prstGeom>
          <a:noFill/>
          <a:ln w="0">
            <a:noFill/>
          </a:ln>
        </p:spPr>
      </p:pic>
      <p:sp>
        <p:nvSpPr>
          <p:cNvPr id="346" name=""/>
          <p:cNvSpPr/>
          <p:nvPr/>
        </p:nvSpPr>
        <p:spPr>
          <a:xfrm>
            <a:off x="3933000" y="162000"/>
            <a:ext cx="1186920" cy="6120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spcBef>
                <a:spcPts val="212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80"/>
                </a:solidFill>
                <a:effectLst/>
                <a:uFillTx/>
                <a:latin typeface="Arial Black"/>
              </a:rPr>
              <a:t>LNG</a:t>
            </a:r>
            <a:endParaRPr b="0" lang="en-US" sz="3400" strike="noStrike" u="none">
              <a:solidFill>
                <a:srgbClr val="ffffff"/>
              </a:solidFill>
              <a:effectLst/>
              <a:uFillTx/>
              <a:latin typeface="Times New Roman"/>
            </a:endParaRPr>
          </a:p>
        </p:txBody>
      </p:sp>
      <p:sp>
        <p:nvSpPr>
          <p:cNvPr id="347" name=""/>
          <p:cNvSpPr/>
          <p:nvPr/>
        </p:nvSpPr>
        <p:spPr>
          <a:xfrm>
            <a:off x="923760" y="900000"/>
            <a:ext cx="7401240" cy="3332160"/>
          </a:xfrm>
          <a:prstGeom prst="rect">
            <a:avLst/>
          </a:prstGeom>
          <a:noFill/>
          <a:ln w="0">
            <a:noFill/>
          </a:ln>
        </p:spPr>
        <p:style>
          <a:lnRef idx="0"/>
          <a:fillRef idx="0"/>
          <a:effectRef idx="0"/>
          <a:fontRef idx="minor"/>
        </p:style>
        <p:txBody>
          <a:bodyPr lIns="90000" rIns="90000" tIns="46800" bIns="46800" anchor="t">
            <a:noAutofit/>
          </a:bodyPr>
          <a:p>
            <a:pPr marL="289080" indent="-289080">
              <a:lnSpc>
                <a:spcPct val="90000"/>
              </a:lnSpc>
              <a:tabLst>
                <a:tab algn="l" pos="0"/>
                <a:tab algn="ctr" pos="8121600"/>
                <a:tab algn="l" pos="8229600"/>
                <a:tab algn="l" pos="9144000"/>
                <a:tab algn="l" pos="10058400"/>
              </a:tabLst>
            </a:pPr>
            <a:r>
              <a:rPr b="1" lang="en-US" sz="1800" strike="noStrike" u="none">
                <a:solidFill>
                  <a:srgbClr val="000074"/>
                </a:solidFill>
                <a:effectLst/>
                <a:uFillTx/>
                <a:latin typeface="Arial"/>
              </a:rPr>
              <a:t>Historically, demand for LNG largely confined to markets with limited energy alternatives (e.g. Japan because of  high infrastructure cost )</a:t>
            </a:r>
            <a:endParaRPr b="0" lang="en-US" sz="1800" strike="noStrike" u="none">
              <a:solidFill>
                <a:srgbClr val="ffffff"/>
              </a:solidFill>
              <a:effectLst/>
              <a:uFillTx/>
              <a:latin typeface="Times New Roman"/>
            </a:endParaRPr>
          </a:p>
          <a:p>
            <a:pPr marL="289080" indent="-289080">
              <a:lnSpc>
                <a:spcPct val="90000"/>
              </a:lnSpc>
              <a:tabLst>
                <a:tab algn="l" pos="0"/>
                <a:tab algn="ctr" pos="8121600"/>
                <a:tab algn="l" pos="8229600"/>
                <a:tab algn="l" pos="9144000"/>
                <a:tab algn="l" pos="10058400"/>
              </a:tabLst>
            </a:pPr>
            <a:endParaRPr b="0" lang="en-US" sz="1800" strike="noStrike" u="none">
              <a:solidFill>
                <a:srgbClr val="ffffff"/>
              </a:solidFill>
              <a:effectLst/>
              <a:uFillTx/>
              <a:latin typeface="Times New Roman"/>
            </a:endParaRPr>
          </a:p>
          <a:p>
            <a:pPr marL="289080" indent="-289080">
              <a:lnSpc>
                <a:spcPct val="90000"/>
              </a:lnSpc>
              <a:tabLst>
                <a:tab algn="l" pos="0"/>
                <a:tab algn="ctr" pos="8121600"/>
                <a:tab algn="l" pos="8229600"/>
                <a:tab algn="l" pos="9144000"/>
                <a:tab algn="l" pos="10058400"/>
              </a:tabLst>
            </a:pPr>
            <a:r>
              <a:rPr b="1" lang="en-US" sz="1800" strike="noStrike" u="none">
                <a:solidFill>
                  <a:srgbClr val="000074"/>
                </a:solidFill>
                <a:effectLst/>
                <a:uFillTx/>
                <a:latin typeface="Arial"/>
              </a:rPr>
              <a:t>But, with natural gas prices at or near all–time high now LNG is viable fuel alternative</a:t>
            </a:r>
            <a:endParaRPr b="0" lang="en-US" sz="1800" strike="noStrike" u="none">
              <a:solidFill>
                <a:srgbClr val="ffffff"/>
              </a:solidFill>
              <a:effectLst/>
              <a:uFillTx/>
              <a:latin typeface="Times New Roman"/>
            </a:endParaRPr>
          </a:p>
          <a:p>
            <a:pPr marL="289080" indent="-289080">
              <a:lnSpc>
                <a:spcPct val="90000"/>
              </a:lnSpc>
              <a:tabLst>
                <a:tab algn="l" pos="0"/>
                <a:tab algn="ctr" pos="8121600"/>
                <a:tab algn="l" pos="8229600"/>
                <a:tab algn="l" pos="9144000"/>
                <a:tab algn="l" pos="10058400"/>
              </a:tabLst>
            </a:pPr>
            <a:endParaRPr b="0" lang="en-US" sz="1800" strike="noStrike" u="none">
              <a:solidFill>
                <a:srgbClr val="ffffff"/>
              </a:solidFill>
              <a:effectLst/>
              <a:uFillTx/>
              <a:latin typeface="Times New Roman"/>
            </a:endParaRPr>
          </a:p>
          <a:p>
            <a:pPr marL="289080" indent="-289080">
              <a:lnSpc>
                <a:spcPct val="90000"/>
              </a:lnSpc>
              <a:tabLst>
                <a:tab algn="l" pos="0"/>
                <a:tab algn="ctr" pos="8121600"/>
                <a:tab algn="l" pos="8229600"/>
                <a:tab algn="l" pos="9144000"/>
                <a:tab algn="l" pos="10058400"/>
              </a:tabLst>
            </a:pPr>
            <a:r>
              <a:rPr b="1" lang="en-US" sz="1800" strike="noStrike" u="none">
                <a:solidFill>
                  <a:srgbClr val="000074"/>
                </a:solidFill>
                <a:effectLst/>
                <a:uFillTx/>
                <a:latin typeface="Arial"/>
              </a:rPr>
              <a:t>LNG sales (Some 91 million MT/year) amount to 25% of cross-border trade market in natural gas (volume expected to reach 166 Million MT/Year by 2020)</a:t>
            </a:r>
            <a:endParaRPr b="0" lang="en-US" sz="1800" strike="noStrike" u="none">
              <a:solidFill>
                <a:srgbClr val="ffffff"/>
              </a:solidFill>
              <a:effectLst/>
              <a:uFillTx/>
              <a:latin typeface="Times New Roman"/>
            </a:endParaRPr>
          </a:p>
          <a:p>
            <a:pPr marL="289080" indent="-289080">
              <a:lnSpc>
                <a:spcPct val="90000"/>
              </a:lnSpc>
              <a:tabLst>
                <a:tab algn="l" pos="0"/>
                <a:tab algn="ctr" pos="8121600"/>
                <a:tab algn="l" pos="8229600"/>
                <a:tab algn="l" pos="9144000"/>
                <a:tab algn="l" pos="10058400"/>
              </a:tabLst>
            </a:pPr>
            <a:endParaRPr b="0" lang="en-US" sz="1800" strike="noStrike" u="none">
              <a:solidFill>
                <a:srgbClr val="ffffff"/>
              </a:solidFill>
              <a:effectLst/>
              <a:uFillTx/>
              <a:latin typeface="Times New Roman"/>
            </a:endParaRPr>
          </a:p>
          <a:p>
            <a:pPr marL="289080" indent="-289080">
              <a:lnSpc>
                <a:spcPct val="90000"/>
              </a:lnSpc>
              <a:tabLst>
                <a:tab algn="l" pos="0"/>
                <a:tab algn="ctr" pos="8121600"/>
                <a:tab algn="l" pos="8229600"/>
                <a:tab algn="l" pos="9144000"/>
                <a:tab algn="l" pos="10058400"/>
              </a:tabLst>
            </a:pPr>
            <a:r>
              <a:rPr b="1" lang="en-US" sz="1800" strike="noStrike" u="none">
                <a:solidFill>
                  <a:srgbClr val="000074"/>
                </a:solidFill>
                <a:effectLst/>
                <a:uFillTx/>
                <a:latin typeface="Arial"/>
              </a:rPr>
              <a:t>Contracts traditionally long term take-or-pay commitments</a:t>
            </a:r>
            <a:endParaRPr b="0" lang="en-US" sz="1800" strike="noStrike" u="none">
              <a:solidFill>
                <a:srgbClr val="ffffff"/>
              </a:solidFill>
              <a:effectLst/>
              <a:uFillTx/>
              <a:latin typeface="Times New Roman"/>
            </a:endParaRPr>
          </a:p>
          <a:p>
            <a:pPr marL="289080" indent="-289080">
              <a:lnSpc>
                <a:spcPct val="90000"/>
              </a:lnSpc>
              <a:tabLst>
                <a:tab algn="l" pos="0"/>
                <a:tab algn="ctr" pos="8121600"/>
                <a:tab algn="l" pos="8229600"/>
                <a:tab algn="l" pos="9144000"/>
                <a:tab algn="l" pos="10058400"/>
              </a:tabLst>
            </a:pPr>
            <a:endParaRPr b="0" lang="en-US" sz="1800" strike="noStrike" u="none">
              <a:solidFill>
                <a:srgbClr val="ffffff"/>
              </a:solidFill>
              <a:effectLst/>
              <a:uFillTx/>
              <a:latin typeface="Times New Roman"/>
            </a:endParaRPr>
          </a:p>
          <a:p>
            <a:pPr marL="289080" indent="-289080">
              <a:lnSpc>
                <a:spcPct val="90000"/>
              </a:lnSpc>
              <a:tabLst>
                <a:tab algn="l" pos="0"/>
                <a:tab algn="ctr" pos="8121600"/>
                <a:tab algn="l" pos="8229600"/>
                <a:tab algn="l" pos="9144000"/>
                <a:tab algn="l" pos="10058400"/>
              </a:tabLst>
            </a:pPr>
            <a:r>
              <a:rPr b="1" lang="en-US" sz="1800" strike="noStrike" u="none">
                <a:solidFill>
                  <a:srgbClr val="000074"/>
                </a:solidFill>
                <a:effectLst/>
                <a:uFillTx/>
                <a:latin typeface="Arial"/>
              </a:rPr>
              <a:t>But, short-term or spot contracts are increasingly occurring in Europe and U.S. reflecting shift toward LNG in regions historically favoring oil and gas</a:t>
            </a:r>
            <a:endParaRPr b="0" lang="en-US" sz="1800" strike="noStrike" u="none">
              <a:solidFill>
                <a:srgbClr val="ffffff"/>
              </a:solidFill>
              <a:effectLst/>
              <a:uFillTx/>
              <a:latin typeface="Times New Roman"/>
            </a:endParaRPr>
          </a:p>
          <a:p>
            <a:pPr marL="289080" indent="-289080">
              <a:lnSpc>
                <a:spcPct val="90000"/>
              </a:lnSpc>
              <a:tabLst>
                <a:tab algn="l" pos="0"/>
                <a:tab algn="ctr" pos="8121600"/>
                <a:tab algn="l" pos="8229600"/>
                <a:tab algn="l" pos="9144000"/>
                <a:tab algn="l" pos="10058400"/>
              </a:tabLst>
            </a:pPr>
            <a:endParaRPr b="0" lang="en-US" sz="1800" strike="noStrike" u="none">
              <a:solidFill>
                <a:srgbClr val="ffffff"/>
              </a:solidFill>
              <a:effectLst/>
              <a:uFillTx/>
              <a:latin typeface="Times New Roman"/>
            </a:endParaRPr>
          </a:p>
          <a:p>
            <a:pPr marL="289080" indent="-289080">
              <a:lnSpc>
                <a:spcPct val="90000"/>
              </a:lnSpc>
              <a:tabLst>
                <a:tab algn="l" pos="0"/>
                <a:tab algn="ctr" pos="8121600"/>
                <a:tab algn="l" pos="8229600"/>
                <a:tab algn="l" pos="9144000"/>
                <a:tab algn="l" pos="10058400"/>
              </a:tabLst>
            </a:pPr>
            <a:r>
              <a:rPr b="1" lang="en-US" sz="1800" strike="noStrike" u="none">
                <a:solidFill>
                  <a:srgbClr val="000074"/>
                </a:solidFill>
                <a:effectLst/>
                <a:uFillTx/>
                <a:latin typeface="Arial"/>
              </a:rPr>
              <a:t>56% of world LNG trade on LNG currently moves from facilities in Indonesia, Malaysia, Australia, about Dhabi and Qatar to Japan terminals, but liberalizing markets in Europe expected to construct additional LNG receiving terminals and U.S.</a:t>
            </a:r>
            <a:endParaRPr b="0" lang="en-US" sz="1800" strike="noStrike" u="none">
              <a:solidFill>
                <a:srgbClr val="ffffff"/>
              </a:solidFill>
              <a:effectLst/>
              <a:uFillTx/>
              <a:latin typeface="Times New Roman"/>
            </a:endParaRPr>
          </a:p>
          <a:p>
            <a:pPr marL="289080" indent="-289080">
              <a:lnSpc>
                <a:spcPct val="90000"/>
              </a:lnSpc>
              <a:tabLst>
                <a:tab algn="l" pos="0"/>
                <a:tab algn="ctr" pos="8121600"/>
                <a:tab algn="l" pos="8229600"/>
                <a:tab algn="l" pos="9144000"/>
                <a:tab algn="l" pos="10058400"/>
              </a:tabLst>
            </a:pPr>
            <a:r>
              <a:rPr b="1" lang="en-US" sz="1800" strike="noStrike" u="none">
                <a:solidFill>
                  <a:srgbClr val="000074"/>
                </a:solidFill>
                <a:effectLst/>
                <a:uFillTx/>
                <a:latin typeface="Arial"/>
              </a:rPr>
              <a:t>	</a:t>
            </a:r>
            <a:r>
              <a:rPr b="1" lang="en-US" sz="1800" strike="noStrike" u="none">
                <a:solidFill>
                  <a:srgbClr val="000074"/>
                </a:solidFill>
                <a:effectLst/>
                <a:uFillTx/>
                <a:latin typeface="Arial"/>
              </a:rPr>
              <a:t>demand expected to increase to meet new power needs</a:t>
            </a:r>
            <a:endParaRPr b="0" lang="en-US" sz="1800" strike="noStrike" u="none">
              <a:solidFill>
                <a:srgbClr val="ffffff"/>
              </a:solidFill>
              <a:effectLst/>
              <a:uFillTx/>
              <a:latin typeface="Times New Roman"/>
            </a:endParaRPr>
          </a:p>
          <a:p>
            <a:pPr marL="289080" indent="-289080">
              <a:lnSpc>
                <a:spcPct val="90000"/>
              </a:lnSpc>
              <a:tabLst>
                <a:tab algn="l" pos="0"/>
                <a:tab algn="ctr" pos="8121600"/>
                <a:tab algn="l" pos="8229600"/>
                <a:tab algn="l" pos="9144000"/>
                <a:tab algn="l" pos="10058400"/>
              </a:tabLst>
            </a:pPr>
            <a:endParaRPr b="0" lang="en-US" sz="1800" strike="noStrike" u="none">
              <a:solidFill>
                <a:srgbClr val="ffffff"/>
              </a:solidFill>
              <a:effectLst/>
              <a:uFillTx/>
              <a:latin typeface="Times New Roman"/>
            </a:endParaRPr>
          </a:p>
        </p:txBody>
      </p:sp>
      <p:pic>
        <p:nvPicPr>
          <p:cNvPr id="348" name="wb01626_" descr=""/>
          <p:cNvPicPr/>
          <p:nvPr/>
        </p:nvPicPr>
        <p:blipFill>
          <a:blip r:embed="rId2"/>
          <a:stretch/>
        </p:blipFill>
        <p:spPr>
          <a:xfrm>
            <a:off x="604800" y="928800"/>
            <a:ext cx="363600" cy="225360"/>
          </a:xfrm>
          <a:prstGeom prst="rect">
            <a:avLst/>
          </a:prstGeom>
          <a:noFill/>
          <a:ln w="0">
            <a:noFill/>
          </a:ln>
        </p:spPr>
      </p:pic>
      <p:pic>
        <p:nvPicPr>
          <p:cNvPr id="349" name="wb01626_" descr=""/>
          <p:cNvPicPr/>
          <p:nvPr/>
        </p:nvPicPr>
        <p:blipFill>
          <a:blip r:embed="rId3"/>
          <a:stretch/>
        </p:blipFill>
        <p:spPr>
          <a:xfrm>
            <a:off x="633240" y="2655720"/>
            <a:ext cx="363600" cy="225720"/>
          </a:xfrm>
          <a:prstGeom prst="rect">
            <a:avLst/>
          </a:prstGeom>
          <a:noFill/>
          <a:ln w="0">
            <a:noFill/>
          </a:ln>
        </p:spPr>
      </p:pic>
      <p:pic>
        <p:nvPicPr>
          <p:cNvPr id="350" name="wb01626_" descr=""/>
          <p:cNvPicPr/>
          <p:nvPr/>
        </p:nvPicPr>
        <p:blipFill>
          <a:blip r:embed="rId4"/>
          <a:stretch/>
        </p:blipFill>
        <p:spPr>
          <a:xfrm>
            <a:off x="622440" y="1909800"/>
            <a:ext cx="363240" cy="225360"/>
          </a:xfrm>
          <a:prstGeom prst="rect">
            <a:avLst/>
          </a:prstGeom>
          <a:noFill/>
          <a:ln w="0">
            <a:noFill/>
          </a:ln>
        </p:spPr>
      </p:pic>
      <p:pic>
        <p:nvPicPr>
          <p:cNvPr id="351" name="wb01626_" descr=""/>
          <p:cNvPicPr/>
          <p:nvPr/>
        </p:nvPicPr>
        <p:blipFill>
          <a:blip r:embed="rId5"/>
          <a:stretch/>
        </p:blipFill>
        <p:spPr>
          <a:xfrm>
            <a:off x="625320" y="3659040"/>
            <a:ext cx="363600" cy="225720"/>
          </a:xfrm>
          <a:prstGeom prst="rect">
            <a:avLst/>
          </a:prstGeom>
          <a:noFill/>
          <a:ln w="0">
            <a:noFill/>
          </a:ln>
        </p:spPr>
      </p:pic>
      <p:pic>
        <p:nvPicPr>
          <p:cNvPr id="352" name="wb01626_" descr=""/>
          <p:cNvPicPr/>
          <p:nvPr/>
        </p:nvPicPr>
        <p:blipFill>
          <a:blip r:embed="rId6"/>
          <a:stretch/>
        </p:blipFill>
        <p:spPr>
          <a:xfrm>
            <a:off x="612720" y="4135320"/>
            <a:ext cx="363600" cy="225720"/>
          </a:xfrm>
          <a:prstGeom prst="rect">
            <a:avLst/>
          </a:prstGeom>
          <a:noFill/>
          <a:ln w="0">
            <a:noFill/>
          </a:ln>
        </p:spPr>
      </p:pic>
      <p:pic>
        <p:nvPicPr>
          <p:cNvPr id="353" name="wb01626_" descr=""/>
          <p:cNvPicPr/>
          <p:nvPr/>
        </p:nvPicPr>
        <p:blipFill>
          <a:blip r:embed="rId7"/>
          <a:stretch/>
        </p:blipFill>
        <p:spPr>
          <a:xfrm>
            <a:off x="627120" y="5130720"/>
            <a:ext cx="363600" cy="225360"/>
          </a:xfrm>
          <a:prstGeom prst="rect">
            <a:avLst/>
          </a:prstGeom>
          <a:noFill/>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354" name="bd19825_" descr=""/>
          <p:cNvPicPr/>
          <p:nvPr/>
        </p:nvPicPr>
        <p:blipFill>
          <a:blip r:embed="rId1"/>
          <a:stretch/>
        </p:blipFill>
        <p:spPr>
          <a:xfrm>
            <a:off x="1297080" y="0"/>
            <a:ext cx="6453000" cy="6053040"/>
          </a:xfrm>
          <a:prstGeom prst="rect">
            <a:avLst/>
          </a:prstGeom>
          <a:noFill/>
          <a:ln w="0">
            <a:noFill/>
          </a:ln>
        </p:spPr>
      </p:pic>
      <p:sp>
        <p:nvSpPr>
          <p:cNvPr id="355" name=""/>
          <p:cNvSpPr/>
          <p:nvPr/>
        </p:nvSpPr>
        <p:spPr>
          <a:xfrm>
            <a:off x="3497040" y="171360"/>
            <a:ext cx="2026080" cy="11300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spcBef>
                <a:spcPts val="212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80"/>
                </a:solidFill>
                <a:effectLst/>
                <a:uFillTx/>
                <a:latin typeface="Arial Black"/>
              </a:rPr>
              <a:t>LNG</a:t>
            </a:r>
            <a:endParaRPr b="0" lang="en-US" sz="34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80"/>
                </a:solidFill>
                <a:effectLst/>
                <a:uFillTx/>
                <a:latin typeface="Arial Black"/>
              </a:rPr>
              <a:t>(Cont’d)</a:t>
            </a:r>
            <a:endParaRPr b="0" lang="en-US" sz="3400" strike="noStrike" u="none">
              <a:solidFill>
                <a:srgbClr val="ffffff"/>
              </a:solidFill>
              <a:effectLst/>
              <a:uFillTx/>
              <a:latin typeface="Times New Roman"/>
            </a:endParaRPr>
          </a:p>
        </p:txBody>
      </p:sp>
      <p:pic>
        <p:nvPicPr>
          <p:cNvPr id="356" name="wb01626_" descr=""/>
          <p:cNvPicPr/>
          <p:nvPr/>
        </p:nvPicPr>
        <p:blipFill>
          <a:blip r:embed="rId2"/>
          <a:stretch/>
        </p:blipFill>
        <p:spPr>
          <a:xfrm>
            <a:off x="669960" y="1598760"/>
            <a:ext cx="363600" cy="225360"/>
          </a:xfrm>
          <a:prstGeom prst="rect">
            <a:avLst/>
          </a:prstGeom>
          <a:noFill/>
          <a:ln w="0">
            <a:noFill/>
          </a:ln>
        </p:spPr>
      </p:pic>
      <p:pic>
        <p:nvPicPr>
          <p:cNvPr id="357" name="wb02401_" descr=""/>
          <p:cNvPicPr/>
          <p:nvPr/>
        </p:nvPicPr>
        <p:blipFill>
          <a:blip r:embed="rId3"/>
          <a:stretch/>
        </p:blipFill>
        <p:spPr>
          <a:xfrm>
            <a:off x="1539720" y="2527200"/>
            <a:ext cx="457200" cy="104760"/>
          </a:xfrm>
          <a:prstGeom prst="rect">
            <a:avLst/>
          </a:prstGeom>
          <a:noFill/>
          <a:ln w="0">
            <a:noFill/>
          </a:ln>
        </p:spPr>
      </p:pic>
      <p:pic>
        <p:nvPicPr>
          <p:cNvPr id="358" name="wb02401_" descr=""/>
          <p:cNvPicPr/>
          <p:nvPr/>
        </p:nvPicPr>
        <p:blipFill>
          <a:blip r:embed="rId4"/>
          <a:stretch/>
        </p:blipFill>
        <p:spPr>
          <a:xfrm>
            <a:off x="1530360" y="3191040"/>
            <a:ext cx="457200" cy="114120"/>
          </a:xfrm>
          <a:prstGeom prst="rect">
            <a:avLst/>
          </a:prstGeom>
          <a:noFill/>
          <a:ln w="0">
            <a:noFill/>
          </a:ln>
        </p:spPr>
      </p:pic>
      <p:pic>
        <p:nvPicPr>
          <p:cNvPr id="359" name="wb02401_" descr=""/>
          <p:cNvPicPr/>
          <p:nvPr/>
        </p:nvPicPr>
        <p:blipFill>
          <a:blip r:embed="rId5"/>
          <a:stretch/>
        </p:blipFill>
        <p:spPr>
          <a:xfrm>
            <a:off x="1527120" y="3863880"/>
            <a:ext cx="457200" cy="104760"/>
          </a:xfrm>
          <a:prstGeom prst="rect">
            <a:avLst/>
          </a:prstGeom>
          <a:noFill/>
          <a:ln w="0">
            <a:noFill/>
          </a:ln>
        </p:spPr>
      </p:pic>
      <p:sp>
        <p:nvSpPr>
          <p:cNvPr id="360" name=""/>
          <p:cNvSpPr/>
          <p:nvPr/>
        </p:nvSpPr>
        <p:spPr>
          <a:xfrm>
            <a:off x="1920960" y="2376360"/>
            <a:ext cx="4572000" cy="2410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80"/>
                </a:solidFill>
                <a:effectLst/>
                <a:uFillTx/>
                <a:latin typeface="Arial"/>
              </a:rPr>
              <a:t>Natural Gas Producers</a:t>
            </a:r>
            <a:endParaRPr b="0" lang="en-US" sz="2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80"/>
                </a:solidFill>
                <a:effectLst/>
                <a:uFillTx/>
                <a:latin typeface="Arial"/>
              </a:rPr>
              <a:t>Power Producers</a:t>
            </a:r>
            <a:endParaRPr b="0" lang="en-US" sz="2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80"/>
                </a:solidFill>
                <a:effectLst/>
                <a:uFillTx/>
                <a:latin typeface="Arial"/>
              </a:rPr>
              <a:t>Power End Users</a:t>
            </a:r>
            <a:endParaRPr b="0" lang="en-US" sz="2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ff"/>
              </a:solidFill>
              <a:effectLst/>
              <a:uFillTx/>
              <a:latin typeface="Times New Roman"/>
            </a:endParaRPr>
          </a:p>
        </p:txBody>
      </p:sp>
      <p:sp>
        <p:nvSpPr>
          <p:cNvPr id="361" name=""/>
          <p:cNvSpPr/>
          <p:nvPr/>
        </p:nvSpPr>
        <p:spPr>
          <a:xfrm>
            <a:off x="1009800" y="1517760"/>
            <a:ext cx="7008480" cy="520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80"/>
                </a:solidFill>
                <a:effectLst/>
                <a:uFillTx/>
                <a:latin typeface="Arial"/>
              </a:rPr>
              <a:t>Who Needs Risk Management Services?</a:t>
            </a:r>
            <a:endParaRPr b="0" lang="en-US" sz="2800" strike="noStrike" u="none">
              <a:solidFill>
                <a:srgbClr val="ffffff"/>
              </a:solidFill>
              <a:effectLst/>
              <a:uFillTx/>
              <a:latin typeface="Times New Roman"/>
            </a:endParaRPr>
          </a:p>
        </p:txBody>
      </p:sp>
      <p:sp>
        <p:nvSpPr>
          <p:cNvPr id="362" name=""/>
          <p:cNvSpPr/>
          <p:nvPr/>
        </p:nvSpPr>
        <p:spPr>
          <a:xfrm>
            <a:off x="7000920" y="2962440"/>
            <a:ext cx="9360" cy="2581200"/>
          </a:xfrm>
          <a:prstGeom prst="line">
            <a:avLst/>
          </a:prstGeom>
          <a:ln w="76320">
            <a:solidFill>
              <a:srgbClr val="ffffff"/>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graphicFrame>
        <p:nvGraphicFramePr>
          <p:cNvPr id="363" name=""/>
          <p:cNvGraphicFramePr/>
          <p:nvPr/>
        </p:nvGraphicFramePr>
        <p:xfrm>
          <a:off x="5533920" y="2146320"/>
          <a:ext cx="2700360" cy="3403440"/>
        </p:xfrm>
        <a:graphic>
          <a:graphicData uri="http://schemas.openxmlformats.org/presentationml/2006/ole">
            <p:oleObj r:id="rId6" spid="">
              <p:embed/>
              <p:pic>
                <p:nvPicPr>
                  <p:cNvPr id="364" name="" descr=""/>
                  <p:cNvPicPr/>
                  <p:nvPr/>
                </p:nvPicPr>
                <p:blipFill>
                  <a:blip r:embed="rId7"/>
                  <a:stretch/>
                </p:blipFill>
                <p:spPr>
                  <a:xfrm>
                    <a:off x="5533920" y="2146320"/>
                    <a:ext cx="2700360" cy="34034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365" name="bd19825_" descr=""/>
          <p:cNvPicPr/>
          <p:nvPr/>
        </p:nvPicPr>
        <p:blipFill>
          <a:blip r:embed="rId1"/>
          <a:stretch/>
        </p:blipFill>
        <p:spPr>
          <a:xfrm>
            <a:off x="1306440" y="0"/>
            <a:ext cx="6453360" cy="6053040"/>
          </a:xfrm>
          <a:prstGeom prst="rect">
            <a:avLst/>
          </a:prstGeom>
          <a:noFill/>
          <a:ln w="0">
            <a:noFill/>
          </a:ln>
        </p:spPr>
      </p:pic>
      <p:pic>
        <p:nvPicPr>
          <p:cNvPr id="366" name="wb01626_" descr=""/>
          <p:cNvPicPr/>
          <p:nvPr/>
        </p:nvPicPr>
        <p:blipFill>
          <a:blip r:embed="rId2"/>
          <a:stretch/>
        </p:blipFill>
        <p:spPr>
          <a:xfrm>
            <a:off x="708120" y="2017800"/>
            <a:ext cx="363600" cy="225360"/>
          </a:xfrm>
          <a:prstGeom prst="rect">
            <a:avLst/>
          </a:prstGeom>
          <a:noFill/>
          <a:ln w="0">
            <a:noFill/>
          </a:ln>
        </p:spPr>
      </p:pic>
      <p:pic>
        <p:nvPicPr>
          <p:cNvPr id="367" name="wb02401_" descr=""/>
          <p:cNvPicPr/>
          <p:nvPr/>
        </p:nvPicPr>
        <p:blipFill>
          <a:blip r:embed="rId3"/>
          <a:stretch/>
        </p:blipFill>
        <p:spPr>
          <a:xfrm>
            <a:off x="1577880" y="2679840"/>
            <a:ext cx="457200" cy="104760"/>
          </a:xfrm>
          <a:prstGeom prst="rect">
            <a:avLst/>
          </a:prstGeom>
          <a:noFill/>
          <a:ln w="0">
            <a:noFill/>
          </a:ln>
        </p:spPr>
      </p:pic>
      <p:pic>
        <p:nvPicPr>
          <p:cNvPr id="368" name="wb02401_" descr=""/>
          <p:cNvPicPr/>
          <p:nvPr/>
        </p:nvPicPr>
        <p:blipFill>
          <a:blip r:embed="rId4"/>
          <a:stretch/>
        </p:blipFill>
        <p:spPr>
          <a:xfrm>
            <a:off x="1568520" y="3571920"/>
            <a:ext cx="457200" cy="114120"/>
          </a:xfrm>
          <a:prstGeom prst="rect">
            <a:avLst/>
          </a:prstGeom>
          <a:noFill/>
          <a:ln w="0">
            <a:noFill/>
          </a:ln>
        </p:spPr>
      </p:pic>
      <p:pic>
        <p:nvPicPr>
          <p:cNvPr id="369" name="wb02401_" descr=""/>
          <p:cNvPicPr/>
          <p:nvPr/>
        </p:nvPicPr>
        <p:blipFill>
          <a:blip r:embed="rId5"/>
          <a:stretch/>
        </p:blipFill>
        <p:spPr>
          <a:xfrm>
            <a:off x="1552680" y="4194000"/>
            <a:ext cx="457200" cy="105120"/>
          </a:xfrm>
          <a:prstGeom prst="rect">
            <a:avLst/>
          </a:prstGeom>
          <a:noFill/>
          <a:ln w="0">
            <a:noFill/>
          </a:ln>
        </p:spPr>
      </p:pic>
      <p:pic>
        <p:nvPicPr>
          <p:cNvPr id="370" name="wb02401_" descr=""/>
          <p:cNvPicPr/>
          <p:nvPr/>
        </p:nvPicPr>
        <p:blipFill>
          <a:blip r:embed="rId6"/>
          <a:stretch/>
        </p:blipFill>
        <p:spPr>
          <a:xfrm>
            <a:off x="1600200" y="5477040"/>
            <a:ext cx="457200" cy="114120"/>
          </a:xfrm>
          <a:prstGeom prst="rect">
            <a:avLst/>
          </a:prstGeom>
          <a:noFill/>
          <a:ln w="0">
            <a:noFill/>
          </a:ln>
        </p:spPr>
      </p:pic>
      <p:sp>
        <p:nvSpPr>
          <p:cNvPr id="371" name=""/>
          <p:cNvSpPr/>
          <p:nvPr/>
        </p:nvSpPr>
        <p:spPr>
          <a:xfrm>
            <a:off x="1933560" y="2554200"/>
            <a:ext cx="6715080" cy="25333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OTC Financial Contracts: None (should develop</a:t>
            </a:r>
            <a:endParaRPr b="0" lang="en-US" sz="2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   as spot physical market expands)</a:t>
            </a:r>
            <a:endParaRPr b="0" lang="en-US" sz="2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Futures Contracts:  None</a:t>
            </a:r>
            <a:endParaRPr b="0" lang="en-US" sz="2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Spot Physical Contracts (developing)</a:t>
            </a:r>
            <a:endParaRPr b="0" lang="en-US" sz="2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ff"/>
              </a:solidFill>
              <a:effectLst/>
              <a:uFillTx/>
              <a:latin typeface="Times New Roman"/>
            </a:endParaRPr>
          </a:p>
        </p:txBody>
      </p:sp>
      <p:sp>
        <p:nvSpPr>
          <p:cNvPr id="372" name=""/>
          <p:cNvSpPr/>
          <p:nvPr/>
        </p:nvSpPr>
        <p:spPr>
          <a:xfrm>
            <a:off x="1019160" y="1960560"/>
            <a:ext cx="3373200" cy="4291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Risk Management Tools</a:t>
            </a:r>
            <a:endParaRPr b="0" lang="en-US" sz="2200" strike="noStrike" u="none">
              <a:solidFill>
                <a:srgbClr val="ffffff"/>
              </a:solidFill>
              <a:effectLst/>
              <a:uFillTx/>
              <a:latin typeface="Times New Roman"/>
            </a:endParaRPr>
          </a:p>
        </p:txBody>
      </p:sp>
      <p:sp>
        <p:nvSpPr>
          <p:cNvPr id="373" name=""/>
          <p:cNvSpPr/>
          <p:nvPr/>
        </p:nvSpPr>
        <p:spPr>
          <a:xfrm>
            <a:off x="2228760" y="174600"/>
            <a:ext cx="4572000" cy="11300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12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80"/>
                </a:solidFill>
                <a:effectLst/>
                <a:uFillTx/>
                <a:latin typeface="Arial Black"/>
              </a:rPr>
              <a:t>LNG</a:t>
            </a:r>
            <a:endParaRPr b="0" lang="en-US" sz="34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80"/>
                </a:solidFill>
                <a:effectLst/>
                <a:uFillTx/>
                <a:latin typeface="Arial Black"/>
              </a:rPr>
              <a:t>(Cont’d)</a:t>
            </a:r>
            <a:endParaRPr b="0" lang="en-US" sz="3400" strike="noStrike" u="none">
              <a:solidFill>
                <a:srgbClr val="ffffff"/>
              </a:solidFill>
              <a:effectLst/>
              <a:uFillTx/>
              <a:latin typeface="Times New Roman"/>
            </a:endParaRPr>
          </a:p>
        </p:txBody>
      </p:sp>
      <p:pic>
        <p:nvPicPr>
          <p:cNvPr id="374" name="wb01626_" descr=""/>
          <p:cNvPicPr/>
          <p:nvPr/>
        </p:nvPicPr>
        <p:blipFill>
          <a:blip r:embed="rId7"/>
          <a:stretch/>
        </p:blipFill>
        <p:spPr>
          <a:xfrm>
            <a:off x="663480" y="4827600"/>
            <a:ext cx="363600" cy="225360"/>
          </a:xfrm>
          <a:prstGeom prst="rect">
            <a:avLst/>
          </a:prstGeom>
          <a:noFill/>
          <a:ln w="0">
            <a:noFill/>
          </a:ln>
        </p:spPr>
      </p:pic>
      <p:sp>
        <p:nvSpPr>
          <p:cNvPr id="375" name=""/>
          <p:cNvSpPr/>
          <p:nvPr/>
        </p:nvSpPr>
        <p:spPr>
          <a:xfrm>
            <a:off x="983880" y="4745160"/>
            <a:ext cx="3264840" cy="4291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E-Commerce Platforms</a:t>
            </a:r>
            <a:endParaRPr b="0" lang="en-US" sz="2200" strike="noStrike" u="none">
              <a:solidFill>
                <a:srgbClr val="ffffff"/>
              </a:solidFill>
              <a:effectLst/>
              <a:uFillTx/>
              <a:latin typeface="Times New Roman"/>
            </a:endParaRPr>
          </a:p>
        </p:txBody>
      </p:sp>
      <p:sp>
        <p:nvSpPr>
          <p:cNvPr id="376" name=""/>
          <p:cNvSpPr/>
          <p:nvPr/>
        </p:nvSpPr>
        <p:spPr>
          <a:xfrm>
            <a:off x="1975680" y="5354640"/>
            <a:ext cx="5186160" cy="7038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None (online contracting should develop </a:t>
            </a:r>
            <a:endParaRPr b="0" lang="en-US" sz="2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   as spot physical market expands)</a:t>
            </a:r>
            <a:endParaRPr b="0" lang="en-US" sz="2000" strike="noStrike" u="none">
              <a:solidFill>
                <a:srgbClr val="ffffff"/>
              </a:solidFill>
              <a:effectLst/>
              <a:uFillTx/>
              <a:latin typeface="Times New Roman"/>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377" name="bd19825_" descr=""/>
          <p:cNvPicPr/>
          <p:nvPr/>
        </p:nvPicPr>
        <p:blipFill>
          <a:blip r:embed="rId1"/>
          <a:stretch/>
        </p:blipFill>
        <p:spPr>
          <a:xfrm>
            <a:off x="1481040" y="469800"/>
            <a:ext cx="6453360" cy="6053400"/>
          </a:xfrm>
          <a:prstGeom prst="rect">
            <a:avLst/>
          </a:prstGeom>
          <a:noFill/>
          <a:ln w="0">
            <a:noFill/>
          </a:ln>
        </p:spPr>
      </p:pic>
      <p:sp>
        <p:nvSpPr>
          <p:cNvPr id="378" name=""/>
          <p:cNvSpPr/>
          <p:nvPr/>
        </p:nvSpPr>
        <p:spPr>
          <a:xfrm>
            <a:off x="1451880" y="204840"/>
            <a:ext cx="6536880" cy="8859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80"/>
                </a:solidFill>
                <a:effectLst/>
                <a:uFillTx/>
                <a:latin typeface="Arial Black"/>
              </a:rPr>
              <a:t>OTC CONTRACT DOCUMENTATION</a:t>
            </a:r>
            <a:endParaRPr b="0" lang="en-US" sz="26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80"/>
                </a:solidFill>
                <a:effectLst/>
                <a:uFillTx/>
                <a:latin typeface="Arial Black"/>
              </a:rPr>
              <a:t>FOR NEW COMMODITIES</a:t>
            </a:r>
            <a:endParaRPr b="0" lang="en-US" sz="2600" strike="noStrike" u="none">
              <a:solidFill>
                <a:srgbClr val="ffffff"/>
              </a:solidFill>
              <a:effectLst/>
              <a:uFillTx/>
              <a:latin typeface="Times New Roman"/>
            </a:endParaRPr>
          </a:p>
        </p:txBody>
      </p:sp>
      <p:pic>
        <p:nvPicPr>
          <p:cNvPr id="379" name="wb01626_" descr=""/>
          <p:cNvPicPr/>
          <p:nvPr/>
        </p:nvPicPr>
        <p:blipFill>
          <a:blip r:embed="rId2"/>
          <a:stretch/>
        </p:blipFill>
        <p:spPr>
          <a:xfrm>
            <a:off x="519120" y="1311120"/>
            <a:ext cx="363600" cy="225720"/>
          </a:xfrm>
          <a:prstGeom prst="rect">
            <a:avLst/>
          </a:prstGeom>
          <a:noFill/>
          <a:ln w="0">
            <a:noFill/>
          </a:ln>
        </p:spPr>
      </p:pic>
      <p:pic>
        <p:nvPicPr>
          <p:cNvPr id="380" name="wb01626_" descr=""/>
          <p:cNvPicPr/>
          <p:nvPr/>
        </p:nvPicPr>
        <p:blipFill>
          <a:blip r:embed="rId3"/>
          <a:stretch/>
        </p:blipFill>
        <p:spPr>
          <a:xfrm>
            <a:off x="515880" y="5083200"/>
            <a:ext cx="363600" cy="225360"/>
          </a:xfrm>
          <a:prstGeom prst="rect">
            <a:avLst/>
          </a:prstGeom>
          <a:noFill/>
          <a:ln w="0">
            <a:noFill/>
          </a:ln>
        </p:spPr>
      </p:pic>
      <p:pic>
        <p:nvPicPr>
          <p:cNvPr id="381" name="wb01626_" descr=""/>
          <p:cNvPicPr/>
          <p:nvPr/>
        </p:nvPicPr>
        <p:blipFill>
          <a:blip r:embed="rId4"/>
          <a:stretch/>
        </p:blipFill>
        <p:spPr>
          <a:xfrm>
            <a:off x="479520" y="3921120"/>
            <a:ext cx="363600" cy="225360"/>
          </a:xfrm>
          <a:prstGeom prst="rect">
            <a:avLst/>
          </a:prstGeom>
          <a:noFill/>
          <a:ln w="0">
            <a:noFill/>
          </a:ln>
        </p:spPr>
      </p:pic>
      <p:pic>
        <p:nvPicPr>
          <p:cNvPr id="382" name="wb01626_" descr=""/>
          <p:cNvPicPr/>
          <p:nvPr/>
        </p:nvPicPr>
        <p:blipFill>
          <a:blip r:embed="rId5"/>
          <a:stretch/>
        </p:blipFill>
        <p:spPr>
          <a:xfrm>
            <a:off x="536400" y="5578560"/>
            <a:ext cx="363600" cy="225360"/>
          </a:xfrm>
          <a:prstGeom prst="rect">
            <a:avLst/>
          </a:prstGeom>
          <a:noFill/>
          <a:ln w="0">
            <a:noFill/>
          </a:ln>
        </p:spPr>
      </p:pic>
      <p:sp>
        <p:nvSpPr>
          <p:cNvPr id="383" name=""/>
          <p:cNvSpPr/>
          <p:nvPr/>
        </p:nvSpPr>
        <p:spPr>
          <a:xfrm>
            <a:off x="837720" y="1198440"/>
            <a:ext cx="5767920" cy="794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74"/>
                </a:solidFill>
                <a:effectLst/>
                <a:uFillTx/>
                <a:latin typeface="Arial"/>
              </a:rPr>
              <a:t>Spot Purchase and Sale Confirmation</a:t>
            </a:r>
            <a:endParaRPr b="0" lang="en-US" sz="22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74"/>
                </a:solidFill>
                <a:effectLst/>
                <a:uFillTx/>
                <a:latin typeface="Arial"/>
              </a:rPr>
              <a:t>   (subject to General Terms &amp; Conditions</a:t>
            </a:r>
            <a:r>
              <a:rPr b="1" lang="en-US" sz="2400" strike="noStrike" u="none">
                <a:solidFill>
                  <a:srgbClr val="000074"/>
                </a:solidFill>
                <a:effectLst/>
                <a:uFillTx/>
                <a:latin typeface="Arial"/>
              </a:rPr>
              <a:t>)</a:t>
            </a:r>
            <a:endParaRPr b="0" lang="en-US" sz="2400" strike="noStrike" u="none">
              <a:solidFill>
                <a:srgbClr val="ffffff"/>
              </a:solidFill>
              <a:effectLst/>
              <a:uFillTx/>
              <a:latin typeface="Times New Roman"/>
            </a:endParaRPr>
          </a:p>
        </p:txBody>
      </p:sp>
      <p:sp>
        <p:nvSpPr>
          <p:cNvPr id="384" name=""/>
          <p:cNvSpPr/>
          <p:nvPr/>
        </p:nvSpPr>
        <p:spPr>
          <a:xfrm>
            <a:off x="1838160" y="1959120"/>
            <a:ext cx="4572000" cy="19026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8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80"/>
                </a:solidFill>
                <a:effectLst/>
                <a:uFillTx/>
                <a:latin typeface="Arial"/>
              </a:rPr>
              <a:t>Pulp and Paper</a:t>
            </a:r>
            <a:endParaRPr b="0" lang="en-US" sz="1900" strike="noStrike" u="none">
              <a:solidFill>
                <a:srgbClr val="ffffff"/>
              </a:solidFill>
              <a:effectLst/>
              <a:uFillTx/>
              <a:latin typeface="Times New Roman"/>
            </a:endParaRPr>
          </a:p>
          <a:p>
            <a:pPr>
              <a:lnSpc>
                <a:spcPct val="100000"/>
              </a:lnSpc>
              <a:spcBef>
                <a:spcPts val="71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80"/>
                </a:solidFill>
                <a:effectLst/>
                <a:uFillTx/>
                <a:latin typeface="Arial"/>
              </a:rPr>
              <a:t>Lumber</a:t>
            </a:r>
            <a:endParaRPr b="0" lang="en-US" sz="1900" strike="noStrike" u="none">
              <a:solidFill>
                <a:srgbClr val="ffffff"/>
              </a:solidFill>
              <a:effectLst/>
              <a:uFillTx/>
              <a:latin typeface="Times New Roman"/>
            </a:endParaRPr>
          </a:p>
          <a:p>
            <a:pPr>
              <a:lnSpc>
                <a:spcPct val="100000"/>
              </a:lnSpc>
              <a:spcBef>
                <a:spcPts val="71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80"/>
                </a:solidFill>
                <a:effectLst/>
                <a:uFillTx/>
                <a:latin typeface="Arial"/>
              </a:rPr>
              <a:t>Steel</a:t>
            </a:r>
            <a:endParaRPr b="0" lang="en-US" sz="1900" strike="noStrike" u="none">
              <a:solidFill>
                <a:srgbClr val="ffffff"/>
              </a:solidFill>
              <a:effectLst/>
              <a:uFillTx/>
              <a:latin typeface="Times New Roman"/>
            </a:endParaRPr>
          </a:p>
          <a:p>
            <a:pPr>
              <a:lnSpc>
                <a:spcPct val="100000"/>
              </a:lnSpc>
              <a:spcBef>
                <a:spcPts val="71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80"/>
                </a:solidFill>
                <a:effectLst/>
                <a:uFillTx/>
                <a:latin typeface="Arial"/>
              </a:rPr>
              <a:t>LNG</a:t>
            </a:r>
            <a:endParaRPr b="0" lang="en-US" sz="1900" strike="noStrike" u="none">
              <a:solidFill>
                <a:srgbClr val="ffffff"/>
              </a:solidFill>
              <a:effectLst/>
              <a:uFillTx/>
              <a:latin typeface="Times New Roman"/>
            </a:endParaRPr>
          </a:p>
          <a:p>
            <a:pPr>
              <a:lnSpc>
                <a:spcPct val="100000"/>
              </a:lnSpc>
              <a:spcBef>
                <a:spcPts val="71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80"/>
                </a:solidFill>
                <a:effectLst/>
                <a:uFillTx/>
                <a:latin typeface="Arial"/>
              </a:rPr>
              <a:t>Bandwidth</a:t>
            </a:r>
            <a:endParaRPr b="0" lang="en-US" sz="1900" strike="noStrike" u="none">
              <a:solidFill>
                <a:srgbClr val="ffffff"/>
              </a:solidFill>
              <a:effectLst/>
              <a:uFillTx/>
              <a:latin typeface="Times New Roman"/>
            </a:endParaRPr>
          </a:p>
        </p:txBody>
      </p:sp>
      <p:pic>
        <p:nvPicPr>
          <p:cNvPr id="385" name="wb02401_" descr=""/>
          <p:cNvPicPr/>
          <p:nvPr/>
        </p:nvPicPr>
        <p:blipFill>
          <a:blip r:embed="rId6"/>
          <a:stretch/>
        </p:blipFill>
        <p:spPr>
          <a:xfrm>
            <a:off x="1452600" y="2106720"/>
            <a:ext cx="457200" cy="104760"/>
          </a:xfrm>
          <a:prstGeom prst="rect">
            <a:avLst/>
          </a:prstGeom>
          <a:noFill/>
          <a:ln w="0">
            <a:noFill/>
          </a:ln>
        </p:spPr>
      </p:pic>
      <p:pic>
        <p:nvPicPr>
          <p:cNvPr id="386" name="wb02401_" descr=""/>
          <p:cNvPicPr/>
          <p:nvPr/>
        </p:nvPicPr>
        <p:blipFill>
          <a:blip r:embed="rId7"/>
          <a:stretch/>
        </p:blipFill>
        <p:spPr>
          <a:xfrm>
            <a:off x="1442880" y="2460600"/>
            <a:ext cx="457200" cy="114480"/>
          </a:xfrm>
          <a:prstGeom prst="rect">
            <a:avLst/>
          </a:prstGeom>
          <a:noFill/>
          <a:ln w="0">
            <a:noFill/>
          </a:ln>
        </p:spPr>
      </p:pic>
      <p:pic>
        <p:nvPicPr>
          <p:cNvPr id="387" name="wb02401_" descr=""/>
          <p:cNvPicPr/>
          <p:nvPr/>
        </p:nvPicPr>
        <p:blipFill>
          <a:blip r:embed="rId8"/>
          <a:stretch/>
        </p:blipFill>
        <p:spPr>
          <a:xfrm>
            <a:off x="1452600" y="2844720"/>
            <a:ext cx="457200" cy="104760"/>
          </a:xfrm>
          <a:prstGeom prst="rect">
            <a:avLst/>
          </a:prstGeom>
          <a:noFill/>
          <a:ln w="0">
            <a:noFill/>
          </a:ln>
        </p:spPr>
      </p:pic>
      <p:pic>
        <p:nvPicPr>
          <p:cNvPr id="388" name="wb02401_" descr=""/>
          <p:cNvPicPr/>
          <p:nvPr/>
        </p:nvPicPr>
        <p:blipFill>
          <a:blip r:embed="rId9"/>
          <a:stretch/>
        </p:blipFill>
        <p:spPr>
          <a:xfrm>
            <a:off x="1452600" y="3216240"/>
            <a:ext cx="457200" cy="114480"/>
          </a:xfrm>
          <a:prstGeom prst="rect">
            <a:avLst/>
          </a:prstGeom>
          <a:noFill/>
          <a:ln w="0">
            <a:noFill/>
          </a:ln>
        </p:spPr>
      </p:pic>
      <p:sp>
        <p:nvSpPr>
          <p:cNvPr id="389" name=""/>
          <p:cNvSpPr/>
          <p:nvPr/>
        </p:nvSpPr>
        <p:spPr>
          <a:xfrm>
            <a:off x="819000" y="3813120"/>
            <a:ext cx="7515360" cy="4291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74"/>
                </a:solidFill>
                <a:effectLst/>
                <a:uFillTx/>
                <a:latin typeface="Arial"/>
              </a:rPr>
              <a:t>Master Physical Purchase and Sale Agreement</a:t>
            </a:r>
            <a:endParaRPr b="0" lang="en-US" sz="2200" strike="noStrike" u="none">
              <a:solidFill>
                <a:srgbClr val="ffffff"/>
              </a:solidFill>
              <a:effectLst/>
              <a:uFillTx/>
              <a:latin typeface="Times New Roman"/>
            </a:endParaRPr>
          </a:p>
        </p:txBody>
      </p:sp>
      <p:sp>
        <p:nvSpPr>
          <p:cNvPr id="390" name=""/>
          <p:cNvSpPr/>
          <p:nvPr/>
        </p:nvSpPr>
        <p:spPr>
          <a:xfrm>
            <a:off x="1846440" y="4226040"/>
            <a:ext cx="6548400" cy="672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8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80"/>
                </a:solidFill>
                <a:effectLst/>
                <a:uFillTx/>
                <a:latin typeface="Arial"/>
              </a:rPr>
              <a:t>Similar to ISDA Master Agreement but addresses</a:t>
            </a:r>
            <a:endParaRPr b="0" lang="en-US" sz="19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0080"/>
                </a:solidFill>
                <a:effectLst/>
                <a:uFillTx/>
                <a:latin typeface="Arial"/>
              </a:rPr>
              <a:t>   physical components of transactions</a:t>
            </a:r>
            <a:endParaRPr b="0" lang="en-US" sz="1900" strike="noStrike" u="none">
              <a:solidFill>
                <a:srgbClr val="ffffff"/>
              </a:solidFill>
              <a:effectLst/>
              <a:uFillTx/>
              <a:latin typeface="Times New Roman"/>
            </a:endParaRPr>
          </a:p>
        </p:txBody>
      </p:sp>
      <p:pic>
        <p:nvPicPr>
          <p:cNvPr id="391" name="wb02401_" descr=""/>
          <p:cNvPicPr/>
          <p:nvPr/>
        </p:nvPicPr>
        <p:blipFill>
          <a:blip r:embed="rId10"/>
          <a:stretch/>
        </p:blipFill>
        <p:spPr>
          <a:xfrm>
            <a:off x="1461960" y="4325760"/>
            <a:ext cx="457200" cy="105120"/>
          </a:xfrm>
          <a:prstGeom prst="rect">
            <a:avLst/>
          </a:prstGeom>
          <a:noFill/>
          <a:ln w="0">
            <a:noFill/>
          </a:ln>
        </p:spPr>
      </p:pic>
      <p:sp>
        <p:nvSpPr>
          <p:cNvPr id="392" name=""/>
          <p:cNvSpPr/>
          <p:nvPr/>
        </p:nvSpPr>
        <p:spPr>
          <a:xfrm>
            <a:off x="876240" y="4975200"/>
            <a:ext cx="5806800" cy="4291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ISDA Master Used For Derivative Products</a:t>
            </a:r>
            <a:endParaRPr b="0" lang="en-US" sz="2200" strike="noStrike" u="none">
              <a:solidFill>
                <a:srgbClr val="ffffff"/>
              </a:solidFill>
              <a:effectLst/>
              <a:uFillTx/>
              <a:latin typeface="Times New Roman"/>
            </a:endParaRPr>
          </a:p>
        </p:txBody>
      </p:sp>
      <p:sp>
        <p:nvSpPr>
          <p:cNvPr id="393" name=""/>
          <p:cNvSpPr/>
          <p:nvPr/>
        </p:nvSpPr>
        <p:spPr>
          <a:xfrm>
            <a:off x="852120" y="5468760"/>
            <a:ext cx="7542720" cy="1099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Master Physical / Financial Agreement being developed</a:t>
            </a:r>
            <a:endParaRPr b="0" lang="en-US" sz="22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   that would cut across all physical commodities and </a:t>
            </a:r>
            <a:endParaRPr b="0" lang="en-US" sz="22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   financial products trading</a:t>
            </a:r>
            <a:endParaRPr b="0" lang="en-US" sz="2200" strike="noStrike" u="none">
              <a:solidFill>
                <a:srgbClr val="ffffff"/>
              </a:solidFill>
              <a:effectLst/>
              <a:uFillTx/>
              <a:latin typeface="Times New Roman"/>
            </a:endParaRPr>
          </a:p>
        </p:txBody>
      </p:sp>
      <p:pic>
        <p:nvPicPr>
          <p:cNvPr id="394" name="wb02401_" descr=""/>
          <p:cNvPicPr/>
          <p:nvPr/>
        </p:nvPicPr>
        <p:blipFill>
          <a:blip r:embed="rId11"/>
          <a:stretch/>
        </p:blipFill>
        <p:spPr>
          <a:xfrm>
            <a:off x="1452600" y="3597120"/>
            <a:ext cx="457200" cy="114480"/>
          </a:xfrm>
          <a:prstGeom prst="rect">
            <a:avLst/>
          </a:prstGeom>
          <a:noFill/>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395" name="bd19825_" descr=""/>
          <p:cNvPicPr/>
          <p:nvPr/>
        </p:nvPicPr>
        <p:blipFill>
          <a:blip r:embed="rId1"/>
          <a:stretch/>
        </p:blipFill>
        <p:spPr>
          <a:xfrm>
            <a:off x="1297080" y="0"/>
            <a:ext cx="6453000" cy="6053040"/>
          </a:xfrm>
          <a:prstGeom prst="rect">
            <a:avLst/>
          </a:prstGeom>
          <a:noFill/>
          <a:ln w="0">
            <a:noFill/>
          </a:ln>
        </p:spPr>
      </p:pic>
      <p:sp>
        <p:nvSpPr>
          <p:cNvPr id="396" name=""/>
          <p:cNvSpPr/>
          <p:nvPr/>
        </p:nvSpPr>
        <p:spPr>
          <a:xfrm>
            <a:off x="685800" y="285840"/>
            <a:ext cx="7772400" cy="1143000"/>
          </a:xfrm>
          <a:prstGeom prst="rect">
            <a:avLst/>
          </a:prstGeom>
          <a:noFill/>
          <a:ln w="0">
            <a:noFill/>
          </a:ln>
        </p:spPr>
        <p:style>
          <a:lnRef idx="0"/>
          <a:fillRef idx="0"/>
          <a:effectRef idx="0"/>
          <a:fontRef idx="minor"/>
        </p:style>
        <p:txBody>
          <a:bodyPr lIns="92160" rIns="92160" tIns="46080" bIns="46080" anchor="ctr">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80"/>
                </a:solidFill>
                <a:effectLst/>
                <a:uFillTx/>
                <a:latin typeface="Arial Black"/>
              </a:rPr>
              <a:t>PHYSICAL CONTRACT COMPONENTS</a:t>
            </a:r>
            <a:endParaRPr b="0" lang="en-US" sz="3000" strike="noStrike" u="none">
              <a:solidFill>
                <a:srgbClr val="ffffff"/>
              </a:solidFill>
              <a:effectLst/>
              <a:uFillTx/>
              <a:latin typeface="Times New Roman"/>
            </a:endParaRPr>
          </a:p>
        </p:txBody>
      </p:sp>
      <p:sp>
        <p:nvSpPr>
          <p:cNvPr id="397" name=""/>
          <p:cNvSpPr/>
          <p:nvPr/>
        </p:nvSpPr>
        <p:spPr>
          <a:xfrm>
            <a:off x="1057320" y="1309680"/>
            <a:ext cx="7400880" cy="5548320"/>
          </a:xfrm>
          <a:prstGeom prst="rect">
            <a:avLst/>
          </a:prstGeom>
          <a:noFill/>
          <a:ln w="0">
            <a:noFill/>
          </a:ln>
        </p:spPr>
        <p:style>
          <a:lnRef idx="0"/>
          <a:fillRef idx="0"/>
          <a:effectRef idx="0"/>
          <a:fontRef idx="minor"/>
        </p:style>
        <p:txBody>
          <a:bodyPr lIns="90000" rIns="90000" tIns="46800" bIns="46800" anchor="t">
            <a:noAutofit/>
          </a:bodyPr>
          <a:p>
            <a:pPr marL="289080" indent="-289080">
              <a:lnSpc>
                <a:spcPct val="70000"/>
              </a:lnSpc>
              <a:tabLst>
                <a:tab algn="l" pos="0"/>
                <a:tab algn="ctr" pos="8121600"/>
                <a:tab algn="l" pos="8229600"/>
                <a:tab algn="l" pos="9144000"/>
                <a:tab algn="l" pos="10058400"/>
              </a:tabLst>
            </a:pPr>
            <a:r>
              <a:rPr b="1" lang="en-US" sz="2600" strike="noStrike" u="none">
                <a:solidFill>
                  <a:srgbClr val="000074"/>
                </a:solidFill>
                <a:effectLst/>
                <a:uFillTx/>
                <a:latin typeface="Arial"/>
              </a:rPr>
              <a:t>Nominations and Scheduling</a:t>
            </a:r>
            <a:endParaRPr b="0" lang="en-US" sz="2600" strike="noStrike" u="none">
              <a:solidFill>
                <a:srgbClr val="ffffff"/>
              </a:solidFill>
              <a:effectLst/>
              <a:uFillTx/>
              <a:latin typeface="Times New Roman"/>
            </a:endParaRPr>
          </a:p>
          <a:p>
            <a:pPr marL="289080" indent="-289080">
              <a:lnSpc>
                <a:spcPct val="70000"/>
              </a:lnSpc>
              <a:tabLst>
                <a:tab algn="l" pos="0"/>
                <a:tab algn="ctr" pos="8121600"/>
                <a:tab algn="l" pos="8229600"/>
                <a:tab algn="l" pos="9144000"/>
                <a:tab algn="l" pos="10058400"/>
              </a:tabLst>
            </a:pPr>
            <a:endParaRPr b="0" lang="en-US" sz="2600" strike="noStrike" u="none">
              <a:solidFill>
                <a:srgbClr val="ffffff"/>
              </a:solidFill>
              <a:effectLst/>
              <a:uFillTx/>
              <a:latin typeface="Times New Roman"/>
            </a:endParaRPr>
          </a:p>
          <a:p>
            <a:pPr marL="289080" indent="-289080">
              <a:lnSpc>
                <a:spcPct val="70000"/>
              </a:lnSpc>
              <a:tabLst>
                <a:tab algn="l" pos="0"/>
                <a:tab algn="ctr" pos="8121600"/>
                <a:tab algn="l" pos="8229600"/>
                <a:tab algn="l" pos="9144000"/>
                <a:tab algn="l" pos="10058400"/>
              </a:tabLst>
            </a:pPr>
            <a:r>
              <a:rPr b="1" lang="en-US" sz="2600" strike="noStrike" u="none">
                <a:solidFill>
                  <a:srgbClr val="000074"/>
                </a:solidFill>
                <a:effectLst/>
                <a:uFillTx/>
                <a:latin typeface="Arial"/>
              </a:rPr>
              <a:t>Transportation: Loading / Discharge</a:t>
            </a:r>
            <a:endParaRPr b="0" lang="en-US" sz="2600" strike="noStrike" u="none">
              <a:solidFill>
                <a:srgbClr val="ffffff"/>
              </a:solidFill>
              <a:effectLst/>
              <a:uFillTx/>
              <a:latin typeface="Times New Roman"/>
            </a:endParaRPr>
          </a:p>
          <a:p>
            <a:pPr marL="289080" indent="-289080">
              <a:lnSpc>
                <a:spcPct val="70000"/>
              </a:lnSpc>
              <a:tabLst>
                <a:tab algn="l" pos="0"/>
                <a:tab algn="ctr" pos="8121600"/>
                <a:tab algn="l" pos="8229600"/>
                <a:tab algn="l" pos="9144000"/>
                <a:tab algn="l" pos="10058400"/>
              </a:tabLst>
            </a:pPr>
            <a:endParaRPr b="0" lang="en-US" sz="2600" strike="noStrike" u="none">
              <a:solidFill>
                <a:srgbClr val="ffffff"/>
              </a:solidFill>
              <a:effectLst/>
              <a:uFillTx/>
              <a:latin typeface="Times New Roman"/>
            </a:endParaRPr>
          </a:p>
          <a:p>
            <a:pPr marL="289080" indent="-289080">
              <a:lnSpc>
                <a:spcPct val="70000"/>
              </a:lnSpc>
              <a:tabLst>
                <a:tab algn="l" pos="0"/>
                <a:tab algn="ctr" pos="8121600"/>
                <a:tab algn="l" pos="8229600"/>
                <a:tab algn="l" pos="9144000"/>
                <a:tab algn="l" pos="10058400"/>
              </a:tabLst>
            </a:pPr>
            <a:r>
              <a:rPr b="1" lang="en-US" sz="2600" strike="noStrike" u="none">
                <a:solidFill>
                  <a:srgbClr val="000074"/>
                </a:solidFill>
                <a:effectLst/>
                <a:uFillTx/>
                <a:latin typeface="Arial"/>
              </a:rPr>
              <a:t>Quality Specifications; Service Level Agreement (Bandwidth only)</a:t>
            </a:r>
            <a:endParaRPr b="0" lang="en-US" sz="2600" strike="noStrike" u="none">
              <a:solidFill>
                <a:srgbClr val="ffffff"/>
              </a:solidFill>
              <a:effectLst/>
              <a:uFillTx/>
              <a:latin typeface="Times New Roman"/>
            </a:endParaRPr>
          </a:p>
          <a:p>
            <a:pPr marL="289080" indent="-289080">
              <a:lnSpc>
                <a:spcPct val="70000"/>
              </a:lnSpc>
              <a:tabLst>
                <a:tab algn="l" pos="0"/>
                <a:tab algn="ctr" pos="8121600"/>
                <a:tab algn="l" pos="8229600"/>
                <a:tab algn="l" pos="9144000"/>
                <a:tab algn="l" pos="10058400"/>
              </a:tabLst>
            </a:pPr>
            <a:endParaRPr b="0" lang="en-US" sz="2600" strike="noStrike" u="none">
              <a:solidFill>
                <a:srgbClr val="ffffff"/>
              </a:solidFill>
              <a:effectLst/>
              <a:uFillTx/>
              <a:latin typeface="Times New Roman"/>
            </a:endParaRPr>
          </a:p>
          <a:p>
            <a:pPr marL="289080" indent="-289080">
              <a:lnSpc>
                <a:spcPct val="70000"/>
              </a:lnSpc>
              <a:tabLst>
                <a:tab algn="l" pos="0"/>
                <a:tab algn="ctr" pos="8121600"/>
                <a:tab algn="l" pos="8229600"/>
                <a:tab algn="l" pos="9144000"/>
                <a:tab algn="l" pos="10058400"/>
              </a:tabLst>
            </a:pPr>
            <a:r>
              <a:rPr b="1" lang="en-US" sz="2600" strike="noStrike" u="none">
                <a:solidFill>
                  <a:srgbClr val="000074"/>
                </a:solidFill>
                <a:effectLst/>
                <a:uFillTx/>
                <a:latin typeface="Arial"/>
              </a:rPr>
              <a:t>Sampling, Analysis and Weighing; Monitoring and Testing (Bandwidth only)</a:t>
            </a:r>
            <a:endParaRPr b="0" lang="en-US" sz="2600" strike="noStrike" u="none">
              <a:solidFill>
                <a:srgbClr val="ffffff"/>
              </a:solidFill>
              <a:effectLst/>
              <a:uFillTx/>
              <a:latin typeface="Times New Roman"/>
            </a:endParaRPr>
          </a:p>
          <a:p>
            <a:pPr marL="289080" indent="-289080">
              <a:lnSpc>
                <a:spcPct val="70000"/>
              </a:lnSpc>
              <a:tabLst>
                <a:tab algn="l" pos="0"/>
                <a:tab algn="ctr" pos="8121600"/>
                <a:tab algn="l" pos="8229600"/>
                <a:tab algn="l" pos="9144000"/>
                <a:tab algn="l" pos="10058400"/>
              </a:tabLst>
            </a:pPr>
            <a:endParaRPr b="0" lang="en-US" sz="2600" strike="noStrike" u="none">
              <a:solidFill>
                <a:srgbClr val="ffffff"/>
              </a:solidFill>
              <a:effectLst/>
              <a:uFillTx/>
              <a:latin typeface="Times New Roman"/>
            </a:endParaRPr>
          </a:p>
          <a:p>
            <a:pPr marL="289080" indent="-289080">
              <a:lnSpc>
                <a:spcPct val="70000"/>
              </a:lnSpc>
              <a:tabLst>
                <a:tab algn="l" pos="0"/>
                <a:tab algn="ctr" pos="8121600"/>
                <a:tab algn="l" pos="8229600"/>
                <a:tab algn="l" pos="9144000"/>
                <a:tab algn="l" pos="10058400"/>
              </a:tabLst>
            </a:pPr>
            <a:r>
              <a:rPr b="1" lang="en-US" sz="2600" strike="noStrike" u="none">
                <a:solidFill>
                  <a:srgbClr val="000074"/>
                </a:solidFill>
                <a:effectLst/>
                <a:uFillTx/>
                <a:latin typeface="Arial"/>
              </a:rPr>
              <a:t>Quality Adjustments; Rejection Rights</a:t>
            </a:r>
            <a:endParaRPr b="0" lang="en-US" sz="2600" strike="noStrike" u="none">
              <a:solidFill>
                <a:srgbClr val="ffffff"/>
              </a:solidFill>
              <a:effectLst/>
              <a:uFillTx/>
              <a:latin typeface="Times New Roman"/>
            </a:endParaRPr>
          </a:p>
          <a:p>
            <a:pPr marL="289080" indent="-289080">
              <a:lnSpc>
                <a:spcPct val="70000"/>
              </a:lnSpc>
              <a:tabLst>
                <a:tab algn="l" pos="0"/>
                <a:tab algn="ctr" pos="8121600"/>
                <a:tab algn="l" pos="8229600"/>
                <a:tab algn="l" pos="9144000"/>
                <a:tab algn="l" pos="10058400"/>
              </a:tabLst>
            </a:pPr>
            <a:endParaRPr b="0" lang="en-US" sz="2600" strike="noStrike" u="none">
              <a:solidFill>
                <a:srgbClr val="ffffff"/>
              </a:solidFill>
              <a:effectLst/>
              <a:uFillTx/>
              <a:latin typeface="Times New Roman"/>
            </a:endParaRPr>
          </a:p>
          <a:p>
            <a:pPr marL="289080" indent="-289080">
              <a:lnSpc>
                <a:spcPct val="70000"/>
              </a:lnSpc>
              <a:tabLst>
                <a:tab algn="l" pos="0"/>
                <a:tab algn="ctr" pos="8121600"/>
                <a:tab algn="l" pos="8229600"/>
                <a:tab algn="l" pos="9144000"/>
                <a:tab algn="l" pos="10058400"/>
              </a:tabLst>
            </a:pPr>
            <a:r>
              <a:rPr b="1" lang="en-US" sz="2600" strike="noStrike" u="none">
                <a:solidFill>
                  <a:srgbClr val="000074"/>
                </a:solidFill>
                <a:effectLst/>
                <a:uFillTx/>
                <a:latin typeface="Arial"/>
              </a:rPr>
              <a:t>Force Majeure</a:t>
            </a:r>
            <a:endParaRPr b="0" lang="en-US" sz="2600" strike="noStrike" u="none">
              <a:solidFill>
                <a:srgbClr val="ffffff"/>
              </a:solidFill>
              <a:effectLst/>
              <a:uFillTx/>
              <a:latin typeface="Times New Roman"/>
            </a:endParaRPr>
          </a:p>
          <a:p>
            <a:pPr marL="289080" indent="-289080">
              <a:lnSpc>
                <a:spcPct val="70000"/>
              </a:lnSpc>
              <a:tabLst>
                <a:tab algn="l" pos="0"/>
                <a:tab algn="ctr" pos="8121600"/>
                <a:tab algn="l" pos="8229600"/>
                <a:tab algn="l" pos="9144000"/>
                <a:tab algn="l" pos="10058400"/>
              </a:tabLst>
            </a:pPr>
            <a:endParaRPr b="0" lang="en-US" sz="2600" strike="noStrike" u="none">
              <a:solidFill>
                <a:srgbClr val="ffffff"/>
              </a:solidFill>
              <a:effectLst/>
              <a:uFillTx/>
              <a:latin typeface="Times New Roman"/>
            </a:endParaRPr>
          </a:p>
          <a:p>
            <a:pPr marL="289080" indent="-289080">
              <a:lnSpc>
                <a:spcPct val="70000"/>
              </a:lnSpc>
              <a:tabLst>
                <a:tab algn="l" pos="0"/>
                <a:tab algn="ctr" pos="8121600"/>
                <a:tab algn="l" pos="8229600"/>
                <a:tab algn="l" pos="9144000"/>
                <a:tab algn="l" pos="10058400"/>
              </a:tabLst>
            </a:pPr>
            <a:r>
              <a:rPr b="1" lang="en-US" sz="2600" strike="noStrike" u="none">
                <a:solidFill>
                  <a:srgbClr val="000074"/>
                </a:solidFill>
                <a:effectLst/>
                <a:uFillTx/>
                <a:latin typeface="Arial"/>
              </a:rPr>
              <a:t>Transfer of Title / Risk of Loss / Taxes</a:t>
            </a:r>
            <a:endParaRPr b="0" lang="en-US" sz="2600" strike="noStrike" u="none">
              <a:solidFill>
                <a:srgbClr val="ffffff"/>
              </a:solidFill>
              <a:effectLst/>
              <a:uFillTx/>
              <a:latin typeface="Times New Roman"/>
            </a:endParaRPr>
          </a:p>
          <a:p>
            <a:pPr marL="289080" indent="-289080">
              <a:lnSpc>
                <a:spcPct val="70000"/>
              </a:lnSpc>
              <a:tabLst>
                <a:tab algn="l" pos="0"/>
                <a:tab algn="ctr" pos="8121600"/>
                <a:tab algn="l" pos="8229600"/>
                <a:tab algn="l" pos="9144000"/>
                <a:tab algn="l" pos="10058400"/>
              </a:tabLst>
            </a:pPr>
            <a:endParaRPr b="0" lang="en-US" sz="2600" strike="noStrike" u="none">
              <a:solidFill>
                <a:srgbClr val="ffffff"/>
              </a:solidFill>
              <a:effectLst/>
              <a:uFillTx/>
              <a:latin typeface="Times New Roman"/>
            </a:endParaRPr>
          </a:p>
          <a:p>
            <a:pPr marL="289080" indent="-289080">
              <a:lnSpc>
                <a:spcPct val="70000"/>
              </a:lnSpc>
              <a:tabLst>
                <a:tab algn="l" pos="0"/>
                <a:tab algn="ctr" pos="8121600"/>
                <a:tab algn="l" pos="8229600"/>
                <a:tab algn="l" pos="9144000"/>
                <a:tab algn="l" pos="10058400"/>
              </a:tabLst>
            </a:pPr>
            <a:r>
              <a:rPr b="1" lang="en-US" sz="2600" strike="noStrike" u="sng">
                <a:solidFill>
                  <a:srgbClr val="000074"/>
                </a:solidFill>
                <a:effectLst/>
                <a:uFillTx/>
                <a:latin typeface="Arial"/>
              </a:rPr>
              <a:t>PLUS</a:t>
            </a:r>
            <a:r>
              <a:rPr b="1" lang="en-US" sz="2600" strike="noStrike" u="none">
                <a:solidFill>
                  <a:srgbClr val="000074"/>
                </a:solidFill>
                <a:effectLst/>
                <a:uFillTx/>
                <a:latin typeface="Arial"/>
              </a:rPr>
              <a:t> Standard Master – Type Contract Provisions (e.g., liquidated damages, netting, etc.)</a:t>
            </a:r>
            <a:endParaRPr b="0" lang="en-US" sz="2600" strike="noStrike" u="none">
              <a:solidFill>
                <a:srgbClr val="ffffff"/>
              </a:solidFill>
              <a:effectLst/>
              <a:uFillTx/>
              <a:latin typeface="Times New Roman"/>
            </a:endParaRPr>
          </a:p>
        </p:txBody>
      </p:sp>
      <p:pic>
        <p:nvPicPr>
          <p:cNvPr id="398" name="wb01626_" descr=""/>
          <p:cNvPicPr/>
          <p:nvPr/>
        </p:nvPicPr>
        <p:blipFill>
          <a:blip r:embed="rId2"/>
          <a:stretch/>
        </p:blipFill>
        <p:spPr>
          <a:xfrm>
            <a:off x="728640" y="1373040"/>
            <a:ext cx="363600" cy="225720"/>
          </a:xfrm>
          <a:prstGeom prst="rect">
            <a:avLst/>
          </a:prstGeom>
          <a:noFill/>
          <a:ln w="0">
            <a:noFill/>
          </a:ln>
        </p:spPr>
      </p:pic>
      <p:pic>
        <p:nvPicPr>
          <p:cNvPr id="399" name="wb01626_" descr=""/>
          <p:cNvPicPr/>
          <p:nvPr/>
        </p:nvPicPr>
        <p:blipFill>
          <a:blip r:embed="rId3"/>
          <a:stretch/>
        </p:blipFill>
        <p:spPr>
          <a:xfrm>
            <a:off x="727200" y="1932120"/>
            <a:ext cx="363240" cy="225360"/>
          </a:xfrm>
          <a:prstGeom prst="rect">
            <a:avLst/>
          </a:prstGeom>
          <a:noFill/>
          <a:ln w="0">
            <a:noFill/>
          </a:ln>
        </p:spPr>
      </p:pic>
      <p:pic>
        <p:nvPicPr>
          <p:cNvPr id="400" name="wb01626_" descr=""/>
          <p:cNvPicPr/>
          <p:nvPr/>
        </p:nvPicPr>
        <p:blipFill>
          <a:blip r:embed="rId4"/>
          <a:stretch/>
        </p:blipFill>
        <p:spPr>
          <a:xfrm>
            <a:off x="717480" y="2513160"/>
            <a:ext cx="363600" cy="225360"/>
          </a:xfrm>
          <a:prstGeom prst="rect">
            <a:avLst/>
          </a:prstGeom>
          <a:noFill/>
          <a:ln w="0">
            <a:noFill/>
          </a:ln>
        </p:spPr>
      </p:pic>
      <p:pic>
        <p:nvPicPr>
          <p:cNvPr id="401" name="wb01626_" descr=""/>
          <p:cNvPicPr/>
          <p:nvPr/>
        </p:nvPicPr>
        <p:blipFill>
          <a:blip r:embed="rId5"/>
          <a:stretch/>
        </p:blipFill>
        <p:spPr>
          <a:xfrm>
            <a:off x="698400" y="3319560"/>
            <a:ext cx="363600" cy="225360"/>
          </a:xfrm>
          <a:prstGeom prst="rect">
            <a:avLst/>
          </a:prstGeom>
          <a:noFill/>
          <a:ln w="0">
            <a:noFill/>
          </a:ln>
        </p:spPr>
      </p:pic>
      <p:pic>
        <p:nvPicPr>
          <p:cNvPr id="402" name="wb01626_" descr=""/>
          <p:cNvPicPr/>
          <p:nvPr/>
        </p:nvPicPr>
        <p:blipFill>
          <a:blip r:embed="rId6"/>
          <a:stretch/>
        </p:blipFill>
        <p:spPr>
          <a:xfrm>
            <a:off x="722160" y="5830920"/>
            <a:ext cx="363600" cy="225360"/>
          </a:xfrm>
          <a:prstGeom prst="rect">
            <a:avLst/>
          </a:prstGeom>
          <a:noFill/>
          <a:ln w="0">
            <a:noFill/>
          </a:ln>
        </p:spPr>
      </p:pic>
      <p:pic>
        <p:nvPicPr>
          <p:cNvPr id="403" name="wb01626_" descr=""/>
          <p:cNvPicPr/>
          <p:nvPr/>
        </p:nvPicPr>
        <p:blipFill>
          <a:blip r:embed="rId7"/>
          <a:stretch/>
        </p:blipFill>
        <p:spPr>
          <a:xfrm>
            <a:off x="727200" y="4135320"/>
            <a:ext cx="363240" cy="225720"/>
          </a:xfrm>
          <a:prstGeom prst="rect">
            <a:avLst/>
          </a:prstGeom>
          <a:noFill/>
          <a:ln w="0">
            <a:noFill/>
          </a:ln>
        </p:spPr>
      </p:pic>
      <p:pic>
        <p:nvPicPr>
          <p:cNvPr id="404" name="wb01626_" descr=""/>
          <p:cNvPicPr/>
          <p:nvPr/>
        </p:nvPicPr>
        <p:blipFill>
          <a:blip r:embed="rId8"/>
          <a:stretch/>
        </p:blipFill>
        <p:spPr>
          <a:xfrm>
            <a:off x="712800" y="4702320"/>
            <a:ext cx="363600" cy="225360"/>
          </a:xfrm>
          <a:prstGeom prst="rect">
            <a:avLst/>
          </a:prstGeom>
          <a:noFill/>
          <a:ln w="0">
            <a:noFill/>
          </a:ln>
        </p:spPr>
      </p:pic>
      <p:pic>
        <p:nvPicPr>
          <p:cNvPr id="405" name="wb01626_" descr=""/>
          <p:cNvPicPr/>
          <p:nvPr/>
        </p:nvPicPr>
        <p:blipFill>
          <a:blip r:embed="rId9"/>
          <a:stretch/>
        </p:blipFill>
        <p:spPr>
          <a:xfrm>
            <a:off x="717480" y="5256360"/>
            <a:ext cx="363600" cy="225360"/>
          </a:xfrm>
          <a:prstGeom prst="rect">
            <a:avLst/>
          </a:prstGeom>
          <a:noFill/>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45" name="bd19825_" descr=""/>
          <p:cNvPicPr/>
          <p:nvPr/>
        </p:nvPicPr>
        <p:blipFill>
          <a:blip r:embed="rId1"/>
          <a:stretch/>
        </p:blipFill>
        <p:spPr>
          <a:xfrm>
            <a:off x="1481040" y="431640"/>
            <a:ext cx="6453360" cy="6053400"/>
          </a:xfrm>
          <a:prstGeom prst="rect">
            <a:avLst/>
          </a:prstGeom>
          <a:noFill/>
          <a:ln w="0">
            <a:noFill/>
          </a:ln>
        </p:spPr>
      </p:pic>
      <p:sp>
        <p:nvSpPr>
          <p:cNvPr id="46" name=""/>
          <p:cNvSpPr/>
          <p:nvPr/>
        </p:nvSpPr>
        <p:spPr>
          <a:xfrm>
            <a:off x="2668680" y="376200"/>
            <a:ext cx="3660480" cy="642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spcBef>
                <a:spcPts val="22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80"/>
                </a:solidFill>
                <a:effectLst/>
                <a:uFillTx/>
                <a:latin typeface="Arial Black"/>
              </a:rPr>
              <a:t>PULP / PAPER</a:t>
            </a:r>
            <a:endParaRPr b="0" lang="en-US" sz="3600" strike="noStrike" u="none">
              <a:solidFill>
                <a:srgbClr val="ffffff"/>
              </a:solidFill>
              <a:effectLst/>
              <a:uFillTx/>
              <a:latin typeface="Times New Roman"/>
            </a:endParaRPr>
          </a:p>
        </p:txBody>
      </p:sp>
      <p:pic>
        <p:nvPicPr>
          <p:cNvPr id="47" name="wb01626_" descr=""/>
          <p:cNvPicPr/>
          <p:nvPr/>
        </p:nvPicPr>
        <p:blipFill>
          <a:blip r:embed="rId2"/>
          <a:stretch/>
        </p:blipFill>
        <p:spPr>
          <a:xfrm>
            <a:off x="666720" y="1494000"/>
            <a:ext cx="363600" cy="225360"/>
          </a:xfrm>
          <a:prstGeom prst="rect">
            <a:avLst/>
          </a:prstGeom>
          <a:noFill/>
          <a:ln w="0">
            <a:noFill/>
          </a:ln>
        </p:spPr>
      </p:pic>
      <p:sp>
        <p:nvSpPr>
          <p:cNvPr id="48" name=""/>
          <p:cNvSpPr/>
          <p:nvPr/>
        </p:nvSpPr>
        <p:spPr>
          <a:xfrm>
            <a:off x="988200" y="1363680"/>
            <a:ext cx="7574040" cy="5817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80"/>
                </a:solidFill>
                <a:effectLst/>
                <a:uFillTx/>
                <a:latin typeface="Arial"/>
              </a:rPr>
              <a:t>Underlying Commodity Price Volatility</a:t>
            </a:r>
            <a:endParaRPr b="0" lang="en-US" sz="3200" strike="noStrike" u="none">
              <a:solidFill>
                <a:srgbClr val="ffffff"/>
              </a:solidFill>
              <a:effectLst/>
              <a:uFillTx/>
              <a:latin typeface="Times New Roman"/>
            </a:endParaRPr>
          </a:p>
        </p:txBody>
      </p:sp>
      <p:pic>
        <p:nvPicPr>
          <p:cNvPr id="49" name="ph02907j" descr=""/>
          <p:cNvPicPr/>
          <p:nvPr/>
        </p:nvPicPr>
        <p:blipFill>
          <a:blip r:embed="rId3"/>
          <a:stretch/>
        </p:blipFill>
        <p:spPr>
          <a:xfrm>
            <a:off x="393840" y="4984920"/>
            <a:ext cx="2427120" cy="1688760"/>
          </a:xfrm>
          <a:prstGeom prst="rect">
            <a:avLst/>
          </a:prstGeom>
          <a:noFill/>
          <a:ln w="0">
            <a:noFill/>
          </a:ln>
        </p:spPr>
      </p:pic>
      <p:pic>
        <p:nvPicPr>
          <p:cNvPr id="50" name="ph02907j" descr=""/>
          <p:cNvPicPr/>
          <p:nvPr/>
        </p:nvPicPr>
        <p:blipFill>
          <a:blip r:embed="rId4"/>
          <a:stretch/>
        </p:blipFill>
        <p:spPr>
          <a:xfrm>
            <a:off x="2311560" y="4984920"/>
            <a:ext cx="2427120" cy="1688760"/>
          </a:xfrm>
          <a:prstGeom prst="rect">
            <a:avLst/>
          </a:prstGeom>
          <a:noFill/>
          <a:ln w="0">
            <a:noFill/>
          </a:ln>
        </p:spPr>
      </p:pic>
      <p:pic>
        <p:nvPicPr>
          <p:cNvPr id="51" name="ph02907j" descr=""/>
          <p:cNvPicPr/>
          <p:nvPr/>
        </p:nvPicPr>
        <p:blipFill>
          <a:blip r:embed="rId5"/>
          <a:stretch/>
        </p:blipFill>
        <p:spPr>
          <a:xfrm>
            <a:off x="3759120" y="4991040"/>
            <a:ext cx="2427480" cy="1689120"/>
          </a:xfrm>
          <a:prstGeom prst="rect">
            <a:avLst/>
          </a:prstGeom>
          <a:noFill/>
          <a:ln w="0">
            <a:noFill/>
          </a:ln>
        </p:spPr>
      </p:pic>
      <p:pic>
        <p:nvPicPr>
          <p:cNvPr id="52" name="ph02907j" descr=""/>
          <p:cNvPicPr/>
          <p:nvPr/>
        </p:nvPicPr>
        <p:blipFill>
          <a:blip r:embed="rId6"/>
          <a:stretch/>
        </p:blipFill>
        <p:spPr>
          <a:xfrm>
            <a:off x="5549760" y="4991040"/>
            <a:ext cx="2135160" cy="1676520"/>
          </a:xfrm>
          <a:prstGeom prst="rect">
            <a:avLst/>
          </a:prstGeom>
          <a:noFill/>
          <a:ln w="0">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406" name="bd19825_" descr=""/>
          <p:cNvPicPr/>
          <p:nvPr/>
        </p:nvPicPr>
        <p:blipFill>
          <a:blip r:embed="rId1"/>
          <a:stretch/>
        </p:blipFill>
        <p:spPr>
          <a:xfrm>
            <a:off x="1306440" y="0"/>
            <a:ext cx="6453360" cy="6053040"/>
          </a:xfrm>
          <a:prstGeom prst="rect">
            <a:avLst/>
          </a:prstGeom>
          <a:noFill/>
          <a:ln w="0">
            <a:noFill/>
          </a:ln>
        </p:spPr>
      </p:pic>
      <p:sp>
        <p:nvSpPr>
          <p:cNvPr id="407" name=""/>
          <p:cNvSpPr/>
          <p:nvPr/>
        </p:nvSpPr>
        <p:spPr>
          <a:xfrm>
            <a:off x="1677600" y="344520"/>
            <a:ext cx="6085440" cy="871560"/>
          </a:xfrm>
          <a:prstGeom prst="rect">
            <a:avLst/>
          </a:prstGeom>
          <a:noFill/>
          <a:ln w="0">
            <a:noFill/>
          </a:ln>
        </p:spPr>
        <p:style>
          <a:lnRef idx="0"/>
          <a:fillRef idx="0"/>
          <a:effectRef idx="0"/>
          <a:fontRef idx="minor"/>
        </p:style>
        <p:txBody>
          <a:bodyPr wrap="none" lIns="90000" rIns="90000" tIns="46800" bIns="46800" anchor="t">
            <a:sp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80"/>
                </a:solidFill>
                <a:effectLst/>
                <a:uFillTx/>
                <a:latin typeface="Arial Black"/>
              </a:rPr>
              <a:t>OTHER NEW COMMODITIES </a:t>
            </a:r>
            <a:endParaRPr b="0" lang="en-US" sz="3000" strike="noStrike" u="none">
              <a:solidFill>
                <a:srgbClr val="ffffff"/>
              </a:solidFill>
              <a:effectLst/>
              <a:uFillTx/>
              <a:latin typeface="Times New Roman"/>
            </a:endParaRPr>
          </a:p>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80"/>
                </a:solidFill>
                <a:effectLst/>
                <a:uFillTx/>
                <a:latin typeface="Arial Black"/>
              </a:rPr>
              <a:t>ON HORIZON</a:t>
            </a:r>
            <a:endParaRPr b="0" lang="en-US" sz="3000" strike="noStrike" u="none">
              <a:solidFill>
                <a:srgbClr val="ffffff"/>
              </a:solidFill>
              <a:effectLst/>
              <a:uFillTx/>
              <a:latin typeface="Times New Roman"/>
            </a:endParaRPr>
          </a:p>
        </p:txBody>
      </p:sp>
      <p:sp>
        <p:nvSpPr>
          <p:cNvPr id="408" name=""/>
          <p:cNvSpPr/>
          <p:nvPr/>
        </p:nvSpPr>
        <p:spPr>
          <a:xfrm>
            <a:off x="1199160" y="1630440"/>
            <a:ext cx="1471680" cy="551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80"/>
                </a:solidFill>
                <a:effectLst/>
                <a:uFillTx/>
                <a:latin typeface="Arial"/>
              </a:rPr>
              <a:t>Freight</a:t>
            </a:r>
            <a:endParaRPr b="0" lang="en-US" sz="3000" strike="noStrike" u="none">
              <a:solidFill>
                <a:srgbClr val="ffffff"/>
              </a:solidFill>
              <a:effectLst/>
              <a:uFillTx/>
              <a:latin typeface="Times New Roman"/>
            </a:endParaRPr>
          </a:p>
        </p:txBody>
      </p:sp>
      <p:pic>
        <p:nvPicPr>
          <p:cNvPr id="409" name="wb01626_" descr=""/>
          <p:cNvPicPr/>
          <p:nvPr/>
        </p:nvPicPr>
        <p:blipFill>
          <a:blip r:embed="rId2"/>
          <a:stretch/>
        </p:blipFill>
        <p:spPr>
          <a:xfrm>
            <a:off x="843120" y="1754280"/>
            <a:ext cx="363240" cy="225360"/>
          </a:xfrm>
          <a:prstGeom prst="rect">
            <a:avLst/>
          </a:prstGeom>
          <a:noFill/>
          <a:ln w="0">
            <a:noFill/>
          </a:ln>
        </p:spPr>
      </p:pic>
      <p:pic>
        <p:nvPicPr>
          <p:cNvPr id="410" name="BD14868_" descr=""/>
          <p:cNvPicPr/>
          <p:nvPr/>
        </p:nvPicPr>
        <p:blipFill>
          <a:blip r:embed="rId3"/>
          <a:stretch/>
        </p:blipFill>
        <p:spPr>
          <a:xfrm>
            <a:off x="1874880" y="2311560"/>
            <a:ext cx="183960" cy="183960"/>
          </a:xfrm>
          <a:prstGeom prst="rect">
            <a:avLst/>
          </a:prstGeom>
          <a:noFill/>
          <a:ln w="0">
            <a:noFill/>
          </a:ln>
        </p:spPr>
      </p:pic>
      <p:sp>
        <p:nvSpPr>
          <p:cNvPr id="411" name=""/>
          <p:cNvSpPr/>
          <p:nvPr/>
        </p:nvSpPr>
        <p:spPr>
          <a:xfrm>
            <a:off x="2046600" y="2232000"/>
            <a:ext cx="5077800" cy="4291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Intermodal (Ocean / Air / Truck / Rail)</a:t>
            </a:r>
            <a:endParaRPr b="0" lang="en-US" sz="2200" strike="noStrike" u="none">
              <a:solidFill>
                <a:srgbClr val="ffffff"/>
              </a:solidFill>
              <a:effectLst/>
              <a:uFillTx/>
              <a:latin typeface="Times New Roman"/>
            </a:endParaRPr>
          </a:p>
        </p:txBody>
      </p:sp>
      <p:sp>
        <p:nvSpPr>
          <p:cNvPr id="412" name=""/>
          <p:cNvSpPr/>
          <p:nvPr/>
        </p:nvSpPr>
        <p:spPr>
          <a:xfrm>
            <a:off x="2043000" y="2585880"/>
            <a:ext cx="1033200" cy="4291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Ocean</a:t>
            </a:r>
            <a:endParaRPr b="0" lang="en-US" sz="2200" strike="noStrike" u="none">
              <a:solidFill>
                <a:srgbClr val="ffffff"/>
              </a:solidFill>
              <a:effectLst/>
              <a:uFillTx/>
              <a:latin typeface="Times New Roman"/>
            </a:endParaRPr>
          </a:p>
        </p:txBody>
      </p:sp>
      <p:pic>
        <p:nvPicPr>
          <p:cNvPr id="413" name="BD14868_" descr=""/>
          <p:cNvPicPr/>
          <p:nvPr/>
        </p:nvPicPr>
        <p:blipFill>
          <a:blip r:embed="rId4"/>
          <a:stretch/>
        </p:blipFill>
        <p:spPr>
          <a:xfrm>
            <a:off x="1884240" y="2673360"/>
            <a:ext cx="174600" cy="174600"/>
          </a:xfrm>
          <a:prstGeom prst="rect">
            <a:avLst/>
          </a:prstGeom>
          <a:noFill/>
          <a:ln w="0">
            <a:noFill/>
          </a:ln>
        </p:spPr>
      </p:pic>
      <p:pic>
        <p:nvPicPr>
          <p:cNvPr id="414" name="BD14868_" descr=""/>
          <p:cNvPicPr/>
          <p:nvPr/>
        </p:nvPicPr>
        <p:blipFill>
          <a:blip r:embed="rId5"/>
          <a:stretch/>
        </p:blipFill>
        <p:spPr>
          <a:xfrm>
            <a:off x="1874880" y="3022560"/>
            <a:ext cx="183960" cy="184320"/>
          </a:xfrm>
          <a:prstGeom prst="rect">
            <a:avLst/>
          </a:prstGeom>
          <a:noFill/>
          <a:ln w="0">
            <a:noFill/>
          </a:ln>
        </p:spPr>
      </p:pic>
      <p:sp>
        <p:nvSpPr>
          <p:cNvPr id="415" name=""/>
          <p:cNvSpPr/>
          <p:nvPr/>
        </p:nvSpPr>
        <p:spPr>
          <a:xfrm>
            <a:off x="2038320" y="2943360"/>
            <a:ext cx="568080" cy="4291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Air</a:t>
            </a:r>
            <a:endParaRPr b="0" lang="en-US" sz="2200" strike="noStrike" u="none">
              <a:solidFill>
                <a:srgbClr val="ffffff"/>
              </a:solidFill>
              <a:effectLst/>
              <a:uFillTx/>
              <a:latin typeface="Times New Roman"/>
            </a:endParaRPr>
          </a:p>
        </p:txBody>
      </p:sp>
      <p:sp>
        <p:nvSpPr>
          <p:cNvPr id="416" name=""/>
          <p:cNvSpPr/>
          <p:nvPr/>
        </p:nvSpPr>
        <p:spPr>
          <a:xfrm>
            <a:off x="2042640" y="3297240"/>
            <a:ext cx="940320" cy="4291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Truck</a:t>
            </a:r>
            <a:endParaRPr b="0" lang="en-US" sz="2200" strike="noStrike" u="none">
              <a:solidFill>
                <a:srgbClr val="ffffff"/>
              </a:solidFill>
              <a:effectLst/>
              <a:uFillTx/>
              <a:latin typeface="Times New Roman"/>
            </a:endParaRPr>
          </a:p>
        </p:txBody>
      </p:sp>
      <p:pic>
        <p:nvPicPr>
          <p:cNvPr id="417" name="BD14868_" descr=""/>
          <p:cNvPicPr/>
          <p:nvPr/>
        </p:nvPicPr>
        <p:blipFill>
          <a:blip r:embed="rId6"/>
          <a:stretch/>
        </p:blipFill>
        <p:spPr>
          <a:xfrm>
            <a:off x="1884240" y="3384720"/>
            <a:ext cx="174600" cy="174600"/>
          </a:xfrm>
          <a:prstGeom prst="rect">
            <a:avLst/>
          </a:prstGeom>
          <a:noFill/>
          <a:ln w="0">
            <a:noFill/>
          </a:ln>
        </p:spPr>
      </p:pic>
      <p:pic>
        <p:nvPicPr>
          <p:cNvPr id="418" name="BD14868_" descr=""/>
          <p:cNvPicPr/>
          <p:nvPr/>
        </p:nvPicPr>
        <p:blipFill>
          <a:blip r:embed="rId7"/>
          <a:stretch/>
        </p:blipFill>
        <p:spPr>
          <a:xfrm>
            <a:off x="1887480" y="3733920"/>
            <a:ext cx="184320" cy="183960"/>
          </a:xfrm>
          <a:prstGeom prst="rect">
            <a:avLst/>
          </a:prstGeom>
          <a:noFill/>
          <a:ln w="0">
            <a:noFill/>
          </a:ln>
        </p:spPr>
      </p:pic>
      <p:sp>
        <p:nvSpPr>
          <p:cNvPr id="419" name=""/>
          <p:cNvSpPr/>
          <p:nvPr/>
        </p:nvSpPr>
        <p:spPr>
          <a:xfrm>
            <a:off x="2051640" y="3654360"/>
            <a:ext cx="692280" cy="4291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3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a:rPr>
              <a:t>Rail</a:t>
            </a:r>
            <a:endParaRPr b="0" lang="en-US" sz="2200" strike="noStrike" u="none">
              <a:solidFill>
                <a:srgbClr val="ffffff"/>
              </a:solidFill>
              <a:effectLst/>
              <a:uFillTx/>
              <a:latin typeface="Times New Roman"/>
            </a:endParaRPr>
          </a:p>
        </p:txBody>
      </p:sp>
      <p:sp>
        <p:nvSpPr>
          <p:cNvPr id="420" name=""/>
          <p:cNvSpPr/>
          <p:nvPr/>
        </p:nvSpPr>
        <p:spPr>
          <a:xfrm>
            <a:off x="1252440" y="4043520"/>
            <a:ext cx="5392800" cy="5511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80"/>
                </a:solidFill>
                <a:effectLst/>
                <a:uFillTx/>
                <a:latin typeface="Arial"/>
              </a:rPr>
              <a:t>Semiconductor Chips</a:t>
            </a:r>
            <a:endParaRPr b="0" lang="en-US" sz="3000" strike="noStrike" u="none">
              <a:solidFill>
                <a:srgbClr val="ffffff"/>
              </a:solidFill>
              <a:effectLst/>
              <a:uFillTx/>
              <a:latin typeface="Times New Roman"/>
            </a:endParaRPr>
          </a:p>
        </p:txBody>
      </p:sp>
      <p:pic>
        <p:nvPicPr>
          <p:cNvPr id="421" name="wb01626_" descr=""/>
          <p:cNvPicPr/>
          <p:nvPr/>
        </p:nvPicPr>
        <p:blipFill>
          <a:blip r:embed="rId8"/>
          <a:stretch/>
        </p:blipFill>
        <p:spPr>
          <a:xfrm>
            <a:off x="932040" y="4218120"/>
            <a:ext cx="363240" cy="225360"/>
          </a:xfrm>
          <a:prstGeom prst="rect">
            <a:avLst/>
          </a:prstGeom>
          <a:noFill/>
          <a:ln w="0">
            <a:noFill/>
          </a:ln>
        </p:spPr>
      </p:pic>
      <p:sp>
        <p:nvSpPr>
          <p:cNvPr id="422" name=""/>
          <p:cNvSpPr/>
          <p:nvPr/>
        </p:nvSpPr>
        <p:spPr>
          <a:xfrm>
            <a:off x="1233360" y="4576680"/>
            <a:ext cx="7145640" cy="10083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80"/>
                </a:solidFill>
                <a:effectLst/>
                <a:uFillTx/>
                <a:latin typeface="Arial"/>
              </a:rPr>
              <a:t>Data Storage; Data Streams; IP</a:t>
            </a:r>
            <a:endParaRPr b="0" lang="en-US" sz="3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80"/>
                </a:solidFill>
                <a:effectLst/>
                <a:uFillTx/>
                <a:latin typeface="Arial"/>
              </a:rPr>
              <a:t>  Transit and Transport </a:t>
            </a:r>
            <a:endParaRPr b="0" lang="en-US" sz="3000" strike="noStrike" u="none">
              <a:solidFill>
                <a:srgbClr val="ffffff"/>
              </a:solidFill>
              <a:effectLst/>
              <a:uFillTx/>
              <a:latin typeface="Times New Roman"/>
            </a:endParaRPr>
          </a:p>
        </p:txBody>
      </p:sp>
      <p:pic>
        <p:nvPicPr>
          <p:cNvPr id="423" name="wb01626_" descr=""/>
          <p:cNvPicPr/>
          <p:nvPr/>
        </p:nvPicPr>
        <p:blipFill>
          <a:blip r:embed="rId9"/>
          <a:stretch/>
        </p:blipFill>
        <p:spPr>
          <a:xfrm>
            <a:off x="932040" y="4738680"/>
            <a:ext cx="363240" cy="225360"/>
          </a:xfrm>
          <a:prstGeom prst="rect">
            <a:avLst/>
          </a:prstGeom>
          <a:noFill/>
          <a:ln w="0">
            <a:noFill/>
          </a:ln>
        </p:spPr>
      </p:pic>
      <p:sp>
        <p:nvSpPr>
          <p:cNvPr id="424" name=""/>
          <p:cNvSpPr/>
          <p:nvPr/>
        </p:nvSpPr>
        <p:spPr>
          <a:xfrm>
            <a:off x="1263600" y="5554800"/>
            <a:ext cx="3271680" cy="551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80"/>
                </a:solidFill>
                <a:effectLst/>
                <a:uFillTx/>
                <a:latin typeface="Arial"/>
              </a:rPr>
              <a:t>Advertising Time</a:t>
            </a:r>
            <a:endParaRPr b="0" lang="en-US" sz="3000" strike="noStrike" u="none">
              <a:solidFill>
                <a:srgbClr val="ffffff"/>
              </a:solidFill>
              <a:effectLst/>
              <a:uFillTx/>
              <a:latin typeface="Times New Roman"/>
            </a:endParaRPr>
          </a:p>
        </p:txBody>
      </p:sp>
      <p:pic>
        <p:nvPicPr>
          <p:cNvPr id="425" name="wb01626_" descr=""/>
          <p:cNvPicPr/>
          <p:nvPr/>
        </p:nvPicPr>
        <p:blipFill>
          <a:blip r:embed="rId10"/>
          <a:stretch/>
        </p:blipFill>
        <p:spPr>
          <a:xfrm>
            <a:off x="932040" y="5716440"/>
            <a:ext cx="363240" cy="225720"/>
          </a:xfrm>
          <a:prstGeom prst="rect">
            <a:avLst/>
          </a:prstGeom>
          <a:noFill/>
          <a:ln w="0">
            <a:noFill/>
          </a:ln>
        </p:spPr>
      </p:pic>
      <p:sp>
        <p:nvSpPr>
          <p:cNvPr id="426" name=""/>
          <p:cNvSpPr/>
          <p:nvPr/>
        </p:nvSpPr>
        <p:spPr>
          <a:xfrm>
            <a:off x="1282680" y="6100920"/>
            <a:ext cx="2822760" cy="613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80"/>
                </a:solidFill>
                <a:effectLst/>
                <a:uFillTx/>
                <a:latin typeface="Arial"/>
              </a:rPr>
              <a:t>C0</a:t>
            </a:r>
            <a:r>
              <a:rPr b="1" lang="en-US" sz="3000" strike="noStrike" u="none" baseline="-25000">
                <a:solidFill>
                  <a:srgbClr val="000080"/>
                </a:solidFill>
                <a:effectLst/>
                <a:uFillTx/>
                <a:latin typeface="Arial"/>
              </a:rPr>
              <a:t>2</a:t>
            </a:r>
            <a:r>
              <a:rPr b="1" lang="en-US" sz="3000" strike="noStrike" u="none">
                <a:solidFill>
                  <a:srgbClr val="000080"/>
                </a:solidFill>
                <a:effectLst/>
                <a:uFillTx/>
                <a:latin typeface="Arial"/>
              </a:rPr>
              <a:t> Emissions</a:t>
            </a:r>
            <a:endParaRPr b="0" lang="en-US" sz="3000" strike="noStrike" u="none">
              <a:solidFill>
                <a:srgbClr val="ffffff"/>
              </a:solidFill>
              <a:effectLst/>
              <a:uFillTx/>
              <a:latin typeface="Times New Roman"/>
            </a:endParaRPr>
          </a:p>
        </p:txBody>
      </p:sp>
      <p:pic>
        <p:nvPicPr>
          <p:cNvPr id="427" name="wb01626_" descr=""/>
          <p:cNvPicPr/>
          <p:nvPr/>
        </p:nvPicPr>
        <p:blipFill>
          <a:blip r:embed="rId11"/>
          <a:stretch/>
        </p:blipFill>
        <p:spPr>
          <a:xfrm>
            <a:off x="957240" y="6275520"/>
            <a:ext cx="363600" cy="225360"/>
          </a:xfrm>
          <a:prstGeom prst="rect">
            <a:avLst/>
          </a:prstGeom>
          <a:noFill/>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53" name="bd19825_" descr=""/>
          <p:cNvPicPr/>
          <p:nvPr/>
        </p:nvPicPr>
        <p:blipFill>
          <a:blip r:embed="rId1"/>
          <a:stretch/>
        </p:blipFill>
        <p:spPr>
          <a:xfrm>
            <a:off x="7562880" y="0"/>
            <a:ext cx="1581120" cy="1600200"/>
          </a:xfrm>
          <a:prstGeom prst="rect">
            <a:avLst/>
          </a:prstGeom>
          <a:noFill/>
          <a:ln w="0">
            <a:noFill/>
          </a:ln>
        </p:spPr>
      </p:pic>
      <p:graphicFrame>
        <p:nvGraphicFramePr>
          <p:cNvPr id="54" name=""/>
          <p:cNvGraphicFramePr/>
          <p:nvPr/>
        </p:nvGraphicFramePr>
        <p:xfrm>
          <a:off x="368280" y="1057320"/>
          <a:ext cx="7842240" cy="4994280"/>
        </p:xfrm>
        <a:graphic>
          <a:graphicData uri="http://schemas.openxmlformats.org/presentationml/2006/ole">
            <p:oleObj r:id="rId2" spid="">
              <p:embed/>
              <p:pic>
                <p:nvPicPr>
                  <p:cNvPr id="55" name="" descr=""/>
                  <p:cNvPicPr/>
                  <p:nvPr/>
                </p:nvPicPr>
                <p:blipFill>
                  <a:blip r:embed="rId3"/>
                  <a:stretch/>
                </p:blipFill>
                <p:spPr>
                  <a:xfrm>
                    <a:off x="368280" y="1057320"/>
                    <a:ext cx="7842240" cy="4994280"/>
                  </a:xfrm>
                  <a:prstGeom prst="rect">
                    <a:avLst/>
                  </a:prstGeom>
                  <a:noFill/>
                  <a:ln w="0">
                    <a:noFill/>
                  </a:ln>
                </p:spPr>
              </p:pic>
            </p:oleObj>
          </a:graphicData>
        </a:graphic>
      </p:graphicFrame>
      <p:sp>
        <p:nvSpPr>
          <p:cNvPr id="56" name=""/>
          <p:cNvSpPr/>
          <p:nvPr/>
        </p:nvSpPr>
        <p:spPr>
          <a:xfrm>
            <a:off x="3273480" y="6228720"/>
            <a:ext cx="2847960" cy="430920"/>
          </a:xfrm>
          <a:prstGeom prst="rect">
            <a:avLst/>
          </a:prstGeom>
          <a:noFill/>
          <a:ln w="0">
            <a:noFill/>
          </a:ln>
        </p:spPr>
        <p:style>
          <a:lnRef idx="0"/>
          <a:fillRef idx="0"/>
          <a:effectRef idx="0"/>
          <a:fontRef idx="minor"/>
        </p:style>
        <p:txBody>
          <a:bodyPr lIns="90000" rIns="90000" tIns="46800" bIns="46800" anchor="b">
            <a:spAutoFit/>
          </a:bodyPr>
          <a:p>
            <a:pPr marL="514440" indent="-514440">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Arial"/>
              </a:rPr>
              <a:t>Source:</a:t>
            </a:r>
            <a:r>
              <a:rPr b="1" i="1" lang="en-US" sz="1000" strike="noStrike" u="none">
                <a:solidFill>
                  <a:srgbClr val="000000"/>
                </a:solidFill>
                <a:effectLst/>
                <a:uFillTx/>
                <a:latin typeface="Arial"/>
              </a:rPr>
              <a:t>	</a:t>
            </a:r>
            <a:r>
              <a:rPr b="1" i="1" lang="en-US" sz="1000" strike="noStrike" u="none">
                <a:solidFill>
                  <a:srgbClr val="000000"/>
                </a:solidFill>
                <a:effectLst/>
                <a:uFillTx/>
                <a:latin typeface="Arial"/>
              </a:rPr>
              <a:t>Pulp &amp; Paper Week</a:t>
            </a:r>
            <a:endParaRPr b="0" lang="en-US" sz="1000" strike="noStrike" u="none">
              <a:solidFill>
                <a:srgbClr val="ffffff"/>
              </a:solidFill>
              <a:effectLst/>
              <a:uFillTx/>
              <a:latin typeface="Times New Roman"/>
            </a:endParaRPr>
          </a:p>
          <a:p>
            <a:pPr marL="514440" indent="-514440">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Arial"/>
              </a:rPr>
              <a:t>	</a:t>
            </a:r>
            <a:r>
              <a:rPr b="1" i="1" lang="en-US" sz="1000" strike="noStrike" u="none">
                <a:solidFill>
                  <a:srgbClr val="000000"/>
                </a:solidFill>
                <a:effectLst/>
                <a:uFillTx/>
                <a:latin typeface="Arial"/>
              </a:rPr>
              <a:t>PPW East Average Index</a:t>
            </a:r>
            <a:endParaRPr b="0" lang="en-US" sz="1000" strike="noStrike" u="none">
              <a:solidFill>
                <a:srgbClr val="ffffff"/>
              </a:solidFill>
              <a:effectLst/>
              <a:uFillTx/>
              <a:latin typeface="Times New Roman"/>
            </a:endParaRPr>
          </a:p>
        </p:txBody>
      </p:sp>
      <p:grpSp>
        <p:nvGrpSpPr>
          <p:cNvPr id="57" name=""/>
          <p:cNvGrpSpPr/>
          <p:nvPr/>
        </p:nvGrpSpPr>
        <p:grpSpPr>
          <a:xfrm>
            <a:off x="5880240" y="4581360"/>
            <a:ext cx="1923840" cy="600120"/>
            <a:chOff x="5880240" y="4581360"/>
            <a:chExt cx="1923840" cy="600120"/>
          </a:xfrm>
        </p:grpSpPr>
        <p:sp>
          <p:nvSpPr>
            <p:cNvPr id="58" name=""/>
            <p:cNvSpPr/>
            <p:nvPr/>
          </p:nvSpPr>
          <p:spPr>
            <a:xfrm>
              <a:off x="5880240" y="4581360"/>
              <a:ext cx="1923840" cy="600120"/>
            </a:xfrm>
            <a:prstGeom prst="rect">
              <a:avLst/>
            </a:prstGeom>
            <a:solidFill>
              <a:srgbClr val="00b7a5"/>
            </a:soli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59" name=""/>
            <p:cNvSpPr/>
            <p:nvPr/>
          </p:nvSpPr>
          <p:spPr>
            <a:xfrm>
              <a:off x="6351480" y="4633560"/>
              <a:ext cx="1450440" cy="497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26 lb. Medium</a:t>
              </a:r>
              <a:endParaRPr b="0" lang="en-US" sz="1200" strike="noStrike" u="none">
                <a:solidFill>
                  <a:srgbClr val="ffffff"/>
                </a:solidFill>
                <a:effectLst/>
                <a:uFillTx/>
                <a:latin typeface="Times New Roman"/>
              </a:endParaRPr>
            </a:p>
            <a:p>
              <a:pP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42 lb. Linerboard</a:t>
              </a:r>
              <a:endParaRPr b="0" lang="en-US" sz="1200" strike="noStrike" u="none">
                <a:solidFill>
                  <a:srgbClr val="ffffff"/>
                </a:solidFill>
                <a:effectLst/>
                <a:uFillTx/>
                <a:latin typeface="Times New Roman"/>
              </a:endParaRPr>
            </a:p>
          </p:txBody>
        </p:sp>
        <p:sp>
          <p:nvSpPr>
            <p:cNvPr id="60" name=""/>
            <p:cNvSpPr/>
            <p:nvPr/>
          </p:nvSpPr>
          <p:spPr>
            <a:xfrm>
              <a:off x="6037200" y="4782960"/>
              <a:ext cx="312120" cy="0"/>
            </a:xfrm>
            <a:prstGeom prst="line">
              <a:avLst/>
            </a:prstGeom>
            <a:ln w="28440">
              <a:solidFill>
                <a:srgbClr val="ff0028"/>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sp>
          <p:nvSpPr>
            <p:cNvPr id="61" name=""/>
            <p:cNvSpPr/>
            <p:nvPr/>
          </p:nvSpPr>
          <p:spPr>
            <a:xfrm>
              <a:off x="6037200" y="5006880"/>
              <a:ext cx="312120" cy="0"/>
            </a:xfrm>
            <a:prstGeom prst="line">
              <a:avLst/>
            </a:prstGeom>
            <a:ln w="28440">
              <a:solidFill>
                <a:srgbClr val="0091ff"/>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grpSp>
      <p:sp>
        <p:nvSpPr>
          <p:cNvPr id="62" name=""/>
          <p:cNvSpPr/>
          <p:nvPr/>
        </p:nvSpPr>
        <p:spPr>
          <a:xfrm>
            <a:off x="1421640" y="163440"/>
            <a:ext cx="6215040" cy="10083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ae"/>
                </a:solidFill>
                <a:effectLst/>
                <a:uFillTx/>
                <a:latin typeface="Arial"/>
              </a:rPr>
              <a:t>Historical Containerboard Prices </a:t>
            </a:r>
            <a:endParaRPr b="0" lang="en-US" sz="30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ae"/>
                </a:solidFill>
                <a:effectLst/>
                <a:uFillTx/>
                <a:latin typeface="Arial"/>
              </a:rPr>
              <a:t>1991-2001</a:t>
            </a:r>
            <a:endParaRPr b="0" lang="en-US" sz="3000" strike="noStrike" u="none">
              <a:solidFill>
                <a:srgbClr val="ffffff"/>
              </a:solidFill>
              <a:effectLst/>
              <a:uFillTx/>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63" name="bd19825_" descr=""/>
          <p:cNvPicPr/>
          <p:nvPr/>
        </p:nvPicPr>
        <p:blipFill>
          <a:blip r:embed="rId1"/>
          <a:stretch/>
        </p:blipFill>
        <p:spPr>
          <a:xfrm>
            <a:off x="7562880" y="0"/>
            <a:ext cx="1581120" cy="1600200"/>
          </a:xfrm>
          <a:prstGeom prst="rect">
            <a:avLst/>
          </a:prstGeom>
          <a:noFill/>
          <a:ln w="0">
            <a:noFill/>
          </a:ln>
        </p:spPr>
      </p:pic>
      <p:graphicFrame>
        <p:nvGraphicFramePr>
          <p:cNvPr id="64" name=""/>
          <p:cNvGraphicFramePr/>
          <p:nvPr/>
        </p:nvGraphicFramePr>
        <p:xfrm>
          <a:off x="187200" y="1300320"/>
          <a:ext cx="7986960" cy="4759200"/>
        </p:xfrm>
        <a:graphic>
          <a:graphicData uri="http://schemas.openxmlformats.org/presentationml/2006/ole">
            <p:oleObj r:id="rId2" spid="">
              <p:embed/>
              <p:pic>
                <p:nvPicPr>
                  <p:cNvPr id="65" name="" descr=""/>
                  <p:cNvPicPr/>
                  <p:nvPr/>
                </p:nvPicPr>
                <p:blipFill>
                  <a:blip r:embed="rId3"/>
                  <a:stretch/>
                </p:blipFill>
                <p:spPr>
                  <a:xfrm>
                    <a:off x="187200" y="1300320"/>
                    <a:ext cx="7986960" cy="4759200"/>
                  </a:xfrm>
                  <a:prstGeom prst="rect">
                    <a:avLst/>
                  </a:prstGeom>
                  <a:noFill/>
                  <a:ln w="0">
                    <a:noFill/>
                  </a:ln>
                </p:spPr>
              </p:pic>
            </p:oleObj>
          </a:graphicData>
        </a:graphic>
      </p:graphicFrame>
      <p:sp>
        <p:nvSpPr>
          <p:cNvPr id="66" name=""/>
          <p:cNvSpPr/>
          <p:nvPr/>
        </p:nvSpPr>
        <p:spPr>
          <a:xfrm>
            <a:off x="3235320" y="6216120"/>
            <a:ext cx="4021200" cy="430920"/>
          </a:xfrm>
          <a:prstGeom prst="rect">
            <a:avLst/>
          </a:prstGeom>
          <a:noFill/>
          <a:ln w="0">
            <a:noFill/>
          </a:ln>
        </p:spPr>
        <p:style>
          <a:lnRef idx="0"/>
          <a:fillRef idx="0"/>
          <a:effectRef idx="0"/>
          <a:fontRef idx="minor"/>
        </p:style>
        <p:txBody>
          <a:bodyPr lIns="90000" rIns="90000" tIns="46800" bIns="46800" anchor="b">
            <a:spAutoFit/>
          </a:bodyPr>
          <a:p>
            <a:pPr marL="514440" indent="-514440">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Arial"/>
              </a:rPr>
              <a:t>Source:</a:t>
            </a:r>
            <a:r>
              <a:rPr b="1" i="1" lang="en-US" sz="1000" strike="noStrike" u="none">
                <a:solidFill>
                  <a:srgbClr val="000000"/>
                </a:solidFill>
                <a:effectLst/>
                <a:uFillTx/>
                <a:latin typeface="Arial"/>
              </a:rPr>
              <a:t>	</a:t>
            </a:r>
            <a:r>
              <a:rPr b="1" i="1" lang="en-US" sz="1000" strike="noStrike" u="none">
                <a:solidFill>
                  <a:srgbClr val="000000"/>
                </a:solidFill>
                <a:effectLst/>
                <a:uFillTx/>
                <a:latin typeface="Arial"/>
              </a:rPr>
              <a:t>Pulp &amp; Paper Week</a:t>
            </a:r>
            <a:endParaRPr b="0" lang="en-US" sz="1000" strike="noStrike" u="none">
              <a:solidFill>
                <a:srgbClr val="ffffff"/>
              </a:solidFill>
              <a:effectLst/>
              <a:uFillTx/>
              <a:latin typeface="Times New Roman"/>
            </a:endParaRPr>
          </a:p>
          <a:p>
            <a:pPr marL="514440" indent="-514440">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Arial"/>
              </a:rPr>
              <a:t>	</a:t>
            </a:r>
            <a:r>
              <a:rPr b="1" i="1" lang="en-US" sz="1000" strike="noStrike" u="none">
                <a:solidFill>
                  <a:srgbClr val="000000"/>
                </a:solidFill>
                <a:effectLst/>
                <a:uFillTx/>
                <a:latin typeface="Arial"/>
              </a:rPr>
              <a:t>PPW East Average Index</a:t>
            </a:r>
            <a:endParaRPr b="0" lang="en-US" sz="1000" strike="noStrike" u="none">
              <a:solidFill>
                <a:srgbClr val="ffffff"/>
              </a:solidFill>
              <a:effectLst/>
              <a:uFillTx/>
              <a:latin typeface="Times New Roman"/>
            </a:endParaRPr>
          </a:p>
        </p:txBody>
      </p:sp>
      <p:grpSp>
        <p:nvGrpSpPr>
          <p:cNvPr id="67" name=""/>
          <p:cNvGrpSpPr/>
          <p:nvPr/>
        </p:nvGrpSpPr>
        <p:grpSpPr>
          <a:xfrm>
            <a:off x="6200640" y="4576680"/>
            <a:ext cx="1244880" cy="600120"/>
            <a:chOff x="6200640" y="4576680"/>
            <a:chExt cx="1244880" cy="600120"/>
          </a:xfrm>
        </p:grpSpPr>
        <p:sp>
          <p:nvSpPr>
            <p:cNvPr id="68" name=""/>
            <p:cNvSpPr/>
            <p:nvPr/>
          </p:nvSpPr>
          <p:spPr>
            <a:xfrm>
              <a:off x="6200640" y="4576680"/>
              <a:ext cx="1244880" cy="600120"/>
            </a:xfrm>
            <a:prstGeom prst="rect">
              <a:avLst/>
            </a:prstGeom>
            <a:solidFill>
              <a:srgbClr val="00b7a5"/>
            </a:soli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Times New Roman"/>
              </a:endParaRPr>
            </a:p>
          </p:txBody>
        </p:sp>
        <p:sp>
          <p:nvSpPr>
            <p:cNvPr id="69" name=""/>
            <p:cNvSpPr/>
            <p:nvPr/>
          </p:nvSpPr>
          <p:spPr>
            <a:xfrm>
              <a:off x="6407280" y="4987800"/>
              <a:ext cx="312480" cy="0"/>
            </a:xfrm>
            <a:prstGeom prst="line">
              <a:avLst/>
            </a:prstGeom>
            <a:ln w="28440">
              <a:solidFill>
                <a:srgbClr val="ff33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sp>
          <p:nvSpPr>
            <p:cNvPr id="70" name=""/>
            <p:cNvSpPr/>
            <p:nvPr/>
          </p:nvSpPr>
          <p:spPr>
            <a:xfrm>
              <a:off x="6407280" y="4770360"/>
              <a:ext cx="312480" cy="0"/>
            </a:xfrm>
            <a:prstGeom prst="line">
              <a:avLst/>
            </a:prstGeom>
            <a:ln w="28440">
              <a:solidFill>
                <a:srgbClr val="0091ff"/>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Times New Roman"/>
              </a:endParaRPr>
            </a:p>
          </p:txBody>
        </p:sp>
        <p:sp>
          <p:nvSpPr>
            <p:cNvPr id="71" name=""/>
            <p:cNvSpPr/>
            <p:nvPr/>
          </p:nvSpPr>
          <p:spPr>
            <a:xfrm>
              <a:off x="6764400" y="4643280"/>
              <a:ext cx="663480" cy="497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SBS</a:t>
              </a:r>
              <a:endParaRPr b="0" lang="en-US" sz="1200" strike="noStrike" u="none">
                <a:solidFill>
                  <a:srgbClr val="ffffff"/>
                </a:solidFill>
                <a:effectLst/>
                <a:uFillTx/>
                <a:latin typeface="Times New Roman"/>
              </a:endParaRPr>
            </a:p>
            <a:p>
              <a:pP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CCN</a:t>
              </a:r>
              <a:endParaRPr b="0" lang="en-US" sz="1200" strike="noStrike" u="none">
                <a:solidFill>
                  <a:srgbClr val="ffffff"/>
                </a:solidFill>
                <a:effectLst/>
                <a:uFillTx/>
                <a:latin typeface="Times New Roman"/>
              </a:endParaRPr>
            </a:p>
          </p:txBody>
        </p:sp>
      </p:grpSp>
      <p:sp>
        <p:nvSpPr>
          <p:cNvPr id="72" name="PlaceHolder 1"/>
          <p:cNvSpPr>
            <a:spLocks noGrp="1"/>
          </p:cNvSpPr>
          <p:nvPr>
            <p:ph type="title"/>
          </p:nvPr>
        </p:nvSpPr>
        <p:spPr>
          <a:xfrm>
            <a:off x="698400" y="286920"/>
            <a:ext cx="7772400" cy="795240"/>
          </a:xfrm>
          <a:prstGeom prst="rect">
            <a:avLst/>
          </a:prstGeom>
          <a:noFill/>
          <a:ln w="0">
            <a:noFill/>
          </a:ln>
        </p:spPr>
        <p:txBody>
          <a:bodyPr lIns="92160" rIns="92160" tIns="46080" bIns="46080" anchor="ctr">
            <a:noAutofit/>
          </a:bodyPr>
          <a:p>
            <a:pPr indent="0" algn="ctr">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ae"/>
                </a:solidFill>
                <a:effectLst/>
                <a:uFillTx/>
                <a:latin typeface="Arial"/>
              </a:rPr>
              <a:t>Historical Paperboard Prices </a:t>
            </a:r>
            <a:br>
              <a:rPr sz="3000"/>
            </a:br>
            <a:r>
              <a:rPr b="1" lang="en-US" sz="3000" strike="noStrike" u="none">
                <a:solidFill>
                  <a:srgbClr val="0000ae"/>
                </a:solidFill>
                <a:effectLst/>
                <a:uFillTx/>
                <a:latin typeface="Arial"/>
              </a:rPr>
              <a:t>1991-2001</a:t>
            </a:r>
            <a:endParaRPr b="1" lang="en-US" sz="3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73" name="bd19825_" descr=""/>
          <p:cNvPicPr/>
          <p:nvPr/>
        </p:nvPicPr>
        <p:blipFill>
          <a:blip r:embed="rId1"/>
          <a:stretch/>
        </p:blipFill>
        <p:spPr>
          <a:xfrm>
            <a:off x="1481040" y="431640"/>
            <a:ext cx="6453360" cy="6053400"/>
          </a:xfrm>
          <a:prstGeom prst="rect">
            <a:avLst/>
          </a:prstGeom>
          <a:noFill/>
          <a:ln w="0">
            <a:noFill/>
          </a:ln>
        </p:spPr>
      </p:pic>
      <p:sp>
        <p:nvSpPr>
          <p:cNvPr id="74" name=""/>
          <p:cNvSpPr/>
          <p:nvPr/>
        </p:nvSpPr>
        <p:spPr>
          <a:xfrm>
            <a:off x="2792520" y="500040"/>
            <a:ext cx="3539520" cy="11606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80"/>
                </a:solidFill>
                <a:effectLst/>
                <a:uFillTx/>
                <a:latin typeface="Arial Black"/>
              </a:rPr>
              <a:t>PULP</a:t>
            </a:r>
            <a:r>
              <a:rPr b="0" lang="en-US" sz="3400" strike="noStrike" u="none">
                <a:solidFill>
                  <a:srgbClr val="000080"/>
                </a:solidFill>
                <a:effectLst/>
                <a:uFillTx/>
                <a:latin typeface="Arial Black"/>
              </a:rPr>
              <a:t> / PAPER</a:t>
            </a:r>
            <a:endParaRPr b="0" lang="en-US" sz="34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80"/>
                </a:solidFill>
                <a:effectLst/>
                <a:uFillTx/>
                <a:latin typeface="Arial Black"/>
              </a:rPr>
              <a:t>(Cont’d)</a:t>
            </a:r>
            <a:endParaRPr b="0" lang="en-US" sz="3400" strike="noStrike" u="none">
              <a:solidFill>
                <a:srgbClr val="ffffff"/>
              </a:solidFill>
              <a:effectLst/>
              <a:uFillTx/>
              <a:latin typeface="Times New Roman"/>
            </a:endParaRPr>
          </a:p>
        </p:txBody>
      </p:sp>
      <p:pic>
        <p:nvPicPr>
          <p:cNvPr id="75" name="wb01626_" descr=""/>
          <p:cNvPicPr/>
          <p:nvPr/>
        </p:nvPicPr>
        <p:blipFill>
          <a:blip r:embed="rId2"/>
          <a:stretch/>
        </p:blipFill>
        <p:spPr>
          <a:xfrm>
            <a:off x="289080" y="2116080"/>
            <a:ext cx="363240" cy="225360"/>
          </a:xfrm>
          <a:prstGeom prst="rect">
            <a:avLst/>
          </a:prstGeom>
          <a:noFill/>
          <a:ln w="0">
            <a:noFill/>
          </a:ln>
        </p:spPr>
      </p:pic>
      <p:sp>
        <p:nvSpPr>
          <p:cNvPr id="76" name=""/>
          <p:cNvSpPr/>
          <p:nvPr/>
        </p:nvSpPr>
        <p:spPr>
          <a:xfrm>
            <a:off x="661680" y="2022480"/>
            <a:ext cx="4795920" cy="5511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80"/>
                </a:solidFill>
                <a:effectLst/>
                <a:uFillTx/>
                <a:latin typeface="Arial"/>
              </a:rPr>
              <a:t>How Large is the Market?</a:t>
            </a:r>
            <a:endParaRPr b="0" lang="en-US" sz="3000" strike="noStrike" u="none">
              <a:solidFill>
                <a:srgbClr val="ffffff"/>
              </a:solidFill>
              <a:effectLst/>
              <a:uFillTx/>
              <a:latin typeface="Times New Roman"/>
            </a:endParaRPr>
          </a:p>
        </p:txBody>
      </p:sp>
      <p:sp>
        <p:nvSpPr>
          <p:cNvPr id="77" name=""/>
          <p:cNvSpPr/>
          <p:nvPr/>
        </p:nvSpPr>
        <p:spPr>
          <a:xfrm>
            <a:off x="1476360" y="2706840"/>
            <a:ext cx="8191440" cy="24789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80"/>
                </a:solidFill>
                <a:effectLst/>
                <a:uFillTx/>
                <a:latin typeface="Arial"/>
              </a:rPr>
              <a:t>Global Industry Revenues &gt; U.S. $370 </a:t>
            </a:r>
            <a:endParaRPr b="0" lang="en-US" sz="2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80"/>
                </a:solidFill>
                <a:effectLst/>
                <a:uFillTx/>
                <a:latin typeface="Arial"/>
              </a:rPr>
              <a:t>   Billion / Year</a:t>
            </a:r>
            <a:endParaRPr b="0" lang="en-US" sz="2400" strike="noStrike" u="none">
              <a:solidFill>
                <a:srgbClr val="ffffff"/>
              </a:solidFill>
              <a:effectLst/>
              <a:uFillTx/>
              <a:latin typeface="Times New Roman"/>
            </a:endParaRPr>
          </a:p>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80"/>
                </a:solidFill>
                <a:effectLst/>
                <a:uFillTx/>
                <a:latin typeface="Arial"/>
              </a:rPr>
              <a:t>Pulp segment alone is as large as aluminum </a:t>
            </a:r>
            <a:endParaRPr b="0" lang="en-US" sz="2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80"/>
                </a:solidFill>
                <a:effectLst/>
                <a:uFillTx/>
                <a:latin typeface="Arial"/>
              </a:rPr>
              <a:t>   and copper and is larger than other </a:t>
            </a:r>
            <a:endParaRPr b="0" lang="en-US" sz="2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80"/>
                </a:solidFill>
                <a:effectLst/>
                <a:uFillTx/>
                <a:latin typeface="Arial"/>
              </a:rPr>
              <a:t>   commodities with active markets (e.g., coffee,</a:t>
            </a:r>
            <a:endParaRPr b="0" lang="en-US" sz="24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80"/>
                </a:solidFill>
                <a:effectLst/>
                <a:uFillTx/>
                <a:latin typeface="Arial"/>
              </a:rPr>
              <a:t>   sugar)</a:t>
            </a:r>
            <a:endParaRPr b="0" lang="en-US" sz="2400" strike="noStrike" u="none">
              <a:solidFill>
                <a:srgbClr val="ffffff"/>
              </a:solidFill>
              <a:effectLst/>
              <a:uFillTx/>
              <a:latin typeface="Times New Roman"/>
            </a:endParaRPr>
          </a:p>
        </p:txBody>
      </p:sp>
      <p:pic>
        <p:nvPicPr>
          <p:cNvPr id="78" name="wb02401_" descr=""/>
          <p:cNvPicPr/>
          <p:nvPr/>
        </p:nvPicPr>
        <p:blipFill>
          <a:blip r:embed="rId3"/>
          <a:stretch/>
        </p:blipFill>
        <p:spPr>
          <a:xfrm>
            <a:off x="1063800" y="2879640"/>
            <a:ext cx="457200" cy="104760"/>
          </a:xfrm>
          <a:prstGeom prst="rect">
            <a:avLst/>
          </a:prstGeom>
          <a:noFill/>
          <a:ln w="0">
            <a:noFill/>
          </a:ln>
        </p:spPr>
      </p:pic>
      <p:pic>
        <p:nvPicPr>
          <p:cNvPr id="79" name="wb02401_" descr=""/>
          <p:cNvPicPr/>
          <p:nvPr/>
        </p:nvPicPr>
        <p:blipFill>
          <a:blip r:embed="rId4"/>
          <a:stretch/>
        </p:blipFill>
        <p:spPr>
          <a:xfrm>
            <a:off x="1085760" y="3749760"/>
            <a:ext cx="457200" cy="114120"/>
          </a:xfrm>
          <a:prstGeom prst="rect">
            <a:avLst/>
          </a:prstGeom>
          <a:noFill/>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80" name="bd19825_" descr=""/>
          <p:cNvPicPr/>
          <p:nvPr/>
        </p:nvPicPr>
        <p:blipFill>
          <a:blip r:embed="rId1"/>
          <a:stretch/>
        </p:blipFill>
        <p:spPr>
          <a:xfrm>
            <a:off x="1481040" y="422280"/>
            <a:ext cx="6453360" cy="6053040"/>
          </a:xfrm>
          <a:prstGeom prst="rect">
            <a:avLst/>
          </a:prstGeom>
          <a:noFill/>
          <a:ln w="0">
            <a:noFill/>
          </a:ln>
        </p:spPr>
      </p:pic>
      <p:sp>
        <p:nvSpPr>
          <p:cNvPr id="81" name=""/>
          <p:cNvSpPr/>
          <p:nvPr/>
        </p:nvSpPr>
        <p:spPr>
          <a:xfrm>
            <a:off x="3524040" y="277920"/>
            <a:ext cx="2026080" cy="11300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80"/>
                </a:solidFill>
                <a:effectLst/>
                <a:uFillTx/>
                <a:latin typeface="Arial Black"/>
              </a:rPr>
              <a:t>PULP</a:t>
            </a:r>
            <a:endParaRPr b="0" lang="en-US" sz="34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80"/>
                </a:solidFill>
                <a:effectLst/>
                <a:uFillTx/>
                <a:latin typeface="Arial Black"/>
              </a:rPr>
              <a:t>(Cont’d)</a:t>
            </a:r>
            <a:endParaRPr b="0" lang="en-US" sz="3400" strike="noStrike" u="none">
              <a:solidFill>
                <a:srgbClr val="ffffff"/>
              </a:solidFill>
              <a:effectLst/>
              <a:uFillTx/>
              <a:latin typeface="Times New Roman"/>
            </a:endParaRPr>
          </a:p>
        </p:txBody>
      </p:sp>
      <p:sp>
        <p:nvSpPr>
          <p:cNvPr id="82" name=""/>
          <p:cNvSpPr/>
          <p:nvPr/>
        </p:nvSpPr>
        <p:spPr>
          <a:xfrm>
            <a:off x="1491840" y="1728720"/>
            <a:ext cx="7506720" cy="5511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80"/>
                </a:solidFill>
                <a:effectLst/>
                <a:uFillTx/>
                <a:latin typeface="Arial"/>
              </a:rPr>
              <a:t>Who Needs Risk Management Services?</a:t>
            </a:r>
            <a:endParaRPr b="0" lang="en-US" sz="3000" strike="noStrike" u="none">
              <a:solidFill>
                <a:srgbClr val="ffffff"/>
              </a:solidFill>
              <a:effectLst/>
              <a:uFillTx/>
              <a:latin typeface="Times New Roman"/>
            </a:endParaRPr>
          </a:p>
        </p:txBody>
      </p:sp>
      <p:pic>
        <p:nvPicPr>
          <p:cNvPr id="83" name="wb01626_" descr=""/>
          <p:cNvPicPr/>
          <p:nvPr/>
        </p:nvPicPr>
        <p:blipFill>
          <a:blip r:embed="rId2"/>
          <a:stretch/>
        </p:blipFill>
        <p:spPr>
          <a:xfrm>
            <a:off x="1149480" y="1900080"/>
            <a:ext cx="363240" cy="225720"/>
          </a:xfrm>
          <a:prstGeom prst="rect">
            <a:avLst/>
          </a:prstGeom>
          <a:noFill/>
          <a:ln w="0">
            <a:noFill/>
          </a:ln>
        </p:spPr>
      </p:pic>
      <p:pic>
        <p:nvPicPr>
          <p:cNvPr id="84" name="wb02401_" descr=""/>
          <p:cNvPicPr/>
          <p:nvPr/>
        </p:nvPicPr>
        <p:blipFill>
          <a:blip r:embed="rId3"/>
          <a:stretch/>
        </p:blipFill>
        <p:spPr>
          <a:xfrm>
            <a:off x="2270160" y="2689200"/>
            <a:ext cx="457200" cy="104760"/>
          </a:xfrm>
          <a:prstGeom prst="rect">
            <a:avLst/>
          </a:prstGeom>
          <a:noFill/>
          <a:ln w="0">
            <a:noFill/>
          </a:ln>
        </p:spPr>
      </p:pic>
      <p:pic>
        <p:nvPicPr>
          <p:cNvPr id="85" name="wb02401_" descr=""/>
          <p:cNvPicPr/>
          <p:nvPr/>
        </p:nvPicPr>
        <p:blipFill>
          <a:blip r:embed="rId4"/>
          <a:stretch/>
        </p:blipFill>
        <p:spPr>
          <a:xfrm>
            <a:off x="2270160" y="3219480"/>
            <a:ext cx="457200" cy="104760"/>
          </a:xfrm>
          <a:prstGeom prst="rect">
            <a:avLst/>
          </a:prstGeom>
          <a:noFill/>
          <a:ln w="0">
            <a:noFill/>
          </a:ln>
        </p:spPr>
      </p:pic>
      <p:pic>
        <p:nvPicPr>
          <p:cNvPr id="86" name="wb02401_" descr=""/>
          <p:cNvPicPr/>
          <p:nvPr/>
        </p:nvPicPr>
        <p:blipFill>
          <a:blip r:embed="rId5"/>
          <a:stretch/>
        </p:blipFill>
        <p:spPr>
          <a:xfrm>
            <a:off x="2279520" y="3828960"/>
            <a:ext cx="457200" cy="123840"/>
          </a:xfrm>
          <a:prstGeom prst="rect">
            <a:avLst/>
          </a:prstGeom>
          <a:noFill/>
          <a:ln w="0">
            <a:noFill/>
          </a:ln>
        </p:spPr>
      </p:pic>
      <p:pic>
        <p:nvPicPr>
          <p:cNvPr id="87" name="wb02401_" descr=""/>
          <p:cNvPicPr/>
          <p:nvPr/>
        </p:nvPicPr>
        <p:blipFill>
          <a:blip r:embed="rId6"/>
          <a:stretch/>
        </p:blipFill>
        <p:spPr>
          <a:xfrm>
            <a:off x="2270160" y="4429080"/>
            <a:ext cx="457200" cy="114480"/>
          </a:xfrm>
          <a:prstGeom prst="rect">
            <a:avLst/>
          </a:prstGeom>
          <a:noFill/>
          <a:ln w="0">
            <a:noFill/>
          </a:ln>
        </p:spPr>
      </p:pic>
      <p:sp>
        <p:nvSpPr>
          <p:cNvPr id="88" name=""/>
          <p:cNvSpPr/>
          <p:nvPr/>
        </p:nvSpPr>
        <p:spPr>
          <a:xfrm>
            <a:off x="2698920" y="2490840"/>
            <a:ext cx="457200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80"/>
                </a:solidFill>
                <a:effectLst/>
                <a:uFillTx/>
                <a:latin typeface="Arial"/>
              </a:rPr>
              <a:t>Timber Owners</a:t>
            </a:r>
            <a:endParaRPr b="0" lang="en-US" sz="2800" strike="noStrike" u="none">
              <a:solidFill>
                <a:srgbClr val="ffffff"/>
              </a:solidFill>
              <a:effectLst/>
              <a:uFillTx/>
              <a:latin typeface="Times New Roman"/>
            </a:endParaRPr>
          </a:p>
        </p:txBody>
      </p:sp>
      <p:sp>
        <p:nvSpPr>
          <p:cNvPr id="89" name=""/>
          <p:cNvSpPr/>
          <p:nvPr/>
        </p:nvSpPr>
        <p:spPr>
          <a:xfrm>
            <a:off x="2754360" y="3027240"/>
            <a:ext cx="1601280" cy="520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80"/>
                </a:solidFill>
                <a:effectLst/>
                <a:uFillTx/>
                <a:latin typeface="Arial"/>
              </a:rPr>
              <a:t>Vendors</a:t>
            </a:r>
            <a:endParaRPr b="0" lang="en-US" sz="2800" strike="noStrike" u="none">
              <a:solidFill>
                <a:srgbClr val="ffffff"/>
              </a:solidFill>
              <a:effectLst/>
              <a:uFillTx/>
              <a:latin typeface="Times New Roman"/>
            </a:endParaRPr>
          </a:p>
        </p:txBody>
      </p:sp>
      <p:sp>
        <p:nvSpPr>
          <p:cNvPr id="90" name=""/>
          <p:cNvSpPr/>
          <p:nvPr/>
        </p:nvSpPr>
        <p:spPr>
          <a:xfrm>
            <a:off x="2694600" y="3665520"/>
            <a:ext cx="3929400" cy="520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80"/>
                </a:solidFill>
                <a:effectLst/>
                <a:uFillTx/>
                <a:latin typeface="Arial"/>
              </a:rPr>
              <a:t>Pulp Producers (Mills)</a:t>
            </a:r>
            <a:endParaRPr b="0" lang="en-US" sz="2800" strike="noStrike" u="none">
              <a:solidFill>
                <a:srgbClr val="ffffff"/>
              </a:solidFill>
              <a:effectLst/>
              <a:uFillTx/>
              <a:latin typeface="Times New Roman"/>
            </a:endParaRPr>
          </a:p>
        </p:txBody>
      </p:sp>
      <p:sp>
        <p:nvSpPr>
          <p:cNvPr id="91" name=""/>
          <p:cNvSpPr/>
          <p:nvPr/>
        </p:nvSpPr>
        <p:spPr>
          <a:xfrm>
            <a:off x="2682720" y="4303800"/>
            <a:ext cx="3002040" cy="520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80"/>
                </a:solidFill>
                <a:effectLst/>
                <a:uFillTx/>
                <a:latin typeface="Arial"/>
              </a:rPr>
              <a:t>Pulp Consumers</a:t>
            </a:r>
            <a:endParaRPr b="0" lang="en-US" sz="2800" strike="noStrike" u="none">
              <a:solidFill>
                <a:srgbClr val="ffffff"/>
              </a:solidFill>
              <a:effectLst/>
              <a:uFillTx/>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92" name="bd19825_" descr=""/>
          <p:cNvPicPr/>
          <p:nvPr/>
        </p:nvPicPr>
        <p:blipFill>
          <a:blip r:embed="rId1"/>
          <a:stretch/>
        </p:blipFill>
        <p:spPr>
          <a:xfrm>
            <a:off x="1500120" y="431640"/>
            <a:ext cx="6453360" cy="6053400"/>
          </a:xfrm>
          <a:prstGeom prst="rect">
            <a:avLst/>
          </a:prstGeom>
          <a:noFill/>
          <a:ln w="0">
            <a:noFill/>
          </a:ln>
        </p:spPr>
      </p:pic>
      <p:sp>
        <p:nvSpPr>
          <p:cNvPr id="93" name=""/>
          <p:cNvSpPr/>
          <p:nvPr/>
        </p:nvSpPr>
        <p:spPr>
          <a:xfrm>
            <a:off x="3692160" y="23760"/>
            <a:ext cx="2026080" cy="11300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80"/>
                </a:solidFill>
                <a:effectLst/>
                <a:uFillTx/>
                <a:latin typeface="Arial Black"/>
              </a:rPr>
              <a:t>PULP</a:t>
            </a:r>
            <a:endParaRPr b="0" lang="en-US" sz="3400" strike="noStrike" u="none">
              <a:solidFill>
                <a:srgbClr val="ffffff"/>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80"/>
                </a:solidFill>
                <a:effectLst/>
                <a:uFillTx/>
                <a:latin typeface="Arial Black"/>
              </a:rPr>
              <a:t>(Cont’d)</a:t>
            </a:r>
            <a:endParaRPr b="0" lang="en-US" sz="3400" strike="noStrike" u="none">
              <a:solidFill>
                <a:srgbClr val="ffffff"/>
              </a:solidFill>
              <a:effectLst/>
              <a:uFillTx/>
              <a:latin typeface="Times New Roman"/>
            </a:endParaRPr>
          </a:p>
        </p:txBody>
      </p:sp>
      <p:sp>
        <p:nvSpPr>
          <p:cNvPr id="94" name=""/>
          <p:cNvSpPr/>
          <p:nvPr/>
        </p:nvSpPr>
        <p:spPr>
          <a:xfrm>
            <a:off x="601920" y="1434960"/>
            <a:ext cx="3837600" cy="4291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Black"/>
              </a:rPr>
              <a:t>Risk Management Tools</a:t>
            </a:r>
            <a:endParaRPr b="0" lang="en-US" sz="2200" strike="noStrike" u="none">
              <a:solidFill>
                <a:srgbClr val="ffffff"/>
              </a:solidFill>
              <a:effectLst/>
              <a:uFillTx/>
              <a:latin typeface="Times New Roman"/>
            </a:endParaRPr>
          </a:p>
        </p:txBody>
      </p:sp>
      <p:pic>
        <p:nvPicPr>
          <p:cNvPr id="95" name="wb01626_" descr=""/>
          <p:cNvPicPr/>
          <p:nvPr/>
        </p:nvPicPr>
        <p:blipFill>
          <a:blip r:embed="rId2"/>
          <a:stretch/>
        </p:blipFill>
        <p:spPr>
          <a:xfrm>
            <a:off x="298440" y="1459080"/>
            <a:ext cx="363600" cy="225360"/>
          </a:xfrm>
          <a:prstGeom prst="rect">
            <a:avLst/>
          </a:prstGeom>
          <a:noFill/>
          <a:ln w="0">
            <a:noFill/>
          </a:ln>
        </p:spPr>
      </p:pic>
      <p:pic>
        <p:nvPicPr>
          <p:cNvPr id="96" name="wb02401_" descr=""/>
          <p:cNvPicPr/>
          <p:nvPr/>
        </p:nvPicPr>
        <p:blipFill>
          <a:blip r:embed="rId3"/>
          <a:stretch/>
        </p:blipFill>
        <p:spPr>
          <a:xfrm>
            <a:off x="1047600" y="2048040"/>
            <a:ext cx="457200" cy="104760"/>
          </a:xfrm>
          <a:prstGeom prst="rect">
            <a:avLst/>
          </a:prstGeom>
          <a:noFill/>
          <a:ln w="0">
            <a:noFill/>
          </a:ln>
        </p:spPr>
      </p:pic>
      <p:pic>
        <p:nvPicPr>
          <p:cNvPr id="97" name="wb02401_" descr=""/>
          <p:cNvPicPr/>
          <p:nvPr/>
        </p:nvPicPr>
        <p:blipFill>
          <a:blip r:embed="rId4"/>
          <a:stretch/>
        </p:blipFill>
        <p:spPr>
          <a:xfrm>
            <a:off x="1057320" y="2400480"/>
            <a:ext cx="457200" cy="114120"/>
          </a:xfrm>
          <a:prstGeom prst="rect">
            <a:avLst/>
          </a:prstGeom>
          <a:noFill/>
          <a:ln w="0">
            <a:noFill/>
          </a:ln>
        </p:spPr>
      </p:pic>
      <p:pic>
        <p:nvPicPr>
          <p:cNvPr id="98" name="wb02401_" descr=""/>
          <p:cNvPicPr/>
          <p:nvPr/>
        </p:nvPicPr>
        <p:blipFill>
          <a:blip r:embed="rId5"/>
          <a:stretch/>
        </p:blipFill>
        <p:spPr>
          <a:xfrm>
            <a:off x="1066680" y="3033720"/>
            <a:ext cx="457200" cy="104760"/>
          </a:xfrm>
          <a:prstGeom prst="rect">
            <a:avLst/>
          </a:prstGeom>
          <a:noFill/>
          <a:ln w="0">
            <a:noFill/>
          </a:ln>
        </p:spPr>
      </p:pic>
      <p:sp>
        <p:nvSpPr>
          <p:cNvPr id="99" name=""/>
          <p:cNvSpPr/>
          <p:nvPr/>
        </p:nvSpPr>
        <p:spPr>
          <a:xfrm>
            <a:off x="1436040" y="1922400"/>
            <a:ext cx="481716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80"/>
                </a:solidFill>
                <a:effectLst/>
                <a:uFillTx/>
                <a:latin typeface="Arial"/>
              </a:rPr>
              <a:t>OTC Financial Contracts (well established)</a:t>
            </a:r>
            <a:endParaRPr b="0" lang="en-US" sz="1800" strike="noStrike" u="none">
              <a:solidFill>
                <a:srgbClr val="ffffff"/>
              </a:solidFill>
              <a:effectLst/>
              <a:uFillTx/>
              <a:latin typeface="Times New Roman"/>
            </a:endParaRPr>
          </a:p>
        </p:txBody>
      </p:sp>
      <p:sp>
        <p:nvSpPr>
          <p:cNvPr id="100" name=""/>
          <p:cNvSpPr/>
          <p:nvPr/>
        </p:nvSpPr>
        <p:spPr>
          <a:xfrm>
            <a:off x="1428480" y="2274840"/>
            <a:ext cx="7242120" cy="642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80"/>
                </a:solidFill>
                <a:effectLst/>
                <a:uFillTx/>
                <a:latin typeface="Arial"/>
              </a:rPr>
              <a:t>Futures Contracts: Only 1 Contract (Northern</a:t>
            </a:r>
            <a:endParaRPr b="0" lang="en-US" sz="18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80"/>
                </a:solidFill>
                <a:effectLst/>
                <a:uFillTx/>
                <a:latin typeface="Arial"/>
              </a:rPr>
              <a:t>    Bleached Softwood Kraft – NBSK) on OMLX/London Exchange</a:t>
            </a:r>
            <a:endParaRPr b="0" lang="en-US" sz="1800" strike="noStrike" u="none">
              <a:solidFill>
                <a:srgbClr val="ffffff"/>
              </a:solidFill>
              <a:effectLst/>
              <a:uFillTx/>
              <a:latin typeface="Times New Roman"/>
            </a:endParaRPr>
          </a:p>
        </p:txBody>
      </p:sp>
      <p:sp>
        <p:nvSpPr>
          <p:cNvPr id="101" name=""/>
          <p:cNvSpPr/>
          <p:nvPr/>
        </p:nvSpPr>
        <p:spPr>
          <a:xfrm>
            <a:off x="1431000" y="2906640"/>
            <a:ext cx="672300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80"/>
                </a:solidFill>
                <a:effectLst/>
                <a:uFillTx/>
                <a:latin typeface="Arial"/>
              </a:rPr>
              <a:t>Fixed Price Physical Forward Contracts (rapidly developing)</a:t>
            </a:r>
            <a:endParaRPr b="0" lang="en-US" sz="1800" strike="noStrike" u="none">
              <a:solidFill>
                <a:srgbClr val="ffffff"/>
              </a:solidFill>
              <a:effectLst/>
              <a:uFillTx/>
              <a:latin typeface="Times New Roman"/>
            </a:endParaRPr>
          </a:p>
        </p:txBody>
      </p:sp>
      <p:sp>
        <p:nvSpPr>
          <p:cNvPr id="102" name=""/>
          <p:cNvSpPr/>
          <p:nvPr/>
        </p:nvSpPr>
        <p:spPr>
          <a:xfrm>
            <a:off x="645840" y="3697200"/>
            <a:ext cx="3682080" cy="4291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80"/>
                </a:solidFill>
                <a:effectLst/>
                <a:uFillTx/>
                <a:latin typeface="Arial Black"/>
              </a:rPr>
              <a:t>E-Commerce Platforms</a:t>
            </a:r>
            <a:endParaRPr b="0" lang="en-US" sz="2200" strike="noStrike" u="none">
              <a:solidFill>
                <a:srgbClr val="ffffff"/>
              </a:solidFill>
              <a:effectLst/>
              <a:uFillTx/>
              <a:latin typeface="Times New Roman"/>
            </a:endParaRPr>
          </a:p>
        </p:txBody>
      </p:sp>
      <p:pic>
        <p:nvPicPr>
          <p:cNvPr id="103" name="wb01626_" descr=""/>
          <p:cNvPicPr/>
          <p:nvPr/>
        </p:nvPicPr>
        <p:blipFill>
          <a:blip r:embed="rId6"/>
          <a:stretch/>
        </p:blipFill>
        <p:spPr>
          <a:xfrm>
            <a:off x="326880" y="3735360"/>
            <a:ext cx="363600" cy="225360"/>
          </a:xfrm>
          <a:prstGeom prst="rect">
            <a:avLst/>
          </a:prstGeom>
          <a:noFill/>
          <a:ln w="0">
            <a:noFill/>
          </a:ln>
        </p:spPr>
      </p:pic>
      <p:sp>
        <p:nvSpPr>
          <p:cNvPr id="104" name=""/>
          <p:cNvSpPr/>
          <p:nvPr/>
        </p:nvSpPr>
        <p:spPr>
          <a:xfrm>
            <a:off x="1476000" y="4154400"/>
            <a:ext cx="340740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80"/>
                </a:solidFill>
                <a:effectLst/>
                <a:uFillTx/>
                <a:latin typeface="Arial"/>
              </a:rPr>
              <a:t>clickpaper.com (one to many)</a:t>
            </a:r>
            <a:endParaRPr b="0" lang="en-US" sz="1800" strike="noStrike" u="none">
              <a:solidFill>
                <a:srgbClr val="ffffff"/>
              </a:solidFill>
              <a:effectLst/>
              <a:uFillTx/>
              <a:latin typeface="Times New Roman"/>
            </a:endParaRPr>
          </a:p>
        </p:txBody>
      </p:sp>
      <p:pic>
        <p:nvPicPr>
          <p:cNvPr id="105" name="wb02401_" descr=""/>
          <p:cNvPicPr/>
          <p:nvPr/>
        </p:nvPicPr>
        <p:blipFill>
          <a:blip r:embed="rId7"/>
          <a:stretch/>
        </p:blipFill>
        <p:spPr>
          <a:xfrm>
            <a:off x="1076400" y="4253040"/>
            <a:ext cx="457200" cy="104760"/>
          </a:xfrm>
          <a:prstGeom prst="rect">
            <a:avLst/>
          </a:prstGeom>
          <a:noFill/>
          <a:ln w="0">
            <a:noFill/>
          </a:ln>
        </p:spPr>
      </p:pic>
      <p:pic>
        <p:nvPicPr>
          <p:cNvPr id="106" name="BD14868_" descr=""/>
          <p:cNvPicPr/>
          <p:nvPr/>
        </p:nvPicPr>
        <p:blipFill>
          <a:blip r:embed="rId8"/>
          <a:stretch/>
        </p:blipFill>
        <p:spPr>
          <a:xfrm>
            <a:off x="1969920" y="4632480"/>
            <a:ext cx="184320" cy="183960"/>
          </a:xfrm>
          <a:prstGeom prst="rect">
            <a:avLst/>
          </a:prstGeom>
          <a:noFill/>
          <a:ln w="0">
            <a:noFill/>
          </a:ln>
        </p:spPr>
      </p:pic>
      <p:sp>
        <p:nvSpPr>
          <p:cNvPr id="107" name=""/>
          <p:cNvSpPr/>
          <p:nvPr/>
        </p:nvSpPr>
        <p:spPr>
          <a:xfrm>
            <a:off x="2133360" y="4545000"/>
            <a:ext cx="279756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80"/>
                </a:solidFill>
                <a:effectLst/>
                <a:uFillTx/>
                <a:latin typeface="Arial"/>
              </a:rPr>
              <a:t>Physical Pulp Contracts</a:t>
            </a:r>
            <a:endParaRPr b="0" lang="en-US" sz="1800" strike="noStrike" u="none">
              <a:solidFill>
                <a:srgbClr val="ffffff"/>
              </a:solidFill>
              <a:effectLst/>
              <a:uFillTx/>
              <a:latin typeface="Times New Roman"/>
            </a:endParaRPr>
          </a:p>
        </p:txBody>
      </p:sp>
      <p:sp>
        <p:nvSpPr>
          <p:cNvPr id="108" name=""/>
          <p:cNvSpPr/>
          <p:nvPr/>
        </p:nvSpPr>
        <p:spPr>
          <a:xfrm>
            <a:off x="2136600" y="4898880"/>
            <a:ext cx="286092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80"/>
                </a:solidFill>
                <a:effectLst/>
                <a:uFillTx/>
                <a:latin typeface="Arial"/>
              </a:rPr>
              <a:t>Financial Pulp Contracts</a:t>
            </a:r>
            <a:endParaRPr b="0" lang="en-US" sz="1800" strike="noStrike" u="none">
              <a:solidFill>
                <a:srgbClr val="ffffff"/>
              </a:solidFill>
              <a:effectLst/>
              <a:uFillTx/>
              <a:latin typeface="Times New Roman"/>
            </a:endParaRPr>
          </a:p>
        </p:txBody>
      </p:sp>
      <p:pic>
        <p:nvPicPr>
          <p:cNvPr id="109" name="BD14868_" descr=""/>
          <p:cNvPicPr/>
          <p:nvPr/>
        </p:nvPicPr>
        <p:blipFill>
          <a:blip r:embed="rId9"/>
          <a:stretch/>
        </p:blipFill>
        <p:spPr>
          <a:xfrm>
            <a:off x="1979640" y="4965840"/>
            <a:ext cx="174600" cy="174600"/>
          </a:xfrm>
          <a:prstGeom prst="rect">
            <a:avLst/>
          </a:prstGeom>
          <a:noFill/>
          <a:ln w="0">
            <a:noFill/>
          </a:ln>
        </p:spPr>
      </p:pic>
      <p:pic>
        <p:nvPicPr>
          <p:cNvPr id="110" name="wb02401_" descr=""/>
          <p:cNvPicPr/>
          <p:nvPr/>
        </p:nvPicPr>
        <p:blipFill>
          <a:blip r:embed="rId10"/>
          <a:stretch/>
        </p:blipFill>
        <p:spPr>
          <a:xfrm>
            <a:off x="1085760" y="5433840"/>
            <a:ext cx="457200" cy="105120"/>
          </a:xfrm>
          <a:prstGeom prst="rect">
            <a:avLst/>
          </a:prstGeom>
          <a:noFill/>
          <a:ln w="0">
            <a:noFill/>
          </a:ln>
        </p:spPr>
      </p:pic>
      <p:sp>
        <p:nvSpPr>
          <p:cNvPr id="111" name=""/>
          <p:cNvSpPr/>
          <p:nvPr/>
        </p:nvSpPr>
        <p:spPr>
          <a:xfrm>
            <a:off x="1492200" y="5318280"/>
            <a:ext cx="311436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80"/>
                </a:solidFill>
                <a:effectLst/>
                <a:uFillTx/>
                <a:latin typeface="Arial"/>
              </a:rPr>
              <a:t>EnronOnline (one to many)</a:t>
            </a:r>
            <a:endParaRPr b="0" lang="en-US" sz="1800" strike="noStrike" u="none">
              <a:solidFill>
                <a:srgbClr val="ffffff"/>
              </a:solidFill>
              <a:effectLst/>
              <a:uFillTx/>
              <a:latin typeface="Times New Roman"/>
            </a:endParaRPr>
          </a:p>
        </p:txBody>
      </p:sp>
      <p:sp>
        <p:nvSpPr>
          <p:cNvPr id="112" name=""/>
          <p:cNvSpPr/>
          <p:nvPr/>
        </p:nvSpPr>
        <p:spPr>
          <a:xfrm>
            <a:off x="2147760" y="5708520"/>
            <a:ext cx="343260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80"/>
                </a:solidFill>
                <a:effectLst/>
                <a:uFillTx/>
                <a:latin typeface="Arial"/>
              </a:rPr>
              <a:t>Financial Pulp Contracts Only</a:t>
            </a:r>
            <a:endParaRPr b="0" lang="en-US" sz="1800" strike="noStrike" u="none">
              <a:solidFill>
                <a:srgbClr val="ffffff"/>
              </a:solidFill>
              <a:effectLst/>
              <a:uFillTx/>
              <a:latin typeface="Times New Roman"/>
            </a:endParaRPr>
          </a:p>
        </p:txBody>
      </p:sp>
      <p:sp>
        <p:nvSpPr>
          <p:cNvPr id="113" name=""/>
          <p:cNvSpPr/>
          <p:nvPr/>
        </p:nvSpPr>
        <p:spPr>
          <a:xfrm>
            <a:off x="1420200" y="3255840"/>
            <a:ext cx="527436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80"/>
                </a:solidFill>
                <a:effectLst/>
                <a:uFillTx/>
                <a:latin typeface="Arial"/>
              </a:rPr>
              <a:t>Physical Option Contracts (rapidly developing)</a:t>
            </a:r>
            <a:endParaRPr b="0" lang="en-US" sz="1800" strike="noStrike" u="none">
              <a:solidFill>
                <a:srgbClr val="ffffff"/>
              </a:solidFill>
              <a:effectLst/>
              <a:uFillTx/>
              <a:latin typeface="Times New Roman"/>
            </a:endParaRPr>
          </a:p>
        </p:txBody>
      </p:sp>
      <p:pic>
        <p:nvPicPr>
          <p:cNvPr id="114" name="wb02401_" descr=""/>
          <p:cNvPicPr/>
          <p:nvPr/>
        </p:nvPicPr>
        <p:blipFill>
          <a:blip r:embed="rId11"/>
          <a:stretch/>
        </p:blipFill>
        <p:spPr>
          <a:xfrm>
            <a:off x="1076400" y="3376440"/>
            <a:ext cx="457200" cy="105120"/>
          </a:xfrm>
          <a:prstGeom prst="rect">
            <a:avLst/>
          </a:prstGeom>
          <a:noFill/>
          <a:ln w="0">
            <a:noFill/>
          </a:ln>
        </p:spPr>
      </p:pic>
      <p:pic>
        <p:nvPicPr>
          <p:cNvPr id="115" name="BD14868_" descr=""/>
          <p:cNvPicPr/>
          <p:nvPr/>
        </p:nvPicPr>
        <p:blipFill>
          <a:blip r:embed="rId12"/>
          <a:stretch/>
        </p:blipFill>
        <p:spPr>
          <a:xfrm>
            <a:off x="1989000" y="5765760"/>
            <a:ext cx="174600" cy="174600"/>
          </a:xfrm>
          <a:prstGeom prst="rect">
            <a:avLst/>
          </a:prstGeom>
          <a:noFill/>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9eff7"/>
            </a:gs>
            <a:gs pos="50000">
              <a:srgbClr val="ffffff"/>
            </a:gs>
            <a:gs pos="100000">
              <a:srgbClr val="89eff7"/>
            </a:gs>
          </a:gsLst>
          <a:lin ang="8100000"/>
        </a:gradFill>
      </p:bgPr>
    </p:bg>
    <p:spTree>
      <p:nvGrpSpPr>
        <p:cNvPr id="1" name=""/>
        <p:cNvGrpSpPr/>
        <p:nvPr/>
      </p:nvGrpSpPr>
      <p:grpSpPr>
        <a:xfrm>
          <a:off x="0" y="0"/>
          <a:ext cx="0" cy="0"/>
          <a:chOff x="0" y="0"/>
          <a:chExt cx="0" cy="0"/>
        </a:xfrm>
      </p:grpSpPr>
      <p:pic>
        <p:nvPicPr>
          <p:cNvPr id="116" name="bd19825_" descr=""/>
          <p:cNvPicPr/>
          <p:nvPr/>
        </p:nvPicPr>
        <p:blipFill>
          <a:blip r:embed="rId1"/>
          <a:stretch/>
        </p:blipFill>
        <p:spPr>
          <a:xfrm>
            <a:off x="1481040" y="431640"/>
            <a:ext cx="6453360" cy="6053400"/>
          </a:xfrm>
          <a:prstGeom prst="rect">
            <a:avLst/>
          </a:prstGeom>
          <a:noFill/>
          <a:ln w="0">
            <a:noFill/>
          </a:ln>
        </p:spPr>
      </p:pic>
      <p:pic>
        <p:nvPicPr>
          <p:cNvPr id="117" name="wb01626_" descr=""/>
          <p:cNvPicPr/>
          <p:nvPr/>
        </p:nvPicPr>
        <p:blipFill>
          <a:blip r:embed="rId2"/>
          <a:stretch/>
        </p:blipFill>
        <p:spPr>
          <a:xfrm>
            <a:off x="1069920" y="1563840"/>
            <a:ext cx="363600" cy="225360"/>
          </a:xfrm>
          <a:prstGeom prst="rect">
            <a:avLst/>
          </a:prstGeom>
          <a:noFill/>
          <a:ln w="0">
            <a:noFill/>
          </a:ln>
        </p:spPr>
      </p:pic>
      <p:pic>
        <p:nvPicPr>
          <p:cNvPr id="118" name="wb02401_" descr=""/>
          <p:cNvPicPr/>
          <p:nvPr/>
        </p:nvPicPr>
        <p:blipFill>
          <a:blip r:embed="rId3"/>
          <a:stretch/>
        </p:blipFill>
        <p:spPr>
          <a:xfrm>
            <a:off x="1833480" y="2124000"/>
            <a:ext cx="457200" cy="104760"/>
          </a:xfrm>
          <a:prstGeom prst="rect">
            <a:avLst/>
          </a:prstGeom>
          <a:noFill/>
          <a:ln w="0">
            <a:noFill/>
          </a:ln>
        </p:spPr>
      </p:pic>
      <p:pic>
        <p:nvPicPr>
          <p:cNvPr id="119" name="wb02401_" descr=""/>
          <p:cNvPicPr/>
          <p:nvPr/>
        </p:nvPicPr>
        <p:blipFill>
          <a:blip r:embed="rId4"/>
          <a:stretch/>
        </p:blipFill>
        <p:spPr>
          <a:xfrm>
            <a:off x="1843200" y="2602080"/>
            <a:ext cx="457200" cy="114120"/>
          </a:xfrm>
          <a:prstGeom prst="rect">
            <a:avLst/>
          </a:prstGeom>
          <a:noFill/>
          <a:ln w="0">
            <a:noFill/>
          </a:ln>
        </p:spPr>
      </p:pic>
      <p:pic>
        <p:nvPicPr>
          <p:cNvPr id="120" name="wb02401_" descr=""/>
          <p:cNvPicPr/>
          <p:nvPr/>
        </p:nvPicPr>
        <p:blipFill>
          <a:blip r:embed="rId5"/>
          <a:stretch/>
        </p:blipFill>
        <p:spPr>
          <a:xfrm>
            <a:off x="1843200" y="3195720"/>
            <a:ext cx="457200" cy="104760"/>
          </a:xfrm>
          <a:prstGeom prst="rect">
            <a:avLst/>
          </a:prstGeom>
          <a:noFill/>
          <a:ln w="0">
            <a:noFill/>
          </a:ln>
        </p:spPr>
      </p:pic>
      <p:sp>
        <p:nvSpPr>
          <p:cNvPr id="121" name=""/>
          <p:cNvSpPr/>
          <p:nvPr/>
        </p:nvSpPr>
        <p:spPr>
          <a:xfrm>
            <a:off x="2438280" y="298440"/>
            <a:ext cx="4572000" cy="6120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12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400" strike="noStrike" u="none">
                <a:solidFill>
                  <a:srgbClr val="000080"/>
                </a:solidFill>
                <a:effectLst/>
                <a:uFillTx/>
                <a:latin typeface="Arial Black"/>
              </a:rPr>
              <a:t>PAPER</a:t>
            </a:r>
            <a:endParaRPr b="0" lang="en-US" sz="3400" strike="noStrike" u="none">
              <a:solidFill>
                <a:srgbClr val="ffffff"/>
              </a:solidFill>
              <a:effectLst/>
              <a:uFillTx/>
              <a:latin typeface="Times New Roman"/>
            </a:endParaRPr>
          </a:p>
        </p:txBody>
      </p:sp>
      <p:sp>
        <p:nvSpPr>
          <p:cNvPr id="122" name=""/>
          <p:cNvSpPr/>
          <p:nvPr/>
        </p:nvSpPr>
        <p:spPr>
          <a:xfrm>
            <a:off x="1481040" y="1398600"/>
            <a:ext cx="7008480" cy="5209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80"/>
                </a:solidFill>
                <a:effectLst/>
                <a:uFillTx/>
                <a:latin typeface="Arial"/>
              </a:rPr>
              <a:t>Who Needs Risk Management Services?</a:t>
            </a:r>
            <a:endParaRPr b="0" lang="en-US" sz="2800" strike="noStrike" u="none">
              <a:solidFill>
                <a:srgbClr val="ffffff"/>
              </a:solidFill>
              <a:effectLst/>
              <a:uFillTx/>
              <a:latin typeface="Times New Roman"/>
            </a:endParaRPr>
          </a:p>
        </p:txBody>
      </p:sp>
      <p:sp>
        <p:nvSpPr>
          <p:cNvPr id="123" name=""/>
          <p:cNvSpPr/>
          <p:nvPr/>
        </p:nvSpPr>
        <p:spPr>
          <a:xfrm>
            <a:off x="2266920" y="1992240"/>
            <a:ext cx="4572000" cy="1167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Paper Producers (Mills)</a:t>
            </a:r>
            <a:endParaRPr b="0" lang="en-US" sz="2000" strike="noStrike" u="none">
              <a:solidFill>
                <a:srgbClr val="ffffff"/>
              </a:solidFill>
              <a:effectLst/>
              <a:uFillTx/>
              <a:latin typeface="Times New Roman"/>
            </a:endParaRPr>
          </a:p>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Recycling and Waste Management</a:t>
            </a:r>
            <a:endParaRPr b="0" lang="en-US" sz="2000" strike="noStrike" u="none">
              <a:solidFill>
                <a:srgbClr val="ffffff"/>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    Companies</a:t>
            </a:r>
            <a:endParaRPr b="0" lang="en-US" sz="2000" strike="noStrike" u="none">
              <a:solidFill>
                <a:srgbClr val="ffffff"/>
              </a:solidFill>
              <a:effectLst/>
              <a:uFillTx/>
              <a:latin typeface="Times New Roman"/>
            </a:endParaRPr>
          </a:p>
        </p:txBody>
      </p:sp>
      <p:sp>
        <p:nvSpPr>
          <p:cNvPr id="124" name=""/>
          <p:cNvSpPr/>
          <p:nvPr/>
        </p:nvSpPr>
        <p:spPr>
          <a:xfrm>
            <a:off x="2266560" y="3068640"/>
            <a:ext cx="398556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Newspapers and Other Printers</a:t>
            </a:r>
            <a:endParaRPr b="0" lang="en-US" sz="2000" strike="noStrike" u="none">
              <a:solidFill>
                <a:srgbClr val="ffffff"/>
              </a:solidFill>
              <a:effectLst/>
              <a:uFillTx/>
              <a:latin typeface="Times New Roman"/>
            </a:endParaRPr>
          </a:p>
        </p:txBody>
      </p:sp>
      <p:pic>
        <p:nvPicPr>
          <p:cNvPr id="125" name="bd06779_" descr=""/>
          <p:cNvPicPr/>
          <p:nvPr/>
        </p:nvPicPr>
        <p:blipFill>
          <a:blip r:embed="rId6"/>
          <a:stretch/>
        </p:blipFill>
        <p:spPr>
          <a:xfrm>
            <a:off x="2658960" y="3889440"/>
            <a:ext cx="3227400" cy="2968560"/>
          </a:xfrm>
          <a:prstGeom prst="rect">
            <a:avLst/>
          </a:prstGeom>
          <a:noFill/>
          <a:ln w="0">
            <a:noFill/>
          </a:ln>
        </p:spPr>
      </p:pic>
      <p:sp>
        <p:nvSpPr>
          <p:cNvPr id="126" name=""/>
          <p:cNvSpPr/>
          <p:nvPr/>
        </p:nvSpPr>
        <p:spPr>
          <a:xfrm>
            <a:off x="2280240" y="3510000"/>
            <a:ext cx="1439640" cy="3988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80"/>
                </a:solidFill>
                <a:effectLst/>
                <a:uFillTx/>
                <a:latin typeface="Arial"/>
              </a:rPr>
              <a:t>End Users</a:t>
            </a:r>
            <a:endParaRPr b="0" lang="en-US" sz="2000" strike="noStrike" u="none">
              <a:solidFill>
                <a:srgbClr val="ffffff"/>
              </a:solidFill>
              <a:effectLst/>
              <a:uFillTx/>
              <a:latin typeface="Times New Roman"/>
            </a:endParaRPr>
          </a:p>
        </p:txBody>
      </p:sp>
      <p:pic>
        <p:nvPicPr>
          <p:cNvPr id="127" name="wb02401_" descr=""/>
          <p:cNvPicPr/>
          <p:nvPr/>
        </p:nvPicPr>
        <p:blipFill>
          <a:blip r:embed="rId7"/>
          <a:stretch/>
        </p:blipFill>
        <p:spPr>
          <a:xfrm>
            <a:off x="1855800" y="3602160"/>
            <a:ext cx="457200" cy="104760"/>
          </a:xfrm>
          <a:prstGeom prst="rect">
            <a:avLst/>
          </a:prstGeom>
          <a:noFill/>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29167</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1997-03-06T12:18:19Z</dcterms:created>
  <dc:creator> </dc:creator>
  <dc:description/>
  <dc:language>en-US</dc:language>
  <cp:lastModifiedBy>ngarcia3</cp:lastModifiedBy>
  <cp:lastPrinted>1999-08-25T14:34:42Z</cp:lastPrinted>
  <dcterms:modified xsi:type="dcterms:W3CDTF">2001-03-30T20:51:43Z</dcterms:modified>
  <cp:revision>191</cp:revision>
  <dc:subject/>
  <dc:title>ENERGY PRODUCTION THROUGHT THE WORLD ARE BEING DEREGULATED; BECOMING SUBJECT TO COMPETITIVE MARKET FORCES</dc:title>
</cp:coreProperties>
</file>