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7.png" ContentType="image/png"/>
  <Override PartName="/ppt/media/image8.wmf" ContentType="image/x-wmf"/>
  <Override PartName="/ppt/media/image9.png" ContentType="image/png"/>
  <Override PartName="/ppt/embeddings/oleObject1.bin" ContentType="application/vnd.openxmlformats-officedocument.oleObject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EFA879-8591-49DB-A0A5-9EBF6D0ACA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7C5283-D65B-4A2E-AFD7-4DF68271E5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66D808-176C-4981-A99E-F452454309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C5DF8D-6546-45CA-B07C-1F443FE5145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D:\enron.exe" TargetMode="External"/><Relationship Id="rId2" Type="http://schemas.openxmlformats.org/officeDocument/2006/relationships/image" Target="../media/image9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-19080"/>
            <a:ext cx="4578480" cy="6873840"/>
          </a:xfrm>
          <a:custGeom>
            <a:avLst/>
            <a:gdLst/>
            <a:ahLst/>
            <a:rect l="l" t="t" r="r" b="b"/>
            <a:pathLst>
              <a:path w="4348" h="4330">
                <a:moveTo>
                  <a:pt x="0" y="10"/>
                </a:moveTo>
                <a:cubicBezTo>
                  <a:pt x="0" y="2"/>
                  <a:pt x="2455" y="11"/>
                  <a:pt x="2460" y="6"/>
                </a:cubicBezTo>
                <a:cubicBezTo>
                  <a:pt x="2464" y="0"/>
                  <a:pt x="2507" y="1275"/>
                  <a:pt x="3291" y="2175"/>
                </a:cubicBezTo>
                <a:cubicBezTo>
                  <a:pt x="4076" y="3074"/>
                  <a:pt x="4213" y="2885"/>
                  <a:pt x="4340" y="4330"/>
                </a:cubicBezTo>
                <a:cubicBezTo>
                  <a:pt x="4348" y="4318"/>
                  <a:pt x="8" y="4326"/>
                  <a:pt x="8" y="4322"/>
                </a:cubicBezTo>
                <a:cubicBezTo>
                  <a:pt x="4" y="4322"/>
                  <a:pt x="0" y="2"/>
                  <a:pt x="0" y="10"/>
                </a:cubicBezTo>
                <a:close/>
              </a:path>
            </a:pathLst>
          </a:cu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505320" y="1060560"/>
            <a:ext cx="5715000" cy="206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E-Commerce:</a:t>
            </a:r>
            <a:br>
              <a:rPr sz="4400"/>
            </a:b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 An Enron 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1546200" y="0"/>
            <a:ext cx="1479600" cy="6692760"/>
          </a:xfrm>
          <a:custGeom>
            <a:avLst/>
            <a:gdLst/>
            <a:ahLst/>
            <a:rect l="l" t="t" r="r" b="b"/>
            <a:pathLst>
              <a:path w="1048" h="4216">
                <a:moveTo>
                  <a:pt x="0" y="0"/>
                </a:moveTo>
                <a:cubicBezTo>
                  <a:pt x="41" y="41"/>
                  <a:pt x="98" y="76"/>
                  <a:pt x="144" y="112"/>
                </a:cubicBezTo>
                <a:cubicBezTo>
                  <a:pt x="173" y="135"/>
                  <a:pt x="206" y="186"/>
                  <a:pt x="232" y="216"/>
                </a:cubicBezTo>
                <a:cubicBezTo>
                  <a:pt x="272" y="260"/>
                  <a:pt x="316" y="296"/>
                  <a:pt x="352" y="344"/>
                </a:cubicBezTo>
                <a:cubicBezTo>
                  <a:pt x="362" y="375"/>
                  <a:pt x="400" y="424"/>
                  <a:pt x="424" y="448"/>
                </a:cubicBezTo>
                <a:cubicBezTo>
                  <a:pt x="427" y="456"/>
                  <a:pt x="432" y="472"/>
                  <a:pt x="432" y="472"/>
                </a:cubicBezTo>
                <a:cubicBezTo>
                  <a:pt x="455" y="525"/>
                  <a:pt x="488" y="583"/>
                  <a:pt x="520" y="632"/>
                </a:cubicBezTo>
                <a:cubicBezTo>
                  <a:pt x="555" y="685"/>
                  <a:pt x="534" y="628"/>
                  <a:pt x="560" y="680"/>
                </a:cubicBezTo>
                <a:cubicBezTo>
                  <a:pt x="564" y="688"/>
                  <a:pt x="564" y="697"/>
                  <a:pt x="568" y="704"/>
                </a:cubicBezTo>
                <a:cubicBezTo>
                  <a:pt x="580" y="726"/>
                  <a:pt x="595" y="747"/>
                  <a:pt x="608" y="768"/>
                </a:cubicBezTo>
                <a:cubicBezTo>
                  <a:pt x="612" y="775"/>
                  <a:pt x="613" y="784"/>
                  <a:pt x="616" y="792"/>
                </a:cubicBezTo>
                <a:cubicBezTo>
                  <a:pt x="626" y="814"/>
                  <a:pt x="634" y="837"/>
                  <a:pt x="648" y="856"/>
                </a:cubicBezTo>
                <a:cubicBezTo>
                  <a:pt x="678" y="896"/>
                  <a:pt x="706" y="948"/>
                  <a:pt x="728" y="992"/>
                </a:cubicBezTo>
                <a:cubicBezTo>
                  <a:pt x="746" y="1028"/>
                  <a:pt x="752" y="1056"/>
                  <a:pt x="776" y="1088"/>
                </a:cubicBezTo>
                <a:cubicBezTo>
                  <a:pt x="789" y="1140"/>
                  <a:pt x="811" y="1184"/>
                  <a:pt x="832" y="1232"/>
                </a:cubicBezTo>
                <a:cubicBezTo>
                  <a:pt x="850" y="1273"/>
                  <a:pt x="856" y="1318"/>
                  <a:pt x="872" y="1360"/>
                </a:cubicBezTo>
                <a:cubicBezTo>
                  <a:pt x="897" y="1426"/>
                  <a:pt x="919" y="1491"/>
                  <a:pt x="936" y="1560"/>
                </a:cubicBezTo>
                <a:cubicBezTo>
                  <a:pt x="947" y="1603"/>
                  <a:pt x="965" y="1645"/>
                  <a:pt x="976" y="1688"/>
                </a:cubicBezTo>
                <a:cubicBezTo>
                  <a:pt x="981" y="1709"/>
                  <a:pt x="987" y="1731"/>
                  <a:pt x="992" y="1752"/>
                </a:cubicBezTo>
                <a:cubicBezTo>
                  <a:pt x="996" y="1768"/>
                  <a:pt x="1008" y="1800"/>
                  <a:pt x="1008" y="1800"/>
                </a:cubicBezTo>
                <a:lnTo>
                  <a:pt x="1048" y="2576"/>
                </a:lnTo>
                <a:lnTo>
                  <a:pt x="504" y="4216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203040" y="5442120"/>
            <a:ext cx="3251520" cy="11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globe%20temp%20copy" descr=""/>
          <p:cNvPicPr/>
          <p:nvPr/>
        </p:nvPicPr>
        <p:blipFill>
          <a:blip r:embed="rId1"/>
          <a:stretch/>
        </p:blipFill>
        <p:spPr>
          <a:xfrm>
            <a:off x="61920" y="380880"/>
            <a:ext cx="3367080" cy="338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3505680" y="3581280"/>
            <a:ext cx="54475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Mike McConnell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CEO - Enron Global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Arthur Andersen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20th Annual Energy Symposium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December 8,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ENE_COLORblue" descr=""/>
          <p:cNvPicPr/>
          <p:nvPr/>
        </p:nvPicPr>
        <p:blipFill>
          <a:blip r:embed="rId2"/>
          <a:stretch/>
        </p:blipFill>
        <p:spPr>
          <a:xfrm>
            <a:off x="506520" y="3962520"/>
            <a:ext cx="2313000" cy="2320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Philosophies Continued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914040" y="160020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Expansion and Extension of our Existing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Enabler of Unparalleled Information Dissemination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Incubator of New Ideas and Business Models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Challenge Existing Ideas and Beliefs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57200" y="163512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57200" y="288288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57200" y="4191120"/>
            <a:ext cx="27000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57200" y="521640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1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0" y="228240"/>
            <a:ext cx="9144000" cy="194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E-Commerce is Becoming Core to the Global Energy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1"/>
          <a:srcRect l="24220" t="25004" r="32031" b="34375"/>
          <a:stretch/>
        </p:blipFill>
        <p:spPr>
          <a:xfrm>
            <a:off x="1238400" y="1863720"/>
            <a:ext cx="6541920" cy="461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"/>
          <p:cNvSpPr/>
          <p:nvPr/>
        </p:nvSpPr>
        <p:spPr>
          <a:xfrm>
            <a:off x="1328760" y="5033880"/>
            <a:ext cx="104504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010102374621985712398571928509129759812659821598601010237462198571239857192850912975981265982159860101023746216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010102374621985712398571928509129759812659821598601010237462198571239857192850912975981265982159860101023746298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1513800" y="2344680"/>
            <a:ext cx="493200" cy="27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91919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01382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83710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91817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91919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01382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83710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91817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91919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01382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83710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91817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01010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91919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01382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83710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91817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91919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978200" y="5880240"/>
            <a:ext cx="201384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486fc"/>
                </a:solidFill>
                <a:effectLst/>
                <a:uFillTx/>
                <a:latin typeface="AvantGarde"/>
              </a:rPr>
              <a:t>global networks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8" name="ENE_COLORblue" descr=""/>
          <p:cNvPicPr/>
          <p:nvPr/>
        </p:nvPicPr>
        <p:blipFill>
          <a:blip r:embed="rId2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"/>
          <p:cNvGraphicFramePr/>
          <p:nvPr/>
        </p:nvGraphicFramePr>
        <p:xfrm>
          <a:off x="0" y="1671480"/>
          <a:ext cx="8675640" cy="4713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71480"/>
                    <a:ext cx="8675640" cy="471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-11160" y="6629400"/>
            <a:ext cx="351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Source:Forrester Research, Inc. September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57200" y="228600"/>
            <a:ext cx="8437680" cy="19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Sizing the Online Natural Gas and Electricity Trade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3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609480" y="152280"/>
            <a:ext cx="7772400" cy="12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4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Introducing EnronOnline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09480" y="1523880"/>
            <a:ext cx="8534520" cy="49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free, Internet-based wholesale global transaction system which allows Enron’s counterparties to view real time prices from Enron’s traders and transact on those prices online.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>
            <a:hlinkClick r:id="rId1"/>
          </p:cNvPr>
          <p:cNvSpPr/>
          <p:nvPr/>
        </p:nvSpPr>
        <p:spPr>
          <a:xfrm>
            <a:off x="4419720" y="0"/>
            <a:ext cx="4724280" cy="647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2"/>
          <a:srcRect l="31950" t="36309" r="37584" b="28799"/>
          <a:stretch/>
        </p:blipFill>
        <p:spPr>
          <a:xfrm>
            <a:off x="2971800" y="3657600"/>
            <a:ext cx="4191120" cy="304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>
            <a:off x="2973600" y="5808600"/>
            <a:ext cx="251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 click &amp; transact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04920" y="163512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1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" descr=""/>
          <p:cNvPicPr/>
          <p:nvPr/>
        </p:nvPicPr>
        <p:blipFill>
          <a:blip r:embed="rId1"/>
          <a:srcRect l="49981" t="0" r="0" b="0"/>
          <a:stretch/>
        </p:blipFill>
        <p:spPr>
          <a:xfrm>
            <a:off x="228600" y="304920"/>
            <a:ext cx="8686800" cy="6248160"/>
          </a:xfrm>
          <a:prstGeom prst="rect">
            <a:avLst/>
          </a:prstGeom>
          <a:noFill/>
          <a:ln w="28440">
            <a:solidFill>
              <a:srgbClr val="b2b2b2"/>
            </a:solidFill>
            <a:miter/>
          </a:ln>
        </p:spPr>
      </p:pic>
      <p:pic>
        <p:nvPicPr>
          <p:cNvPr id="123" name="ENE_COLORblue" descr=""/>
          <p:cNvPicPr/>
          <p:nvPr/>
        </p:nvPicPr>
        <p:blipFill>
          <a:blip r:embed="rId2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Markets</a:t>
            </a:r>
            <a:r>
              <a:rPr b="1" lang="en-US" sz="4800" strike="noStrike" u="none">
                <a:solidFill>
                  <a:srgbClr val="ffe80f"/>
                </a:solidFill>
                <a:effectLst/>
                <a:uFillTx/>
                <a:latin typeface="Frutiger 55 Roman"/>
              </a:rPr>
              <a:t>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990720" y="1143000"/>
            <a:ext cx="8153280" cy="41148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txBody>
          <a:bodyPr lIns="90000" rIns="90000" tIns="46800" bIns="46800" anchor="t">
            <a:normAutofit fontScale="32500" lnSpcReduction="1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29th November 1999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 Gas &amp; Canadian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13th December 1999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5th January 2000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&amp; Refined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Nordic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follow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Australian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Bandwidth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23192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85800" y="166356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685800" y="210816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9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/>
          </p:nvPr>
        </p:nvSpPr>
        <p:spPr>
          <a:xfrm>
            <a:off x="612720" y="1523880"/>
            <a:ext cx="8531280" cy="411480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Simple Access via the Internet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Easy to use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Real-time transparent pricing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Fast, Secure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Complementary to other electronic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922840" y="5334120"/>
            <a:ext cx="622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	</a:t>
            </a:r>
            <a:r>
              <a:rPr b="1" i="1" lang="en-US" sz="32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……. through EnronOnline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title"/>
          </p:nvPr>
        </p:nvSpPr>
        <p:spPr>
          <a:xfrm>
            <a:off x="685440" y="151920"/>
            <a:ext cx="8077320" cy="1143000"/>
          </a:xfrm>
          <a:prstGeom prst="rect">
            <a:avLst/>
          </a:prstGeom>
          <a:solidFill>
            <a:srgbClr val="000099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2ed0e"/>
                </a:solidFill>
                <a:effectLst/>
                <a:uFillTx/>
                <a:latin typeface="Arial"/>
              </a:rPr>
              <a:t>Enhancing customer service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304920" y="173340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04920" y="229860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304920" y="292104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304920" y="3505320"/>
            <a:ext cx="26964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304920" y="409896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304920" y="470520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9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832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 is More than Just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Must Move Quickly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Must Change the Culture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a Matter of Survival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78000" y="1568520"/>
            <a:ext cx="26964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78000" y="2590920"/>
            <a:ext cx="26964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78000" y="363204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378000" y="463536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6" name="ENE_COLORblue" descr=""/>
          <p:cNvPicPr/>
          <p:nvPr/>
        </p:nvPicPr>
        <p:blipFill>
          <a:blip r:embed="rId1"/>
          <a:stretch/>
        </p:blipFill>
        <p:spPr>
          <a:xfrm>
            <a:off x="8558280" y="6248520"/>
            <a:ext cx="585720" cy="587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ENE_COLORblue" descr=""/>
          <p:cNvPicPr/>
          <p:nvPr/>
        </p:nvPicPr>
        <p:blipFill>
          <a:blip r:embed="rId1"/>
          <a:stretch/>
        </p:blipFill>
        <p:spPr>
          <a:xfrm>
            <a:off x="2552760" y="1371600"/>
            <a:ext cx="4064040" cy="40798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295280" y="1600200"/>
            <a:ext cx="6510600" cy="3753000"/>
          </a:xfrm>
          <a:prstGeom prst="bevel">
            <a:avLst>
              <a:gd name="adj" fmla="val 8333"/>
            </a:avLst>
          </a:prstGeom>
          <a:gradFill rotWithShape="0">
            <a:gsLst>
              <a:gs pos="0">
                <a:srgbClr val="00005e"/>
              </a:gs>
              <a:gs pos="50000">
                <a:srgbClr val="0000cc"/>
              </a:gs>
              <a:gs pos="100000">
                <a:srgbClr val="00005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143000" y="1981080"/>
            <a:ext cx="628812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“It Is Not the Strongest of the Species That Survives, Not the Most Intelligent, but the Most Responsive to Change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981080" y="4191120"/>
            <a:ext cx="55436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 algn="r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Charles Darwin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r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Origin of the Species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Today’s Topics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18960" y="1600200"/>
            <a:ext cx="662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E-Business Trends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Philosophies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www.EnronOnline.com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762120" y="173664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762120" y="273528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376704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762120" y="4800600"/>
            <a:ext cx="26964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Trends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457200" y="1295280"/>
          <a:ext cx="10896480" cy="544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95280"/>
                    <a:ext cx="10896480" cy="544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295280" y="5486400"/>
            <a:ext cx="5181840" cy="0"/>
          </a:xfrm>
          <a:prstGeom prst="line">
            <a:avLst/>
          </a:prstGeom>
          <a:ln w="507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449000" y="3657600"/>
            <a:ext cx="1789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Share Gain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532680" y="3657600"/>
            <a:ext cx="1417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Increase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 Sales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878000" y="1143000"/>
            <a:ext cx="250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Return on Sales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671480" y="495288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287800" y="457200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610080" y="4876920"/>
            <a:ext cx="35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042080" y="441972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5185080" y="480060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869440" y="1523880"/>
            <a:ext cx="51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-4680" y="6659640"/>
            <a:ext cx="2289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McKinsey &amp;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1447920" y="6026040"/>
            <a:ext cx="2457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Difference by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Economic Measures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Trends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0" y="1295280"/>
          <a:ext cx="11353680" cy="544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11353680" cy="544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7467480" y="6080040"/>
            <a:ext cx="62568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‘98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0" y="6629400"/>
            <a:ext cx="245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</a:t>
            </a: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Times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2/15/99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099880" y="1371600"/>
            <a:ext cx="69861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 has Slashed the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Price of doing Global Business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4266360" y="2971800"/>
            <a:ext cx="4634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Cost of a 3-Minute Phone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From New York to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4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6555240" y="608004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‘90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786560" y="608004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‘70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032280" y="6080040"/>
            <a:ext cx="62532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‘50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205280" y="6095880"/>
            <a:ext cx="6213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‘30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51436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 Costs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76320" y="1292400"/>
          <a:ext cx="10223280" cy="522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20" y="1292400"/>
                    <a:ext cx="10223280" cy="522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295280" y="5105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-9720" y="6629400"/>
            <a:ext cx="8685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Downes, Larry and Chunka Hui,</a:t>
            </a: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Unleashing the Killer App.,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Boston:  Harvard Business School Press, 1998, pp.44-45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449720" y="5867280"/>
            <a:ext cx="123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Branch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743920" y="5867280"/>
            <a:ext cx="170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Telephone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650120" y="5867280"/>
            <a:ext cx="84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097320" y="5867280"/>
            <a:ext cx="129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575880" y="1371600"/>
            <a:ext cx="499716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…and Radically Lowered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624920" y="2971800"/>
            <a:ext cx="4516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Cost per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Retail Banking by Channel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396720" y="1447920"/>
          <a:ext cx="8915400" cy="460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6720" y="1447920"/>
                    <a:ext cx="8915400" cy="460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3050280" y="5815080"/>
            <a:ext cx="353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Business-to-Business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Business-to-Consumer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1974960" y="1447920"/>
            <a:ext cx="513252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Effects of Increasing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Internetworking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0" y="6659640"/>
            <a:ext cx="243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Forrester Research,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8" name="ENE_COLORblue" descr=""/>
          <p:cNvPicPr/>
          <p:nvPr/>
        </p:nvPicPr>
        <p:blipFill>
          <a:blip r:embed="rId3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 rot="16210800">
            <a:off x="-875160" y="3140280"/>
            <a:ext cx="251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Sales $ (Billions)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E-Business Trends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914040" y="14479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is a Disintermediary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Cannibalizes Existing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1800" indent="-233280">
              <a:spcBef>
                <a:spcPts val="601"/>
              </a:spcBef>
              <a:buClr>
                <a:srgbClr val="f2ed0e"/>
              </a:buClr>
              <a:buSzPct val="11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Law of Diminishing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Internet Allows for Mass Customization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Barriers to Enter Markets are Dramatically Changing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92120" y="158112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492120" y="2625840"/>
            <a:ext cx="27000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92120" y="406872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92120" y="499104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6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Philosophies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914400" y="135900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Run Technology as a 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and Implement Enron’s Global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E-Business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7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Spending Focused on Achieving Competitive Advantage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Robust and Flexible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6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Several Proprietary Applications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04720" y="147960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04720" y="243828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04720" y="3675240"/>
            <a:ext cx="27000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504720" y="5000760"/>
            <a:ext cx="270000" cy="26964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04720" y="5902200"/>
            <a:ext cx="270000" cy="270000"/>
          </a:xfrm>
          <a:prstGeom prst="flowChartDecision">
            <a:avLst/>
          </a:prstGeom>
          <a:solidFill>
            <a:srgbClr val="f2ed0e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ENE_COLORblue" descr=""/>
          <p:cNvPicPr/>
          <p:nvPr/>
        </p:nvPicPr>
        <p:blipFill>
          <a:blip r:embed="rId1"/>
          <a:stretch/>
        </p:blipFill>
        <p:spPr>
          <a:xfrm>
            <a:off x="8558280" y="6270480"/>
            <a:ext cx="585720" cy="587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1999-12-01T18:11:38Z</dcterms:created>
  <dc:creator>LKITCHEN</dc:creator>
  <dc:description/>
  <dc:language>en-US</dc:language>
  <cp:lastModifiedBy>Mike McConnell</cp:lastModifiedBy>
  <cp:lastPrinted>1999-12-06T16:13:09Z</cp:lastPrinted>
  <dcterms:modified xsi:type="dcterms:W3CDTF">1999-12-13T21:09:00Z</dcterms:modified>
  <cp:revision>89</cp:revision>
  <dc:subject/>
  <dc:title>No Slide Title</dc:title>
</cp:coreProperties>
</file>