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_rels/slide11.xml.rels" ContentType="application/vnd.openxmlformats-package.relationships+xml"/>
  <Override PartName="/ppt/slides/_rels/slide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_rels/presentation.xml.rels" ContentType="application/vnd.openxmlformats-package.relationships+xml"/>
  <Override PartName="/ppt/media/image1.wmf" ContentType="image/x-wmf"/>
  <Override PartName="/ppt/media/image2.wmf" ContentType="image/x-wmf"/>
  <Override PartName="/ppt/media/image3.png" ContentType="image/png"/>
  <Override PartName="/ppt/media/image4.png" ContentType="image/png"/>
  <Override PartName="/ppt/media/image5.png" ContentType="image/png"/>
  <Override PartName="/ppt/media/image6.png" ContentType="image/png"/>
  <Override PartName="/ppt/media/image7.wmf" ContentType="image/x-wmf"/>
  <Override PartName="/ppt/media/image8.wmf" ContentType="image/x-wmf"/>
  <Override PartName="/ppt/media/image9.png" ContentType="image/png"/>
  <Override PartName="/ppt/embeddings/oleObject1.bin" ContentType="application/vnd.openxmlformats-officedocument.oleObject"/>
  <Override PartName="/ppt/embeddings/oleObject1.docx" ContentType="application/vnd.openxmlformats-officedocument.wordprocessingml.document"/>
  <Override PartName="/ppt/embeddings/oleObject1.xlsx" ContentType="application/vnd.openxmlformats-officedocument.spreadsheetml.sheet"/>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0288588" cy="6858000"/>
  <p:notesSz cx="7124700" cy="94107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82" name="PlaceHolder 1"/>
          <p:cNvSpPr>
            <a:spLocks noGrp="1"/>
          </p:cNvSpPr>
          <p:nvPr>
            <p:ph type="title"/>
          </p:nvPr>
        </p:nvSpPr>
        <p:spPr>
          <a:xfrm>
            <a:off x="514440" y="273600"/>
            <a:ext cx="9259560" cy="1144800"/>
          </a:xfrm>
          <a:prstGeom prst="rect">
            <a:avLst/>
          </a:prstGeom>
          <a:noFill/>
          <a:ln w="0">
            <a:noFill/>
          </a:ln>
        </p:spPr>
        <p:txBody>
          <a:bodyPr lIns="0" rIns="0" tIns="0" bIns="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83" name="PlaceHolder 1"/>
          <p:cNvSpPr>
            <a:spLocks noGrp="1"/>
          </p:cNvSpPr>
          <p:nvPr>
            <p:ph type="title"/>
          </p:nvPr>
        </p:nvSpPr>
        <p:spPr>
          <a:xfrm>
            <a:off x="514440" y="273600"/>
            <a:ext cx="9259560" cy="1144800"/>
          </a:xfrm>
          <a:prstGeom prst="rect">
            <a:avLst/>
          </a:prstGeom>
          <a:noFill/>
          <a:ln w="0">
            <a:noFill/>
          </a:ln>
        </p:spPr>
        <p:txBody>
          <a:bodyPr lIns="0" rIns="0" tIns="0" bIns="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84" name="PlaceHolder 2"/>
          <p:cNvSpPr>
            <a:spLocks noGrp="1"/>
          </p:cNvSpPr>
          <p:nvPr>
            <p:ph/>
          </p:nvPr>
        </p:nvSpPr>
        <p:spPr>
          <a:xfrm>
            <a:off x="514440" y="1604520"/>
            <a:ext cx="9259560" cy="3977280"/>
          </a:xfrm>
          <a:prstGeom prst="rect">
            <a:avLst/>
          </a:prstGeom>
          <a:noFill/>
          <a:ln w="0">
            <a:noFill/>
          </a:ln>
        </p:spPr>
        <p:txBody>
          <a:bodyPr lIns="0" rIns="0" tIns="0" bIns="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85" name="PlaceHolder 1"/>
          <p:cNvSpPr>
            <a:spLocks noGrp="1"/>
          </p:cNvSpPr>
          <p:nvPr>
            <p:ph type="title"/>
          </p:nvPr>
        </p:nvSpPr>
        <p:spPr>
          <a:xfrm>
            <a:off x="514440" y="273600"/>
            <a:ext cx="9259560" cy="1144800"/>
          </a:xfrm>
          <a:prstGeom prst="rect">
            <a:avLst/>
          </a:prstGeom>
          <a:noFill/>
          <a:ln w="0">
            <a:noFill/>
          </a:ln>
        </p:spPr>
        <p:txBody>
          <a:bodyPr lIns="0" rIns="0" tIns="0" bIns="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86" name="PlaceHolder 2"/>
          <p:cNvSpPr>
            <a:spLocks noGrp="1"/>
          </p:cNvSpPr>
          <p:nvPr>
            <p:ph type="subTitle"/>
          </p:nvPr>
        </p:nvSpPr>
        <p:spPr>
          <a:xfrm>
            <a:off x="514440" y="1604520"/>
            <a:ext cx="9259560" cy="3977280"/>
          </a:xfrm>
          <a:prstGeom prst="rect">
            <a:avLst/>
          </a:prstGeom>
          <a:noFill/>
          <a:ln w="0">
            <a:noFill/>
          </a:ln>
        </p:spPr>
        <p:txBody>
          <a:bodyPr lIns="0" rIns="0" tIns="0" bIns="0" anchor="ctr">
            <a:sp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
          <p:cNvSpPr/>
          <p:nvPr/>
        </p:nvSpPr>
        <p:spPr>
          <a:xfrm>
            <a:off x="8721720" y="621972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1" name=""/>
          <p:cNvSpPr/>
          <p:nvPr/>
        </p:nvSpPr>
        <p:spPr>
          <a:xfrm>
            <a:off x="8886960" y="621972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2" name=""/>
          <p:cNvSpPr/>
          <p:nvPr/>
        </p:nvSpPr>
        <p:spPr>
          <a:xfrm>
            <a:off x="872172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3" name=""/>
          <p:cNvSpPr/>
          <p:nvPr/>
        </p:nvSpPr>
        <p:spPr>
          <a:xfrm>
            <a:off x="888696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4" name=""/>
          <p:cNvSpPr/>
          <p:nvPr/>
        </p:nvSpPr>
        <p:spPr>
          <a:xfrm>
            <a:off x="9061560" y="621972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5" name=""/>
          <p:cNvSpPr/>
          <p:nvPr/>
        </p:nvSpPr>
        <p:spPr>
          <a:xfrm>
            <a:off x="906156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6" name=""/>
          <p:cNvSpPr/>
          <p:nvPr/>
        </p:nvSpPr>
        <p:spPr>
          <a:xfrm>
            <a:off x="888696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7" name=""/>
          <p:cNvSpPr/>
          <p:nvPr/>
        </p:nvSpPr>
        <p:spPr>
          <a:xfrm>
            <a:off x="906156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8" name=""/>
          <p:cNvSpPr/>
          <p:nvPr/>
        </p:nvSpPr>
        <p:spPr>
          <a:xfrm>
            <a:off x="922824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9" name=""/>
          <p:cNvSpPr/>
          <p:nvPr/>
        </p:nvSpPr>
        <p:spPr>
          <a:xfrm>
            <a:off x="940284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10" name=""/>
          <p:cNvSpPr/>
          <p:nvPr/>
        </p:nvSpPr>
        <p:spPr>
          <a:xfrm>
            <a:off x="923760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11" name=""/>
          <p:cNvSpPr/>
          <p:nvPr/>
        </p:nvSpPr>
        <p:spPr>
          <a:xfrm>
            <a:off x="941220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12" name=""/>
          <p:cNvSpPr/>
          <p:nvPr/>
        </p:nvSpPr>
        <p:spPr>
          <a:xfrm>
            <a:off x="958536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13" name=""/>
          <p:cNvSpPr/>
          <p:nvPr/>
        </p:nvSpPr>
        <p:spPr>
          <a:xfrm>
            <a:off x="7856640" y="621972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14" name=""/>
          <p:cNvSpPr/>
          <p:nvPr/>
        </p:nvSpPr>
        <p:spPr>
          <a:xfrm>
            <a:off x="8021520" y="621972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15" name=""/>
          <p:cNvSpPr/>
          <p:nvPr/>
        </p:nvSpPr>
        <p:spPr>
          <a:xfrm>
            <a:off x="785664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16" name=""/>
          <p:cNvSpPr/>
          <p:nvPr/>
        </p:nvSpPr>
        <p:spPr>
          <a:xfrm>
            <a:off x="802152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17" name=""/>
          <p:cNvSpPr/>
          <p:nvPr/>
        </p:nvSpPr>
        <p:spPr>
          <a:xfrm>
            <a:off x="8196120" y="621972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18" name=""/>
          <p:cNvSpPr/>
          <p:nvPr/>
        </p:nvSpPr>
        <p:spPr>
          <a:xfrm>
            <a:off x="819612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19" name=""/>
          <p:cNvSpPr/>
          <p:nvPr/>
        </p:nvSpPr>
        <p:spPr>
          <a:xfrm>
            <a:off x="802152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20" name=""/>
          <p:cNvSpPr/>
          <p:nvPr/>
        </p:nvSpPr>
        <p:spPr>
          <a:xfrm>
            <a:off x="819612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21" name=""/>
          <p:cNvSpPr/>
          <p:nvPr/>
        </p:nvSpPr>
        <p:spPr>
          <a:xfrm>
            <a:off x="836280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22" name=""/>
          <p:cNvSpPr/>
          <p:nvPr/>
        </p:nvSpPr>
        <p:spPr>
          <a:xfrm>
            <a:off x="8537400" y="6386400"/>
            <a:ext cx="10512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23" name=""/>
          <p:cNvSpPr/>
          <p:nvPr/>
        </p:nvSpPr>
        <p:spPr>
          <a:xfrm>
            <a:off x="837252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24" name=""/>
          <p:cNvSpPr/>
          <p:nvPr/>
        </p:nvSpPr>
        <p:spPr>
          <a:xfrm>
            <a:off x="854712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25" name=""/>
          <p:cNvSpPr/>
          <p:nvPr/>
        </p:nvSpPr>
        <p:spPr>
          <a:xfrm>
            <a:off x="872028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26" name=""/>
          <p:cNvSpPr/>
          <p:nvPr/>
        </p:nvSpPr>
        <p:spPr>
          <a:xfrm>
            <a:off x="7156440" y="621972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27" name=""/>
          <p:cNvSpPr/>
          <p:nvPr/>
        </p:nvSpPr>
        <p:spPr>
          <a:xfrm>
            <a:off x="715644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28" name=""/>
          <p:cNvSpPr/>
          <p:nvPr/>
        </p:nvSpPr>
        <p:spPr>
          <a:xfrm>
            <a:off x="7331040" y="621972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29" name=""/>
          <p:cNvSpPr/>
          <p:nvPr/>
        </p:nvSpPr>
        <p:spPr>
          <a:xfrm>
            <a:off x="733104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30" name=""/>
          <p:cNvSpPr/>
          <p:nvPr/>
        </p:nvSpPr>
        <p:spPr>
          <a:xfrm>
            <a:off x="715644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31" name=""/>
          <p:cNvSpPr/>
          <p:nvPr/>
        </p:nvSpPr>
        <p:spPr>
          <a:xfrm>
            <a:off x="733104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32" name=""/>
          <p:cNvSpPr/>
          <p:nvPr/>
        </p:nvSpPr>
        <p:spPr>
          <a:xfrm>
            <a:off x="749772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33" name=""/>
          <p:cNvSpPr/>
          <p:nvPr/>
        </p:nvSpPr>
        <p:spPr>
          <a:xfrm>
            <a:off x="767232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34" name=""/>
          <p:cNvSpPr/>
          <p:nvPr/>
        </p:nvSpPr>
        <p:spPr>
          <a:xfrm>
            <a:off x="750744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35" name=""/>
          <p:cNvSpPr/>
          <p:nvPr/>
        </p:nvSpPr>
        <p:spPr>
          <a:xfrm>
            <a:off x="768204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36" name=""/>
          <p:cNvSpPr/>
          <p:nvPr/>
        </p:nvSpPr>
        <p:spPr>
          <a:xfrm>
            <a:off x="785484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37" name=""/>
          <p:cNvSpPr/>
          <p:nvPr/>
        </p:nvSpPr>
        <p:spPr>
          <a:xfrm>
            <a:off x="698328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38" name=""/>
          <p:cNvSpPr/>
          <p:nvPr/>
        </p:nvSpPr>
        <p:spPr>
          <a:xfrm>
            <a:off x="698328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39" name=""/>
          <p:cNvSpPr/>
          <p:nvPr/>
        </p:nvSpPr>
        <p:spPr>
          <a:xfrm>
            <a:off x="679464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40" name=""/>
          <p:cNvSpPr/>
          <p:nvPr/>
        </p:nvSpPr>
        <p:spPr>
          <a:xfrm>
            <a:off x="9237600" y="6708600"/>
            <a:ext cx="104760" cy="105120"/>
          </a:xfrm>
          <a:prstGeom prst="ellipse">
            <a:avLst/>
          </a:prstGeom>
          <a:solidFill>
            <a:srgbClr val="ffb310"/>
          </a:solidFill>
          <a:ln w="0">
            <a:noFill/>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Arial"/>
            </a:endParaRPr>
          </a:p>
        </p:txBody>
      </p:sp>
      <p:sp>
        <p:nvSpPr>
          <p:cNvPr id="41" name=""/>
          <p:cNvSpPr/>
          <p:nvPr/>
        </p:nvSpPr>
        <p:spPr>
          <a:xfrm>
            <a:off x="661680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42" name=""/>
          <p:cNvSpPr/>
          <p:nvPr/>
        </p:nvSpPr>
        <p:spPr>
          <a:xfrm>
            <a:off x="661680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43" name=""/>
          <p:cNvSpPr/>
          <p:nvPr/>
        </p:nvSpPr>
        <p:spPr>
          <a:xfrm>
            <a:off x="644364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44" name=""/>
          <p:cNvSpPr/>
          <p:nvPr/>
        </p:nvSpPr>
        <p:spPr>
          <a:xfrm>
            <a:off x="644364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45" name=""/>
          <p:cNvSpPr/>
          <p:nvPr/>
        </p:nvSpPr>
        <p:spPr>
          <a:xfrm>
            <a:off x="6259680" y="621972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46" name=""/>
          <p:cNvSpPr/>
          <p:nvPr/>
        </p:nvSpPr>
        <p:spPr>
          <a:xfrm>
            <a:off x="625968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47" name=""/>
          <p:cNvSpPr/>
          <p:nvPr/>
        </p:nvSpPr>
        <p:spPr>
          <a:xfrm>
            <a:off x="5394240" y="621972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48" name=""/>
          <p:cNvSpPr/>
          <p:nvPr/>
        </p:nvSpPr>
        <p:spPr>
          <a:xfrm>
            <a:off x="5559480" y="621972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49" name=""/>
          <p:cNvSpPr/>
          <p:nvPr/>
        </p:nvSpPr>
        <p:spPr>
          <a:xfrm>
            <a:off x="539424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50" name=""/>
          <p:cNvSpPr/>
          <p:nvPr/>
        </p:nvSpPr>
        <p:spPr>
          <a:xfrm>
            <a:off x="555948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51" name=""/>
          <p:cNvSpPr/>
          <p:nvPr/>
        </p:nvSpPr>
        <p:spPr>
          <a:xfrm>
            <a:off x="5734080" y="621972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52" name=""/>
          <p:cNvSpPr/>
          <p:nvPr/>
        </p:nvSpPr>
        <p:spPr>
          <a:xfrm>
            <a:off x="573408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53" name=""/>
          <p:cNvSpPr/>
          <p:nvPr/>
        </p:nvSpPr>
        <p:spPr>
          <a:xfrm>
            <a:off x="555948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54" name=""/>
          <p:cNvSpPr/>
          <p:nvPr/>
        </p:nvSpPr>
        <p:spPr>
          <a:xfrm>
            <a:off x="573408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55" name=""/>
          <p:cNvSpPr/>
          <p:nvPr/>
        </p:nvSpPr>
        <p:spPr>
          <a:xfrm>
            <a:off x="590076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56" name=""/>
          <p:cNvSpPr/>
          <p:nvPr/>
        </p:nvSpPr>
        <p:spPr>
          <a:xfrm>
            <a:off x="607536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57" name=""/>
          <p:cNvSpPr/>
          <p:nvPr/>
        </p:nvSpPr>
        <p:spPr>
          <a:xfrm>
            <a:off x="591012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58" name=""/>
          <p:cNvSpPr/>
          <p:nvPr/>
        </p:nvSpPr>
        <p:spPr>
          <a:xfrm>
            <a:off x="6084720" y="6551640"/>
            <a:ext cx="10512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59" name=""/>
          <p:cNvSpPr/>
          <p:nvPr/>
        </p:nvSpPr>
        <p:spPr>
          <a:xfrm>
            <a:off x="625788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60" name=""/>
          <p:cNvSpPr/>
          <p:nvPr/>
        </p:nvSpPr>
        <p:spPr>
          <a:xfrm>
            <a:off x="4694400" y="621972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61" name=""/>
          <p:cNvSpPr/>
          <p:nvPr/>
        </p:nvSpPr>
        <p:spPr>
          <a:xfrm>
            <a:off x="469440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62" name=""/>
          <p:cNvSpPr/>
          <p:nvPr/>
        </p:nvSpPr>
        <p:spPr>
          <a:xfrm>
            <a:off x="4869000" y="621972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63" name=""/>
          <p:cNvSpPr/>
          <p:nvPr/>
        </p:nvSpPr>
        <p:spPr>
          <a:xfrm>
            <a:off x="486900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64" name=""/>
          <p:cNvSpPr/>
          <p:nvPr/>
        </p:nvSpPr>
        <p:spPr>
          <a:xfrm>
            <a:off x="469440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65" name=""/>
          <p:cNvSpPr/>
          <p:nvPr/>
        </p:nvSpPr>
        <p:spPr>
          <a:xfrm>
            <a:off x="486900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66" name=""/>
          <p:cNvSpPr/>
          <p:nvPr/>
        </p:nvSpPr>
        <p:spPr>
          <a:xfrm>
            <a:off x="503568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67" name=""/>
          <p:cNvSpPr/>
          <p:nvPr/>
        </p:nvSpPr>
        <p:spPr>
          <a:xfrm>
            <a:off x="521028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68" name=""/>
          <p:cNvSpPr/>
          <p:nvPr/>
        </p:nvSpPr>
        <p:spPr>
          <a:xfrm>
            <a:off x="504504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69" name=""/>
          <p:cNvSpPr/>
          <p:nvPr/>
        </p:nvSpPr>
        <p:spPr>
          <a:xfrm>
            <a:off x="521964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70" name=""/>
          <p:cNvSpPr/>
          <p:nvPr/>
        </p:nvSpPr>
        <p:spPr>
          <a:xfrm>
            <a:off x="539280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71" name=""/>
          <p:cNvSpPr/>
          <p:nvPr/>
        </p:nvSpPr>
        <p:spPr>
          <a:xfrm>
            <a:off x="452124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72" name=""/>
          <p:cNvSpPr/>
          <p:nvPr/>
        </p:nvSpPr>
        <p:spPr>
          <a:xfrm>
            <a:off x="452124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73" name=""/>
          <p:cNvSpPr/>
          <p:nvPr/>
        </p:nvSpPr>
        <p:spPr>
          <a:xfrm>
            <a:off x="433224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74" name=""/>
          <p:cNvSpPr/>
          <p:nvPr/>
        </p:nvSpPr>
        <p:spPr>
          <a:xfrm>
            <a:off x="415440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75" name=""/>
          <p:cNvSpPr/>
          <p:nvPr/>
        </p:nvSpPr>
        <p:spPr>
          <a:xfrm>
            <a:off x="415440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76" name=""/>
          <p:cNvSpPr/>
          <p:nvPr/>
        </p:nvSpPr>
        <p:spPr>
          <a:xfrm>
            <a:off x="3981600" y="638640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77" name=""/>
          <p:cNvSpPr/>
          <p:nvPr/>
        </p:nvSpPr>
        <p:spPr>
          <a:xfrm>
            <a:off x="3981600" y="6551640"/>
            <a:ext cx="104760" cy="104760"/>
          </a:xfrm>
          <a:prstGeom prst="ellipse">
            <a:avLst/>
          </a:prstGeom>
          <a:solidFill>
            <a:srgbClr val="ffb310"/>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78" name=""/>
          <p:cNvSpPr/>
          <p:nvPr/>
        </p:nvSpPr>
        <p:spPr>
          <a:xfrm>
            <a:off x="9812160" y="6481800"/>
            <a:ext cx="244800" cy="244440"/>
          </a:xfrm>
          <a:prstGeom prst="ellipse">
            <a:avLst/>
          </a:prstGeom>
          <a:solidFill>
            <a:srgbClr val="ff000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637FE87-6CB6-4637-A45E-1D5AB9330FA1}" type="slidenum">
              <a:rPr b="1" i="1" lang="en-US" sz="1200" strike="noStrike" u="none">
                <a:solidFill>
                  <a:srgbClr val="ffffff"/>
                </a:solidFill>
                <a:effectLst/>
                <a:uFillTx/>
                <a:latin typeface="Arial"/>
              </a:rPr>
              <a:t>&lt;number&gt;</a:t>
            </a:fld>
            <a:endParaRPr b="0" lang="en-US" sz="1200" strike="noStrike" u="none">
              <a:solidFill>
                <a:srgbClr val="000000"/>
              </a:solidFill>
              <a:effectLst/>
              <a:uFillTx/>
              <a:latin typeface="Arial"/>
            </a:endParaRPr>
          </a:p>
        </p:txBody>
      </p:sp>
      <p:sp>
        <p:nvSpPr>
          <p:cNvPr id="79" name=""/>
          <p:cNvSpPr/>
          <p:nvPr/>
        </p:nvSpPr>
        <p:spPr>
          <a:xfrm>
            <a:off x="2520" y="6642000"/>
            <a:ext cx="1401120" cy="215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800" strike="noStrike" u="none">
                <a:solidFill>
                  <a:srgbClr val="000000"/>
                </a:solidFill>
                <a:effectLst/>
                <a:uFillTx/>
                <a:latin typeface="Arial"/>
              </a:rPr>
              <a:t>AA-EconRoundTable-0101</a:t>
            </a:r>
            <a:endParaRPr b="0" lang="en-US" sz="800" strike="noStrike" u="none">
              <a:solidFill>
                <a:srgbClr val="000000"/>
              </a:solidFill>
              <a:effectLst/>
              <a:uFillTx/>
              <a:latin typeface="Arial"/>
            </a:endParaRPr>
          </a:p>
        </p:txBody>
      </p:sp>
      <p:sp>
        <p:nvSpPr>
          <p:cNvPr id="80" name="PlaceHolder 1"/>
          <p:cNvSpPr>
            <a:spLocks noGrp="1"/>
          </p:cNvSpPr>
          <p:nvPr>
            <p:ph type="title"/>
          </p:nvPr>
        </p:nvSpPr>
        <p:spPr>
          <a:xfrm>
            <a:off x="514440" y="273600"/>
            <a:ext cx="9259560" cy="1144800"/>
          </a:xfrm>
          <a:prstGeom prst="rect">
            <a:avLst/>
          </a:prstGeom>
          <a:noFill/>
          <a:ln w="0">
            <a:noFill/>
          </a:ln>
        </p:spPr>
        <p:txBody>
          <a:bodyPr lIns="0" rIns="0" tIns="0" bIns="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81" name="PlaceHolder 2"/>
          <p:cNvSpPr>
            <a:spLocks noGrp="1"/>
          </p:cNvSpPr>
          <p:nvPr>
            <p:ph type="body"/>
          </p:nvPr>
        </p:nvSpPr>
        <p:spPr>
          <a:xfrm>
            <a:off x="514440" y="1604520"/>
            <a:ext cx="9259560" cy="3977280"/>
          </a:xfrm>
          <a:prstGeom prst="rect">
            <a:avLst/>
          </a:prstGeom>
          <a:noFill/>
          <a:ln w="0">
            <a:noFill/>
          </a:ln>
        </p:spPr>
        <p:txBody>
          <a:bodyPr lIns="0" rIns="0" tIns="0" bIns="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143000" indent="-228600">
              <a:spcBef>
                <a:spcPts val="60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600200" indent="-228600">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057400" indent="-228600">
              <a:spcBef>
                <a:spcPts val="499"/>
              </a:spcBef>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057400" indent="-2286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2057400" indent="-2286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sldMaster>
</file>

<file path=ppt/slides/_rels/slide1.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7.wm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8.wmf"/><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wmf"/><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3.png"/><Relationship Id="rId3"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5.png"/><Relationship Id="rId3"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87" name=""/>
          <p:cNvSpPr/>
          <p:nvPr/>
        </p:nvSpPr>
        <p:spPr>
          <a:xfrm>
            <a:off x="3805200" y="4281480"/>
            <a:ext cx="6045120" cy="2200320"/>
          </a:xfrm>
          <a:prstGeom prst="roundRect">
            <a:avLst>
              <a:gd name="adj" fmla="val 16667"/>
            </a:avLst>
          </a:prstGeom>
          <a:noFill/>
          <a:ln w="76320">
            <a:solidFill>
              <a:srgbClr val="ffb31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8" name=""/>
          <p:cNvSpPr/>
          <p:nvPr/>
        </p:nvSpPr>
        <p:spPr>
          <a:xfrm>
            <a:off x="334800" y="398520"/>
            <a:ext cx="8475840" cy="4611600"/>
          </a:xfrm>
          <a:prstGeom prst="roundRect">
            <a:avLst>
              <a:gd name="adj" fmla="val 16667"/>
            </a:avLst>
          </a:prstGeom>
          <a:solidFill>
            <a:srgbClr val="095ba6"/>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9" name="PlaceHolder 1"/>
          <p:cNvSpPr>
            <a:spLocks noGrp="1"/>
          </p:cNvSpPr>
          <p:nvPr>
            <p:ph type="title"/>
          </p:nvPr>
        </p:nvSpPr>
        <p:spPr>
          <a:xfrm>
            <a:off x="742680" y="767880"/>
            <a:ext cx="8744040" cy="1143000"/>
          </a:xfrm>
          <a:prstGeom prst="rect">
            <a:avLst/>
          </a:prstGeom>
          <a:noFill/>
          <a:ln w="0">
            <a:noFill/>
          </a:ln>
        </p:spPr>
        <p:txBody>
          <a:bodyPr lIns="90000" rIns="90000" tIns="46800" bIns="46800" anchor="t">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600" strike="noStrike" u="none">
                <a:solidFill>
                  <a:srgbClr val="ffb310"/>
                </a:solidFill>
                <a:effectLst/>
                <a:uFillTx/>
                <a:latin typeface="Frutiger 55 Roman"/>
              </a:rPr>
              <a:t>Energy in Today’s Economy:</a:t>
            </a:r>
            <a:r>
              <a:rPr b="1" i="1" lang="en-US" sz="3600" strike="noStrike" u="none">
                <a:solidFill>
                  <a:srgbClr val="000000"/>
                </a:solidFill>
                <a:effectLst/>
                <a:uFillTx/>
                <a:latin typeface="Frutiger 55 Roman"/>
              </a:rPr>
              <a:t> </a:t>
            </a:r>
            <a:br>
              <a:rPr sz="3600"/>
            </a:br>
            <a:r>
              <a:rPr b="1" i="1" lang="en-US" sz="3000" strike="noStrike" u="none">
                <a:solidFill>
                  <a:srgbClr val="ffffff"/>
                </a:solidFill>
                <a:effectLst/>
                <a:uFillTx/>
                <a:latin typeface="Frutiger 55 Roman"/>
              </a:rPr>
              <a:t>Challenges and Opportunities</a:t>
            </a:r>
            <a:br>
              <a:rPr sz="3000"/>
            </a:br>
            <a:endParaRPr b="0" lang="en-US" sz="3000" strike="noStrike" u="none">
              <a:solidFill>
                <a:srgbClr val="000000"/>
              </a:solidFill>
              <a:effectLst/>
              <a:uFillTx/>
              <a:latin typeface="Arial"/>
            </a:endParaRPr>
          </a:p>
        </p:txBody>
      </p:sp>
      <p:sp>
        <p:nvSpPr>
          <p:cNvPr id="90" name="PlaceHolder 2"/>
          <p:cNvSpPr>
            <a:spLocks noGrp="1"/>
          </p:cNvSpPr>
          <p:nvPr>
            <p:ph type="subTitle"/>
          </p:nvPr>
        </p:nvSpPr>
        <p:spPr>
          <a:xfrm>
            <a:off x="2515680" y="4716000"/>
            <a:ext cx="7201080" cy="1752840"/>
          </a:xfrm>
          <a:prstGeom prst="rect">
            <a:avLst/>
          </a:prstGeom>
          <a:noFill/>
          <a:ln w="0">
            <a:noFill/>
          </a:ln>
        </p:spPr>
        <p:txBody>
          <a:bodyPr lIns="90000" rIns="90000" tIns="46800" bIns="46800" anchor="b">
            <a:noAutofit/>
          </a:bodyPr>
          <a:p>
            <a:pPr indent="0" algn="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Dr. Kenneth L. Lay</a:t>
            </a:r>
            <a:endParaRPr b="0" lang="en-US" sz="2000" strike="noStrike" u="none">
              <a:solidFill>
                <a:srgbClr val="000000"/>
              </a:solidFill>
              <a:effectLst/>
              <a:uFillTx/>
              <a:latin typeface="Arial"/>
            </a:endParaRPr>
          </a:p>
          <a:p>
            <a:pPr indent="0" algn="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Chairman, Enron Corp.</a:t>
            </a:r>
            <a:endParaRPr b="0" lang="en-US" sz="2000" strike="noStrike" u="none">
              <a:solidFill>
                <a:srgbClr val="000000"/>
              </a:solidFill>
              <a:effectLst/>
              <a:uFillTx/>
              <a:latin typeface="Arial"/>
            </a:endParaRPr>
          </a:p>
          <a:p>
            <a:pPr indent="0" algn="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Economy Roundtable</a:t>
            </a:r>
            <a:endParaRPr b="0" lang="en-US" sz="2000" strike="noStrike" u="none">
              <a:solidFill>
                <a:srgbClr val="000000"/>
              </a:solidFill>
              <a:effectLst/>
              <a:uFillTx/>
              <a:latin typeface="Arial"/>
            </a:endParaRPr>
          </a:p>
          <a:p>
            <a:pPr indent="0" algn="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Austin, Texas</a:t>
            </a:r>
            <a:endParaRPr b="0" lang="en-US" sz="2000" strike="noStrike" u="none">
              <a:solidFill>
                <a:srgbClr val="000000"/>
              </a:solidFill>
              <a:effectLst/>
              <a:uFillTx/>
              <a:latin typeface="Arial"/>
            </a:endParaRPr>
          </a:p>
          <a:p>
            <a:pPr indent="0" algn="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January 3, 2001</a:t>
            </a:r>
            <a:endParaRPr b="0" lang="en-US" sz="2000" strike="noStrike" u="none">
              <a:solidFill>
                <a:srgbClr val="000000"/>
              </a:solidFill>
              <a:effectLst/>
              <a:uFillTx/>
              <a:latin typeface="Arial"/>
            </a:endParaRPr>
          </a:p>
        </p:txBody>
      </p:sp>
      <p:pic>
        <p:nvPicPr>
          <p:cNvPr id="91" name="" descr=""/>
          <p:cNvPicPr/>
          <p:nvPr/>
        </p:nvPicPr>
        <p:blipFill>
          <a:blip r:embed="rId1"/>
          <a:stretch/>
        </p:blipFill>
        <p:spPr>
          <a:xfrm>
            <a:off x="5456160" y="2602080"/>
            <a:ext cx="3057480" cy="2428560"/>
          </a:xfrm>
          <a:prstGeom prst="rect">
            <a:avLst/>
          </a:prstGeom>
          <a:noFill/>
          <a:ln w="0">
            <a:noFill/>
          </a:ln>
        </p:spPr>
      </p:pic>
      <p:sp>
        <p:nvSpPr>
          <p:cNvPr id="92" name=""/>
          <p:cNvSpPr/>
          <p:nvPr/>
        </p:nvSpPr>
        <p:spPr>
          <a:xfrm>
            <a:off x="368280" y="5518080"/>
            <a:ext cx="2975040" cy="947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Frutiger 45 Light"/>
              </a:rPr>
              <a:t>For further information, contact</a:t>
            </a: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Frutiger 45 Light"/>
              </a:rPr>
              <a:t>Steven Kean, EVP, Enron Corp.</a:t>
            </a: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Frutiger 45 Light"/>
              </a:rPr>
              <a:t>[713-853-1586 </a:t>
            </a: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Frutiger 45 Light"/>
              </a:rPr>
              <a:t>skean@enron.com]</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143" name=""/>
          <p:cNvSpPr/>
          <p:nvPr/>
        </p:nvSpPr>
        <p:spPr>
          <a:xfrm rot="16200000">
            <a:off x="434160" y="2008440"/>
            <a:ext cx="85644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Frutiger 45 Light"/>
              </a:rPr>
              <a:t>$ MWH</a:t>
            </a:r>
            <a:endParaRPr b="0" lang="en-US" sz="1600" strike="noStrike" u="none">
              <a:solidFill>
                <a:srgbClr val="000000"/>
              </a:solidFill>
              <a:effectLst/>
              <a:uFillTx/>
              <a:latin typeface="Arial"/>
            </a:endParaRPr>
          </a:p>
        </p:txBody>
      </p:sp>
      <p:sp>
        <p:nvSpPr>
          <p:cNvPr id="144" name=""/>
          <p:cNvSpPr/>
          <p:nvPr/>
        </p:nvSpPr>
        <p:spPr>
          <a:xfrm>
            <a:off x="150480" y="6411960"/>
            <a:ext cx="53906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Frutiger 45 Light"/>
              </a:rPr>
              <a:t>* Assumes wholesale U.S. electricity costs are 50% higher than 2000 on half of U.S. volumes</a:t>
            </a:r>
            <a:endParaRPr b="0" lang="en-US" sz="1000" strike="noStrike" u="none">
              <a:solidFill>
                <a:srgbClr val="000000"/>
              </a:solidFill>
              <a:effectLst/>
              <a:uFillTx/>
              <a:latin typeface="Arial"/>
            </a:endParaRPr>
          </a:p>
        </p:txBody>
      </p:sp>
      <p:sp>
        <p:nvSpPr>
          <p:cNvPr id="145" name=""/>
          <p:cNvSpPr/>
          <p:nvPr/>
        </p:nvSpPr>
        <p:spPr>
          <a:xfrm>
            <a:off x="2882880" y="4976640"/>
            <a:ext cx="4299120" cy="333720"/>
          </a:xfrm>
          <a:prstGeom prst="roundRect">
            <a:avLst>
              <a:gd name="adj" fmla="val 16667"/>
            </a:avLst>
          </a:prstGeom>
          <a:solidFill>
            <a:srgbClr val="ffb31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46" name=""/>
          <p:cNvSpPr/>
          <p:nvPr/>
        </p:nvSpPr>
        <p:spPr>
          <a:xfrm>
            <a:off x="2882880" y="5465880"/>
            <a:ext cx="4299120" cy="333360"/>
          </a:xfrm>
          <a:prstGeom prst="roundRect">
            <a:avLst>
              <a:gd name="adj" fmla="val 16667"/>
            </a:avLst>
          </a:prstGeom>
          <a:solidFill>
            <a:srgbClr val="ffb31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47" name=""/>
          <p:cNvSpPr/>
          <p:nvPr/>
        </p:nvSpPr>
        <p:spPr>
          <a:xfrm>
            <a:off x="2884320" y="4467240"/>
            <a:ext cx="4692960" cy="18000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Frutiger 45 Light"/>
              </a:rPr>
              <a:t>Industrial*</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$24B</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Immediate</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Frutiger 45 Light"/>
              </a:rPr>
              <a:t>Commercial</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$28B</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30-360 day lag</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Frutiger 45 Light"/>
              </a:rPr>
              <a:t>Residential</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$30B</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30-360 day lag</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Frutiger 45 Light"/>
              </a:rPr>
              <a:t>Total</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$82B</a:t>
            </a:r>
            <a:endParaRPr b="0" lang="en-US" sz="1600" strike="noStrike" u="none">
              <a:solidFill>
                <a:srgbClr val="000000"/>
              </a:solidFill>
              <a:effectLst/>
              <a:uFillTx/>
              <a:latin typeface="Arial"/>
            </a:endParaRPr>
          </a:p>
        </p:txBody>
      </p:sp>
      <p:sp>
        <p:nvSpPr>
          <p:cNvPr id="148" name=""/>
          <p:cNvSpPr/>
          <p:nvPr/>
        </p:nvSpPr>
        <p:spPr>
          <a:xfrm>
            <a:off x="2917800" y="5884920"/>
            <a:ext cx="4264200" cy="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9" name=""/>
          <p:cNvSpPr/>
          <p:nvPr/>
        </p:nvSpPr>
        <p:spPr>
          <a:xfrm>
            <a:off x="417600" y="-4680"/>
            <a:ext cx="6535440" cy="54900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4343400"/>
                <a:tab algn="l" pos="4572000"/>
                <a:tab algn="l" pos="5486400"/>
                <a:tab algn="l" pos="6400800"/>
                <a:tab algn="l" pos="7315200"/>
                <a:tab algn="l" pos="8229600"/>
                <a:tab algn="l" pos="9144000"/>
                <a:tab algn="l" pos="10058400"/>
              </a:tabLst>
            </a:pPr>
            <a:r>
              <a:rPr b="1" i="1" lang="en-US" sz="3000" strike="noStrike" u="none">
                <a:solidFill>
                  <a:srgbClr val="000000"/>
                </a:solidFill>
                <a:effectLst/>
                <a:uFillTx/>
                <a:latin typeface="Frutiger 55 Roman"/>
              </a:rPr>
              <a:t>Impact of Higher U.S. Power Prices</a:t>
            </a:r>
            <a:endParaRPr b="0" lang="en-US" sz="3000" strike="noStrike" u="none">
              <a:solidFill>
                <a:srgbClr val="000000"/>
              </a:solidFill>
              <a:effectLst/>
              <a:uFillTx/>
              <a:latin typeface="Arial"/>
            </a:endParaRPr>
          </a:p>
        </p:txBody>
      </p:sp>
      <p:graphicFrame>
        <p:nvGraphicFramePr>
          <p:cNvPr id="150" name=""/>
          <p:cNvGraphicFramePr/>
          <p:nvPr/>
        </p:nvGraphicFramePr>
        <p:xfrm>
          <a:off x="1695600" y="646200"/>
          <a:ext cx="6410160" cy="3728880"/>
        </p:xfrm>
        <a:graphic>
          <a:graphicData uri="http://schemas.openxmlformats.org/presentationml/2006/ole">
            <p:oleObj progId="Excel.Sheet.12" r:id="rId1" spid="">
              <p:embed/>
              <p:pic>
                <p:nvPicPr>
                  <p:cNvPr id="151" name="" descr=""/>
                  <p:cNvPicPr/>
                  <p:nvPr/>
                </p:nvPicPr>
                <p:blipFill>
                  <a:blip r:embed="rId2"/>
                  <a:stretch/>
                </p:blipFill>
                <p:spPr>
                  <a:xfrm>
                    <a:off x="1695600" y="646200"/>
                    <a:ext cx="6410160" cy="3728880"/>
                  </a:xfrm>
                  <a:prstGeom prst="rect">
                    <a:avLst/>
                  </a:prstGeom>
                  <a:noFill/>
                  <a:ln w="0">
                    <a:noFill/>
                  </a:ln>
                </p:spPr>
              </p:pic>
            </p:oleObj>
          </a:graphicData>
        </a:graphic>
      </p:graphicFrame>
      <p:sp>
        <p:nvSpPr>
          <p:cNvPr id="152" name=""/>
          <p:cNvSpPr/>
          <p:nvPr/>
        </p:nvSpPr>
        <p:spPr>
          <a:xfrm>
            <a:off x="9812160" y="6481800"/>
            <a:ext cx="244800" cy="244440"/>
          </a:xfrm>
          <a:prstGeom prst="ellipse">
            <a:avLst/>
          </a:prstGeom>
          <a:solidFill>
            <a:srgbClr val="ff000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94D40BE-6C0A-48B2-99E1-D7E9D72CFD7F}" type="slidenum">
              <a:rPr b="1" i="1" lang="en-US" sz="1200" strike="noStrike" u="none">
                <a:solidFill>
                  <a:srgbClr val="ffffff"/>
                </a:solidFill>
                <a:effectLst/>
                <a:uFillTx/>
                <a:latin typeface="Arial"/>
              </a:rPr>
              <a:t>&lt;number&gt;</a:t>
            </a:fld>
            <a:endParaRPr b="0"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3" name=""/>
          <p:cNvSpPr/>
          <p:nvPr/>
        </p:nvSpPr>
        <p:spPr>
          <a:xfrm>
            <a:off x="486000" y="0"/>
            <a:ext cx="3909240" cy="54900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0000"/>
                </a:solidFill>
                <a:effectLst/>
                <a:uFillTx/>
                <a:latin typeface="Frutiger 55 Roman"/>
              </a:rPr>
              <a:t>Annualized Volatility</a:t>
            </a:r>
            <a:endParaRPr b="0" lang="en-US" sz="3000" strike="noStrike" u="none">
              <a:solidFill>
                <a:srgbClr val="000000"/>
              </a:solidFill>
              <a:effectLst/>
              <a:uFillTx/>
              <a:latin typeface="Arial"/>
            </a:endParaRPr>
          </a:p>
        </p:txBody>
      </p:sp>
      <p:graphicFrame>
        <p:nvGraphicFramePr>
          <p:cNvPr id="154" name=""/>
          <p:cNvGraphicFramePr/>
          <p:nvPr/>
        </p:nvGraphicFramePr>
        <p:xfrm>
          <a:off x="590400" y="947880"/>
          <a:ext cx="9107640" cy="4964040"/>
        </p:xfrm>
        <a:graphic>
          <a:graphicData uri="http://schemas.openxmlformats.org/presentationml/2006/ole">
            <p:oleObj progId="Excel.Sheet.12" r:id="rId1" spid="">
              <p:embed/>
              <p:pic>
                <p:nvPicPr>
                  <p:cNvPr id="155" name="" descr=""/>
                  <p:cNvPicPr/>
                  <p:nvPr/>
                </p:nvPicPr>
                <p:blipFill>
                  <a:blip r:embed="rId2"/>
                  <a:stretch/>
                </p:blipFill>
                <p:spPr>
                  <a:xfrm>
                    <a:off x="590400" y="947880"/>
                    <a:ext cx="9107640" cy="4964040"/>
                  </a:xfrm>
                  <a:prstGeom prst="rect">
                    <a:avLst/>
                  </a:prstGeom>
                  <a:noFill/>
                  <a:ln w="0">
                    <a:noFill/>
                  </a:ln>
                </p:spPr>
              </p:pic>
            </p:oleObj>
          </a:graphicData>
        </a:graphic>
      </p:graphicFrame>
      <p:sp>
        <p:nvSpPr>
          <p:cNvPr id="156" name=""/>
          <p:cNvSpPr/>
          <p:nvPr/>
        </p:nvSpPr>
        <p:spPr>
          <a:xfrm flipV="1">
            <a:off x="9342360" y="3300480"/>
            <a:ext cx="25560" cy="753840"/>
          </a:xfrm>
          <a:prstGeom prst="line">
            <a:avLst/>
          </a:prstGeom>
          <a:ln w="25560">
            <a:solidFill>
              <a:srgbClr val="00824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57" name=""/>
          <p:cNvSpPr/>
          <p:nvPr/>
        </p:nvSpPr>
        <p:spPr>
          <a:xfrm>
            <a:off x="2343240" y="2351160"/>
            <a:ext cx="457200" cy="0"/>
          </a:xfrm>
          <a:prstGeom prst="line">
            <a:avLst/>
          </a:prstGeom>
          <a:ln w="2844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58" name=""/>
          <p:cNvSpPr/>
          <p:nvPr/>
        </p:nvSpPr>
        <p:spPr>
          <a:xfrm>
            <a:off x="2343240" y="2070000"/>
            <a:ext cx="457200" cy="0"/>
          </a:xfrm>
          <a:prstGeom prst="line">
            <a:avLst/>
          </a:prstGeom>
          <a:ln w="28440">
            <a:solidFill>
              <a:srgbClr val="ffb31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59" name=""/>
          <p:cNvSpPr/>
          <p:nvPr/>
        </p:nvSpPr>
        <p:spPr>
          <a:xfrm>
            <a:off x="2343240" y="1790640"/>
            <a:ext cx="457200" cy="0"/>
          </a:xfrm>
          <a:prstGeom prst="line">
            <a:avLst/>
          </a:prstGeom>
          <a:ln w="28440">
            <a:solidFill>
              <a:srgbClr val="47bad6"/>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60" name=""/>
          <p:cNvSpPr/>
          <p:nvPr/>
        </p:nvSpPr>
        <p:spPr>
          <a:xfrm>
            <a:off x="2343240" y="1511280"/>
            <a:ext cx="457200" cy="0"/>
          </a:xfrm>
          <a:prstGeom prst="line">
            <a:avLst/>
          </a:prstGeom>
          <a:ln w="28440">
            <a:solidFill>
              <a:srgbClr val="00824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61" name=""/>
          <p:cNvSpPr/>
          <p:nvPr/>
        </p:nvSpPr>
        <p:spPr>
          <a:xfrm>
            <a:off x="2701440" y="1311120"/>
            <a:ext cx="3305880" cy="1191240"/>
          </a:xfrm>
          <a:prstGeom prst="rect">
            <a:avLst/>
          </a:prstGeom>
          <a:noFill/>
          <a:ln w="0">
            <a:noFill/>
          </a:ln>
        </p:spPr>
        <p:style>
          <a:lnRef idx="0"/>
          <a:fillRef idx="0"/>
          <a:effectRef idx="0"/>
          <a:fontRef idx="minor"/>
        </p:style>
        <p:txBody>
          <a:bodyPr wrap="none" lIns="90000" rIns="90000" tIns="46800" bIns="46800" anchor="t">
            <a:spAutoFit/>
          </a:bodyPr>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Frutiger 45 Light"/>
              </a:rPr>
              <a:t>Spot Price Electricity CALPX (Peak-Weighted)</a:t>
            </a:r>
            <a:endParaRPr b="0" lang="en-US" sz="1200" strike="noStrike" u="none">
              <a:solidFill>
                <a:srgbClr val="000000"/>
              </a:solidFill>
              <a:effectLst/>
              <a:uFillTx/>
              <a:latin typeface="Arial"/>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Frutiger 45 Light"/>
              </a:rPr>
              <a:t>NYMEX Natural Gas Prompt </a:t>
            </a:r>
            <a:endParaRPr b="0" lang="en-US" sz="1200" strike="noStrike" u="none">
              <a:solidFill>
                <a:srgbClr val="000000"/>
              </a:solidFill>
              <a:effectLst/>
              <a:uFillTx/>
              <a:latin typeface="Arial"/>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Frutiger 45 Light"/>
              </a:rPr>
              <a:t>NASDAQ</a:t>
            </a:r>
            <a:endParaRPr b="0" lang="en-US" sz="1200" strike="noStrike" u="none">
              <a:solidFill>
                <a:srgbClr val="000000"/>
              </a:solidFill>
              <a:effectLst/>
              <a:uFillTx/>
              <a:latin typeface="Arial"/>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Frutiger 45 Light"/>
              </a:rPr>
              <a:t>30-Year Treasury Bond Yield</a:t>
            </a:r>
            <a:endParaRPr b="0" lang="en-US" sz="1200" strike="noStrike" u="none">
              <a:solidFill>
                <a:srgbClr val="000000"/>
              </a:solidFill>
              <a:effectLst/>
              <a:uFillTx/>
              <a:latin typeface="Arial"/>
            </a:endParaRPr>
          </a:p>
        </p:txBody>
      </p:sp>
      <p:sp>
        <p:nvSpPr>
          <p:cNvPr id="162" name=""/>
          <p:cNvSpPr/>
          <p:nvPr/>
        </p:nvSpPr>
        <p:spPr>
          <a:xfrm>
            <a:off x="2141640" y="1276200"/>
            <a:ext cx="4062240" cy="126684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63" name=""/>
          <p:cNvSpPr/>
          <p:nvPr/>
        </p:nvSpPr>
        <p:spPr>
          <a:xfrm>
            <a:off x="8755920" y="1876320"/>
            <a:ext cx="7156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Frutiger 45 Light"/>
              </a:rPr>
              <a:t>Power</a:t>
            </a:r>
            <a:endParaRPr b="0" lang="en-US" sz="1400" strike="noStrike" u="none">
              <a:solidFill>
                <a:srgbClr val="000000"/>
              </a:solidFill>
              <a:effectLst/>
              <a:uFillTx/>
              <a:latin typeface="Arial"/>
            </a:endParaRPr>
          </a:p>
        </p:txBody>
      </p:sp>
      <p:sp>
        <p:nvSpPr>
          <p:cNvPr id="164" name=""/>
          <p:cNvSpPr/>
          <p:nvPr/>
        </p:nvSpPr>
        <p:spPr>
          <a:xfrm>
            <a:off x="6028560" y="4862520"/>
            <a:ext cx="5176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Frutiger 45 Light"/>
              </a:rPr>
              <a:t>Gas</a:t>
            </a:r>
            <a:endParaRPr b="0" lang="en-US" sz="1400" strike="noStrike" u="none">
              <a:solidFill>
                <a:srgbClr val="000000"/>
              </a:solidFill>
              <a:effectLst/>
              <a:uFillTx/>
              <a:latin typeface="Arial"/>
            </a:endParaRPr>
          </a:p>
        </p:txBody>
      </p:sp>
      <p:sp>
        <p:nvSpPr>
          <p:cNvPr id="165" name=""/>
          <p:cNvSpPr/>
          <p:nvPr/>
        </p:nvSpPr>
        <p:spPr>
          <a:xfrm>
            <a:off x="9284760" y="5365800"/>
            <a:ext cx="63612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Frutiger 45 Light"/>
              </a:rPr>
              <a:t>Bond</a:t>
            </a:r>
            <a:endParaRPr b="0" lang="en-US" sz="1400" strike="noStrike" u="none">
              <a:solidFill>
                <a:srgbClr val="000000"/>
              </a:solidFill>
              <a:effectLst/>
              <a:uFillTx/>
              <a:latin typeface="Arial"/>
            </a:endParaRPr>
          </a:p>
        </p:txBody>
      </p:sp>
      <p:sp>
        <p:nvSpPr>
          <p:cNvPr id="166" name=""/>
          <p:cNvSpPr/>
          <p:nvPr/>
        </p:nvSpPr>
        <p:spPr>
          <a:xfrm>
            <a:off x="2788200" y="5068800"/>
            <a:ext cx="9532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Frutiger 45 Light"/>
              </a:rPr>
              <a:t>NASDAQ</a:t>
            </a:r>
            <a:endParaRPr b="0" lang="en-US" sz="1400" strike="noStrike" u="none">
              <a:solidFill>
                <a:srgbClr val="000000"/>
              </a:solidFill>
              <a:effectLst/>
              <a:uFillTx/>
              <a:latin typeface="Arial"/>
            </a:endParaRPr>
          </a:p>
        </p:txBody>
      </p:sp>
      <p:sp>
        <p:nvSpPr>
          <p:cNvPr id="167" name=""/>
          <p:cNvSpPr/>
          <p:nvPr/>
        </p:nvSpPr>
        <p:spPr>
          <a:xfrm flipH="1">
            <a:off x="2386080" y="5261040"/>
            <a:ext cx="480960" cy="1569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68" name=""/>
          <p:cNvSpPr/>
          <p:nvPr/>
        </p:nvSpPr>
        <p:spPr>
          <a:xfrm flipH="1">
            <a:off x="8555040" y="2019240"/>
            <a:ext cx="279360" cy="7920"/>
          </a:xfrm>
          <a:prstGeom prst="line">
            <a:avLst/>
          </a:prstGeom>
          <a:ln w="9360">
            <a:solidFill>
              <a:srgbClr val="000000"/>
            </a:solidFill>
            <a:miter/>
            <a:tailEnd len="med" type="triangle" w="med"/>
          </a:ln>
        </p:spPr>
        <p:style>
          <a:lnRef idx="0"/>
          <a:fillRef idx="0"/>
          <a:effectRef idx="0"/>
          <a:fontRef idx="minor"/>
        </p:style>
        <p:txBody>
          <a:bodyPr lIns="90000" rIns="90000" tIns="-38880" bIns="-38880" anchor="ctr">
            <a:noAutofit/>
          </a:bodyPr>
          <a:p>
            <a:endParaRPr b="0" lang="en-US" sz="2400" strike="noStrike" u="none">
              <a:solidFill>
                <a:srgbClr val="000000"/>
              </a:solidFill>
              <a:effectLst/>
              <a:uFillTx/>
              <a:latin typeface="Arial"/>
            </a:endParaRPr>
          </a:p>
        </p:txBody>
      </p:sp>
      <p:sp>
        <p:nvSpPr>
          <p:cNvPr id="169" name=""/>
          <p:cNvSpPr/>
          <p:nvPr/>
        </p:nvSpPr>
        <p:spPr>
          <a:xfrm>
            <a:off x="6461280" y="5048280"/>
            <a:ext cx="174600" cy="1476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0" name=""/>
          <p:cNvSpPr/>
          <p:nvPr/>
        </p:nvSpPr>
        <p:spPr>
          <a:xfrm>
            <a:off x="617400" y="4870440"/>
            <a:ext cx="9055080" cy="752400"/>
          </a:xfrm>
          <a:prstGeom prst="roundRect">
            <a:avLst>
              <a:gd name="adj" fmla="val 16667"/>
            </a:avLst>
          </a:prstGeom>
          <a:solidFill>
            <a:srgbClr val="ffb31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71" name=""/>
          <p:cNvSpPr/>
          <p:nvPr/>
        </p:nvSpPr>
        <p:spPr>
          <a:xfrm>
            <a:off x="541080" y="4680"/>
            <a:ext cx="7191720" cy="54900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0000"/>
                </a:solidFill>
                <a:effectLst/>
                <a:uFillTx/>
                <a:latin typeface="Frutiger 55 Roman"/>
              </a:rPr>
              <a:t>Solutions for an Electricity Price Relief</a:t>
            </a:r>
            <a:endParaRPr b="0" lang="en-US" sz="3000" strike="noStrike" u="none">
              <a:solidFill>
                <a:srgbClr val="000000"/>
              </a:solidFill>
              <a:effectLst/>
              <a:uFillTx/>
              <a:latin typeface="Arial"/>
            </a:endParaRPr>
          </a:p>
        </p:txBody>
      </p:sp>
      <p:sp>
        <p:nvSpPr>
          <p:cNvPr id="172" name=""/>
          <p:cNvSpPr/>
          <p:nvPr/>
        </p:nvSpPr>
        <p:spPr>
          <a:xfrm>
            <a:off x="771480" y="928800"/>
            <a:ext cx="8744040" cy="52578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876"/>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Incentives for forward contracting in place of regulatory reliance on unhedged risk</a:t>
            </a:r>
            <a:endParaRPr b="0" lang="en-US" sz="2000" strike="noStrike" u="none">
              <a:solidFill>
                <a:srgbClr val="000000"/>
              </a:solidFill>
              <a:effectLst/>
              <a:uFillTx/>
              <a:latin typeface="Arial"/>
            </a:endParaRPr>
          </a:p>
          <a:p>
            <a:pPr marL="343080" indent="-343080">
              <a:lnSpc>
                <a:spcPct val="100000"/>
              </a:lnSpc>
              <a:spcBef>
                <a:spcPts val="876"/>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Demand response</a:t>
            </a:r>
            <a:endParaRPr b="0" lang="en-US" sz="2000" strike="noStrike" u="none">
              <a:solidFill>
                <a:srgbClr val="000000"/>
              </a:solidFill>
              <a:effectLst/>
              <a:uFillTx/>
              <a:latin typeface="Arial"/>
            </a:endParaRPr>
          </a:p>
          <a:p>
            <a:pPr lvl="1" marL="743040" indent="-285840">
              <a:lnSpc>
                <a:spcPct val="100000"/>
              </a:lnSpc>
              <a:spcBef>
                <a:spcPts val="788"/>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open access to the grid/customer choice</a:t>
            </a:r>
            <a:endParaRPr b="0" lang="en-US" sz="1800" strike="noStrike" u="none">
              <a:solidFill>
                <a:srgbClr val="000000"/>
              </a:solidFill>
              <a:effectLst/>
              <a:uFillTx/>
              <a:latin typeface="Arial"/>
            </a:endParaRPr>
          </a:p>
          <a:p>
            <a:pPr lvl="1" marL="743040" indent="-285840">
              <a:lnSpc>
                <a:spcPct val="100000"/>
              </a:lnSpc>
              <a:spcBef>
                <a:spcPts val="788"/>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real time pricing (on-peak conservation)</a:t>
            </a:r>
            <a:endParaRPr b="0" lang="en-US" sz="1800" strike="noStrike" u="none">
              <a:solidFill>
                <a:srgbClr val="000000"/>
              </a:solidFill>
              <a:effectLst/>
              <a:uFillTx/>
              <a:latin typeface="Arial"/>
            </a:endParaRPr>
          </a:p>
          <a:p>
            <a:pPr lvl="1" marL="743040" indent="-285840">
              <a:lnSpc>
                <a:spcPct val="100000"/>
              </a:lnSpc>
              <a:spcBef>
                <a:spcPts val="788"/>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energy outsourcing for reductions in energy usage and total bill</a:t>
            </a:r>
            <a:endParaRPr b="0" lang="en-US" sz="1800" strike="noStrike" u="none">
              <a:solidFill>
                <a:srgbClr val="000000"/>
              </a:solidFill>
              <a:effectLst/>
              <a:uFillTx/>
              <a:latin typeface="Arial"/>
            </a:endParaRPr>
          </a:p>
          <a:p>
            <a:pPr marL="343080" indent="-343080">
              <a:lnSpc>
                <a:spcPct val="100000"/>
              </a:lnSpc>
              <a:spcBef>
                <a:spcPts val="876"/>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Increased supplies</a:t>
            </a:r>
            <a:endParaRPr b="0" lang="en-US" sz="2000" strike="noStrike" u="none">
              <a:solidFill>
                <a:srgbClr val="000000"/>
              </a:solidFill>
              <a:effectLst/>
              <a:uFillTx/>
              <a:latin typeface="Arial"/>
            </a:endParaRPr>
          </a:p>
          <a:p>
            <a:pPr lvl="1" marL="743040" indent="-285840">
              <a:lnSpc>
                <a:spcPct val="100000"/>
              </a:lnSpc>
              <a:spcBef>
                <a:spcPts val="788"/>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access to gas reserves</a:t>
            </a:r>
            <a:endParaRPr b="0" lang="en-US" sz="1800" strike="noStrike" u="none">
              <a:solidFill>
                <a:srgbClr val="000000"/>
              </a:solidFill>
              <a:effectLst/>
              <a:uFillTx/>
              <a:latin typeface="Arial"/>
            </a:endParaRPr>
          </a:p>
          <a:p>
            <a:pPr lvl="1" marL="743040" indent="-285840">
              <a:lnSpc>
                <a:spcPct val="100000"/>
              </a:lnSpc>
              <a:spcBef>
                <a:spcPts val="788"/>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expedited pipeline and transmission line siting</a:t>
            </a:r>
            <a:endParaRPr b="0" lang="en-US" sz="1800" strike="noStrike" u="none">
              <a:solidFill>
                <a:srgbClr val="000000"/>
              </a:solidFill>
              <a:effectLst/>
              <a:uFillTx/>
              <a:latin typeface="Arial"/>
            </a:endParaRPr>
          </a:p>
          <a:p>
            <a:pPr marL="343080" indent="-343080">
              <a:lnSpc>
                <a:spcPct val="100000"/>
              </a:lnSpc>
              <a:spcBef>
                <a:spcPts val="876"/>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lvl="1" marL="743040" indent="-285840">
              <a:lnSpc>
                <a:spcPct val="100000"/>
              </a:lnSpc>
              <a:spcBef>
                <a:spcPts val="876"/>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
        <p:nvSpPr>
          <p:cNvPr id="173" name=""/>
          <p:cNvSpPr/>
          <p:nvPr/>
        </p:nvSpPr>
        <p:spPr>
          <a:xfrm>
            <a:off x="615960" y="4927680"/>
            <a:ext cx="9016920" cy="916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Congress, state and federal regulators must take an </a:t>
            </a:r>
            <a:r>
              <a:rPr b="0" i="1" lang="en-US" sz="1800" strike="noStrike" u="sng">
                <a:solidFill>
                  <a:srgbClr val="000000"/>
                </a:solidFill>
                <a:effectLst/>
                <a:uFillTx/>
                <a:latin typeface="Frutiger 45 Light"/>
              </a:rPr>
              <a:t>uncompromised</a:t>
            </a:r>
            <a:r>
              <a:rPr b="0" i="1" lang="en-US" sz="1800" strike="noStrike" u="none">
                <a:solidFill>
                  <a:srgbClr val="000000"/>
                </a:solidFill>
                <a:effectLst/>
                <a:uFillTx/>
                <a:latin typeface="Frutiger 45 Light"/>
              </a:rPr>
              <a:t> approach to power (much of the problem today is that deregulation was “negotiated” with the incumbents)</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4" name=""/>
          <p:cNvSpPr/>
          <p:nvPr/>
        </p:nvSpPr>
        <p:spPr>
          <a:xfrm>
            <a:off x="492120" y="4680"/>
            <a:ext cx="5221080" cy="54900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0000"/>
                </a:solidFill>
                <a:effectLst/>
                <a:uFillTx/>
                <a:latin typeface="Frutiger 55 Roman"/>
              </a:rPr>
              <a:t>California</a:t>
            </a:r>
            <a:r>
              <a:rPr b="1" lang="en-US" sz="3000" strike="noStrike" u="none">
                <a:solidFill>
                  <a:srgbClr val="000000"/>
                </a:solidFill>
                <a:effectLst/>
                <a:uFillTx/>
                <a:latin typeface="Frutiger 55 Roman"/>
              </a:rPr>
              <a:t>–</a:t>
            </a:r>
            <a:r>
              <a:rPr b="1" i="1" lang="en-US" sz="3000" strike="noStrike" u="none">
                <a:solidFill>
                  <a:srgbClr val="000000"/>
                </a:solidFill>
                <a:effectLst/>
                <a:uFillTx/>
                <a:latin typeface="Frutiger 55 Roman"/>
              </a:rPr>
              <a:t>How </a:t>
            </a:r>
            <a:r>
              <a:rPr b="1" i="1" lang="en-US" sz="3000" strike="noStrike" u="sng">
                <a:solidFill>
                  <a:srgbClr val="000000"/>
                </a:solidFill>
                <a:effectLst/>
                <a:uFillTx/>
                <a:latin typeface="Frutiger 55 Roman"/>
              </a:rPr>
              <a:t>Not</a:t>
            </a:r>
            <a:r>
              <a:rPr b="1" i="1" lang="en-US" sz="3000" strike="noStrike" u="none">
                <a:solidFill>
                  <a:srgbClr val="000000"/>
                </a:solidFill>
                <a:effectLst/>
                <a:uFillTx/>
                <a:latin typeface="Frutiger 55 Roman"/>
              </a:rPr>
              <a:t> To Do It</a:t>
            </a:r>
            <a:endParaRPr b="0" lang="en-US" sz="3000" strike="noStrike" u="none">
              <a:solidFill>
                <a:srgbClr val="000000"/>
              </a:solidFill>
              <a:effectLst/>
              <a:uFillTx/>
              <a:latin typeface="Arial"/>
            </a:endParaRPr>
          </a:p>
        </p:txBody>
      </p:sp>
      <p:sp>
        <p:nvSpPr>
          <p:cNvPr id="175" name=""/>
          <p:cNvSpPr/>
          <p:nvPr/>
        </p:nvSpPr>
        <p:spPr>
          <a:xfrm>
            <a:off x="498600" y="1484280"/>
            <a:ext cx="4305240" cy="4114800"/>
          </a:xfrm>
          <a:prstGeom prst="rect">
            <a:avLst/>
          </a:prstGeom>
          <a:noFill/>
          <a:ln w="0">
            <a:noFill/>
          </a:ln>
        </p:spPr>
        <p:style>
          <a:lnRef idx="0"/>
          <a:fillRef idx="0"/>
          <a:effectRef idx="0"/>
          <a:fontRef idx="minor"/>
        </p:style>
        <p:txBody>
          <a:bodyPr lIns="90000" rIns="90000" tIns="46800" bIns="46800" anchor="t">
            <a:normAutofit lnSpcReduction="9999"/>
          </a:bodyPr>
          <a:p>
            <a:pPr marL="343080" indent="-343080">
              <a:lnSpc>
                <a:spcPct val="125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Frutiger 45 Light"/>
              </a:rPr>
              <a:t>Public Policy Imperative</a:t>
            </a:r>
            <a:endParaRPr b="0" lang="en-US" sz="2400" strike="noStrike" u="none">
              <a:solidFill>
                <a:srgbClr val="000000"/>
              </a:solidFill>
              <a:effectLst/>
              <a:uFillTx/>
              <a:latin typeface="Arial"/>
            </a:endParaRPr>
          </a:p>
          <a:p>
            <a:pPr marL="343080" indent="-343080">
              <a:lnSpc>
                <a:spcPct val="125000"/>
              </a:lnSpc>
              <a:spcBef>
                <a:spcPts val="1250"/>
              </a:spcBef>
              <a:buClr>
                <a:srgbClr val="ff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Expand generation infrastructure to meet load growth</a:t>
            </a:r>
            <a:endParaRPr b="0" lang="en-US" sz="2000" strike="noStrike" u="none">
              <a:solidFill>
                <a:srgbClr val="000000"/>
              </a:solidFill>
              <a:effectLst/>
              <a:uFillTx/>
              <a:latin typeface="Arial"/>
            </a:endParaRPr>
          </a:p>
          <a:p>
            <a:pPr marL="343080" indent="-343080">
              <a:lnSpc>
                <a:spcPct val="125000"/>
              </a:lnSpc>
              <a:spcBef>
                <a:spcPts val="1250"/>
              </a:spcBef>
              <a:buClr>
                <a:srgbClr val="ff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Hedge price volatility in bilateral contracts</a:t>
            </a:r>
            <a:endParaRPr b="0" lang="en-US" sz="2000" strike="noStrike" u="none">
              <a:solidFill>
                <a:srgbClr val="000000"/>
              </a:solidFill>
              <a:effectLst/>
              <a:uFillTx/>
              <a:latin typeface="Arial"/>
            </a:endParaRPr>
          </a:p>
          <a:p>
            <a:pPr marL="343080" indent="-343080">
              <a:lnSpc>
                <a:spcPct val="125000"/>
              </a:lnSpc>
              <a:spcBef>
                <a:spcPts val="1250"/>
              </a:spcBef>
              <a:buClr>
                <a:srgbClr val="ff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Promote retail customer choice from non-utility suppliers</a:t>
            </a:r>
            <a:endParaRPr b="0" lang="en-US" sz="2000" strike="noStrike" u="none">
              <a:solidFill>
                <a:srgbClr val="000000"/>
              </a:solidFill>
              <a:effectLst/>
              <a:uFillTx/>
              <a:latin typeface="Arial"/>
            </a:endParaRPr>
          </a:p>
          <a:p>
            <a:pPr marL="343080" indent="-343080">
              <a:lnSpc>
                <a:spcPct val="125000"/>
              </a:lnSpc>
              <a:spcBef>
                <a:spcPts val="1250"/>
              </a:spcBef>
              <a:buClr>
                <a:srgbClr val="ff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Allow real time pricing to guide usage</a:t>
            </a:r>
            <a:endParaRPr b="0" lang="en-US" sz="2000" strike="noStrike" u="none">
              <a:solidFill>
                <a:srgbClr val="000000"/>
              </a:solidFill>
              <a:effectLst/>
              <a:uFillTx/>
              <a:latin typeface="Arial"/>
            </a:endParaRPr>
          </a:p>
          <a:p>
            <a:pPr marL="343080" indent="-343080">
              <a:lnSpc>
                <a:spcPct val="125000"/>
              </a:lnSpc>
              <a:spcBef>
                <a:spcPts val="1250"/>
              </a:spcBef>
              <a:buClr>
                <a:srgbClr val="ff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
        <p:nvSpPr>
          <p:cNvPr id="176" name=""/>
          <p:cNvSpPr/>
          <p:nvPr/>
        </p:nvSpPr>
        <p:spPr>
          <a:xfrm>
            <a:off x="4884840" y="1481040"/>
            <a:ext cx="5126040" cy="4114800"/>
          </a:xfrm>
          <a:prstGeom prst="rect">
            <a:avLst/>
          </a:prstGeom>
          <a:noFill/>
          <a:ln w="0">
            <a:noFill/>
          </a:ln>
        </p:spPr>
        <p:style>
          <a:lnRef idx="0"/>
          <a:fillRef idx="0"/>
          <a:effectRef idx="0"/>
          <a:fontRef idx="minor"/>
        </p:style>
        <p:txBody>
          <a:bodyPr lIns="90000" rIns="90000" tIns="46800" bIns="46800" anchor="t">
            <a:normAutofit/>
          </a:bodyPr>
          <a:p>
            <a:pPr lvl="2" marL="1143000" indent="-228600">
              <a:lnSpc>
                <a:spcPct val="125000"/>
              </a:lnSpc>
              <a:spcBef>
                <a:spcPts val="1500"/>
              </a:spcBef>
              <a:tabLst>
                <a:tab algn="l" pos="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Frutiger 45 Light"/>
              </a:rPr>
              <a:t>California Policy</a:t>
            </a:r>
            <a:endParaRPr b="0" lang="en-US" sz="2400" strike="noStrike" u="none">
              <a:solidFill>
                <a:srgbClr val="000000"/>
              </a:solidFill>
              <a:effectLst/>
              <a:uFillTx/>
              <a:latin typeface="Arial"/>
            </a:endParaRPr>
          </a:p>
          <a:p>
            <a:pPr lvl="2" marL="1143000" indent="-228600">
              <a:lnSpc>
                <a:spcPct val="125000"/>
              </a:lnSpc>
              <a:spcBef>
                <a:spcPts val="1250"/>
              </a:spcBef>
              <a:buClr>
                <a:srgbClr val="ff0000"/>
              </a:buClr>
              <a:buFont typeface="Frutiger 45 Light"/>
              <a:buChar char="•"/>
              <a:tabLst>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Siting and permit delays allow demand to outrace generation</a:t>
            </a:r>
            <a:endParaRPr b="0" lang="en-US" sz="2000" strike="noStrike" u="none">
              <a:solidFill>
                <a:srgbClr val="000000"/>
              </a:solidFill>
              <a:effectLst/>
              <a:uFillTx/>
              <a:latin typeface="Arial"/>
            </a:endParaRPr>
          </a:p>
          <a:p>
            <a:pPr lvl="2" marL="1143000" indent="-228600">
              <a:lnSpc>
                <a:spcPct val="125000"/>
              </a:lnSpc>
              <a:spcBef>
                <a:spcPts val="1250"/>
              </a:spcBef>
              <a:buClr>
                <a:srgbClr val="ff0000"/>
              </a:buClr>
              <a:buFont typeface="Frutiger 45 Light"/>
              <a:buChar char="•"/>
              <a:tabLst>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Total dependence on spot prices from a single pool</a:t>
            </a:r>
            <a:endParaRPr b="0" lang="en-US" sz="2000" strike="noStrike" u="none">
              <a:solidFill>
                <a:srgbClr val="000000"/>
              </a:solidFill>
              <a:effectLst/>
              <a:uFillTx/>
              <a:latin typeface="Arial"/>
            </a:endParaRPr>
          </a:p>
          <a:p>
            <a:pPr lvl="2" marL="1143000" indent="-228600">
              <a:lnSpc>
                <a:spcPct val="125000"/>
              </a:lnSpc>
              <a:spcBef>
                <a:spcPts val="1250"/>
              </a:spcBef>
              <a:buClr>
                <a:srgbClr val="ff0000"/>
              </a:buClr>
              <a:buFont typeface="Frutiger 45 Light"/>
              <a:buChar char="•"/>
              <a:tabLst>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Restructuring results in &lt;1% of customers leaving the utility</a:t>
            </a:r>
            <a:endParaRPr b="0" lang="en-US" sz="2000" strike="noStrike" u="none">
              <a:solidFill>
                <a:srgbClr val="000000"/>
              </a:solidFill>
              <a:effectLst/>
              <a:uFillTx/>
              <a:latin typeface="Arial"/>
            </a:endParaRPr>
          </a:p>
          <a:p>
            <a:pPr lvl="2" marL="1143000" indent="-228600">
              <a:lnSpc>
                <a:spcPct val="125000"/>
              </a:lnSpc>
              <a:spcBef>
                <a:spcPts val="1250"/>
              </a:spcBef>
              <a:buClr>
                <a:srgbClr val="ff0000"/>
              </a:buClr>
              <a:buFont typeface="Frutiger 45 Light"/>
              <a:buChar char="•"/>
              <a:tabLst>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Retail rates capped</a:t>
            </a:r>
            <a:endParaRPr b="0" lang="en-US" sz="2000" strike="noStrike" u="none">
              <a:solidFill>
                <a:srgbClr val="000000"/>
              </a:solidFill>
              <a:effectLst/>
              <a:uFillTx/>
              <a:latin typeface="Arial"/>
            </a:endParaRPr>
          </a:p>
        </p:txBody>
      </p:sp>
      <p:sp>
        <p:nvSpPr>
          <p:cNvPr id="177" name=""/>
          <p:cNvSpPr/>
          <p:nvPr/>
        </p:nvSpPr>
        <p:spPr>
          <a:xfrm>
            <a:off x="4762440" y="2421000"/>
            <a:ext cx="839880" cy="252360"/>
          </a:xfrm>
          <a:prstGeom prst="rightArrow">
            <a:avLst>
              <a:gd name="adj1" fmla="val 50000"/>
              <a:gd name="adj2" fmla="val 83203"/>
            </a:avLst>
          </a:prstGeom>
          <a:solidFill>
            <a:srgbClr val="095ba6"/>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178" name=""/>
          <p:cNvSpPr/>
          <p:nvPr/>
        </p:nvSpPr>
        <p:spPr>
          <a:xfrm>
            <a:off x="4762440" y="3303720"/>
            <a:ext cx="839880" cy="252360"/>
          </a:xfrm>
          <a:prstGeom prst="rightArrow">
            <a:avLst>
              <a:gd name="adj1" fmla="val 50000"/>
              <a:gd name="adj2" fmla="val 83203"/>
            </a:avLst>
          </a:prstGeom>
          <a:solidFill>
            <a:srgbClr val="095ba6"/>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179" name=""/>
          <p:cNvSpPr/>
          <p:nvPr/>
        </p:nvSpPr>
        <p:spPr>
          <a:xfrm>
            <a:off x="4762440" y="4273560"/>
            <a:ext cx="839880" cy="252360"/>
          </a:xfrm>
          <a:prstGeom prst="rightArrow">
            <a:avLst>
              <a:gd name="adj1" fmla="val 50000"/>
              <a:gd name="adj2" fmla="val 83203"/>
            </a:avLst>
          </a:prstGeom>
          <a:solidFill>
            <a:srgbClr val="095ba6"/>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180" name=""/>
          <p:cNvSpPr/>
          <p:nvPr/>
        </p:nvSpPr>
        <p:spPr>
          <a:xfrm>
            <a:off x="4762440" y="5187960"/>
            <a:ext cx="839880" cy="252360"/>
          </a:xfrm>
          <a:prstGeom prst="rightArrow">
            <a:avLst>
              <a:gd name="adj1" fmla="val 50000"/>
              <a:gd name="adj2" fmla="val 83203"/>
            </a:avLst>
          </a:prstGeom>
          <a:solidFill>
            <a:srgbClr val="095ba6"/>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181" name=""/>
          <p:cNvSpPr/>
          <p:nvPr/>
        </p:nvSpPr>
        <p:spPr>
          <a:xfrm>
            <a:off x="407880" y="-1440"/>
            <a:ext cx="8240760" cy="48096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0000"/>
                </a:solidFill>
                <a:effectLst/>
                <a:uFillTx/>
                <a:latin typeface="Frutiger 55 Roman"/>
              </a:rPr>
              <a:t>Access Restrictions to U.S. Gas Resources</a:t>
            </a:r>
            <a:endParaRPr b="0" lang="en-US" sz="3000" strike="noStrike" u="none">
              <a:solidFill>
                <a:srgbClr val="000000"/>
              </a:solidFill>
              <a:effectLst/>
              <a:uFillTx/>
              <a:latin typeface="Arial"/>
            </a:endParaRPr>
          </a:p>
        </p:txBody>
      </p:sp>
      <p:sp>
        <p:nvSpPr>
          <p:cNvPr id="182" name=""/>
          <p:cNvSpPr/>
          <p:nvPr/>
        </p:nvSpPr>
        <p:spPr>
          <a:xfrm>
            <a:off x="514080" y="1201680"/>
            <a:ext cx="2174040" cy="383400"/>
          </a:xfrm>
          <a:prstGeom prst="rect">
            <a:avLst/>
          </a:prstGeom>
          <a:solidFill>
            <a:srgbClr val="ffb310"/>
          </a:solid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00"/>
                </a:solidFill>
                <a:effectLst/>
                <a:uFillTx/>
                <a:latin typeface="Frutiger 45 Light"/>
              </a:rPr>
              <a:t>Rocky Mountains</a:t>
            </a:r>
            <a:endParaRPr b="0" lang="en-US" sz="1900" strike="noStrike" u="none">
              <a:solidFill>
                <a:srgbClr val="000000"/>
              </a:solidFill>
              <a:effectLst/>
              <a:uFillTx/>
              <a:latin typeface="Arial"/>
            </a:endParaRPr>
          </a:p>
        </p:txBody>
      </p:sp>
      <p:sp>
        <p:nvSpPr>
          <p:cNvPr id="183" name=""/>
          <p:cNvSpPr/>
          <p:nvPr/>
        </p:nvSpPr>
        <p:spPr>
          <a:xfrm>
            <a:off x="532800" y="2759040"/>
            <a:ext cx="1184040" cy="383400"/>
          </a:xfrm>
          <a:prstGeom prst="rect">
            <a:avLst/>
          </a:prstGeom>
          <a:solidFill>
            <a:srgbClr val="ffb310"/>
          </a:solid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00"/>
                </a:solidFill>
                <a:effectLst/>
                <a:uFillTx/>
                <a:latin typeface="Frutiger 45 Light"/>
              </a:rPr>
              <a:t>Offshore</a:t>
            </a:r>
            <a:endParaRPr b="0" lang="en-US" sz="1900" strike="noStrike" u="none">
              <a:solidFill>
                <a:srgbClr val="000000"/>
              </a:solidFill>
              <a:effectLst/>
              <a:uFillTx/>
              <a:latin typeface="Arial"/>
            </a:endParaRPr>
          </a:p>
        </p:txBody>
      </p:sp>
      <p:sp>
        <p:nvSpPr>
          <p:cNvPr id="184" name=""/>
          <p:cNvSpPr/>
          <p:nvPr/>
        </p:nvSpPr>
        <p:spPr>
          <a:xfrm>
            <a:off x="1587600" y="1720800"/>
            <a:ext cx="8032680" cy="612360"/>
          </a:xfrm>
          <a:prstGeom prst="rect">
            <a:avLst/>
          </a:prstGeom>
          <a:noFill/>
          <a:ln w="0">
            <a:noFill/>
          </a:ln>
        </p:spPr>
        <p:style>
          <a:lnRef idx="0"/>
          <a:fillRef idx="0"/>
          <a:effectRef idx="0"/>
          <a:fontRef idx="minor"/>
        </p:style>
        <p:txBody>
          <a:bodyPr lIns="90000" rIns="90000" tIns="46800" bIns="46800" anchor="t">
            <a:spAutoFit/>
          </a:bodyPr>
          <a:p>
            <a:pPr marL="174600" indent="-174600">
              <a:lnSpc>
                <a:spcPct val="100000"/>
              </a:lnSpc>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700" strike="noStrike" u="none">
                <a:solidFill>
                  <a:srgbClr val="000000"/>
                </a:solidFill>
                <a:effectLst/>
                <a:uFillTx/>
                <a:latin typeface="Frutiger 45 Light"/>
              </a:rPr>
              <a:t>137 Tcf of the area’s 380 Tcf natural gas resources is either off limits or under restrictions. This amounts to 10% of all lower-48 U.S. gas resources</a:t>
            </a:r>
            <a:endParaRPr b="0" lang="en-US" sz="1700" strike="noStrike" u="none">
              <a:solidFill>
                <a:srgbClr val="000000"/>
              </a:solidFill>
              <a:effectLst/>
              <a:uFillTx/>
              <a:latin typeface="Arial"/>
            </a:endParaRPr>
          </a:p>
        </p:txBody>
      </p:sp>
      <p:sp>
        <p:nvSpPr>
          <p:cNvPr id="185" name=""/>
          <p:cNvSpPr/>
          <p:nvPr/>
        </p:nvSpPr>
        <p:spPr>
          <a:xfrm>
            <a:off x="1587600" y="3295800"/>
            <a:ext cx="8154720" cy="1908360"/>
          </a:xfrm>
          <a:prstGeom prst="rect">
            <a:avLst/>
          </a:prstGeom>
          <a:noFill/>
          <a:ln w="0">
            <a:noFill/>
          </a:ln>
        </p:spPr>
        <p:style>
          <a:lnRef idx="0"/>
          <a:fillRef idx="0"/>
          <a:effectRef idx="0"/>
          <a:fontRef idx="minor"/>
        </p:style>
        <p:txBody>
          <a:bodyPr lIns="90000" rIns="90000" tIns="46800" bIns="46800" anchor="t">
            <a:spAutoFit/>
          </a:bodyPr>
          <a:p>
            <a:pPr marL="174600" indent="-174600">
              <a:lnSpc>
                <a:spcPct val="100000"/>
              </a:lnSpc>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700" strike="noStrike" u="none">
                <a:solidFill>
                  <a:srgbClr val="000000"/>
                </a:solidFill>
                <a:effectLst/>
                <a:uFillTx/>
                <a:latin typeface="Frutiger 45 Light"/>
              </a:rPr>
              <a:t>The federal moratorium on developing offshore U.S. Atlantic and Pacific resources, which had been set to expire in 2002, was extended to 2012 by President Clinton</a:t>
            </a:r>
            <a:endParaRPr b="0" lang="en-US" sz="1700" strike="noStrike" u="none">
              <a:solidFill>
                <a:srgbClr val="000000"/>
              </a:solidFill>
              <a:effectLst/>
              <a:uFillTx/>
              <a:latin typeface="Arial"/>
            </a:endParaRPr>
          </a:p>
          <a:p>
            <a:pPr marL="174600" indent="-174600">
              <a:lnSpc>
                <a:spcPct val="100000"/>
              </a:lnSpc>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700" strike="noStrike" u="none">
              <a:solidFill>
                <a:srgbClr val="000000"/>
              </a:solidFill>
              <a:effectLst/>
              <a:uFillTx/>
              <a:latin typeface="Arial"/>
            </a:endParaRPr>
          </a:p>
          <a:p>
            <a:pPr marL="174600" indent="-174600">
              <a:lnSpc>
                <a:spcPct val="100000"/>
              </a:lnSpc>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700" strike="noStrike" u="none">
                <a:solidFill>
                  <a:srgbClr val="000000"/>
                </a:solidFill>
                <a:effectLst/>
                <a:uFillTx/>
                <a:latin typeface="Frutiger 45 Light"/>
              </a:rPr>
              <a:t>This moratorium impacts 31 Tcf of Atlantic resources and 21 Tcf in the Pacific. Another 24 Tcf in East Gulf of Mexico are inaccessible due to state and other federal moratoria. These limitations restrict another 5% of U.S. gas resources</a:t>
            </a:r>
            <a:endParaRPr b="0" lang="en-US" sz="1700" strike="noStrike" u="none">
              <a:solidFill>
                <a:srgbClr val="000000"/>
              </a:solidFill>
              <a:effectLst/>
              <a:uFillTx/>
              <a:latin typeface="Arial"/>
            </a:endParaRPr>
          </a:p>
        </p:txBody>
      </p:sp>
      <p:sp>
        <p:nvSpPr>
          <p:cNvPr id="186" name=""/>
          <p:cNvSpPr/>
          <p:nvPr/>
        </p:nvSpPr>
        <p:spPr>
          <a:xfrm>
            <a:off x="520560" y="5580000"/>
            <a:ext cx="1585080" cy="383400"/>
          </a:xfrm>
          <a:prstGeom prst="rect">
            <a:avLst/>
          </a:prstGeom>
          <a:solidFill>
            <a:srgbClr val="ffb310"/>
          </a:solid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00"/>
                </a:solidFill>
                <a:effectLst/>
                <a:uFillTx/>
                <a:latin typeface="Frutiger 45 Light"/>
              </a:rPr>
              <a:t>Bottom Line</a:t>
            </a:r>
            <a:endParaRPr b="0" lang="en-US" sz="1900" strike="noStrike" u="none">
              <a:solidFill>
                <a:srgbClr val="000000"/>
              </a:solidFill>
              <a:effectLst/>
              <a:uFillTx/>
              <a:latin typeface="Arial"/>
            </a:endParaRPr>
          </a:p>
        </p:txBody>
      </p:sp>
      <p:sp>
        <p:nvSpPr>
          <p:cNvPr id="187" name=""/>
          <p:cNvSpPr/>
          <p:nvPr/>
        </p:nvSpPr>
        <p:spPr>
          <a:xfrm>
            <a:off x="1587600" y="6116760"/>
            <a:ext cx="8154720" cy="353160"/>
          </a:xfrm>
          <a:prstGeom prst="rect">
            <a:avLst/>
          </a:prstGeom>
          <a:noFill/>
          <a:ln w="0">
            <a:noFill/>
          </a:ln>
        </p:spPr>
        <p:style>
          <a:lnRef idx="0"/>
          <a:fillRef idx="0"/>
          <a:effectRef idx="0"/>
          <a:fontRef idx="minor"/>
        </p:style>
        <p:txBody>
          <a:bodyPr lIns="90000" rIns="90000" tIns="46800" bIns="46800" anchor="t">
            <a:spAutoFit/>
          </a:bodyPr>
          <a:p>
            <a:pPr marL="174600" indent="-174600">
              <a:lnSpc>
                <a:spcPct val="100000"/>
              </a:lnSpc>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700" strike="noStrike" u="none">
                <a:solidFill>
                  <a:srgbClr val="000000"/>
                </a:solidFill>
                <a:effectLst/>
                <a:uFillTx/>
                <a:latin typeface="Frutiger 45 Light"/>
              </a:rPr>
              <a:t>15% of U.S. gas resources are either off limits or subject to restrictions</a:t>
            </a:r>
            <a:endParaRPr b="0" lang="en-US" sz="1700" strike="noStrike" u="none">
              <a:solidFill>
                <a:srgbClr val="000000"/>
              </a:solidFill>
              <a:effectLst/>
              <a:uFillTx/>
              <a:latin typeface="Arial"/>
            </a:endParaRPr>
          </a:p>
        </p:txBody>
      </p:sp>
      <p:sp>
        <p:nvSpPr>
          <p:cNvPr id="188" name=""/>
          <p:cNvSpPr/>
          <p:nvPr/>
        </p:nvSpPr>
        <p:spPr>
          <a:xfrm>
            <a:off x="78480" y="6618240"/>
            <a:ext cx="23389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Frutiger 45 Light"/>
              </a:rPr>
              <a:t>Source: NPC Study, December 1999</a:t>
            </a:r>
            <a:endParaRPr b="0" lang="en-US" sz="1000" strike="noStrike" u="none">
              <a:solidFill>
                <a:srgbClr val="000000"/>
              </a:solidFill>
              <a:effectLst/>
              <a:uFillTx/>
              <a:latin typeface="Arial"/>
            </a:endParaRPr>
          </a:p>
        </p:txBody>
      </p:sp>
      <p:sp>
        <p:nvSpPr>
          <p:cNvPr id="189" name=""/>
          <p:cNvSpPr/>
          <p:nvPr/>
        </p:nvSpPr>
        <p:spPr>
          <a:xfrm>
            <a:off x="9812160" y="6481800"/>
            <a:ext cx="244800" cy="244440"/>
          </a:xfrm>
          <a:prstGeom prst="ellipse">
            <a:avLst/>
          </a:prstGeom>
          <a:solidFill>
            <a:srgbClr val="ff000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42A5B8E-DA7B-4475-A394-DC7BFC47B5E8}" type="slidenum">
              <a:rPr b="1" i="1" lang="en-US" sz="1200" strike="noStrike" u="none">
                <a:solidFill>
                  <a:srgbClr val="ffffff"/>
                </a:solidFill>
                <a:effectLst/>
                <a:uFillTx/>
                <a:latin typeface="Arial"/>
              </a:rPr>
              <a:t>&lt;number&gt;</a:t>
            </a:fld>
            <a:endParaRPr b="0"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
          <p:cNvSpPr/>
          <p:nvPr/>
        </p:nvSpPr>
        <p:spPr>
          <a:xfrm>
            <a:off x="546840" y="4680"/>
            <a:ext cx="8588520" cy="54900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0000"/>
                </a:solidFill>
                <a:effectLst/>
                <a:uFillTx/>
                <a:latin typeface="Frutiger 55 Roman"/>
              </a:rPr>
              <a:t>Summary: Importance of Sound Energy Policy</a:t>
            </a:r>
            <a:endParaRPr b="0" lang="en-US" sz="3000" strike="noStrike" u="none">
              <a:solidFill>
                <a:srgbClr val="000000"/>
              </a:solidFill>
              <a:effectLst/>
              <a:uFillTx/>
              <a:latin typeface="Arial"/>
            </a:endParaRPr>
          </a:p>
        </p:txBody>
      </p:sp>
      <p:sp>
        <p:nvSpPr>
          <p:cNvPr id="191" name=""/>
          <p:cNvSpPr/>
          <p:nvPr/>
        </p:nvSpPr>
        <p:spPr>
          <a:xfrm>
            <a:off x="771480" y="1741320"/>
            <a:ext cx="4363920" cy="287208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876"/>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Combination of</a:t>
            </a:r>
            <a:endParaRPr b="0" lang="en-US" sz="2000" strike="noStrike" u="none">
              <a:solidFill>
                <a:srgbClr val="000000"/>
              </a:solidFill>
              <a:effectLst/>
              <a:uFillTx/>
              <a:latin typeface="Arial"/>
            </a:endParaRPr>
          </a:p>
          <a:p>
            <a:pPr lvl="1" marL="743040" indent="-285840">
              <a:lnSpc>
                <a:spcPct val="100000"/>
              </a:lnSpc>
              <a:spcBef>
                <a:spcPts val="788"/>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essential nature of the commodities (all consumers and businesses depend on them)</a:t>
            </a:r>
            <a:endParaRPr b="0" lang="en-US" sz="1800" strike="noStrike" u="none">
              <a:solidFill>
                <a:srgbClr val="000000"/>
              </a:solidFill>
              <a:effectLst/>
              <a:uFillTx/>
              <a:latin typeface="Arial"/>
            </a:endParaRPr>
          </a:p>
          <a:p>
            <a:pPr lvl="1" marL="743040" indent="-285840">
              <a:lnSpc>
                <a:spcPct val="100000"/>
              </a:lnSpc>
              <a:spcBef>
                <a:spcPts val="788"/>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lack of demand response</a:t>
            </a:r>
            <a:endParaRPr b="0" lang="en-US" sz="1800" strike="noStrike" u="none">
              <a:solidFill>
                <a:srgbClr val="000000"/>
              </a:solidFill>
              <a:effectLst/>
              <a:uFillTx/>
              <a:latin typeface="Arial"/>
            </a:endParaRPr>
          </a:p>
          <a:p>
            <a:pPr lvl="1" marL="743040" indent="-285840">
              <a:lnSpc>
                <a:spcPct val="100000"/>
              </a:lnSpc>
              <a:spcBef>
                <a:spcPts val="788"/>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unavailability of storage</a:t>
            </a:r>
            <a:endParaRPr b="0" lang="en-US" sz="1800" strike="noStrike" u="none">
              <a:solidFill>
                <a:srgbClr val="000000"/>
              </a:solidFill>
              <a:effectLst/>
              <a:uFillTx/>
              <a:latin typeface="Arial"/>
            </a:endParaRPr>
          </a:p>
          <a:p>
            <a:pPr lvl="1" marL="743040" indent="-285840">
              <a:lnSpc>
                <a:spcPct val="100000"/>
              </a:lnSpc>
              <a:spcBef>
                <a:spcPts val="788"/>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unhedged volatility</a:t>
            </a:r>
            <a:endParaRPr b="0" lang="en-US" sz="1800" strike="noStrike" u="none">
              <a:solidFill>
                <a:srgbClr val="000000"/>
              </a:solidFill>
              <a:effectLst/>
              <a:uFillTx/>
              <a:latin typeface="Arial"/>
            </a:endParaRPr>
          </a:p>
          <a:p>
            <a:pPr marL="343080" indent="-343080">
              <a:lnSpc>
                <a:spcPct val="100000"/>
              </a:lnSpc>
              <a:spcBef>
                <a:spcPts val="876"/>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marL="343080" indent="-343080">
              <a:lnSpc>
                <a:spcPct val="100000"/>
              </a:lnSpc>
              <a:spcBef>
                <a:spcPts val="876"/>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
        <p:nvSpPr>
          <p:cNvPr id="192" name=""/>
          <p:cNvSpPr/>
          <p:nvPr/>
        </p:nvSpPr>
        <p:spPr>
          <a:xfrm>
            <a:off x="641520" y="1004760"/>
            <a:ext cx="9250200" cy="11606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5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Frutiger 45 Light"/>
              </a:rPr>
              <a:t>We need a sound U.S. energy policy because...</a:t>
            </a:r>
            <a:endParaRPr b="0" lang="en-US" sz="2400" strike="noStrike" u="none">
              <a:solidFill>
                <a:srgbClr val="000000"/>
              </a:solidFill>
              <a:effectLst/>
              <a:uFillTx/>
              <a:latin typeface="Arial"/>
            </a:endParaRPr>
          </a:p>
        </p:txBody>
      </p:sp>
      <p:sp>
        <p:nvSpPr>
          <p:cNvPr id="193" name=""/>
          <p:cNvSpPr/>
          <p:nvPr/>
        </p:nvSpPr>
        <p:spPr>
          <a:xfrm>
            <a:off x="6224760" y="1741320"/>
            <a:ext cx="2765160" cy="287208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876"/>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Leads to</a:t>
            </a:r>
            <a:endParaRPr b="0" lang="en-US" sz="2000" strike="noStrike" u="none">
              <a:solidFill>
                <a:srgbClr val="000000"/>
              </a:solidFill>
              <a:effectLst/>
              <a:uFillTx/>
              <a:latin typeface="Arial"/>
            </a:endParaRPr>
          </a:p>
          <a:p>
            <a:pPr lvl="1" marL="743040" indent="-285840">
              <a:lnSpc>
                <a:spcPct val="100000"/>
              </a:lnSpc>
              <a:spcBef>
                <a:spcPts val="788"/>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lvl="1" marL="743040" indent="-285840">
              <a:lnSpc>
                <a:spcPct val="100000"/>
              </a:lnSpc>
              <a:spcBef>
                <a:spcPts val="788"/>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Crisis Potential</a:t>
            </a:r>
            <a:endParaRPr b="0" lang="en-US" sz="1800" strike="noStrike" u="none">
              <a:solidFill>
                <a:srgbClr val="000000"/>
              </a:solidFill>
              <a:effectLst/>
              <a:uFillTx/>
              <a:latin typeface="Arial"/>
            </a:endParaRPr>
          </a:p>
        </p:txBody>
      </p:sp>
      <p:sp>
        <p:nvSpPr>
          <p:cNvPr id="194" name=""/>
          <p:cNvSpPr/>
          <p:nvPr/>
        </p:nvSpPr>
        <p:spPr>
          <a:xfrm>
            <a:off x="5478480" y="1738440"/>
            <a:ext cx="646200" cy="2054160"/>
          </a:xfrm>
          <a:custGeom>
            <a:avLst/>
            <a:gdLst/>
            <a:ahLst/>
            <a:rect l="l" t="t" r="r" b="b"/>
            <a:pathLst>
              <a:path w="407" h="1294">
                <a:moveTo>
                  <a:pt x="0" y="0"/>
                </a:moveTo>
                <a:lnTo>
                  <a:pt x="407" y="699"/>
                </a:lnTo>
                <a:lnTo>
                  <a:pt x="27" y="1294"/>
                </a:lnTo>
                <a:lnTo>
                  <a:pt x="281" y="705"/>
                </a:lnTo>
                <a:lnTo>
                  <a:pt x="0" y="0"/>
                </a:lnTo>
                <a:close/>
              </a:path>
            </a:pathLst>
          </a:custGeom>
          <a:solidFill>
            <a:srgbClr val="095ba6"/>
          </a:solidFill>
          <a:ln w="0">
            <a:noFill/>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195" name=""/>
          <p:cNvSpPr/>
          <p:nvPr/>
        </p:nvSpPr>
        <p:spPr>
          <a:xfrm>
            <a:off x="771480" y="4514760"/>
            <a:ext cx="7094520" cy="9972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25000"/>
              </a:lnSpc>
              <a:spcBef>
                <a:spcPts val="1250"/>
              </a:spcBef>
              <a:buClr>
                <a:srgbClr val="ff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Energy is a large part of overall economic picture</a:t>
            </a:r>
            <a:endParaRPr b="0" lang="en-US" sz="2000" strike="noStrike" u="none">
              <a:solidFill>
                <a:srgbClr val="000000"/>
              </a:solidFill>
              <a:effectLst/>
              <a:uFillTx/>
              <a:latin typeface="Arial"/>
            </a:endParaRPr>
          </a:p>
          <a:p>
            <a:pPr lvl="1" marL="743040" indent="-285840">
              <a:lnSpc>
                <a:spcPct val="125000"/>
              </a:lnSpc>
              <a:spcBef>
                <a:spcPts val="1125"/>
              </a:spcBef>
              <a:buClr>
                <a:srgbClr val="ff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can</a:t>
            </a:r>
            <a:r>
              <a:rPr b="0" i="1" lang="en-US" sz="2000" strike="noStrike" u="none">
                <a:solidFill>
                  <a:srgbClr val="000000"/>
                </a:solidFill>
                <a:effectLst/>
                <a:uFillTx/>
                <a:latin typeface="Frutiger 45 Light"/>
              </a:rPr>
              <a:t> </a:t>
            </a:r>
            <a:r>
              <a:rPr b="0" i="1" lang="en-US" sz="1800" strike="noStrike" u="none">
                <a:solidFill>
                  <a:srgbClr val="000000"/>
                </a:solidFill>
                <a:effectLst/>
                <a:uFillTx/>
                <a:latin typeface="Frutiger 45 Light"/>
              </a:rPr>
              <a:t>affect</a:t>
            </a:r>
            <a:r>
              <a:rPr b="0" i="1" lang="en-US" sz="2000" strike="noStrike" u="none">
                <a:solidFill>
                  <a:srgbClr val="000000"/>
                </a:solidFill>
                <a:effectLst/>
                <a:uFillTx/>
                <a:latin typeface="Frutiger 45 Light"/>
              </a:rPr>
              <a:t> </a:t>
            </a:r>
            <a:r>
              <a:rPr b="0" i="1" lang="en-US" sz="1800" strike="noStrike" u="none">
                <a:solidFill>
                  <a:srgbClr val="000000"/>
                </a:solidFill>
                <a:effectLst/>
                <a:uFillTx/>
                <a:latin typeface="Frutiger 45 Light"/>
              </a:rPr>
              <a:t>inflation</a:t>
            </a:r>
            <a:endParaRPr b="0" lang="en-US" sz="1800" strike="noStrike" u="none">
              <a:solidFill>
                <a:srgbClr val="000000"/>
              </a:solidFill>
              <a:effectLst/>
              <a:uFillTx/>
              <a:latin typeface="Arial"/>
            </a:endParaRPr>
          </a:p>
          <a:p>
            <a:pPr lvl="1" marL="743040" indent="-285840">
              <a:lnSpc>
                <a:spcPct val="125000"/>
              </a:lnSpc>
              <a:spcBef>
                <a:spcPts val="1125"/>
              </a:spcBef>
              <a:buClr>
                <a:srgbClr val="ff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affects</a:t>
            </a:r>
            <a:r>
              <a:rPr b="0" i="1" lang="en-US" sz="2000" strike="noStrike" u="none">
                <a:solidFill>
                  <a:srgbClr val="000000"/>
                </a:solidFill>
                <a:effectLst/>
                <a:uFillTx/>
                <a:latin typeface="Frutiger 45 Light"/>
              </a:rPr>
              <a:t> </a:t>
            </a:r>
            <a:r>
              <a:rPr b="0" i="1" lang="en-US" sz="1800" strike="noStrike" u="none">
                <a:solidFill>
                  <a:srgbClr val="000000"/>
                </a:solidFill>
                <a:effectLst/>
                <a:uFillTx/>
                <a:latin typeface="Frutiger 45 Light"/>
              </a:rPr>
              <a:t>every</a:t>
            </a:r>
            <a:r>
              <a:rPr b="0" i="1" lang="en-US" sz="2000" strike="noStrike" u="none">
                <a:solidFill>
                  <a:srgbClr val="000000"/>
                </a:solidFill>
                <a:effectLst/>
                <a:uFillTx/>
                <a:latin typeface="Frutiger 45 Light"/>
              </a:rPr>
              <a:t> </a:t>
            </a:r>
            <a:r>
              <a:rPr b="0" i="1" lang="en-US" sz="1800" strike="noStrike" u="none">
                <a:solidFill>
                  <a:srgbClr val="000000"/>
                </a:solidFill>
                <a:effectLst/>
                <a:uFillTx/>
                <a:latin typeface="Frutiger 45 Light"/>
              </a:rPr>
              <a:t>major</a:t>
            </a:r>
            <a:r>
              <a:rPr b="0" i="1" lang="en-US" sz="2000" strike="noStrike" u="none">
                <a:solidFill>
                  <a:srgbClr val="000000"/>
                </a:solidFill>
                <a:effectLst/>
                <a:uFillTx/>
                <a:latin typeface="Frutiger 45 Light"/>
              </a:rPr>
              <a:t> </a:t>
            </a:r>
            <a:r>
              <a:rPr b="0" i="1" lang="en-US" sz="1800" strike="noStrike" u="none">
                <a:solidFill>
                  <a:srgbClr val="000000"/>
                </a:solidFill>
                <a:effectLst/>
                <a:uFillTx/>
                <a:latin typeface="Frutiger 45 Light"/>
              </a:rPr>
              <a:t>business;</a:t>
            </a:r>
            <a:r>
              <a:rPr b="0" i="1" lang="en-US" sz="2000" strike="noStrike" u="none">
                <a:solidFill>
                  <a:srgbClr val="000000"/>
                </a:solidFill>
                <a:effectLst/>
                <a:uFillTx/>
                <a:latin typeface="Frutiger 45 Light"/>
              </a:rPr>
              <a:t> </a:t>
            </a:r>
            <a:r>
              <a:rPr b="0" i="1" lang="en-US" sz="1800" strike="noStrike" u="none">
                <a:solidFill>
                  <a:srgbClr val="000000"/>
                </a:solidFill>
                <a:effectLst/>
                <a:uFillTx/>
                <a:latin typeface="Frutiger 45 Light"/>
              </a:rPr>
              <a:t>can</a:t>
            </a:r>
            <a:r>
              <a:rPr b="0" i="1" lang="en-US" sz="2000" strike="noStrike" u="none">
                <a:solidFill>
                  <a:srgbClr val="000000"/>
                </a:solidFill>
                <a:effectLst/>
                <a:uFillTx/>
                <a:latin typeface="Frutiger 45 Light"/>
              </a:rPr>
              <a:t> </a:t>
            </a:r>
            <a:r>
              <a:rPr b="0" i="1" lang="en-US" sz="1800" strike="noStrike" u="none">
                <a:solidFill>
                  <a:srgbClr val="000000"/>
                </a:solidFill>
                <a:effectLst/>
                <a:uFillTx/>
                <a:latin typeface="Frutiger 45 Light"/>
              </a:rPr>
              <a:t>threaten</a:t>
            </a:r>
            <a:r>
              <a:rPr b="0" i="1" lang="en-US" sz="2000" strike="noStrike" u="none">
                <a:solidFill>
                  <a:srgbClr val="000000"/>
                </a:solidFill>
                <a:effectLst/>
                <a:uFillTx/>
                <a:latin typeface="Frutiger 45 Light"/>
              </a:rPr>
              <a:t> </a:t>
            </a:r>
            <a:r>
              <a:rPr b="0" i="1" lang="en-US" sz="1800" strike="noStrike" u="none">
                <a:solidFill>
                  <a:srgbClr val="000000"/>
                </a:solidFill>
                <a:effectLst/>
                <a:uFillTx/>
                <a:latin typeface="Frutiger 45 Light"/>
              </a:rPr>
              <a:t>economic</a:t>
            </a:r>
            <a:r>
              <a:rPr b="0" i="1" lang="en-US" sz="2000" strike="noStrike" u="none">
                <a:solidFill>
                  <a:srgbClr val="000000"/>
                </a:solidFill>
                <a:effectLst/>
                <a:uFillTx/>
                <a:latin typeface="Frutiger 45 Light"/>
              </a:rPr>
              <a:t> </a:t>
            </a:r>
            <a:r>
              <a:rPr b="0" i="1" lang="en-US" sz="1800" strike="noStrike" u="none">
                <a:solidFill>
                  <a:srgbClr val="000000"/>
                </a:solidFill>
                <a:effectLst/>
                <a:uFillTx/>
                <a:latin typeface="Frutiger 45 Light"/>
              </a:rPr>
              <a:t>growth</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grpSp>
        <p:nvGrpSpPr>
          <p:cNvPr id="196" name=""/>
          <p:cNvGrpSpPr/>
          <p:nvPr/>
        </p:nvGrpSpPr>
        <p:grpSpPr>
          <a:xfrm>
            <a:off x="3473280" y="1550880"/>
            <a:ext cx="3426120" cy="3392280"/>
            <a:chOff x="3473280" y="1550880"/>
            <a:chExt cx="3426120" cy="3392280"/>
          </a:xfrm>
        </p:grpSpPr>
        <p:pic>
          <p:nvPicPr>
            <p:cNvPr id="197" name="ENE_C_WHI" descr=""/>
            <p:cNvPicPr/>
            <p:nvPr/>
          </p:nvPicPr>
          <p:blipFill>
            <a:blip r:embed="rId1"/>
            <a:stretch/>
          </p:blipFill>
          <p:spPr>
            <a:xfrm>
              <a:off x="3473280" y="1550880"/>
              <a:ext cx="3374280" cy="3392280"/>
            </a:xfrm>
            <a:prstGeom prst="rect">
              <a:avLst/>
            </a:prstGeom>
            <a:noFill/>
            <a:ln w="0">
              <a:noFill/>
            </a:ln>
          </p:spPr>
        </p:pic>
        <p:sp>
          <p:nvSpPr>
            <p:cNvPr id="198" name=""/>
            <p:cNvSpPr/>
            <p:nvPr/>
          </p:nvSpPr>
          <p:spPr>
            <a:xfrm>
              <a:off x="6550200" y="3543840"/>
              <a:ext cx="349200" cy="36828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91ff"/>
                  </a:solidFill>
                  <a:effectLst/>
                  <a:uFillTx/>
                  <a:latin typeface="Arial"/>
                </a:rPr>
                <a:t>®</a:t>
              </a:r>
              <a:endParaRPr b="0" lang="en-US" sz="1800" strike="noStrike" u="none">
                <a:solidFill>
                  <a:srgbClr val="000000"/>
                </a:solidFill>
                <a:effectLst/>
                <a:uFillTx/>
                <a:latin typeface="Arial"/>
              </a:endParaRPr>
            </a:p>
          </p:txBody>
        </p:sp>
      </p:gr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 name=""/>
          <p:cNvSpPr/>
          <p:nvPr/>
        </p:nvSpPr>
        <p:spPr>
          <a:xfrm>
            <a:off x="426600" y="0"/>
            <a:ext cx="4609440" cy="54900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0000"/>
                </a:solidFill>
                <a:effectLst/>
                <a:uFillTx/>
                <a:latin typeface="Frutiger 55 Roman"/>
              </a:rPr>
              <a:t>Energy Market Overview</a:t>
            </a:r>
            <a:endParaRPr b="0" lang="en-US" sz="3000" strike="noStrike" u="none">
              <a:solidFill>
                <a:srgbClr val="000000"/>
              </a:solidFill>
              <a:effectLst/>
              <a:uFillTx/>
              <a:latin typeface="Arial"/>
            </a:endParaRPr>
          </a:p>
        </p:txBody>
      </p:sp>
      <p:sp>
        <p:nvSpPr>
          <p:cNvPr id="94" name=""/>
          <p:cNvSpPr/>
          <p:nvPr/>
        </p:nvSpPr>
        <p:spPr>
          <a:xfrm>
            <a:off x="771480" y="971640"/>
            <a:ext cx="8744040" cy="5257800"/>
          </a:xfrm>
          <a:prstGeom prst="rect">
            <a:avLst/>
          </a:prstGeom>
          <a:noFill/>
          <a:ln w="0">
            <a:noFill/>
          </a:ln>
        </p:spPr>
        <p:style>
          <a:lnRef idx="0"/>
          <a:fillRef idx="0"/>
          <a:effectRef idx="0"/>
          <a:fontRef idx="minor"/>
        </p:style>
        <p:txBody>
          <a:bodyPr lIns="90000" rIns="90000" tIns="46800" bIns="46800" anchor="t">
            <a:normAutofit lnSpcReduction="9999"/>
          </a:bodyPr>
          <a:p>
            <a:pPr marL="343080" indent="-343080">
              <a:lnSpc>
                <a:spcPct val="100000"/>
              </a:lnSpc>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Frutiger 45 Light"/>
              </a:rPr>
              <a:t>Enormous market</a:t>
            </a:r>
            <a:endParaRPr b="0" lang="en-US" sz="2400" strike="noStrike" u="none">
              <a:solidFill>
                <a:srgbClr val="000000"/>
              </a:solidFill>
              <a:effectLst/>
              <a:uFillTx/>
              <a:latin typeface="Arial"/>
            </a:endParaRPr>
          </a:p>
          <a:p>
            <a:pPr marL="343080" indent="-343080">
              <a:lnSpc>
                <a:spcPct val="100000"/>
              </a:lnSpc>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343080" indent="-343080">
              <a:lnSpc>
                <a:spcPct val="100000"/>
              </a:lnSpc>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Frutiger 45 Light"/>
              </a:rPr>
              <a:t>Huge price increases in recent months (much of the gas and power price increase is lagged due to public utility regulation)</a:t>
            </a:r>
            <a:endParaRPr b="0" lang="en-US" sz="2400" strike="noStrike" u="none">
              <a:solidFill>
                <a:srgbClr val="000000"/>
              </a:solidFill>
              <a:effectLst/>
              <a:uFillTx/>
              <a:latin typeface="Arial"/>
            </a:endParaRPr>
          </a:p>
          <a:p>
            <a:pPr marL="343080" indent="-343080">
              <a:lnSpc>
                <a:spcPct val="100000"/>
              </a:lnSpc>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343080" indent="-343080">
              <a:lnSpc>
                <a:spcPct val="100000"/>
              </a:lnSpc>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Frutiger 45 Light"/>
              </a:rPr>
              <a:t>Extraordinarily volatile prices, but largely unhedged by consumers and producers</a:t>
            </a:r>
            <a:endParaRPr b="0" lang="en-US" sz="2400" strike="noStrike" u="none">
              <a:solidFill>
                <a:srgbClr val="000000"/>
              </a:solidFill>
              <a:effectLst/>
              <a:uFillTx/>
              <a:latin typeface="Arial"/>
            </a:endParaRPr>
          </a:p>
          <a:p>
            <a:pPr marL="343080" indent="-343080">
              <a:lnSpc>
                <a:spcPct val="100000"/>
              </a:lnSpc>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343080" indent="-343080">
              <a:lnSpc>
                <a:spcPct val="100000"/>
              </a:lnSpc>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Frutiger 45 Light"/>
              </a:rPr>
              <a:t>Public policy imperatives</a:t>
            </a:r>
            <a:endParaRPr b="0" lang="en-US" sz="2400" strike="noStrike" u="none">
              <a:solidFill>
                <a:srgbClr val="000000"/>
              </a:solidFill>
              <a:effectLst/>
              <a:uFillTx/>
              <a:latin typeface="Arial"/>
            </a:endParaRPr>
          </a:p>
          <a:p>
            <a:pPr lvl="1" marL="743040" indent="-285840">
              <a:lnSpc>
                <a:spcPct val="125000"/>
              </a:lnSpc>
              <a:spcBef>
                <a:spcPts val="1250"/>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greater supply and infrastructure</a:t>
            </a:r>
            <a:endParaRPr b="0" lang="en-US" sz="2000" strike="noStrike" u="none">
              <a:solidFill>
                <a:srgbClr val="000000"/>
              </a:solidFill>
              <a:effectLst/>
              <a:uFillTx/>
              <a:latin typeface="Arial"/>
            </a:endParaRPr>
          </a:p>
          <a:p>
            <a:pPr lvl="1" marL="743040" indent="-285840">
              <a:lnSpc>
                <a:spcPct val="125000"/>
              </a:lnSpc>
              <a:spcBef>
                <a:spcPts val="1250"/>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competition in electricity markets</a:t>
            </a:r>
            <a:endParaRPr b="0" lang="en-US" sz="2000" strike="noStrike" u="none">
              <a:solidFill>
                <a:srgbClr val="000000"/>
              </a:solidFill>
              <a:effectLst/>
              <a:uFillTx/>
              <a:latin typeface="Arial"/>
            </a:endParaRPr>
          </a:p>
          <a:p>
            <a:pPr lvl="1" marL="743040" indent="-285840">
              <a:lnSpc>
                <a:spcPct val="125000"/>
              </a:lnSpc>
              <a:spcBef>
                <a:spcPts val="1250"/>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real prices signals to encourage conservation</a:t>
            </a:r>
            <a:endParaRPr b="0" lang="en-US"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 name=""/>
          <p:cNvSpPr/>
          <p:nvPr/>
        </p:nvSpPr>
        <p:spPr>
          <a:xfrm>
            <a:off x="996840" y="5288040"/>
            <a:ext cx="8309160" cy="446040"/>
          </a:xfrm>
          <a:prstGeom prst="roundRect">
            <a:avLst>
              <a:gd name="adj" fmla="val 16667"/>
            </a:avLst>
          </a:prstGeom>
          <a:solidFill>
            <a:srgbClr val="ffb31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aphicFrame>
        <p:nvGraphicFramePr>
          <p:cNvPr id="96" name=""/>
          <p:cNvGraphicFramePr/>
          <p:nvPr/>
        </p:nvGraphicFramePr>
        <p:xfrm>
          <a:off x="2262240" y="1100160"/>
          <a:ext cx="6288120" cy="4307040"/>
        </p:xfrm>
        <a:graphic>
          <a:graphicData uri="http://schemas.openxmlformats.org/presentationml/2006/ole">
            <p:oleObj r:id="rId1" spid="">
              <p:embed/>
              <p:pic>
                <p:nvPicPr>
                  <p:cNvPr id="97" name="" descr=""/>
                  <p:cNvPicPr/>
                  <p:nvPr/>
                </p:nvPicPr>
                <p:blipFill>
                  <a:blip r:embed="rId2"/>
                  <a:stretch/>
                </p:blipFill>
                <p:spPr>
                  <a:xfrm>
                    <a:off x="2262240" y="1100160"/>
                    <a:ext cx="6288120" cy="4307040"/>
                  </a:xfrm>
                  <a:prstGeom prst="rect">
                    <a:avLst/>
                  </a:prstGeom>
                  <a:noFill/>
                  <a:ln w="0">
                    <a:noFill/>
                  </a:ln>
                </p:spPr>
              </p:pic>
            </p:oleObj>
          </a:graphicData>
        </a:graphic>
      </p:graphicFrame>
      <p:sp>
        <p:nvSpPr>
          <p:cNvPr id="98" name=""/>
          <p:cNvSpPr/>
          <p:nvPr/>
        </p:nvSpPr>
        <p:spPr>
          <a:xfrm>
            <a:off x="497160" y="-1440"/>
            <a:ext cx="7230240" cy="13435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0000"/>
                </a:solidFill>
                <a:effectLst/>
                <a:uFillTx/>
                <a:latin typeface="Frutiger 55 Roman"/>
              </a:rPr>
              <a:t>Importance to U.S. Economy of Energy</a:t>
            </a:r>
            <a:endParaRPr b="0" lang="en-US" sz="30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0000"/>
                </a:solidFill>
                <a:effectLst/>
                <a:uFillTx/>
                <a:latin typeface="Frutiger 55 Roman"/>
              </a:rPr>
              <a:t>Expenditures</a:t>
            </a:r>
            <a:endParaRPr b="0" lang="en-US" sz="30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Frutiger 55 Roman"/>
              </a:rPr>
              <a:t>In Billion Dollars (Nominal)</a:t>
            </a:r>
            <a:endParaRPr b="0" lang="en-US" sz="2200" strike="noStrike" u="none">
              <a:solidFill>
                <a:srgbClr val="000000"/>
              </a:solidFill>
              <a:effectLst/>
              <a:uFillTx/>
              <a:latin typeface="Arial"/>
            </a:endParaRPr>
          </a:p>
        </p:txBody>
      </p:sp>
      <p:sp>
        <p:nvSpPr>
          <p:cNvPr id="99" name=""/>
          <p:cNvSpPr/>
          <p:nvPr/>
        </p:nvSpPr>
        <p:spPr>
          <a:xfrm>
            <a:off x="-87840" y="5835600"/>
            <a:ext cx="9932760" cy="551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Frutiger 45 Light"/>
              </a:rPr>
              <a:t>Source and Assumptions: Enron Corp. Government Affairs; DOE EIA Actuals for 1999; 2001 assumes $2 MMBTU higher gas wellhead prices than 2000 and demand up 10%;</a:t>
            </a:r>
            <a:endParaRPr b="0" lang="en-US" sz="10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Frutiger 45 Light"/>
              </a:rPr>
              <a:t>                                        assumes 2¢/KWH higher wholesale power prices on half of U.S. volumes and demand growth at 3%/year. Year 2001 oil prices 10% lower and</a:t>
            </a:r>
            <a:endParaRPr b="0" lang="en-US" sz="10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Frutiger 45 Light"/>
              </a:rPr>
              <a:t>                                        use up 2%   </a:t>
            </a:r>
            <a:endParaRPr b="0" lang="en-US" sz="1000" strike="noStrike" u="none">
              <a:solidFill>
                <a:srgbClr val="000000"/>
              </a:solidFill>
              <a:effectLst/>
              <a:uFillTx/>
              <a:latin typeface="Arial"/>
            </a:endParaRPr>
          </a:p>
        </p:txBody>
      </p:sp>
      <p:sp>
        <p:nvSpPr>
          <p:cNvPr id="100" name=""/>
          <p:cNvSpPr/>
          <p:nvPr/>
        </p:nvSpPr>
        <p:spPr>
          <a:xfrm>
            <a:off x="3465000" y="2022480"/>
            <a:ext cx="747000" cy="3988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$536</a:t>
            </a:r>
            <a:endParaRPr b="0" lang="en-US" sz="2000" strike="noStrike" u="none">
              <a:solidFill>
                <a:srgbClr val="000000"/>
              </a:solidFill>
              <a:effectLst/>
              <a:uFillTx/>
              <a:latin typeface="Arial"/>
            </a:endParaRPr>
          </a:p>
        </p:txBody>
      </p:sp>
      <p:sp>
        <p:nvSpPr>
          <p:cNvPr id="101" name=""/>
          <p:cNvSpPr/>
          <p:nvPr/>
        </p:nvSpPr>
        <p:spPr>
          <a:xfrm>
            <a:off x="5187600" y="1376280"/>
            <a:ext cx="747000" cy="3988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$695</a:t>
            </a:r>
            <a:endParaRPr b="0" lang="en-US" sz="2000" strike="noStrike" u="none">
              <a:solidFill>
                <a:srgbClr val="000000"/>
              </a:solidFill>
              <a:effectLst/>
              <a:uFillTx/>
              <a:latin typeface="Arial"/>
            </a:endParaRPr>
          </a:p>
        </p:txBody>
      </p:sp>
      <p:sp>
        <p:nvSpPr>
          <p:cNvPr id="102" name=""/>
          <p:cNvSpPr/>
          <p:nvPr/>
        </p:nvSpPr>
        <p:spPr>
          <a:xfrm>
            <a:off x="6752880" y="1116000"/>
            <a:ext cx="747000" cy="3988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$771</a:t>
            </a:r>
            <a:endParaRPr b="0" lang="en-US" sz="2000" strike="noStrike" u="none">
              <a:solidFill>
                <a:srgbClr val="000000"/>
              </a:solidFill>
              <a:effectLst/>
              <a:uFillTx/>
              <a:latin typeface="Arial"/>
            </a:endParaRPr>
          </a:p>
        </p:txBody>
      </p:sp>
      <p:sp>
        <p:nvSpPr>
          <p:cNvPr id="103" name=""/>
          <p:cNvSpPr/>
          <p:nvPr/>
        </p:nvSpPr>
        <p:spPr>
          <a:xfrm>
            <a:off x="1342440" y="5351400"/>
            <a:ext cx="762300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Frutiger 45 Light"/>
              </a:rPr>
              <a:t>Estimated U.S. energy expenditure in 2001 is 44% higher than 1999 (+$235 billion)</a:t>
            </a:r>
            <a:endParaRPr b="0" lang="en-US" sz="1600" strike="noStrike" u="none">
              <a:solidFill>
                <a:srgbClr val="000000"/>
              </a:solidFill>
              <a:effectLst/>
              <a:uFillTx/>
              <a:latin typeface="Arial"/>
            </a:endParaRPr>
          </a:p>
        </p:txBody>
      </p:sp>
      <p:sp>
        <p:nvSpPr>
          <p:cNvPr id="104" name=""/>
          <p:cNvSpPr/>
          <p:nvPr/>
        </p:nvSpPr>
        <p:spPr>
          <a:xfrm>
            <a:off x="1369080" y="2392200"/>
            <a:ext cx="126216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Frutiger 45 Light"/>
              </a:rPr>
              <a:t>Natural Gas</a:t>
            </a:r>
            <a:endParaRPr b="0" lang="en-US" sz="1600" strike="noStrike" u="none">
              <a:solidFill>
                <a:srgbClr val="000000"/>
              </a:solidFill>
              <a:effectLst/>
              <a:uFillTx/>
              <a:latin typeface="Arial"/>
            </a:endParaRPr>
          </a:p>
        </p:txBody>
      </p:sp>
      <p:sp>
        <p:nvSpPr>
          <p:cNvPr id="105" name=""/>
          <p:cNvSpPr/>
          <p:nvPr/>
        </p:nvSpPr>
        <p:spPr>
          <a:xfrm>
            <a:off x="1893960" y="3121200"/>
            <a:ext cx="75528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Frutiger 45 Light"/>
              </a:rPr>
              <a:t>Power</a:t>
            </a:r>
            <a:endParaRPr b="0" lang="en-US" sz="1600" strike="noStrike" u="none">
              <a:solidFill>
                <a:srgbClr val="000000"/>
              </a:solidFill>
              <a:effectLst/>
              <a:uFillTx/>
              <a:latin typeface="Arial"/>
            </a:endParaRPr>
          </a:p>
        </p:txBody>
      </p:sp>
      <p:sp>
        <p:nvSpPr>
          <p:cNvPr id="106" name=""/>
          <p:cNvSpPr/>
          <p:nvPr/>
        </p:nvSpPr>
        <p:spPr>
          <a:xfrm>
            <a:off x="1515600" y="3983040"/>
            <a:ext cx="110448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Frutiger 45 Light"/>
              </a:rPr>
              <a:t>Petroleum</a:t>
            </a:r>
            <a:endParaRPr b="0" lang="en-US"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 name=""/>
          <p:cNvSpPr/>
          <p:nvPr/>
        </p:nvSpPr>
        <p:spPr>
          <a:xfrm>
            <a:off x="599040" y="0"/>
            <a:ext cx="9222120" cy="551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0000"/>
                </a:solidFill>
                <a:effectLst/>
                <a:uFillTx/>
                <a:latin typeface="Frutiger 55 Roman"/>
              </a:rPr>
              <a:t>Relevance of the Increase in Energy Expenditures</a:t>
            </a:r>
            <a:endParaRPr b="0" lang="en-US" sz="3000" strike="noStrike" u="none">
              <a:solidFill>
                <a:srgbClr val="000000"/>
              </a:solidFill>
              <a:effectLst/>
              <a:uFillTx/>
              <a:latin typeface="Arial"/>
            </a:endParaRPr>
          </a:p>
        </p:txBody>
      </p:sp>
      <p:sp>
        <p:nvSpPr>
          <p:cNvPr id="108" name=""/>
          <p:cNvSpPr/>
          <p:nvPr/>
        </p:nvSpPr>
        <p:spPr>
          <a:xfrm>
            <a:off x="641520" y="2351160"/>
            <a:ext cx="8943840" cy="40082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5000"/>
              </a:lnSpc>
              <a:spcBef>
                <a:spcPts val="1500"/>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Frutiger 45 Light"/>
              </a:rPr>
              <a:t>More than the budget surplus for 1998 and 1999 ($193 billion)</a:t>
            </a:r>
            <a:endParaRPr b="0" lang="en-US" sz="2400" strike="noStrike" u="none">
              <a:solidFill>
                <a:srgbClr val="000000"/>
              </a:solidFill>
              <a:effectLst/>
              <a:uFillTx/>
              <a:latin typeface="Arial"/>
            </a:endParaRPr>
          </a:p>
          <a:p>
            <a:pPr marL="343080" indent="-343080">
              <a:lnSpc>
                <a:spcPct val="85000"/>
              </a:lnSpc>
              <a:spcBef>
                <a:spcPts val="1500"/>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343080" indent="-343080">
              <a:lnSpc>
                <a:spcPct val="125000"/>
              </a:lnSpc>
              <a:spcBef>
                <a:spcPts val="1500"/>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Frutiger 45 Light"/>
              </a:rPr>
              <a:t>More than half the proposed tax cut over the next 5 years ($230 billion)</a:t>
            </a:r>
            <a:endParaRPr b="0" lang="en-US" sz="2400" strike="noStrike" u="none">
              <a:solidFill>
                <a:srgbClr val="000000"/>
              </a:solidFill>
              <a:effectLst/>
              <a:uFillTx/>
              <a:latin typeface="Arial"/>
            </a:endParaRPr>
          </a:p>
        </p:txBody>
      </p:sp>
      <p:sp>
        <p:nvSpPr>
          <p:cNvPr id="109" name=""/>
          <p:cNvSpPr/>
          <p:nvPr/>
        </p:nvSpPr>
        <p:spPr>
          <a:xfrm>
            <a:off x="641520" y="1004760"/>
            <a:ext cx="9250200" cy="11606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5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200" strike="noStrike" u="none">
                <a:solidFill>
                  <a:srgbClr val="000000"/>
                </a:solidFill>
                <a:effectLst/>
                <a:uFillTx/>
                <a:latin typeface="Frutiger 45 Light"/>
              </a:rPr>
              <a:t>The $235 billion yearly additional spending is:</a:t>
            </a:r>
            <a:endParaRPr b="0" lang="en-US"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0" name=""/>
          <p:cNvSpPr/>
          <p:nvPr/>
        </p:nvSpPr>
        <p:spPr>
          <a:xfrm>
            <a:off x="482040" y="0"/>
            <a:ext cx="5833800" cy="551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0000"/>
                </a:solidFill>
                <a:effectLst/>
                <a:uFillTx/>
                <a:latin typeface="Frutiger 55 Roman"/>
              </a:rPr>
              <a:t>Electricity in the New Economy</a:t>
            </a:r>
            <a:endParaRPr b="0" lang="en-US" sz="3000" strike="noStrike" u="none">
              <a:solidFill>
                <a:srgbClr val="000000"/>
              </a:solidFill>
              <a:effectLst/>
              <a:uFillTx/>
              <a:latin typeface="Arial"/>
            </a:endParaRPr>
          </a:p>
        </p:txBody>
      </p:sp>
      <p:sp>
        <p:nvSpPr>
          <p:cNvPr id="111" name=""/>
          <p:cNvSpPr/>
          <p:nvPr/>
        </p:nvSpPr>
        <p:spPr>
          <a:xfrm>
            <a:off x="762120" y="1440000"/>
            <a:ext cx="8762760" cy="41148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buClr>
                <a:srgbClr val="ff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Frutiger 45 Light"/>
              </a:rPr>
              <a:t>Digital age increasing the growth of electricity (demand growing at twice the forecasted level)</a:t>
            </a:r>
            <a:endParaRPr b="0" lang="en-US" sz="2400" strike="noStrike" u="none">
              <a:solidFill>
                <a:srgbClr val="000000"/>
              </a:solidFill>
              <a:effectLst/>
              <a:uFillTx/>
              <a:latin typeface="Arial"/>
            </a:endParaRPr>
          </a:p>
          <a:p>
            <a:pPr marL="343080" indent="-343080">
              <a:lnSpc>
                <a:spcPct val="100000"/>
              </a:lnSpc>
              <a:buClr>
                <a:srgbClr val="ff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343080" indent="-343080">
              <a:lnSpc>
                <a:spcPct val="100000"/>
              </a:lnSpc>
              <a:buClr>
                <a:srgbClr val="ff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Frutiger 45 Light"/>
              </a:rPr>
              <a:t>“Information power” must avoid even momentary interruption</a:t>
            </a:r>
            <a:endParaRPr b="0" lang="en-US" sz="2400" strike="noStrike" u="none">
              <a:solidFill>
                <a:srgbClr val="000000"/>
              </a:solidFill>
              <a:effectLst/>
              <a:uFillTx/>
              <a:latin typeface="Arial"/>
            </a:endParaRPr>
          </a:p>
          <a:p>
            <a:pPr marL="343080" indent="-343080">
              <a:lnSpc>
                <a:spcPct val="100000"/>
              </a:lnSpc>
              <a:buClr>
                <a:srgbClr val="ff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343080" indent="-343080">
              <a:lnSpc>
                <a:spcPct val="100000"/>
              </a:lnSpc>
              <a:buClr>
                <a:srgbClr val="ff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Frutiger 45 Light"/>
              </a:rPr>
              <a:t>Power growth driving natural gas growth (new capacity over 90% gas fired)</a:t>
            </a:r>
            <a:endParaRPr b="0" lang="en-US" sz="2400" strike="noStrike" u="none">
              <a:solidFill>
                <a:srgbClr val="000000"/>
              </a:solidFill>
              <a:effectLst/>
              <a:uFillTx/>
              <a:latin typeface="Arial"/>
            </a:endParaRPr>
          </a:p>
        </p:txBody>
      </p:sp>
      <p:sp>
        <p:nvSpPr>
          <p:cNvPr id="112" name=""/>
          <p:cNvSpPr/>
          <p:nvPr/>
        </p:nvSpPr>
        <p:spPr>
          <a:xfrm>
            <a:off x="1563840" y="4911840"/>
            <a:ext cx="7175520" cy="1076040"/>
          </a:xfrm>
          <a:prstGeom prst="roundRect">
            <a:avLst>
              <a:gd name="adj" fmla="val 16667"/>
            </a:avLst>
          </a:prstGeom>
          <a:solidFill>
            <a:srgbClr val="ffb31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13" name=""/>
          <p:cNvSpPr/>
          <p:nvPr/>
        </p:nvSpPr>
        <p:spPr>
          <a:xfrm>
            <a:off x="1792440" y="5059440"/>
            <a:ext cx="6721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Frutiger 45 Light"/>
              </a:rPr>
              <a:t>Electricity has become more important to the U.S. economy in the information age</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
          <p:cNvSpPr/>
          <p:nvPr/>
        </p:nvSpPr>
        <p:spPr>
          <a:xfrm>
            <a:off x="617400" y="4853160"/>
            <a:ext cx="9055080" cy="996840"/>
          </a:xfrm>
          <a:prstGeom prst="roundRect">
            <a:avLst>
              <a:gd name="adj" fmla="val 16667"/>
            </a:avLst>
          </a:prstGeom>
          <a:solidFill>
            <a:srgbClr val="ffb31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15" name=""/>
          <p:cNvSpPr/>
          <p:nvPr/>
        </p:nvSpPr>
        <p:spPr>
          <a:xfrm>
            <a:off x="414000" y="4680"/>
            <a:ext cx="5371200" cy="54900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0000"/>
                </a:solidFill>
                <a:effectLst/>
                <a:uFillTx/>
                <a:latin typeface="Frutiger 55 Roman"/>
              </a:rPr>
              <a:t>Producer Price Index Effects</a:t>
            </a:r>
            <a:endParaRPr b="0" lang="en-US" sz="3000" strike="noStrike" u="none">
              <a:solidFill>
                <a:srgbClr val="000000"/>
              </a:solidFill>
              <a:effectLst/>
              <a:uFillTx/>
              <a:latin typeface="Arial"/>
            </a:endParaRPr>
          </a:p>
        </p:txBody>
      </p:sp>
      <p:graphicFrame>
        <p:nvGraphicFramePr>
          <p:cNvPr id="116" name=""/>
          <p:cNvGraphicFramePr/>
          <p:nvPr/>
        </p:nvGraphicFramePr>
        <p:xfrm>
          <a:off x="1641600" y="1143000"/>
          <a:ext cx="7005600" cy="2797200"/>
        </p:xfrm>
        <a:graphic>
          <a:graphicData uri="http://schemas.openxmlformats.org/presentationml/2006/ole">
            <p:oleObj progId="Word.Document.12" r:id="rId1" spid="">
              <p:embed/>
              <p:pic>
                <p:nvPicPr>
                  <p:cNvPr id="117" name="" descr=""/>
                  <p:cNvPicPr/>
                  <p:nvPr/>
                </p:nvPicPr>
                <p:blipFill>
                  <a:blip r:embed="rId2"/>
                  <a:stretch/>
                </p:blipFill>
                <p:spPr>
                  <a:xfrm>
                    <a:off x="1641600" y="1143000"/>
                    <a:ext cx="7005600" cy="2797200"/>
                  </a:xfrm>
                  <a:prstGeom prst="rect">
                    <a:avLst/>
                  </a:prstGeom>
                  <a:noFill/>
                  <a:ln w="0">
                    <a:noFill/>
                  </a:ln>
                </p:spPr>
              </p:pic>
            </p:oleObj>
          </a:graphicData>
        </a:graphic>
      </p:graphicFrame>
      <p:sp>
        <p:nvSpPr>
          <p:cNvPr id="118" name=""/>
          <p:cNvSpPr/>
          <p:nvPr/>
        </p:nvSpPr>
        <p:spPr>
          <a:xfrm>
            <a:off x="1494000" y="4869000"/>
            <a:ext cx="7385040" cy="476280"/>
          </a:xfrm>
          <a:prstGeom prst="rect">
            <a:avLst/>
          </a:prstGeom>
          <a:noFill/>
          <a:ln w="0">
            <a:noFill/>
          </a:ln>
        </p:spPr>
        <p:style>
          <a:lnRef idx="0"/>
          <a:fillRef idx="0"/>
          <a:effectRef idx="0"/>
          <a:fontRef idx="minor"/>
        </p:style>
        <p:txBody>
          <a:bodyPr lIns="90000" rIns="90000" tIns="46800" bIns="46800" anchor="t">
            <a:normAutofit fontScale="55000" lnSpcReduction="19999"/>
          </a:bodyPr>
          <a:p>
            <a:pPr algn="ctr">
              <a:lnSpc>
                <a:spcPct val="100000"/>
              </a:lnSpc>
              <a:spcBef>
                <a:spcPts val="12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800" strike="noStrike" u="none">
                <a:solidFill>
                  <a:srgbClr val="000000"/>
                </a:solidFill>
                <a:effectLst/>
                <a:uFillTx/>
                <a:latin typeface="Frutiger 45 Light"/>
              </a:rPr>
              <a:t>Energy leading PPI increase and increases inflation by reducing economic output</a:t>
            </a:r>
            <a:endParaRPr b="0" lang="en-US"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19" name=""/>
          <p:cNvGraphicFramePr/>
          <p:nvPr/>
        </p:nvGraphicFramePr>
        <p:xfrm>
          <a:off x="934920" y="1054080"/>
          <a:ext cx="8112240" cy="5089680"/>
        </p:xfrm>
        <a:graphic>
          <a:graphicData uri="http://schemas.openxmlformats.org/presentationml/2006/ole">
            <p:oleObj progId="Excel.Sheet.12" r:id="rId1" spid="">
              <p:embed/>
              <p:pic>
                <p:nvPicPr>
                  <p:cNvPr id="120" name="" descr=""/>
                  <p:cNvPicPr/>
                  <p:nvPr/>
                </p:nvPicPr>
                <p:blipFill>
                  <a:blip r:embed="rId2"/>
                  <a:stretch/>
                </p:blipFill>
                <p:spPr>
                  <a:xfrm>
                    <a:off x="934920" y="1054080"/>
                    <a:ext cx="8112240" cy="5089680"/>
                  </a:xfrm>
                  <a:prstGeom prst="rect">
                    <a:avLst/>
                  </a:prstGeom>
                  <a:noFill/>
                  <a:ln w="0">
                    <a:noFill/>
                  </a:ln>
                </p:spPr>
              </p:pic>
            </p:oleObj>
          </a:graphicData>
        </a:graphic>
      </p:graphicFrame>
      <p:sp>
        <p:nvSpPr>
          <p:cNvPr id="121" name="PlaceHolder 1"/>
          <p:cNvSpPr>
            <a:spLocks noGrp="1"/>
          </p:cNvSpPr>
          <p:nvPr>
            <p:ph type="title"/>
          </p:nvPr>
        </p:nvSpPr>
        <p:spPr>
          <a:xfrm>
            <a:off x="199800" y="-15840"/>
            <a:ext cx="6600600" cy="1006560"/>
          </a:xfrm>
          <a:prstGeom prst="rect">
            <a:avLst/>
          </a:prstGeom>
          <a:noFill/>
          <a:ln w="0">
            <a:noFill/>
          </a:ln>
        </p:spPr>
        <p:txBody>
          <a:bodyPr lIns="91440" rIns="91440" tIns="45720" bIns="45720" anchor="t">
            <a:sp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0000"/>
                </a:solidFill>
                <a:effectLst/>
                <a:uFillTx/>
                <a:latin typeface="Frutiger 55 Roman"/>
              </a:rPr>
              <a:t>Historical U.S. Natural Gas Prices</a:t>
            </a:r>
            <a:br>
              <a:rPr sz="3000"/>
            </a:br>
            <a:endParaRPr b="0" lang="en-US" sz="3000" strike="noStrike" u="none">
              <a:solidFill>
                <a:srgbClr val="000000"/>
              </a:solidFill>
              <a:effectLst/>
              <a:uFillTx/>
              <a:latin typeface="Arial"/>
            </a:endParaRPr>
          </a:p>
        </p:txBody>
      </p:sp>
      <p:sp>
        <p:nvSpPr>
          <p:cNvPr id="122" name=""/>
          <p:cNvSpPr/>
          <p:nvPr/>
        </p:nvSpPr>
        <p:spPr>
          <a:xfrm>
            <a:off x="129960" y="6121440"/>
            <a:ext cx="2245320" cy="33552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Frutiger 45 Light"/>
              </a:rPr>
              <a:t>Henry Hub Spot Prices</a:t>
            </a:r>
            <a:endParaRPr b="0" lang="en-US" sz="1600" strike="noStrike" u="none">
              <a:solidFill>
                <a:srgbClr val="000000"/>
              </a:solidFill>
              <a:effectLst/>
              <a:uFillTx/>
              <a:latin typeface="Arial"/>
            </a:endParaRPr>
          </a:p>
        </p:txBody>
      </p:sp>
      <p:sp>
        <p:nvSpPr>
          <p:cNvPr id="123" name=""/>
          <p:cNvSpPr/>
          <p:nvPr/>
        </p:nvSpPr>
        <p:spPr>
          <a:xfrm>
            <a:off x="7070760" y="1998720"/>
            <a:ext cx="1375200" cy="642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Frutiger 45 Light"/>
              </a:rPr>
              <a:t>2x-3x</a:t>
            </a:r>
            <a:endParaRPr b="0" lang="en-US" sz="1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Frutiger 45 Light"/>
              </a:rPr>
              <a:t>price spike</a:t>
            </a:r>
            <a:endParaRPr b="0" lang="en-US" sz="1800" strike="noStrike" u="none">
              <a:solidFill>
                <a:srgbClr val="000000"/>
              </a:solidFill>
              <a:effectLst/>
              <a:uFillTx/>
              <a:latin typeface="Arial"/>
            </a:endParaRPr>
          </a:p>
        </p:txBody>
      </p:sp>
      <p:sp>
        <p:nvSpPr>
          <p:cNvPr id="124" name=""/>
          <p:cNvSpPr/>
          <p:nvPr/>
        </p:nvSpPr>
        <p:spPr>
          <a:xfrm>
            <a:off x="8283600" y="2367000"/>
            <a:ext cx="428760" cy="10476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125" name=""/>
          <p:cNvSpPr/>
          <p:nvPr/>
        </p:nvSpPr>
        <p:spPr>
          <a:xfrm>
            <a:off x="2919240" y="5118120"/>
            <a:ext cx="4299120" cy="333360"/>
          </a:xfrm>
          <a:prstGeom prst="roundRect">
            <a:avLst>
              <a:gd name="adj" fmla="val 16667"/>
            </a:avLst>
          </a:prstGeom>
          <a:solidFill>
            <a:srgbClr val="ffb31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26" name=""/>
          <p:cNvSpPr/>
          <p:nvPr/>
        </p:nvSpPr>
        <p:spPr>
          <a:xfrm>
            <a:off x="2919240" y="5607000"/>
            <a:ext cx="4299120" cy="333360"/>
          </a:xfrm>
          <a:prstGeom prst="roundRect">
            <a:avLst>
              <a:gd name="adj" fmla="val 16667"/>
            </a:avLst>
          </a:prstGeom>
          <a:solidFill>
            <a:srgbClr val="ffb31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27" name=""/>
          <p:cNvSpPr/>
          <p:nvPr/>
        </p:nvSpPr>
        <p:spPr>
          <a:xfrm rot="16200000">
            <a:off x="816120" y="2030040"/>
            <a:ext cx="109296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Frutiger 45 Light"/>
              </a:rPr>
              <a:t>$ MMBTU</a:t>
            </a:r>
            <a:endParaRPr b="0" lang="en-US" sz="1600" strike="noStrike" u="none">
              <a:solidFill>
                <a:srgbClr val="000000"/>
              </a:solidFill>
              <a:effectLst/>
              <a:uFillTx/>
              <a:latin typeface="Arial"/>
            </a:endParaRPr>
          </a:p>
        </p:txBody>
      </p:sp>
      <p:sp>
        <p:nvSpPr>
          <p:cNvPr id="128" name=""/>
          <p:cNvSpPr/>
          <p:nvPr/>
        </p:nvSpPr>
        <p:spPr>
          <a:xfrm>
            <a:off x="455040" y="-4680"/>
            <a:ext cx="7530840" cy="54900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4343400"/>
                <a:tab algn="l" pos="4572000"/>
                <a:tab algn="l" pos="5486400"/>
                <a:tab algn="l" pos="6400800"/>
                <a:tab algn="l" pos="7315200"/>
                <a:tab algn="l" pos="8229600"/>
                <a:tab algn="l" pos="9144000"/>
                <a:tab algn="l" pos="10058400"/>
              </a:tabLst>
            </a:pPr>
            <a:r>
              <a:rPr b="1" i="1" lang="en-US" sz="3000" strike="noStrike" u="none">
                <a:solidFill>
                  <a:srgbClr val="000000"/>
                </a:solidFill>
                <a:effectLst/>
                <a:uFillTx/>
                <a:latin typeface="Frutiger 55 Roman"/>
              </a:rPr>
              <a:t>Impact of Higher U.S. Natural Gas Prices</a:t>
            </a:r>
            <a:endParaRPr b="0" lang="en-US" sz="3000" strike="noStrike" u="none">
              <a:solidFill>
                <a:srgbClr val="000000"/>
              </a:solidFill>
              <a:effectLst/>
              <a:uFillTx/>
              <a:latin typeface="Arial"/>
            </a:endParaRPr>
          </a:p>
        </p:txBody>
      </p:sp>
      <p:sp>
        <p:nvSpPr>
          <p:cNvPr id="129" name=""/>
          <p:cNvSpPr/>
          <p:nvPr/>
        </p:nvSpPr>
        <p:spPr>
          <a:xfrm>
            <a:off x="2921040" y="4618080"/>
            <a:ext cx="4692600" cy="18000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Frutiger 45 Light"/>
              </a:rPr>
              <a:t>Industrial</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$62B</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Immediate</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Frutiger 45 Light"/>
              </a:rPr>
              <a:t>Commercial</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$16B</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30-360 day lag</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Frutiger 45 Light"/>
              </a:rPr>
              <a:t>Residential</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$27B</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30-360 day lag</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Frutiger 45 Light"/>
              </a:rPr>
              <a:t>Total</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$105B</a:t>
            </a:r>
            <a:endParaRPr b="0" lang="en-US" sz="1600" strike="noStrike" u="none">
              <a:solidFill>
                <a:srgbClr val="000000"/>
              </a:solidFill>
              <a:effectLst/>
              <a:uFillTx/>
              <a:latin typeface="Arial"/>
            </a:endParaRPr>
          </a:p>
        </p:txBody>
      </p:sp>
      <p:sp>
        <p:nvSpPr>
          <p:cNvPr id="130" name=""/>
          <p:cNvSpPr/>
          <p:nvPr/>
        </p:nvSpPr>
        <p:spPr>
          <a:xfrm>
            <a:off x="205560" y="4336920"/>
            <a:ext cx="206244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sng">
                <a:solidFill>
                  <a:srgbClr val="000000"/>
                </a:solidFill>
                <a:effectLst/>
                <a:uFillTx/>
                <a:latin typeface="Frutiger 45 Light"/>
              </a:rPr>
              <a:t>Increased Spending</a:t>
            </a:r>
            <a:r>
              <a:rPr b="0" i="1" lang="en-US" sz="1600" strike="noStrike" u="none">
                <a:solidFill>
                  <a:srgbClr val="000000"/>
                </a:solidFill>
                <a:effectLst/>
                <a:uFillTx/>
                <a:latin typeface="Frutiger 45 Light"/>
              </a:rPr>
              <a:t>*</a:t>
            </a:r>
            <a:endParaRPr b="0" lang="en-US" sz="1600" strike="noStrike" u="none">
              <a:solidFill>
                <a:srgbClr val="000000"/>
              </a:solidFill>
              <a:effectLst/>
              <a:uFillTx/>
              <a:latin typeface="Arial"/>
            </a:endParaRPr>
          </a:p>
        </p:txBody>
      </p:sp>
      <p:sp>
        <p:nvSpPr>
          <p:cNvPr id="131" name=""/>
          <p:cNvSpPr/>
          <p:nvPr/>
        </p:nvSpPr>
        <p:spPr>
          <a:xfrm>
            <a:off x="2954160" y="6033960"/>
            <a:ext cx="4264200" cy="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32" name=""/>
          <p:cNvSpPr/>
          <p:nvPr/>
        </p:nvSpPr>
        <p:spPr>
          <a:xfrm>
            <a:off x="-36360" y="7763040"/>
            <a:ext cx="116820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800" strike="noStrike" u="none">
                <a:solidFill>
                  <a:srgbClr val="000000"/>
                </a:solidFill>
                <a:effectLst/>
                <a:uFillTx/>
                <a:latin typeface="Frutiger 45 Light"/>
              </a:rPr>
              <a:t>AA-FedReserve-1200</a:t>
            </a:r>
            <a:endParaRPr b="0" lang="en-US" sz="800" strike="noStrike" u="none">
              <a:solidFill>
                <a:srgbClr val="000000"/>
              </a:solidFill>
              <a:effectLst/>
              <a:uFillTx/>
              <a:latin typeface="Arial"/>
            </a:endParaRPr>
          </a:p>
        </p:txBody>
      </p:sp>
      <p:sp>
        <p:nvSpPr>
          <p:cNvPr id="133" name=""/>
          <p:cNvSpPr/>
          <p:nvPr/>
        </p:nvSpPr>
        <p:spPr>
          <a:xfrm>
            <a:off x="69480" y="6504120"/>
            <a:ext cx="40899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Frutiger 45 Light"/>
              </a:rPr>
              <a:t>*  Assumes 2001 demand at 10% above 2000 levels -- NYMEX prices</a:t>
            </a:r>
            <a:endParaRPr b="0" lang="en-US" sz="1000" strike="noStrike" u="none">
              <a:solidFill>
                <a:srgbClr val="000000"/>
              </a:solidFill>
              <a:effectLst/>
              <a:uFillTx/>
              <a:latin typeface="Arial"/>
            </a:endParaRPr>
          </a:p>
        </p:txBody>
      </p:sp>
      <p:graphicFrame>
        <p:nvGraphicFramePr>
          <p:cNvPr id="134" name=""/>
          <p:cNvGraphicFramePr/>
          <p:nvPr/>
        </p:nvGraphicFramePr>
        <p:xfrm>
          <a:off x="1990800" y="719280"/>
          <a:ext cx="6305400" cy="3821040"/>
        </p:xfrm>
        <a:graphic>
          <a:graphicData uri="http://schemas.openxmlformats.org/presentationml/2006/ole">
            <p:oleObj progId="Excel.Sheet.12" r:id="rId1" spid="">
              <p:embed/>
              <p:pic>
                <p:nvPicPr>
                  <p:cNvPr id="135" name="" descr=""/>
                  <p:cNvPicPr/>
                  <p:nvPr/>
                </p:nvPicPr>
                <p:blipFill>
                  <a:blip r:embed="rId2"/>
                  <a:stretch/>
                </p:blipFill>
                <p:spPr>
                  <a:xfrm>
                    <a:off x="1990800" y="719280"/>
                    <a:ext cx="6305400" cy="3821040"/>
                  </a:xfrm>
                  <a:prstGeom prst="rect">
                    <a:avLst/>
                  </a:prstGeom>
                  <a:noFill/>
                  <a:ln w="0">
                    <a:noFill/>
                  </a:ln>
                </p:spPr>
              </p:pic>
            </p:oleObj>
          </a:graphicData>
        </a:graphic>
      </p:graphicFrame>
      <p:sp>
        <p:nvSpPr>
          <p:cNvPr id="136" name=""/>
          <p:cNvSpPr/>
          <p:nvPr/>
        </p:nvSpPr>
        <p:spPr>
          <a:xfrm>
            <a:off x="9812160" y="6481800"/>
            <a:ext cx="244800" cy="244440"/>
          </a:xfrm>
          <a:prstGeom prst="ellipse">
            <a:avLst/>
          </a:prstGeom>
          <a:solidFill>
            <a:srgbClr val="ff000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F13E886-5B80-440E-8351-A854D9C7C0F5}" type="slidenum">
              <a:rPr b="1" i="1" lang="en-US" sz="1200" strike="noStrike" u="none">
                <a:solidFill>
                  <a:srgbClr val="ffffff"/>
                </a:solidFill>
                <a:effectLst/>
                <a:uFillTx/>
                <a:latin typeface="Arial"/>
              </a:rPr>
              <a:t>&lt;number&gt;</a:t>
            </a:fld>
            <a:endParaRPr b="0"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7" name="PlaceHolder 1"/>
          <p:cNvSpPr>
            <a:spLocks noGrp="1"/>
          </p:cNvSpPr>
          <p:nvPr>
            <p:ph type="title"/>
          </p:nvPr>
        </p:nvSpPr>
        <p:spPr>
          <a:xfrm>
            <a:off x="268200" y="-9720"/>
            <a:ext cx="8275680" cy="1006200"/>
          </a:xfrm>
          <a:prstGeom prst="rect">
            <a:avLst/>
          </a:prstGeom>
          <a:noFill/>
          <a:ln w="0">
            <a:noFill/>
          </a:ln>
        </p:spPr>
        <p:txBody>
          <a:bodyPr lIns="91440" rIns="91440" tIns="45720" bIns="45720" anchor="t">
            <a:sp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000000"/>
                </a:solidFill>
                <a:effectLst/>
                <a:uFillTx/>
                <a:latin typeface="Frutiger 55 Roman"/>
              </a:rPr>
              <a:t>Historical U.S. Power Prices</a:t>
            </a:r>
            <a:br>
              <a:rPr sz="3000"/>
            </a:br>
            <a:endParaRPr b="0" lang="en-US" sz="3000" strike="noStrike" u="none">
              <a:solidFill>
                <a:srgbClr val="000000"/>
              </a:solidFill>
              <a:effectLst/>
              <a:uFillTx/>
              <a:latin typeface="Arial"/>
            </a:endParaRPr>
          </a:p>
        </p:txBody>
      </p:sp>
      <p:graphicFrame>
        <p:nvGraphicFramePr>
          <p:cNvPr id="138" name=""/>
          <p:cNvGraphicFramePr/>
          <p:nvPr/>
        </p:nvGraphicFramePr>
        <p:xfrm>
          <a:off x="1192320" y="1187280"/>
          <a:ext cx="7883280" cy="4899240"/>
        </p:xfrm>
        <a:graphic>
          <a:graphicData uri="http://schemas.openxmlformats.org/presentationml/2006/ole">
            <p:oleObj progId="Excel.Sheet.12" r:id="rId1" spid="">
              <p:embed/>
              <p:pic>
                <p:nvPicPr>
                  <p:cNvPr id="139" name="" descr=""/>
                  <p:cNvPicPr/>
                  <p:nvPr/>
                </p:nvPicPr>
                <p:blipFill>
                  <a:blip r:embed="rId2"/>
                  <a:stretch/>
                </p:blipFill>
                <p:spPr>
                  <a:xfrm>
                    <a:off x="1192320" y="1187280"/>
                    <a:ext cx="7883280" cy="4899240"/>
                  </a:xfrm>
                  <a:prstGeom prst="rect">
                    <a:avLst/>
                  </a:prstGeom>
                  <a:noFill/>
                  <a:ln w="0">
                    <a:noFill/>
                  </a:ln>
                </p:spPr>
              </p:pic>
            </p:oleObj>
          </a:graphicData>
        </a:graphic>
      </p:graphicFrame>
      <p:sp>
        <p:nvSpPr>
          <p:cNvPr id="140" name=""/>
          <p:cNvSpPr/>
          <p:nvPr/>
        </p:nvSpPr>
        <p:spPr>
          <a:xfrm>
            <a:off x="160200" y="6121440"/>
            <a:ext cx="3777480" cy="33552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Frutiger 45 Light"/>
              </a:rPr>
              <a:t>California-Oregon Border Prompt Month</a:t>
            </a:r>
            <a:endParaRPr b="0" lang="en-US" sz="1600" strike="noStrike" u="none">
              <a:solidFill>
                <a:srgbClr val="000000"/>
              </a:solidFill>
              <a:effectLst/>
              <a:uFillTx/>
              <a:latin typeface="Arial"/>
            </a:endParaRPr>
          </a:p>
        </p:txBody>
      </p:sp>
      <p:sp>
        <p:nvSpPr>
          <p:cNvPr id="141" name=""/>
          <p:cNvSpPr/>
          <p:nvPr/>
        </p:nvSpPr>
        <p:spPr>
          <a:xfrm>
            <a:off x="6335640" y="3029040"/>
            <a:ext cx="1375200" cy="642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Frutiger 45 Light"/>
              </a:rPr>
              <a:t>2x-4x</a:t>
            </a:r>
            <a:endParaRPr b="0" lang="en-US" sz="1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Frutiger 45 Light"/>
              </a:rPr>
              <a:t>price spike</a:t>
            </a:r>
            <a:endParaRPr b="0" lang="en-US" sz="1800" strike="noStrike" u="none">
              <a:solidFill>
                <a:srgbClr val="000000"/>
              </a:solidFill>
              <a:effectLst/>
              <a:uFillTx/>
              <a:latin typeface="Arial"/>
            </a:endParaRPr>
          </a:p>
        </p:txBody>
      </p:sp>
      <p:sp>
        <p:nvSpPr>
          <p:cNvPr id="142" name=""/>
          <p:cNvSpPr/>
          <p:nvPr/>
        </p:nvSpPr>
        <p:spPr>
          <a:xfrm>
            <a:off x="7548480" y="3397320"/>
            <a:ext cx="428760" cy="10476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1856</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2000-09-27T18:58:47Z</dcterms:created>
  <dc:creator>Simon Shih</dc:creator>
  <dc:description/>
  <dc:language>en-US</dc:language>
  <cp:lastModifiedBy>mmcvick</cp:lastModifiedBy>
  <cp:lastPrinted>2001-01-04T20:05:56Z</cp:lastPrinted>
  <dcterms:modified xsi:type="dcterms:W3CDTF">2001-01-05T15:09:02Z</dcterms:modified>
  <cp:revision>125</cp:revision>
  <dc:subject/>
  <dc:title>No Slide Title</dc:title>
</cp:coreProperties>
</file>