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_rels/presentation.xml.rels" ContentType="application/vnd.openxmlformats-package.relationships+xml"/>
  <Override PartName="/ppt/media/image9.wmf" ContentType="image/x-wmf"/>
  <Override PartName="/ppt/media/image14.wmf" ContentType="image/x-wmf"/>
  <Override PartName="/ppt/media/image1.png" ContentType="image/png"/>
  <Override PartName="/ppt/media/image2.png" ContentType="image/png"/>
  <Override PartName="/ppt/media/image5.png" ContentType="image/png"/>
  <Override PartName="/ppt/media/image6.wmf" ContentType="image/x-wmf"/>
  <Override PartName="/ppt/media/image10.wmf" ContentType="image/x-wmf"/>
  <Override PartName="/ppt/media/image7.wmf" ContentType="image/x-wmf"/>
  <Override PartName="/ppt/media/image11.wmf" ContentType="image/x-wmf"/>
  <Override PartName="/ppt/media/image12.png" ContentType="image/png"/>
  <Override PartName="/ppt/media/image3.png" ContentType="image/png"/>
  <Override PartName="/ppt/media/image8.wmf" ContentType="image/x-wmf"/>
  <Override PartName="/ppt/media/image13.png" ContentType="image/png"/>
  <Override PartName="/ppt/media/image4.png" ContentType="image/png"/>
  <Override PartName="/ppt/embeddings/oleObject1.xlsx" ContentType="application/vnd.openxmlformats-officedocument.spreadsheetml.sheet"/>
  <Override PartName="/ppt/embeddings/oleObject1.bin" ContentType="application/vnd.openxmlformats-officedocument.oleObject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/>
  <p:notesSz cx="6973888" cy="925988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72880" y="-360"/>
            <a:ext cx="859824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72880" y="-360"/>
            <a:ext cx="859824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525240" y="1168560"/>
            <a:ext cx="3976920" cy="5225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/>
          </p:nvPr>
        </p:nvSpPr>
        <p:spPr>
          <a:xfrm>
            <a:off x="4701240" y="1168560"/>
            <a:ext cx="3976920" cy="5225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272880" y="-360"/>
            <a:ext cx="859824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525240" y="1168560"/>
            <a:ext cx="8150040" cy="522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272880" y="-360"/>
            <a:ext cx="859824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525240" y="1168560"/>
            <a:ext cx="8150040" cy="5225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272880" y="-360"/>
            <a:ext cx="859824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25240" y="1168560"/>
            <a:ext cx="8150040" cy="5225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85760" indent="-228600"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428840" indent="-228600"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771560" indent="-228600"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771560" indent="-228600"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771560" indent="-228600"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"/>
          <p:cNvSpPr/>
          <p:nvPr/>
        </p:nvSpPr>
        <p:spPr>
          <a:xfrm>
            <a:off x="4219200" y="6649560"/>
            <a:ext cx="6742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4E25280-DA93-44E8-A010-9C81FE817C26}" type="slidenum"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"/>
          <p:cNvSpPr/>
          <p:nvPr/>
        </p:nvSpPr>
        <p:spPr>
          <a:xfrm>
            <a:off x="7713360" y="6627240"/>
            <a:ext cx="15771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AA-AISI-Kean-1000-</a:t>
            </a:r>
            <a:fld id="{C43EFE98-11ED-45FA-BA24-771D8CD5BA52}" type="slidenum"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wmf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0.wmf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1.wmf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3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4.wmf"/><Relationship Id="rId3" Type="http://schemas.openxmlformats.org/officeDocument/2006/relationships/slideLayout" Target="../slideLayouts/slideLayout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.wmf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Untitled%20art%204" descr=""/>
          <p:cNvPicPr/>
          <p:nvPr/>
        </p:nvPicPr>
        <p:blipFill>
          <a:blip r:embed="rId1"/>
          <a:srcRect l="21114" t="18537" r="1641" b="18173"/>
          <a:stretch/>
        </p:blipFill>
        <p:spPr>
          <a:xfrm>
            <a:off x="6561000" y="1452600"/>
            <a:ext cx="1800360" cy="1090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" name="Untitled%20art%203" descr=""/>
          <p:cNvPicPr/>
          <p:nvPr/>
        </p:nvPicPr>
        <p:blipFill>
          <a:blip r:embed="rId2"/>
          <a:srcRect l="8555" t="1228" r="1895" b="28320"/>
          <a:stretch/>
        </p:blipFill>
        <p:spPr>
          <a:xfrm>
            <a:off x="4533840" y="1447920"/>
            <a:ext cx="1800360" cy="1095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" name="Untitled%20art%202" descr=""/>
          <p:cNvPicPr/>
          <p:nvPr/>
        </p:nvPicPr>
        <p:blipFill>
          <a:blip r:embed="rId3"/>
          <a:srcRect l="0" t="8098" r="0" b="32726"/>
          <a:stretch/>
        </p:blipFill>
        <p:spPr>
          <a:xfrm>
            <a:off x="2451240" y="1447920"/>
            <a:ext cx="1839600" cy="1100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" name="Untitled%20art%201" descr=""/>
          <p:cNvPicPr/>
          <p:nvPr/>
        </p:nvPicPr>
        <p:blipFill>
          <a:blip r:embed="rId4"/>
          <a:srcRect l="15414" t="6052" r="0" b="13974"/>
          <a:stretch/>
        </p:blipFill>
        <p:spPr>
          <a:xfrm>
            <a:off x="328680" y="1449360"/>
            <a:ext cx="1822320" cy="1095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"/>
          <p:cNvSpPr/>
          <p:nvPr/>
        </p:nvSpPr>
        <p:spPr>
          <a:xfrm>
            <a:off x="384120" y="460440"/>
            <a:ext cx="70898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Solutions for Turbulent Markets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"/>
          <p:cNvSpPr/>
          <p:nvPr/>
        </p:nvSpPr>
        <p:spPr>
          <a:xfrm>
            <a:off x="214200" y="5364000"/>
            <a:ext cx="6941160" cy="125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Steven Kean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Executive Vice President and Chief of Staff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American Iron and Steel Institute 2000 Fall Leadership Conference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November 2, 2000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"/>
          <p:cNvSpPr/>
          <p:nvPr/>
        </p:nvSpPr>
        <p:spPr>
          <a:xfrm>
            <a:off x="569880" y="1585800"/>
            <a:ext cx="1725480" cy="1069920"/>
          </a:xfrm>
          <a:custGeom>
            <a:avLst/>
            <a:gdLst/>
            <a:ahLst/>
            <a:rect l="l" t="t" r="r" b="b"/>
            <a:pathLst>
              <a:path w="1913" h="1089">
                <a:moveTo>
                  <a:pt x="1913" y="1036"/>
                </a:moveTo>
                <a:lnTo>
                  <a:pt x="1913" y="1042"/>
                </a:lnTo>
                <a:lnTo>
                  <a:pt x="1907" y="1047"/>
                </a:lnTo>
                <a:lnTo>
                  <a:pt x="1907" y="1052"/>
                </a:lnTo>
                <a:lnTo>
                  <a:pt x="1907" y="1057"/>
                </a:lnTo>
                <a:lnTo>
                  <a:pt x="1907" y="1063"/>
                </a:lnTo>
                <a:lnTo>
                  <a:pt x="1902" y="1068"/>
                </a:lnTo>
                <a:lnTo>
                  <a:pt x="1897" y="1068"/>
                </a:lnTo>
                <a:lnTo>
                  <a:pt x="1897" y="1073"/>
                </a:lnTo>
                <a:lnTo>
                  <a:pt x="1891" y="1079"/>
                </a:lnTo>
                <a:lnTo>
                  <a:pt x="1886" y="1079"/>
                </a:lnTo>
                <a:lnTo>
                  <a:pt x="1886" y="1084"/>
                </a:lnTo>
                <a:lnTo>
                  <a:pt x="1881" y="1084"/>
                </a:lnTo>
                <a:lnTo>
                  <a:pt x="1875" y="1084"/>
                </a:lnTo>
                <a:lnTo>
                  <a:pt x="1870" y="1089"/>
                </a:lnTo>
                <a:lnTo>
                  <a:pt x="1865" y="1089"/>
                </a:lnTo>
                <a:lnTo>
                  <a:pt x="1860" y="1089"/>
                </a:lnTo>
                <a:lnTo>
                  <a:pt x="53" y="1089"/>
                </a:lnTo>
                <a:lnTo>
                  <a:pt x="48" y="1089"/>
                </a:lnTo>
                <a:lnTo>
                  <a:pt x="43" y="1089"/>
                </a:lnTo>
                <a:lnTo>
                  <a:pt x="37" y="1084"/>
                </a:lnTo>
                <a:lnTo>
                  <a:pt x="32" y="1084"/>
                </a:lnTo>
                <a:lnTo>
                  <a:pt x="27" y="1084"/>
                </a:lnTo>
                <a:lnTo>
                  <a:pt x="21" y="1079"/>
                </a:lnTo>
                <a:lnTo>
                  <a:pt x="21" y="1079"/>
                </a:lnTo>
                <a:lnTo>
                  <a:pt x="16" y="1073"/>
                </a:lnTo>
                <a:lnTo>
                  <a:pt x="11" y="1068"/>
                </a:lnTo>
                <a:lnTo>
                  <a:pt x="11" y="1068"/>
                </a:lnTo>
                <a:lnTo>
                  <a:pt x="5" y="1063"/>
                </a:lnTo>
                <a:lnTo>
                  <a:pt x="5" y="1057"/>
                </a:lnTo>
                <a:lnTo>
                  <a:pt x="5" y="1052"/>
                </a:lnTo>
                <a:lnTo>
                  <a:pt x="0" y="1047"/>
                </a:lnTo>
                <a:lnTo>
                  <a:pt x="0" y="1042"/>
                </a:lnTo>
                <a:lnTo>
                  <a:pt x="0" y="1036"/>
                </a:lnTo>
                <a:lnTo>
                  <a:pt x="0" y="53"/>
                </a:lnTo>
                <a:lnTo>
                  <a:pt x="0" y="48"/>
                </a:lnTo>
                <a:lnTo>
                  <a:pt x="0" y="43"/>
                </a:lnTo>
                <a:lnTo>
                  <a:pt x="5" y="37"/>
                </a:lnTo>
                <a:lnTo>
                  <a:pt x="5" y="32"/>
                </a:lnTo>
                <a:lnTo>
                  <a:pt x="5" y="27"/>
                </a:lnTo>
                <a:lnTo>
                  <a:pt x="11" y="21"/>
                </a:lnTo>
                <a:lnTo>
                  <a:pt x="11" y="21"/>
                </a:lnTo>
                <a:lnTo>
                  <a:pt x="16" y="16"/>
                </a:lnTo>
                <a:lnTo>
                  <a:pt x="21" y="11"/>
                </a:lnTo>
                <a:lnTo>
                  <a:pt x="21" y="11"/>
                </a:lnTo>
                <a:lnTo>
                  <a:pt x="27" y="5"/>
                </a:lnTo>
                <a:lnTo>
                  <a:pt x="32" y="5"/>
                </a:lnTo>
                <a:lnTo>
                  <a:pt x="37" y="5"/>
                </a:lnTo>
                <a:lnTo>
                  <a:pt x="43" y="0"/>
                </a:lnTo>
                <a:lnTo>
                  <a:pt x="48" y="0"/>
                </a:lnTo>
                <a:lnTo>
                  <a:pt x="53" y="0"/>
                </a:lnTo>
                <a:lnTo>
                  <a:pt x="1860" y="0"/>
                </a:lnTo>
                <a:lnTo>
                  <a:pt x="1865" y="0"/>
                </a:lnTo>
                <a:lnTo>
                  <a:pt x="1870" y="0"/>
                </a:lnTo>
                <a:lnTo>
                  <a:pt x="1875" y="5"/>
                </a:lnTo>
                <a:lnTo>
                  <a:pt x="1881" y="5"/>
                </a:lnTo>
                <a:lnTo>
                  <a:pt x="1886" y="5"/>
                </a:lnTo>
                <a:lnTo>
                  <a:pt x="1886" y="11"/>
                </a:lnTo>
                <a:lnTo>
                  <a:pt x="1891" y="11"/>
                </a:lnTo>
                <a:lnTo>
                  <a:pt x="1897" y="16"/>
                </a:lnTo>
                <a:lnTo>
                  <a:pt x="1897" y="21"/>
                </a:lnTo>
                <a:lnTo>
                  <a:pt x="1902" y="21"/>
                </a:lnTo>
                <a:lnTo>
                  <a:pt x="1907" y="27"/>
                </a:lnTo>
                <a:lnTo>
                  <a:pt x="1907" y="32"/>
                </a:lnTo>
                <a:lnTo>
                  <a:pt x="1907" y="37"/>
                </a:lnTo>
                <a:lnTo>
                  <a:pt x="1907" y="43"/>
                </a:lnTo>
                <a:lnTo>
                  <a:pt x="1913" y="48"/>
                </a:lnTo>
                <a:lnTo>
                  <a:pt x="1913" y="53"/>
                </a:lnTo>
                <a:lnTo>
                  <a:pt x="1913" y="1036"/>
                </a:lnTo>
                <a:lnTo>
                  <a:pt x="1913" y="1036"/>
                </a:lnTo>
                <a:lnTo>
                  <a:pt x="1913" y="1036"/>
                </a:lnTo>
              </a:path>
            </a:pathLst>
          </a:custGeom>
          <a:noFill/>
          <a:ln w="176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9" name=""/>
          <p:cNvGrpSpPr/>
          <p:nvPr/>
        </p:nvGrpSpPr>
        <p:grpSpPr>
          <a:xfrm>
            <a:off x="7370640" y="5143680"/>
            <a:ext cx="1608840" cy="1590480"/>
            <a:chOff x="7370640" y="5143680"/>
            <a:chExt cx="1608840" cy="1590480"/>
          </a:xfrm>
        </p:grpSpPr>
        <p:pic>
          <p:nvPicPr>
            <p:cNvPr id="20" name="WC-Elogo-N" descr=""/>
            <p:cNvPicPr/>
            <p:nvPr/>
          </p:nvPicPr>
          <p:blipFill>
            <a:blip r:embed="rId5"/>
            <a:stretch/>
          </p:blipFill>
          <p:spPr>
            <a:xfrm>
              <a:off x="7370640" y="5143680"/>
              <a:ext cx="1590840" cy="15904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1" name=""/>
            <p:cNvSpPr/>
            <p:nvPr/>
          </p:nvSpPr>
          <p:spPr>
            <a:xfrm>
              <a:off x="8829360" y="6143760"/>
              <a:ext cx="15012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66cc"/>
                  </a:solidFill>
                  <a:effectLst/>
                  <a:uFillTx/>
                  <a:latin typeface="Arial"/>
                </a:rPr>
                <a:t>®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2" name=""/>
          <p:cNvSpPr/>
          <p:nvPr/>
        </p:nvSpPr>
        <p:spPr>
          <a:xfrm>
            <a:off x="2614680" y="1585800"/>
            <a:ext cx="1725480" cy="1069920"/>
          </a:xfrm>
          <a:custGeom>
            <a:avLst/>
            <a:gdLst/>
            <a:ahLst/>
            <a:rect l="l" t="t" r="r" b="b"/>
            <a:pathLst>
              <a:path w="1913" h="1089">
                <a:moveTo>
                  <a:pt x="1913" y="1036"/>
                </a:moveTo>
                <a:lnTo>
                  <a:pt x="1913" y="1042"/>
                </a:lnTo>
                <a:lnTo>
                  <a:pt x="1907" y="1047"/>
                </a:lnTo>
                <a:lnTo>
                  <a:pt x="1907" y="1052"/>
                </a:lnTo>
                <a:lnTo>
                  <a:pt x="1907" y="1057"/>
                </a:lnTo>
                <a:lnTo>
                  <a:pt x="1907" y="1063"/>
                </a:lnTo>
                <a:lnTo>
                  <a:pt x="1902" y="1068"/>
                </a:lnTo>
                <a:lnTo>
                  <a:pt x="1897" y="1068"/>
                </a:lnTo>
                <a:lnTo>
                  <a:pt x="1897" y="1073"/>
                </a:lnTo>
                <a:lnTo>
                  <a:pt x="1891" y="1079"/>
                </a:lnTo>
                <a:lnTo>
                  <a:pt x="1886" y="1079"/>
                </a:lnTo>
                <a:lnTo>
                  <a:pt x="1886" y="1084"/>
                </a:lnTo>
                <a:lnTo>
                  <a:pt x="1881" y="1084"/>
                </a:lnTo>
                <a:lnTo>
                  <a:pt x="1875" y="1084"/>
                </a:lnTo>
                <a:lnTo>
                  <a:pt x="1870" y="1089"/>
                </a:lnTo>
                <a:lnTo>
                  <a:pt x="1865" y="1089"/>
                </a:lnTo>
                <a:lnTo>
                  <a:pt x="1860" y="1089"/>
                </a:lnTo>
                <a:lnTo>
                  <a:pt x="53" y="1089"/>
                </a:lnTo>
                <a:lnTo>
                  <a:pt x="48" y="1089"/>
                </a:lnTo>
                <a:lnTo>
                  <a:pt x="43" y="1089"/>
                </a:lnTo>
                <a:lnTo>
                  <a:pt x="37" y="1084"/>
                </a:lnTo>
                <a:lnTo>
                  <a:pt x="32" y="1084"/>
                </a:lnTo>
                <a:lnTo>
                  <a:pt x="27" y="1084"/>
                </a:lnTo>
                <a:lnTo>
                  <a:pt x="21" y="1079"/>
                </a:lnTo>
                <a:lnTo>
                  <a:pt x="21" y="1079"/>
                </a:lnTo>
                <a:lnTo>
                  <a:pt x="16" y="1073"/>
                </a:lnTo>
                <a:lnTo>
                  <a:pt x="11" y="1068"/>
                </a:lnTo>
                <a:lnTo>
                  <a:pt x="11" y="1068"/>
                </a:lnTo>
                <a:lnTo>
                  <a:pt x="5" y="1063"/>
                </a:lnTo>
                <a:lnTo>
                  <a:pt x="5" y="1057"/>
                </a:lnTo>
                <a:lnTo>
                  <a:pt x="5" y="1052"/>
                </a:lnTo>
                <a:lnTo>
                  <a:pt x="0" y="1047"/>
                </a:lnTo>
                <a:lnTo>
                  <a:pt x="0" y="1042"/>
                </a:lnTo>
                <a:lnTo>
                  <a:pt x="0" y="1036"/>
                </a:lnTo>
                <a:lnTo>
                  <a:pt x="0" y="53"/>
                </a:lnTo>
                <a:lnTo>
                  <a:pt x="0" y="48"/>
                </a:lnTo>
                <a:lnTo>
                  <a:pt x="0" y="43"/>
                </a:lnTo>
                <a:lnTo>
                  <a:pt x="5" y="37"/>
                </a:lnTo>
                <a:lnTo>
                  <a:pt x="5" y="32"/>
                </a:lnTo>
                <a:lnTo>
                  <a:pt x="5" y="27"/>
                </a:lnTo>
                <a:lnTo>
                  <a:pt x="11" y="21"/>
                </a:lnTo>
                <a:lnTo>
                  <a:pt x="11" y="21"/>
                </a:lnTo>
                <a:lnTo>
                  <a:pt x="16" y="16"/>
                </a:lnTo>
                <a:lnTo>
                  <a:pt x="21" y="11"/>
                </a:lnTo>
                <a:lnTo>
                  <a:pt x="21" y="11"/>
                </a:lnTo>
                <a:lnTo>
                  <a:pt x="27" y="5"/>
                </a:lnTo>
                <a:lnTo>
                  <a:pt x="32" y="5"/>
                </a:lnTo>
                <a:lnTo>
                  <a:pt x="37" y="5"/>
                </a:lnTo>
                <a:lnTo>
                  <a:pt x="43" y="0"/>
                </a:lnTo>
                <a:lnTo>
                  <a:pt x="48" y="0"/>
                </a:lnTo>
                <a:lnTo>
                  <a:pt x="53" y="0"/>
                </a:lnTo>
                <a:lnTo>
                  <a:pt x="1860" y="0"/>
                </a:lnTo>
                <a:lnTo>
                  <a:pt x="1865" y="0"/>
                </a:lnTo>
                <a:lnTo>
                  <a:pt x="1870" y="0"/>
                </a:lnTo>
                <a:lnTo>
                  <a:pt x="1875" y="5"/>
                </a:lnTo>
                <a:lnTo>
                  <a:pt x="1881" y="5"/>
                </a:lnTo>
                <a:lnTo>
                  <a:pt x="1886" y="5"/>
                </a:lnTo>
                <a:lnTo>
                  <a:pt x="1886" y="11"/>
                </a:lnTo>
                <a:lnTo>
                  <a:pt x="1891" y="11"/>
                </a:lnTo>
                <a:lnTo>
                  <a:pt x="1897" y="16"/>
                </a:lnTo>
                <a:lnTo>
                  <a:pt x="1897" y="21"/>
                </a:lnTo>
                <a:lnTo>
                  <a:pt x="1902" y="21"/>
                </a:lnTo>
                <a:lnTo>
                  <a:pt x="1907" y="27"/>
                </a:lnTo>
                <a:lnTo>
                  <a:pt x="1907" y="32"/>
                </a:lnTo>
                <a:lnTo>
                  <a:pt x="1907" y="37"/>
                </a:lnTo>
                <a:lnTo>
                  <a:pt x="1907" y="43"/>
                </a:lnTo>
                <a:lnTo>
                  <a:pt x="1913" y="48"/>
                </a:lnTo>
                <a:lnTo>
                  <a:pt x="1913" y="53"/>
                </a:lnTo>
                <a:lnTo>
                  <a:pt x="1913" y="1036"/>
                </a:lnTo>
                <a:lnTo>
                  <a:pt x="1913" y="1036"/>
                </a:lnTo>
                <a:lnTo>
                  <a:pt x="1913" y="1036"/>
                </a:lnTo>
              </a:path>
            </a:pathLst>
          </a:custGeom>
          <a:noFill/>
          <a:ln w="1764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"/>
          <p:cNvSpPr/>
          <p:nvPr/>
        </p:nvSpPr>
        <p:spPr>
          <a:xfrm>
            <a:off x="4659480" y="1585800"/>
            <a:ext cx="1725480" cy="1069920"/>
          </a:xfrm>
          <a:custGeom>
            <a:avLst/>
            <a:gdLst/>
            <a:ahLst/>
            <a:rect l="l" t="t" r="r" b="b"/>
            <a:pathLst>
              <a:path w="1913" h="1089">
                <a:moveTo>
                  <a:pt x="1913" y="1036"/>
                </a:moveTo>
                <a:lnTo>
                  <a:pt x="1913" y="1042"/>
                </a:lnTo>
                <a:lnTo>
                  <a:pt x="1907" y="1047"/>
                </a:lnTo>
                <a:lnTo>
                  <a:pt x="1907" y="1052"/>
                </a:lnTo>
                <a:lnTo>
                  <a:pt x="1907" y="1057"/>
                </a:lnTo>
                <a:lnTo>
                  <a:pt x="1907" y="1063"/>
                </a:lnTo>
                <a:lnTo>
                  <a:pt x="1902" y="1068"/>
                </a:lnTo>
                <a:lnTo>
                  <a:pt x="1897" y="1068"/>
                </a:lnTo>
                <a:lnTo>
                  <a:pt x="1897" y="1073"/>
                </a:lnTo>
                <a:lnTo>
                  <a:pt x="1891" y="1079"/>
                </a:lnTo>
                <a:lnTo>
                  <a:pt x="1886" y="1079"/>
                </a:lnTo>
                <a:lnTo>
                  <a:pt x="1886" y="1084"/>
                </a:lnTo>
                <a:lnTo>
                  <a:pt x="1881" y="1084"/>
                </a:lnTo>
                <a:lnTo>
                  <a:pt x="1875" y="1084"/>
                </a:lnTo>
                <a:lnTo>
                  <a:pt x="1870" y="1089"/>
                </a:lnTo>
                <a:lnTo>
                  <a:pt x="1865" y="1089"/>
                </a:lnTo>
                <a:lnTo>
                  <a:pt x="1860" y="1089"/>
                </a:lnTo>
                <a:lnTo>
                  <a:pt x="53" y="1089"/>
                </a:lnTo>
                <a:lnTo>
                  <a:pt x="48" y="1089"/>
                </a:lnTo>
                <a:lnTo>
                  <a:pt x="43" y="1089"/>
                </a:lnTo>
                <a:lnTo>
                  <a:pt x="37" y="1084"/>
                </a:lnTo>
                <a:lnTo>
                  <a:pt x="32" y="1084"/>
                </a:lnTo>
                <a:lnTo>
                  <a:pt x="27" y="1084"/>
                </a:lnTo>
                <a:lnTo>
                  <a:pt x="21" y="1079"/>
                </a:lnTo>
                <a:lnTo>
                  <a:pt x="21" y="1079"/>
                </a:lnTo>
                <a:lnTo>
                  <a:pt x="16" y="1073"/>
                </a:lnTo>
                <a:lnTo>
                  <a:pt x="11" y="1068"/>
                </a:lnTo>
                <a:lnTo>
                  <a:pt x="11" y="1068"/>
                </a:lnTo>
                <a:lnTo>
                  <a:pt x="5" y="1063"/>
                </a:lnTo>
                <a:lnTo>
                  <a:pt x="5" y="1057"/>
                </a:lnTo>
                <a:lnTo>
                  <a:pt x="5" y="1052"/>
                </a:lnTo>
                <a:lnTo>
                  <a:pt x="0" y="1047"/>
                </a:lnTo>
                <a:lnTo>
                  <a:pt x="0" y="1042"/>
                </a:lnTo>
                <a:lnTo>
                  <a:pt x="0" y="1036"/>
                </a:lnTo>
                <a:lnTo>
                  <a:pt x="0" y="53"/>
                </a:lnTo>
                <a:lnTo>
                  <a:pt x="0" y="48"/>
                </a:lnTo>
                <a:lnTo>
                  <a:pt x="0" y="43"/>
                </a:lnTo>
                <a:lnTo>
                  <a:pt x="5" y="37"/>
                </a:lnTo>
                <a:lnTo>
                  <a:pt x="5" y="32"/>
                </a:lnTo>
                <a:lnTo>
                  <a:pt x="5" y="27"/>
                </a:lnTo>
                <a:lnTo>
                  <a:pt x="11" y="21"/>
                </a:lnTo>
                <a:lnTo>
                  <a:pt x="11" y="21"/>
                </a:lnTo>
                <a:lnTo>
                  <a:pt x="16" y="16"/>
                </a:lnTo>
                <a:lnTo>
                  <a:pt x="21" y="11"/>
                </a:lnTo>
                <a:lnTo>
                  <a:pt x="21" y="11"/>
                </a:lnTo>
                <a:lnTo>
                  <a:pt x="27" y="5"/>
                </a:lnTo>
                <a:lnTo>
                  <a:pt x="32" y="5"/>
                </a:lnTo>
                <a:lnTo>
                  <a:pt x="37" y="5"/>
                </a:lnTo>
                <a:lnTo>
                  <a:pt x="43" y="0"/>
                </a:lnTo>
                <a:lnTo>
                  <a:pt x="48" y="0"/>
                </a:lnTo>
                <a:lnTo>
                  <a:pt x="53" y="0"/>
                </a:lnTo>
                <a:lnTo>
                  <a:pt x="1860" y="0"/>
                </a:lnTo>
                <a:lnTo>
                  <a:pt x="1865" y="0"/>
                </a:lnTo>
                <a:lnTo>
                  <a:pt x="1870" y="0"/>
                </a:lnTo>
                <a:lnTo>
                  <a:pt x="1875" y="5"/>
                </a:lnTo>
                <a:lnTo>
                  <a:pt x="1881" y="5"/>
                </a:lnTo>
                <a:lnTo>
                  <a:pt x="1886" y="5"/>
                </a:lnTo>
                <a:lnTo>
                  <a:pt x="1886" y="11"/>
                </a:lnTo>
                <a:lnTo>
                  <a:pt x="1891" y="11"/>
                </a:lnTo>
                <a:lnTo>
                  <a:pt x="1897" y="16"/>
                </a:lnTo>
                <a:lnTo>
                  <a:pt x="1897" y="21"/>
                </a:lnTo>
                <a:lnTo>
                  <a:pt x="1902" y="21"/>
                </a:lnTo>
                <a:lnTo>
                  <a:pt x="1907" y="27"/>
                </a:lnTo>
                <a:lnTo>
                  <a:pt x="1907" y="32"/>
                </a:lnTo>
                <a:lnTo>
                  <a:pt x="1907" y="37"/>
                </a:lnTo>
                <a:lnTo>
                  <a:pt x="1907" y="43"/>
                </a:lnTo>
                <a:lnTo>
                  <a:pt x="1913" y="48"/>
                </a:lnTo>
                <a:lnTo>
                  <a:pt x="1913" y="53"/>
                </a:lnTo>
                <a:lnTo>
                  <a:pt x="1913" y="1036"/>
                </a:lnTo>
                <a:lnTo>
                  <a:pt x="1913" y="1036"/>
                </a:lnTo>
                <a:lnTo>
                  <a:pt x="1913" y="1036"/>
                </a:lnTo>
              </a:path>
            </a:pathLst>
          </a:custGeom>
          <a:noFill/>
          <a:ln w="17640">
            <a:solidFill>
              <a:srgbClr val="00824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"/>
          <p:cNvSpPr/>
          <p:nvPr/>
        </p:nvSpPr>
        <p:spPr>
          <a:xfrm>
            <a:off x="6703920" y="1585800"/>
            <a:ext cx="1725840" cy="1069920"/>
          </a:xfrm>
          <a:custGeom>
            <a:avLst/>
            <a:gdLst/>
            <a:ahLst/>
            <a:rect l="l" t="t" r="r" b="b"/>
            <a:pathLst>
              <a:path w="1913" h="1089">
                <a:moveTo>
                  <a:pt x="1913" y="1036"/>
                </a:moveTo>
                <a:lnTo>
                  <a:pt x="1913" y="1042"/>
                </a:lnTo>
                <a:lnTo>
                  <a:pt x="1907" y="1047"/>
                </a:lnTo>
                <a:lnTo>
                  <a:pt x="1907" y="1052"/>
                </a:lnTo>
                <a:lnTo>
                  <a:pt x="1907" y="1057"/>
                </a:lnTo>
                <a:lnTo>
                  <a:pt x="1907" y="1063"/>
                </a:lnTo>
                <a:lnTo>
                  <a:pt x="1902" y="1068"/>
                </a:lnTo>
                <a:lnTo>
                  <a:pt x="1897" y="1068"/>
                </a:lnTo>
                <a:lnTo>
                  <a:pt x="1897" y="1073"/>
                </a:lnTo>
                <a:lnTo>
                  <a:pt x="1891" y="1079"/>
                </a:lnTo>
                <a:lnTo>
                  <a:pt x="1886" y="1079"/>
                </a:lnTo>
                <a:lnTo>
                  <a:pt x="1886" y="1084"/>
                </a:lnTo>
                <a:lnTo>
                  <a:pt x="1881" y="1084"/>
                </a:lnTo>
                <a:lnTo>
                  <a:pt x="1875" y="1084"/>
                </a:lnTo>
                <a:lnTo>
                  <a:pt x="1870" y="1089"/>
                </a:lnTo>
                <a:lnTo>
                  <a:pt x="1865" y="1089"/>
                </a:lnTo>
                <a:lnTo>
                  <a:pt x="1860" y="1089"/>
                </a:lnTo>
                <a:lnTo>
                  <a:pt x="53" y="1089"/>
                </a:lnTo>
                <a:lnTo>
                  <a:pt x="48" y="1089"/>
                </a:lnTo>
                <a:lnTo>
                  <a:pt x="43" y="1089"/>
                </a:lnTo>
                <a:lnTo>
                  <a:pt x="37" y="1084"/>
                </a:lnTo>
                <a:lnTo>
                  <a:pt x="32" y="1084"/>
                </a:lnTo>
                <a:lnTo>
                  <a:pt x="27" y="1084"/>
                </a:lnTo>
                <a:lnTo>
                  <a:pt x="21" y="1079"/>
                </a:lnTo>
                <a:lnTo>
                  <a:pt x="21" y="1079"/>
                </a:lnTo>
                <a:lnTo>
                  <a:pt x="16" y="1073"/>
                </a:lnTo>
                <a:lnTo>
                  <a:pt x="11" y="1068"/>
                </a:lnTo>
                <a:lnTo>
                  <a:pt x="11" y="1068"/>
                </a:lnTo>
                <a:lnTo>
                  <a:pt x="5" y="1063"/>
                </a:lnTo>
                <a:lnTo>
                  <a:pt x="5" y="1057"/>
                </a:lnTo>
                <a:lnTo>
                  <a:pt x="5" y="1052"/>
                </a:lnTo>
                <a:lnTo>
                  <a:pt x="0" y="1047"/>
                </a:lnTo>
                <a:lnTo>
                  <a:pt x="0" y="1042"/>
                </a:lnTo>
                <a:lnTo>
                  <a:pt x="0" y="1036"/>
                </a:lnTo>
                <a:lnTo>
                  <a:pt x="0" y="53"/>
                </a:lnTo>
                <a:lnTo>
                  <a:pt x="0" y="48"/>
                </a:lnTo>
                <a:lnTo>
                  <a:pt x="0" y="43"/>
                </a:lnTo>
                <a:lnTo>
                  <a:pt x="5" y="37"/>
                </a:lnTo>
                <a:lnTo>
                  <a:pt x="5" y="32"/>
                </a:lnTo>
                <a:lnTo>
                  <a:pt x="5" y="27"/>
                </a:lnTo>
                <a:lnTo>
                  <a:pt x="11" y="21"/>
                </a:lnTo>
                <a:lnTo>
                  <a:pt x="11" y="21"/>
                </a:lnTo>
                <a:lnTo>
                  <a:pt x="16" y="16"/>
                </a:lnTo>
                <a:lnTo>
                  <a:pt x="21" y="11"/>
                </a:lnTo>
                <a:lnTo>
                  <a:pt x="21" y="11"/>
                </a:lnTo>
                <a:lnTo>
                  <a:pt x="27" y="5"/>
                </a:lnTo>
                <a:lnTo>
                  <a:pt x="32" y="5"/>
                </a:lnTo>
                <a:lnTo>
                  <a:pt x="37" y="5"/>
                </a:lnTo>
                <a:lnTo>
                  <a:pt x="43" y="0"/>
                </a:lnTo>
                <a:lnTo>
                  <a:pt x="48" y="0"/>
                </a:lnTo>
                <a:lnTo>
                  <a:pt x="53" y="0"/>
                </a:lnTo>
                <a:lnTo>
                  <a:pt x="1860" y="0"/>
                </a:lnTo>
                <a:lnTo>
                  <a:pt x="1865" y="0"/>
                </a:lnTo>
                <a:lnTo>
                  <a:pt x="1870" y="0"/>
                </a:lnTo>
                <a:lnTo>
                  <a:pt x="1875" y="5"/>
                </a:lnTo>
                <a:lnTo>
                  <a:pt x="1881" y="5"/>
                </a:lnTo>
                <a:lnTo>
                  <a:pt x="1886" y="5"/>
                </a:lnTo>
                <a:lnTo>
                  <a:pt x="1886" y="11"/>
                </a:lnTo>
                <a:lnTo>
                  <a:pt x="1891" y="11"/>
                </a:lnTo>
                <a:lnTo>
                  <a:pt x="1897" y="16"/>
                </a:lnTo>
                <a:lnTo>
                  <a:pt x="1897" y="21"/>
                </a:lnTo>
                <a:lnTo>
                  <a:pt x="1902" y="21"/>
                </a:lnTo>
                <a:lnTo>
                  <a:pt x="1907" y="27"/>
                </a:lnTo>
                <a:lnTo>
                  <a:pt x="1907" y="32"/>
                </a:lnTo>
                <a:lnTo>
                  <a:pt x="1907" y="37"/>
                </a:lnTo>
                <a:lnTo>
                  <a:pt x="1907" y="43"/>
                </a:lnTo>
                <a:lnTo>
                  <a:pt x="1913" y="48"/>
                </a:lnTo>
                <a:lnTo>
                  <a:pt x="1913" y="53"/>
                </a:lnTo>
                <a:lnTo>
                  <a:pt x="1913" y="1036"/>
                </a:lnTo>
                <a:lnTo>
                  <a:pt x="1913" y="1036"/>
                </a:lnTo>
                <a:lnTo>
                  <a:pt x="1913" y="1036"/>
                </a:lnTo>
              </a:path>
            </a:pathLst>
          </a:custGeom>
          <a:noFill/>
          <a:ln w="17640">
            <a:solidFill>
              <a:srgbClr val="fe660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272880" y="-360"/>
            <a:ext cx="859824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Prices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48" name=""/>
          <p:cNvGraphicFramePr/>
          <p:nvPr/>
        </p:nvGraphicFramePr>
        <p:xfrm>
          <a:off x="585720" y="1806480"/>
          <a:ext cx="8043840" cy="4861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4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85720" y="1806480"/>
                    <a:ext cx="8043840" cy="4861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0" name=""/>
          <p:cNvSpPr/>
          <p:nvPr/>
        </p:nvSpPr>
        <p:spPr>
          <a:xfrm>
            <a:off x="695160" y="619200"/>
            <a:ext cx="832500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Henry Hub Gas Prices</a:t>
            </a:r>
            <a:br>
              <a:rPr sz="2200"/>
            </a:b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(Dollars per Thousand Cubic Feet)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"/>
          <p:cNvSpPr/>
          <p:nvPr/>
        </p:nvSpPr>
        <p:spPr>
          <a:xfrm>
            <a:off x="2606040" y="912960"/>
            <a:ext cx="3995640" cy="46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Backwardation Price Curve for Wellhead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($/MMBtu)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272880" y="-360"/>
            <a:ext cx="859824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Backwardation of Gas Prices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53" name=""/>
          <p:cNvGraphicFramePr/>
          <p:nvPr/>
        </p:nvGraphicFramePr>
        <p:xfrm>
          <a:off x="871560" y="1728720"/>
          <a:ext cx="7562880" cy="45054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5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871560" y="1728720"/>
                    <a:ext cx="7562880" cy="4505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272880" y="-360"/>
            <a:ext cx="859824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Prices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56" name=""/>
          <p:cNvGraphicFramePr/>
          <p:nvPr/>
        </p:nvGraphicFramePr>
        <p:xfrm>
          <a:off x="585720" y="1720800"/>
          <a:ext cx="8043840" cy="4861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5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85720" y="1720800"/>
                    <a:ext cx="8043840" cy="4861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8" name=""/>
          <p:cNvSpPr/>
          <p:nvPr/>
        </p:nvSpPr>
        <p:spPr>
          <a:xfrm>
            <a:off x="695160" y="533520"/>
            <a:ext cx="832500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PJM Prices</a:t>
            </a:r>
            <a:br>
              <a:rPr sz="2200"/>
            </a:b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(Dollars per Thousand Cubic Feet)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272880" y="-360"/>
            <a:ext cx="859824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Backwardation of Power Prices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60" name=""/>
          <p:cNvGraphicFramePr/>
          <p:nvPr/>
        </p:nvGraphicFramePr>
        <p:xfrm>
          <a:off x="380880" y="1496880"/>
          <a:ext cx="8382240" cy="44737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6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80880" y="1496880"/>
                    <a:ext cx="8382240" cy="447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272880" y="-360"/>
            <a:ext cx="859824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Underlying Causes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/>
          </p:nvPr>
        </p:nvSpPr>
        <p:spPr>
          <a:xfrm>
            <a:off x="525240" y="1168560"/>
            <a:ext cx="8150040" cy="5225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>
              <a:buClr>
                <a:srgbClr val="ff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Economic growth spurring rapid demand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330000"/>
              </a:lnSpc>
              <a:buClr>
                <a:srgbClr val="ff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markets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60000"/>
              </a:lnSpc>
              <a:buClr>
                <a:srgbClr val="ff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Incomplete transition to competitive markets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"/>
          <p:cNvSpPr/>
          <p:nvPr/>
        </p:nvSpPr>
        <p:spPr>
          <a:xfrm>
            <a:off x="685800" y="152280"/>
            <a:ext cx="7772400" cy="83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Pressure Points</a:t>
            </a:r>
            <a:endParaRPr b="0" lang="en-US" sz="2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" name=""/>
          <p:cNvSpPr/>
          <p:nvPr/>
        </p:nvSpPr>
        <p:spPr>
          <a:xfrm>
            <a:off x="534960" y="1584360"/>
            <a:ext cx="1698480" cy="98100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" name=""/>
          <p:cNvSpPr/>
          <p:nvPr/>
        </p:nvSpPr>
        <p:spPr>
          <a:xfrm>
            <a:off x="1041480" y="1874880"/>
            <a:ext cx="6616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Gen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" name=""/>
          <p:cNvSpPr/>
          <p:nvPr/>
        </p:nvSpPr>
        <p:spPr>
          <a:xfrm>
            <a:off x="2685960" y="1584360"/>
            <a:ext cx="1698840" cy="98100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" name=""/>
          <p:cNvSpPr/>
          <p:nvPr/>
        </p:nvSpPr>
        <p:spPr>
          <a:xfrm>
            <a:off x="4800600" y="1584360"/>
            <a:ext cx="1698480" cy="98100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" name=""/>
          <p:cNvSpPr/>
          <p:nvPr/>
        </p:nvSpPr>
        <p:spPr>
          <a:xfrm>
            <a:off x="6951600" y="1584360"/>
            <a:ext cx="1698840" cy="98100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" name=""/>
          <p:cNvSpPr/>
          <p:nvPr/>
        </p:nvSpPr>
        <p:spPr>
          <a:xfrm>
            <a:off x="7121520" y="1879560"/>
            <a:ext cx="141120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Customers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" name=""/>
          <p:cNvSpPr/>
          <p:nvPr/>
        </p:nvSpPr>
        <p:spPr>
          <a:xfrm>
            <a:off x="4797360" y="1881360"/>
            <a:ext cx="167976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Retail Market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" name=""/>
          <p:cNvSpPr/>
          <p:nvPr/>
        </p:nvSpPr>
        <p:spPr>
          <a:xfrm>
            <a:off x="2853000" y="1781280"/>
            <a:ext cx="1439640" cy="61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Wholesale </a:t>
            </a:r>
            <a:br>
              <a:rPr sz="2000"/>
            </a:br>
            <a:r>
              <a:rPr b="0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Market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" name=""/>
          <p:cNvSpPr/>
          <p:nvPr/>
        </p:nvSpPr>
        <p:spPr>
          <a:xfrm>
            <a:off x="414360" y="3502080"/>
            <a:ext cx="3886200" cy="480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230040" indent="-230040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Utility resisting</a:t>
            </a:r>
            <a:br>
              <a:rPr sz="1400"/>
            </a:b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generation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Regulatory barriers</a:t>
            </a:r>
            <a:br>
              <a:rPr sz="1400"/>
            </a:b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siting new </a:t>
            </a:r>
            <a:br>
              <a:rPr sz="1400"/>
            </a:b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facilities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" name=""/>
          <p:cNvSpPr/>
          <p:nvPr/>
        </p:nvSpPr>
        <p:spPr>
          <a:xfrm>
            <a:off x="1371600" y="2612880"/>
            <a:ext cx="0" cy="77184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" name=""/>
          <p:cNvSpPr/>
          <p:nvPr/>
        </p:nvSpPr>
        <p:spPr>
          <a:xfrm>
            <a:off x="6923160" y="3487680"/>
            <a:ext cx="3886200" cy="480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230040" indent="-2300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Economic growth</a:t>
            </a:r>
            <a:br>
              <a:rPr sz="1400"/>
            </a:b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spurring growing</a:t>
            </a:r>
            <a:br>
              <a:rPr sz="1400"/>
            </a:b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demand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" name=""/>
          <p:cNvSpPr/>
          <p:nvPr/>
        </p:nvSpPr>
        <p:spPr>
          <a:xfrm rot="960600">
            <a:off x="3026880" y="2747520"/>
            <a:ext cx="2963880" cy="2105280"/>
          </a:xfrm>
          <a:prstGeom prst="irregularSeal2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" name=""/>
          <p:cNvSpPr/>
          <p:nvPr/>
        </p:nvSpPr>
        <p:spPr>
          <a:xfrm>
            <a:off x="3586680" y="3557520"/>
            <a:ext cx="17197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Shortage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" name=""/>
          <p:cNvSpPr/>
          <p:nvPr/>
        </p:nvSpPr>
        <p:spPr>
          <a:xfrm>
            <a:off x="2278080" y="3638520"/>
            <a:ext cx="635040" cy="3175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" name=""/>
          <p:cNvSpPr/>
          <p:nvPr/>
        </p:nvSpPr>
        <p:spPr>
          <a:xfrm flipH="1">
            <a:off x="6189120" y="3638520"/>
            <a:ext cx="634680" cy="317520"/>
          </a:xfrm>
          <a:prstGeom prst="rightArrow">
            <a:avLst>
              <a:gd name="adj1" fmla="val 50000"/>
              <a:gd name="adj2" fmla="val 49972"/>
            </a:avLst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" name=""/>
          <p:cNvSpPr/>
          <p:nvPr/>
        </p:nvSpPr>
        <p:spPr>
          <a:xfrm>
            <a:off x="7837560" y="2612880"/>
            <a:ext cx="0" cy="77184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"/>
          <p:cNvSpPr/>
          <p:nvPr/>
        </p:nvSpPr>
        <p:spPr>
          <a:xfrm>
            <a:off x="685800" y="152280"/>
            <a:ext cx="7772400" cy="83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Pressure Points</a:t>
            </a:r>
            <a:endParaRPr b="0" lang="en-US" sz="2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" name=""/>
          <p:cNvSpPr/>
          <p:nvPr/>
        </p:nvSpPr>
        <p:spPr>
          <a:xfrm>
            <a:off x="406440" y="1303200"/>
            <a:ext cx="1698480" cy="98136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" name=""/>
          <p:cNvSpPr/>
          <p:nvPr/>
        </p:nvSpPr>
        <p:spPr>
          <a:xfrm>
            <a:off x="912960" y="1593720"/>
            <a:ext cx="6616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Gen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" name=""/>
          <p:cNvSpPr/>
          <p:nvPr/>
        </p:nvSpPr>
        <p:spPr>
          <a:xfrm>
            <a:off x="2514600" y="1303200"/>
            <a:ext cx="1698480" cy="98136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" name=""/>
          <p:cNvSpPr/>
          <p:nvPr/>
        </p:nvSpPr>
        <p:spPr>
          <a:xfrm>
            <a:off x="4743360" y="1303200"/>
            <a:ext cx="1698840" cy="98136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" name=""/>
          <p:cNvSpPr/>
          <p:nvPr/>
        </p:nvSpPr>
        <p:spPr>
          <a:xfrm>
            <a:off x="6966000" y="1303200"/>
            <a:ext cx="1698480" cy="98136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" name=""/>
          <p:cNvSpPr/>
          <p:nvPr/>
        </p:nvSpPr>
        <p:spPr>
          <a:xfrm>
            <a:off x="7135920" y="1598760"/>
            <a:ext cx="141120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Customers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" name=""/>
          <p:cNvSpPr/>
          <p:nvPr/>
        </p:nvSpPr>
        <p:spPr>
          <a:xfrm>
            <a:off x="4740480" y="1600200"/>
            <a:ext cx="167976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Retail Market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" name=""/>
          <p:cNvSpPr/>
          <p:nvPr/>
        </p:nvSpPr>
        <p:spPr>
          <a:xfrm>
            <a:off x="2681640" y="1500120"/>
            <a:ext cx="1439640" cy="61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Wholesale </a:t>
            </a:r>
            <a:br>
              <a:rPr sz="2000"/>
            </a:br>
            <a:r>
              <a:rPr b="0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Market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" name=""/>
          <p:cNvSpPr/>
          <p:nvPr/>
        </p:nvSpPr>
        <p:spPr>
          <a:xfrm>
            <a:off x="2778120" y="3281400"/>
            <a:ext cx="1203480" cy="480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230040" indent="-230040"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Volatile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commodity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</a:t>
            </a:r>
            <a:br>
              <a:rPr sz="1400"/>
            </a:b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" name=""/>
          <p:cNvSpPr/>
          <p:nvPr/>
        </p:nvSpPr>
        <p:spPr>
          <a:xfrm>
            <a:off x="3365640" y="2332080"/>
            <a:ext cx="0" cy="77148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" name=""/>
          <p:cNvSpPr/>
          <p:nvPr/>
        </p:nvSpPr>
        <p:spPr>
          <a:xfrm rot="960600">
            <a:off x="4321080" y="2997000"/>
            <a:ext cx="1684440" cy="1195200"/>
          </a:xfrm>
          <a:prstGeom prst="irregularSeal2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" name=""/>
          <p:cNvSpPr/>
          <p:nvPr/>
        </p:nvSpPr>
        <p:spPr>
          <a:xfrm>
            <a:off x="4498560" y="3381480"/>
            <a:ext cx="1231200" cy="40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Losses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" name=""/>
          <p:cNvSpPr/>
          <p:nvPr/>
        </p:nvSpPr>
        <p:spPr>
          <a:xfrm>
            <a:off x="3867120" y="3487680"/>
            <a:ext cx="447840" cy="244440"/>
          </a:xfrm>
          <a:prstGeom prst="rightArrow">
            <a:avLst>
              <a:gd name="adj1" fmla="val 50000"/>
              <a:gd name="adj2" fmla="val 45803"/>
            </a:avLst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" name=""/>
          <p:cNvSpPr/>
          <p:nvPr/>
        </p:nvSpPr>
        <p:spPr>
          <a:xfrm>
            <a:off x="6783480" y="2332080"/>
            <a:ext cx="0" cy="77148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" name=""/>
          <p:cNvSpPr/>
          <p:nvPr/>
        </p:nvSpPr>
        <p:spPr>
          <a:xfrm>
            <a:off x="4300920" y="2492280"/>
            <a:ext cx="1468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Scenario 1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" name=""/>
          <p:cNvSpPr/>
          <p:nvPr/>
        </p:nvSpPr>
        <p:spPr>
          <a:xfrm>
            <a:off x="6191280" y="3281400"/>
            <a:ext cx="1203120" cy="480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230040" indent="-230040"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Fixed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rate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</a:t>
            </a:r>
            <a:br>
              <a:rPr sz="1400"/>
            </a:b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" name=""/>
          <p:cNvSpPr/>
          <p:nvPr/>
        </p:nvSpPr>
        <p:spPr>
          <a:xfrm flipH="1">
            <a:off x="6046200" y="3487680"/>
            <a:ext cx="447480" cy="244440"/>
          </a:xfrm>
          <a:prstGeom prst="rightArrow">
            <a:avLst>
              <a:gd name="adj1" fmla="val 50000"/>
              <a:gd name="adj2" fmla="val 45766"/>
            </a:avLst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" name=""/>
          <p:cNvSpPr/>
          <p:nvPr/>
        </p:nvSpPr>
        <p:spPr>
          <a:xfrm>
            <a:off x="3867120" y="5013360"/>
            <a:ext cx="447840" cy="244440"/>
          </a:xfrm>
          <a:prstGeom prst="rightArrow">
            <a:avLst>
              <a:gd name="adj1" fmla="val 50000"/>
              <a:gd name="adj2" fmla="val 45803"/>
            </a:avLst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" name=""/>
          <p:cNvSpPr/>
          <p:nvPr/>
        </p:nvSpPr>
        <p:spPr>
          <a:xfrm>
            <a:off x="4300920" y="4295880"/>
            <a:ext cx="1468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Scenario 2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" name=""/>
          <p:cNvSpPr/>
          <p:nvPr/>
        </p:nvSpPr>
        <p:spPr>
          <a:xfrm>
            <a:off x="5916600" y="5011560"/>
            <a:ext cx="1852560" cy="150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230040" indent="-2300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Pass through</a:t>
            </a:r>
            <a:br>
              <a:rPr sz="1400"/>
            </a:b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mechanism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Inadequate</a:t>
            </a:r>
            <a:br>
              <a:rPr sz="1400"/>
            </a:b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</a:t>
            </a:r>
            <a:br>
              <a:rPr sz="1400"/>
            </a:b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choice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" name=""/>
          <p:cNvSpPr/>
          <p:nvPr/>
        </p:nvSpPr>
        <p:spPr>
          <a:xfrm>
            <a:off x="6783480" y="4035600"/>
            <a:ext cx="0" cy="77148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3" name=""/>
          <p:cNvSpPr/>
          <p:nvPr/>
        </p:nvSpPr>
        <p:spPr>
          <a:xfrm flipH="1" rot="19785600">
            <a:off x="7428600" y="4967280"/>
            <a:ext cx="1495080" cy="1289160"/>
          </a:xfrm>
          <a:prstGeom prst="irregularSeal2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4" name=""/>
          <p:cNvSpPr/>
          <p:nvPr/>
        </p:nvSpPr>
        <p:spPr>
          <a:xfrm>
            <a:off x="7758720" y="5224320"/>
            <a:ext cx="993960" cy="71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Price</a:t>
            </a:r>
            <a:br>
              <a:rPr sz="2400"/>
            </a:b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Spike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" name=""/>
          <p:cNvSpPr/>
          <p:nvPr/>
        </p:nvSpPr>
        <p:spPr>
          <a:xfrm>
            <a:off x="7159680" y="5459400"/>
            <a:ext cx="374760" cy="244440"/>
          </a:xfrm>
          <a:prstGeom prst="rightArrow">
            <a:avLst>
              <a:gd name="adj1" fmla="val 50000"/>
              <a:gd name="adj2" fmla="val 38328"/>
            </a:avLst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"/>
          <p:cNvSpPr/>
          <p:nvPr/>
        </p:nvSpPr>
        <p:spPr>
          <a:xfrm>
            <a:off x="685800" y="152280"/>
            <a:ext cx="7772400" cy="83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Way Forward</a:t>
            </a:r>
            <a:endParaRPr b="0" lang="en-US" sz="2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7" name=""/>
          <p:cNvSpPr/>
          <p:nvPr/>
        </p:nvSpPr>
        <p:spPr>
          <a:xfrm>
            <a:off x="685800" y="1338120"/>
            <a:ext cx="7772400" cy="480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23760"/>
                <a:tab algn="l" pos="1847880"/>
                <a:tab algn="l" pos="2771640"/>
                <a:tab algn="l" pos="3695760"/>
                <a:tab algn="l" pos="4619520"/>
                <a:tab algn="l" pos="5543640"/>
                <a:tab algn="l" pos="6467400"/>
                <a:tab algn="l" pos="7391520"/>
                <a:tab algn="l" pos="8315280"/>
                <a:tab algn="l" pos="9239400"/>
                <a:tab algn="l" pos="10163160"/>
              </a:tabLst>
            </a:pPr>
            <a:r>
              <a:rPr b="0" i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Regulators</a:t>
            </a: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</a:t>
            </a: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Find the courage to finish the job of opening the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23760"/>
                <a:tab algn="l" pos="1847880"/>
                <a:tab algn="l" pos="2771640"/>
                <a:tab algn="l" pos="3695760"/>
                <a:tab algn="l" pos="4619520"/>
                <a:tab algn="l" pos="5543640"/>
                <a:tab algn="l" pos="6467400"/>
                <a:tab algn="l" pos="7391520"/>
                <a:tab algn="l" pos="8315280"/>
                <a:tab algn="l" pos="9239400"/>
                <a:tab algn="l" pos="1016316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system to competition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23760"/>
                <a:tab algn="l" pos="1847880"/>
                <a:tab algn="l" pos="2771640"/>
                <a:tab algn="l" pos="3695760"/>
                <a:tab algn="l" pos="4619520"/>
                <a:tab algn="l" pos="5543640"/>
                <a:tab algn="l" pos="6467400"/>
                <a:tab algn="l" pos="7391520"/>
                <a:tab algn="l" pos="8315280"/>
                <a:tab algn="l" pos="9239400"/>
                <a:tab algn="l" pos="1016316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for compromise is over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23760"/>
                <a:tab algn="l" pos="1847880"/>
                <a:tab algn="l" pos="2771640"/>
                <a:tab algn="l" pos="3695760"/>
                <a:tab algn="l" pos="4619520"/>
                <a:tab algn="l" pos="5543640"/>
                <a:tab algn="l" pos="6467400"/>
                <a:tab algn="l" pos="7391520"/>
                <a:tab algn="l" pos="8315280"/>
                <a:tab algn="l" pos="9239400"/>
                <a:tab algn="l" pos="1016316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23760"/>
                <a:tab algn="l" pos="1847880"/>
                <a:tab algn="l" pos="2771640"/>
                <a:tab algn="l" pos="3695760"/>
                <a:tab algn="l" pos="4619520"/>
                <a:tab algn="l" pos="5543640"/>
                <a:tab algn="l" pos="6467400"/>
                <a:tab algn="l" pos="7391520"/>
                <a:tab algn="l" pos="8315280"/>
                <a:tab algn="l" pos="9239400"/>
                <a:tab algn="l" pos="10163160"/>
              </a:tabLst>
            </a:pPr>
            <a:r>
              <a:rPr b="0" i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Utilities</a:t>
            </a:r>
            <a:r>
              <a:rPr b="0" i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Get out of the commodity business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23760"/>
                <a:tab algn="l" pos="1847880"/>
                <a:tab algn="l" pos="2771640"/>
                <a:tab algn="l" pos="3695760"/>
                <a:tab algn="l" pos="4619520"/>
                <a:tab algn="l" pos="5543640"/>
                <a:tab algn="l" pos="6467400"/>
                <a:tab algn="l" pos="7391520"/>
                <a:tab algn="l" pos="8315280"/>
                <a:tab algn="l" pos="9239400"/>
                <a:tab algn="l" pos="1016316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23760"/>
                <a:tab algn="l" pos="1847880"/>
                <a:tab algn="l" pos="2771640"/>
                <a:tab algn="l" pos="3695760"/>
                <a:tab algn="l" pos="4619520"/>
                <a:tab algn="l" pos="5543640"/>
                <a:tab algn="l" pos="6467400"/>
                <a:tab algn="l" pos="7391520"/>
                <a:tab algn="l" pos="8315280"/>
                <a:tab algn="l" pos="9239400"/>
                <a:tab algn="l" pos="10163160"/>
              </a:tabLst>
            </a:pPr>
            <a:r>
              <a:rPr b="0" i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Customers</a:t>
            </a:r>
            <a:r>
              <a:rPr b="0" i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Exercise choice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8" name=""/>
          <p:cNvSpPr/>
          <p:nvPr/>
        </p:nvSpPr>
        <p:spPr>
          <a:xfrm>
            <a:off x="1625760" y="3975120"/>
            <a:ext cx="6591240" cy="21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Can’t go back, can’t stand still…</a:t>
            </a:r>
            <a:br>
              <a:rPr sz="3200"/>
            </a:br>
            <a:r>
              <a:rPr b="1" i="1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must move forward.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2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"/>
          <p:cNvSpPr/>
          <p:nvPr/>
        </p:nvSpPr>
        <p:spPr>
          <a:xfrm>
            <a:off x="219240" y="200160"/>
            <a:ext cx="8686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Solutions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" name=""/>
          <p:cNvSpPr/>
          <p:nvPr/>
        </p:nvSpPr>
        <p:spPr>
          <a:xfrm>
            <a:off x="888840" y="1243080"/>
            <a:ext cx="7763040" cy="401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227160" indent="-227160">
              <a:lnSpc>
                <a:spcPct val="150000"/>
              </a:lnSpc>
              <a:buClr>
                <a:srgbClr val="ff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Lockout risks which are outside your control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1120" indent="-223920">
              <a:lnSpc>
                <a:spcPct val="150000"/>
              </a:lnSpc>
              <a:buClr>
                <a:srgbClr val="ff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1120" indent="-223920">
              <a:lnSpc>
                <a:spcPct val="150000"/>
              </a:lnSpc>
              <a:buClr>
                <a:srgbClr val="ff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Commodity products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50000"/>
              </a:lnSpc>
              <a:buClr>
                <a:srgbClr val="ff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50000"/>
              </a:lnSpc>
              <a:buClr>
                <a:srgbClr val="ff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Outsourcing energy—the commodity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1120" indent="-223920">
              <a:lnSpc>
                <a:spcPct val="150000"/>
              </a:lnSpc>
              <a:buClr>
                <a:srgbClr val="ff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Equipment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1120" indent="-223920">
              <a:lnSpc>
                <a:spcPct val="150000"/>
              </a:lnSpc>
              <a:buClr>
                <a:srgbClr val="ff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Services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272880" y="-360"/>
            <a:ext cx="859824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Hedging Price Risk – Price Floor Example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2" name=""/>
          <p:cNvSpPr/>
          <p:nvPr/>
        </p:nvSpPr>
        <p:spPr>
          <a:xfrm>
            <a:off x="2556000" y="1943280"/>
            <a:ext cx="82224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3" name=""/>
          <p:cNvSpPr/>
          <p:nvPr/>
        </p:nvSpPr>
        <p:spPr>
          <a:xfrm>
            <a:off x="1147680" y="3114720"/>
            <a:ext cx="1392480" cy="1036440"/>
          </a:xfrm>
          <a:prstGeom prst="rect">
            <a:avLst/>
          </a:prstGeom>
          <a:noFill/>
          <a:ln w="381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6840" rIns="96840" tIns="48240" bIns="482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66960"/>
                <a:tab algn="l" pos="1933560"/>
                <a:tab algn="l" pos="2900520"/>
                <a:tab algn="l" pos="3867120"/>
                <a:tab algn="l" pos="4834080"/>
                <a:tab algn="l" pos="5800680"/>
                <a:tab algn="l" pos="6767640"/>
                <a:tab algn="l" pos="7734240"/>
                <a:tab algn="l" pos="8701200"/>
                <a:tab algn="l" pos="9667800"/>
                <a:tab algn="l" pos="1063476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Steel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66960"/>
                <a:tab algn="l" pos="1933560"/>
                <a:tab algn="l" pos="2900520"/>
                <a:tab algn="l" pos="3867120"/>
                <a:tab algn="l" pos="4834080"/>
                <a:tab algn="l" pos="5800680"/>
                <a:tab algn="l" pos="6767640"/>
                <a:tab algn="l" pos="7734240"/>
                <a:tab algn="l" pos="8701200"/>
                <a:tab algn="l" pos="9667800"/>
                <a:tab algn="l" pos="1063476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Purchaser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4" name=""/>
          <p:cNvSpPr/>
          <p:nvPr/>
        </p:nvSpPr>
        <p:spPr>
          <a:xfrm>
            <a:off x="1143000" y="1386000"/>
            <a:ext cx="1397160" cy="1036440"/>
          </a:xfrm>
          <a:prstGeom prst="rect">
            <a:avLst/>
          </a:prstGeom>
          <a:noFill/>
          <a:ln w="381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6840" rIns="96840" tIns="48240" bIns="482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66960"/>
                <a:tab algn="l" pos="1933560"/>
                <a:tab algn="l" pos="2900520"/>
                <a:tab algn="l" pos="3867120"/>
                <a:tab algn="l" pos="4834080"/>
                <a:tab algn="l" pos="5800680"/>
                <a:tab algn="l" pos="6767640"/>
                <a:tab algn="l" pos="7734240"/>
                <a:tab algn="l" pos="8701200"/>
                <a:tab algn="l" pos="9667800"/>
                <a:tab algn="l" pos="1063476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66960"/>
                <a:tab algn="l" pos="1933560"/>
                <a:tab algn="l" pos="2900520"/>
                <a:tab algn="l" pos="3867120"/>
                <a:tab algn="l" pos="4834080"/>
                <a:tab algn="l" pos="5800680"/>
                <a:tab algn="l" pos="6767640"/>
                <a:tab algn="l" pos="7734240"/>
                <a:tab algn="l" pos="8701200"/>
                <a:tab algn="l" pos="9667800"/>
                <a:tab algn="l" pos="1063476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Manufacturer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5" name=""/>
          <p:cNvSpPr/>
          <p:nvPr/>
        </p:nvSpPr>
        <p:spPr>
          <a:xfrm>
            <a:off x="1230480" y="1962000"/>
            <a:ext cx="1257120" cy="24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60480" indent="-604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66960"/>
                <a:tab algn="l" pos="1933560"/>
                <a:tab algn="l" pos="2900520"/>
                <a:tab algn="l" pos="3867120"/>
                <a:tab algn="l" pos="4834080"/>
                <a:tab algn="l" pos="5800680"/>
                <a:tab algn="l" pos="6767640"/>
                <a:tab algn="l" pos="7734240"/>
                <a:tab algn="l" pos="8701200"/>
                <a:tab algn="l" pos="9667800"/>
                <a:tab algn="l" pos="1063476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6" name=""/>
          <p:cNvSpPr/>
          <p:nvPr/>
        </p:nvSpPr>
        <p:spPr>
          <a:xfrm>
            <a:off x="1743120" y="2451240"/>
            <a:ext cx="0" cy="630000"/>
          </a:xfrm>
          <a:prstGeom prst="line">
            <a:avLst/>
          </a:prstGeom>
          <a:ln w="9360">
            <a:solidFill>
              <a:srgbClr val="000000"/>
            </a:solidFill>
            <a:prstDash val="sysDot"/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7" name=""/>
          <p:cNvSpPr/>
          <p:nvPr/>
        </p:nvSpPr>
        <p:spPr>
          <a:xfrm flipV="1">
            <a:off x="1895400" y="2445840"/>
            <a:ext cx="0" cy="6303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8" name=""/>
          <p:cNvSpPr/>
          <p:nvPr/>
        </p:nvSpPr>
        <p:spPr>
          <a:xfrm>
            <a:off x="1894680" y="2627640"/>
            <a:ext cx="8845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Index ($)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9" name=""/>
          <p:cNvSpPr/>
          <p:nvPr/>
        </p:nvSpPr>
        <p:spPr>
          <a:xfrm>
            <a:off x="1127880" y="2627640"/>
            <a:ext cx="5871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0" name=""/>
          <p:cNvSpPr/>
          <p:nvPr/>
        </p:nvSpPr>
        <p:spPr>
          <a:xfrm>
            <a:off x="3394080" y="1386000"/>
            <a:ext cx="1397160" cy="1036440"/>
          </a:xfrm>
          <a:prstGeom prst="rect">
            <a:avLst/>
          </a:prstGeom>
          <a:noFill/>
          <a:ln w="381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6840" rIns="96840" tIns="48240" bIns="482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66960"/>
                <a:tab algn="l" pos="1933560"/>
                <a:tab algn="l" pos="2900520"/>
                <a:tab algn="l" pos="3867120"/>
                <a:tab algn="l" pos="4834080"/>
                <a:tab algn="l" pos="5800680"/>
                <a:tab algn="l" pos="6767640"/>
                <a:tab algn="l" pos="7734240"/>
                <a:tab algn="l" pos="8701200"/>
                <a:tab algn="l" pos="9667800"/>
                <a:tab algn="l" pos="1063476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1" name=""/>
          <p:cNvSpPr/>
          <p:nvPr/>
        </p:nvSpPr>
        <p:spPr>
          <a:xfrm flipH="1">
            <a:off x="2550600" y="1751040"/>
            <a:ext cx="822600" cy="0"/>
          </a:xfrm>
          <a:prstGeom prst="line">
            <a:avLst/>
          </a:prstGeom>
          <a:ln w="9360">
            <a:solidFill>
              <a:srgbClr val="000000"/>
            </a:solidFill>
            <a:prstDash val="dash"/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2" name=""/>
          <p:cNvSpPr/>
          <p:nvPr/>
        </p:nvSpPr>
        <p:spPr>
          <a:xfrm>
            <a:off x="2511360" y="2050200"/>
            <a:ext cx="893880" cy="41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5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Premium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5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($)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3" name=""/>
          <p:cNvSpPr/>
          <p:nvPr/>
        </p:nvSpPr>
        <p:spPr>
          <a:xfrm>
            <a:off x="2517840" y="1280520"/>
            <a:ext cx="825480" cy="41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5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5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24" name="WC-Elogo-N" descr=""/>
          <p:cNvPicPr/>
          <p:nvPr/>
        </p:nvPicPr>
        <p:blipFill>
          <a:blip r:embed="rId1"/>
          <a:stretch/>
        </p:blipFill>
        <p:spPr>
          <a:xfrm>
            <a:off x="3699000" y="1523880"/>
            <a:ext cx="758880" cy="758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5" name="Put-Floor" descr=""/>
          <p:cNvPicPr/>
          <p:nvPr/>
        </p:nvPicPr>
        <p:blipFill>
          <a:blip r:embed="rId2"/>
          <a:stretch/>
        </p:blipFill>
        <p:spPr>
          <a:xfrm>
            <a:off x="3689280" y="2890800"/>
            <a:ext cx="3861000" cy="3191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272880" y="199800"/>
            <a:ext cx="859824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Overview</a:t>
            </a:r>
            <a:endParaRPr b="1" i="1" lang="en-US" sz="4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525240" y="2000160"/>
            <a:ext cx="5878440" cy="4394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>
              <a:buClr>
                <a:srgbClr val="ff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What’s happening?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771560" indent="0">
              <a:buNone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ff0000"/>
              </a:buClr>
              <a:buFont typeface="Arial Unicode MS"/>
              <a:buChar char="‑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Business Structure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ff0000"/>
              </a:buClr>
              <a:buFont typeface="Arial Unicode MS"/>
              <a:buChar char="‑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ff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What are the solutions?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272880" y="-360"/>
            <a:ext cx="859824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Hedging Price Risk – Price Cap Example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7" name=""/>
          <p:cNvSpPr/>
          <p:nvPr/>
        </p:nvSpPr>
        <p:spPr>
          <a:xfrm>
            <a:off x="2556000" y="2014560"/>
            <a:ext cx="82224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8" name=""/>
          <p:cNvSpPr/>
          <p:nvPr/>
        </p:nvSpPr>
        <p:spPr>
          <a:xfrm>
            <a:off x="1147680" y="3186000"/>
            <a:ext cx="1392480" cy="1036800"/>
          </a:xfrm>
          <a:prstGeom prst="rect">
            <a:avLst/>
          </a:prstGeom>
          <a:noFill/>
          <a:ln w="381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6840" rIns="96840" tIns="48240" bIns="482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66960"/>
                <a:tab algn="l" pos="1933560"/>
                <a:tab algn="l" pos="2900520"/>
                <a:tab algn="l" pos="3867120"/>
                <a:tab algn="l" pos="4834080"/>
                <a:tab algn="l" pos="5800680"/>
                <a:tab algn="l" pos="6767640"/>
                <a:tab algn="l" pos="7734240"/>
                <a:tab algn="l" pos="8701200"/>
                <a:tab algn="l" pos="9667800"/>
                <a:tab algn="l" pos="1063476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Utility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9" name=""/>
          <p:cNvSpPr/>
          <p:nvPr/>
        </p:nvSpPr>
        <p:spPr>
          <a:xfrm>
            <a:off x="1143000" y="1457280"/>
            <a:ext cx="1397160" cy="1036800"/>
          </a:xfrm>
          <a:prstGeom prst="rect">
            <a:avLst/>
          </a:prstGeom>
          <a:noFill/>
          <a:ln w="381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6840" rIns="96840" tIns="48240" bIns="482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66960"/>
                <a:tab algn="l" pos="1933560"/>
                <a:tab algn="l" pos="2900520"/>
                <a:tab algn="l" pos="3867120"/>
                <a:tab algn="l" pos="4834080"/>
                <a:tab algn="l" pos="5800680"/>
                <a:tab algn="l" pos="6767640"/>
                <a:tab algn="l" pos="7734240"/>
                <a:tab algn="l" pos="8701200"/>
                <a:tab algn="l" pos="9667800"/>
                <a:tab algn="l" pos="1063476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66960"/>
                <a:tab algn="l" pos="1933560"/>
                <a:tab algn="l" pos="2900520"/>
                <a:tab algn="l" pos="3867120"/>
                <a:tab algn="l" pos="4834080"/>
                <a:tab algn="l" pos="5800680"/>
                <a:tab algn="l" pos="6767640"/>
                <a:tab algn="l" pos="7734240"/>
                <a:tab algn="l" pos="8701200"/>
                <a:tab algn="l" pos="9667800"/>
                <a:tab algn="l" pos="1063476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Manufacturer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0" name=""/>
          <p:cNvSpPr/>
          <p:nvPr/>
        </p:nvSpPr>
        <p:spPr>
          <a:xfrm>
            <a:off x="1230480" y="2033640"/>
            <a:ext cx="1257120" cy="24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60480" indent="-604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66960"/>
                <a:tab algn="l" pos="1933560"/>
                <a:tab algn="l" pos="2900520"/>
                <a:tab algn="l" pos="3867120"/>
                <a:tab algn="l" pos="4834080"/>
                <a:tab algn="l" pos="5800680"/>
                <a:tab algn="l" pos="6767640"/>
                <a:tab algn="l" pos="7734240"/>
                <a:tab algn="l" pos="8701200"/>
                <a:tab algn="l" pos="9667800"/>
                <a:tab algn="l" pos="1063476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1" name=""/>
          <p:cNvSpPr/>
          <p:nvPr/>
        </p:nvSpPr>
        <p:spPr>
          <a:xfrm>
            <a:off x="1743120" y="2522520"/>
            <a:ext cx="0" cy="630360"/>
          </a:xfrm>
          <a:prstGeom prst="line">
            <a:avLst/>
          </a:prstGeom>
          <a:ln w="9360">
            <a:solidFill>
              <a:srgbClr val="000000"/>
            </a:solidFill>
            <a:prstDash val="sysDot"/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2" name=""/>
          <p:cNvSpPr/>
          <p:nvPr/>
        </p:nvSpPr>
        <p:spPr>
          <a:xfrm flipV="1">
            <a:off x="1895400" y="2517840"/>
            <a:ext cx="0" cy="6300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3" name=""/>
          <p:cNvSpPr/>
          <p:nvPr/>
        </p:nvSpPr>
        <p:spPr>
          <a:xfrm>
            <a:off x="1920960" y="2699280"/>
            <a:ext cx="8348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4" name=""/>
          <p:cNvSpPr/>
          <p:nvPr/>
        </p:nvSpPr>
        <p:spPr>
          <a:xfrm>
            <a:off x="845280" y="2699280"/>
            <a:ext cx="8845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Index ($)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5" name=""/>
          <p:cNvSpPr/>
          <p:nvPr/>
        </p:nvSpPr>
        <p:spPr>
          <a:xfrm>
            <a:off x="3394080" y="1457280"/>
            <a:ext cx="1397160" cy="1036800"/>
          </a:xfrm>
          <a:prstGeom prst="rect">
            <a:avLst/>
          </a:prstGeom>
          <a:noFill/>
          <a:ln w="381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6840" rIns="96840" tIns="48240" bIns="482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66960"/>
                <a:tab algn="l" pos="1933560"/>
                <a:tab algn="l" pos="2900520"/>
                <a:tab algn="l" pos="3867120"/>
                <a:tab algn="l" pos="4834080"/>
                <a:tab algn="l" pos="5800680"/>
                <a:tab algn="l" pos="6767640"/>
                <a:tab algn="l" pos="7734240"/>
                <a:tab algn="l" pos="8701200"/>
                <a:tab algn="l" pos="9667800"/>
                <a:tab algn="l" pos="1063476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6" name=""/>
          <p:cNvSpPr/>
          <p:nvPr/>
        </p:nvSpPr>
        <p:spPr>
          <a:xfrm flipH="1">
            <a:off x="2550600" y="1822320"/>
            <a:ext cx="822600" cy="0"/>
          </a:xfrm>
          <a:prstGeom prst="line">
            <a:avLst/>
          </a:prstGeom>
          <a:ln w="9360">
            <a:solidFill>
              <a:srgbClr val="000000"/>
            </a:solidFill>
            <a:prstDash val="dash"/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7" name=""/>
          <p:cNvSpPr/>
          <p:nvPr/>
        </p:nvSpPr>
        <p:spPr>
          <a:xfrm>
            <a:off x="2511360" y="2121840"/>
            <a:ext cx="893880" cy="41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5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Premium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5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($)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8" name=""/>
          <p:cNvSpPr/>
          <p:nvPr/>
        </p:nvSpPr>
        <p:spPr>
          <a:xfrm>
            <a:off x="2517840" y="1351800"/>
            <a:ext cx="825480" cy="41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5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5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39" name="WC-Elogo-N" descr=""/>
          <p:cNvPicPr/>
          <p:nvPr/>
        </p:nvPicPr>
        <p:blipFill>
          <a:blip r:embed="rId1"/>
          <a:stretch/>
        </p:blipFill>
        <p:spPr>
          <a:xfrm>
            <a:off x="3699000" y="1595520"/>
            <a:ext cx="758880" cy="75888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340" name=""/>
          <p:cNvGrpSpPr/>
          <p:nvPr/>
        </p:nvGrpSpPr>
        <p:grpSpPr>
          <a:xfrm>
            <a:off x="3745080" y="3143160"/>
            <a:ext cx="3855960" cy="2759040"/>
            <a:chOff x="3745080" y="3143160"/>
            <a:chExt cx="3855960" cy="2759040"/>
          </a:xfrm>
        </p:grpSpPr>
        <p:pic>
          <p:nvPicPr>
            <p:cNvPr id="341" name="Cap-Call" descr=""/>
            <p:cNvPicPr/>
            <p:nvPr/>
          </p:nvPicPr>
          <p:blipFill>
            <a:blip r:embed="rId2"/>
            <a:srcRect l="0" t="0" r="0" b="34756"/>
            <a:stretch/>
          </p:blipFill>
          <p:spPr>
            <a:xfrm>
              <a:off x="3745080" y="3143160"/>
              <a:ext cx="3854520" cy="22892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342" name="Cap-Call" descr=""/>
            <p:cNvPicPr/>
            <p:nvPr/>
          </p:nvPicPr>
          <p:blipFill>
            <a:blip r:embed="rId3"/>
            <a:srcRect l="0" t="86891" r="0" b="0"/>
            <a:stretch/>
          </p:blipFill>
          <p:spPr>
            <a:xfrm>
              <a:off x="3746880" y="5441760"/>
              <a:ext cx="3854160" cy="460440"/>
            </a:xfrm>
            <a:prstGeom prst="rect">
              <a:avLst/>
            </a:prstGeom>
            <a:noFill/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"/>
          <p:cNvSpPr/>
          <p:nvPr/>
        </p:nvSpPr>
        <p:spPr>
          <a:xfrm>
            <a:off x="157320" y="1528920"/>
            <a:ext cx="4141800" cy="4284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4" name=""/>
          <p:cNvSpPr/>
          <p:nvPr/>
        </p:nvSpPr>
        <p:spPr>
          <a:xfrm>
            <a:off x="157320" y="3887640"/>
            <a:ext cx="4141800" cy="42876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5" name=""/>
          <p:cNvSpPr/>
          <p:nvPr/>
        </p:nvSpPr>
        <p:spPr>
          <a:xfrm>
            <a:off x="4797360" y="1527120"/>
            <a:ext cx="4141800" cy="42876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46" name=""/>
          <p:cNvGraphicFramePr/>
          <p:nvPr/>
        </p:nvGraphicFramePr>
        <p:xfrm>
          <a:off x="4952880" y="1676520"/>
          <a:ext cx="3865680" cy="25794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4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952880" y="1676520"/>
                    <a:ext cx="3865680" cy="2579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48" name=""/>
          <p:cNvSpPr/>
          <p:nvPr/>
        </p:nvSpPr>
        <p:spPr>
          <a:xfrm>
            <a:off x="5591160" y="4379400"/>
            <a:ext cx="2852640" cy="149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marL="169920" indent="-169920">
              <a:lnSpc>
                <a:spcPct val="100000"/>
              </a:lnSpc>
              <a:spcBef>
                <a:spcPts val="876"/>
              </a:spcBef>
              <a:buClr>
                <a:srgbClr val="ff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Leading e-commerce platform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100000"/>
              </a:lnSpc>
              <a:spcBef>
                <a:spcPts val="876"/>
              </a:spcBef>
              <a:buClr>
                <a:srgbClr val="ff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Most liquid e-marketplace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100000"/>
              </a:lnSpc>
              <a:spcBef>
                <a:spcPts val="876"/>
              </a:spcBef>
              <a:buClr>
                <a:srgbClr val="ff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&gt;50% of all Enron’s transactions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100000"/>
              </a:lnSpc>
              <a:spcBef>
                <a:spcPts val="876"/>
              </a:spcBef>
              <a:buClr>
                <a:srgbClr val="ff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9" name=""/>
          <p:cNvSpPr/>
          <p:nvPr/>
        </p:nvSpPr>
        <p:spPr>
          <a:xfrm>
            <a:off x="304920" y="4398120"/>
            <a:ext cx="3929040" cy="233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marL="169920" indent="-169920">
              <a:lnSpc>
                <a:spcPct val="70000"/>
              </a:lnSpc>
              <a:buClr>
                <a:srgbClr val="ff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Proprietary Technology - Dynamic real-time pricing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70000"/>
              </a:lnSpc>
              <a:buClr>
                <a:srgbClr val="ff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70000"/>
              </a:lnSpc>
              <a:buClr>
                <a:srgbClr val="ff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Scalable - over $178 Billion notional value transacted since inception (11/99)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70000"/>
              </a:lnSpc>
              <a:buClr>
                <a:srgbClr val="ff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70000"/>
              </a:lnSpc>
              <a:buClr>
                <a:srgbClr val="ff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Flexible - adaptable to unlimited products in multiple currencies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70000"/>
              </a:lnSpc>
              <a:buClr>
                <a:srgbClr val="ff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70000"/>
              </a:lnSpc>
              <a:buClr>
                <a:srgbClr val="ff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Reliable - a principal-based trading system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70000"/>
              </a:lnSpc>
              <a:buClr>
                <a:srgbClr val="ff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70000"/>
              </a:lnSpc>
              <a:buClr>
                <a:srgbClr val="ff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70000"/>
              </a:lnSpc>
              <a:buClr>
                <a:srgbClr val="ff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0" name=""/>
          <p:cNvSpPr/>
          <p:nvPr/>
        </p:nvSpPr>
        <p:spPr>
          <a:xfrm>
            <a:off x="6000840" y="2142000"/>
            <a:ext cx="19735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Average Weekly Transactions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1" name=""/>
          <p:cNvSpPr/>
          <p:nvPr/>
        </p:nvSpPr>
        <p:spPr>
          <a:xfrm>
            <a:off x="237960" y="57240"/>
            <a:ext cx="7772400" cy="76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GB" sz="3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EnronOnline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2" name=""/>
          <p:cNvSpPr/>
          <p:nvPr/>
        </p:nvSpPr>
        <p:spPr>
          <a:xfrm>
            <a:off x="228600" y="2118240"/>
            <a:ext cx="2209680" cy="167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marL="169920" indent="-169920">
              <a:lnSpc>
                <a:spcPct val="80000"/>
              </a:lnSpc>
              <a:spcBef>
                <a:spcPts val="876"/>
              </a:spcBef>
              <a:buClr>
                <a:srgbClr val="ff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80000"/>
              </a:lnSpc>
              <a:spcBef>
                <a:spcPts val="876"/>
              </a:spcBef>
              <a:buClr>
                <a:srgbClr val="ff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80000"/>
              </a:lnSpc>
              <a:spcBef>
                <a:spcPts val="876"/>
              </a:spcBef>
              <a:buClr>
                <a:srgbClr val="ff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Crude Oil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80000"/>
              </a:lnSpc>
              <a:spcBef>
                <a:spcPts val="876"/>
              </a:spcBef>
              <a:buClr>
                <a:srgbClr val="ff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Weather Derivatives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80000"/>
              </a:lnSpc>
              <a:spcBef>
                <a:spcPts val="876"/>
              </a:spcBef>
              <a:buClr>
                <a:srgbClr val="ff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Emissions Allowances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80000"/>
              </a:lnSpc>
              <a:spcBef>
                <a:spcPts val="876"/>
              </a:spcBef>
              <a:buClr>
                <a:srgbClr val="ff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Plastics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" name=""/>
          <p:cNvSpPr/>
          <p:nvPr/>
        </p:nvSpPr>
        <p:spPr>
          <a:xfrm>
            <a:off x="2476440" y="2118240"/>
            <a:ext cx="2057400" cy="167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marL="169920" indent="-169920">
              <a:lnSpc>
                <a:spcPct val="80000"/>
              </a:lnSpc>
              <a:spcBef>
                <a:spcPts val="876"/>
              </a:spcBef>
              <a:buClr>
                <a:srgbClr val="ff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Petrochemicals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80000"/>
              </a:lnSpc>
              <a:spcBef>
                <a:spcPts val="876"/>
              </a:spcBef>
              <a:buClr>
                <a:srgbClr val="ff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Pulp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80000"/>
              </a:lnSpc>
              <a:spcBef>
                <a:spcPts val="876"/>
              </a:spcBef>
              <a:buClr>
                <a:srgbClr val="ff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Paper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80000"/>
              </a:lnSpc>
              <a:spcBef>
                <a:spcPts val="876"/>
              </a:spcBef>
              <a:buClr>
                <a:srgbClr val="ff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80000"/>
              </a:lnSpc>
              <a:spcBef>
                <a:spcPts val="876"/>
              </a:spcBef>
              <a:buClr>
                <a:srgbClr val="ff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Broadband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80000"/>
              </a:lnSpc>
              <a:spcBef>
                <a:spcPts val="876"/>
              </a:spcBef>
              <a:buClr>
                <a:srgbClr val="ff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Metals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" name=""/>
          <p:cNvSpPr/>
          <p:nvPr/>
        </p:nvSpPr>
        <p:spPr>
          <a:xfrm>
            <a:off x="181080" y="1559880"/>
            <a:ext cx="24544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Commodities Traded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" name=""/>
          <p:cNvSpPr/>
          <p:nvPr/>
        </p:nvSpPr>
        <p:spPr>
          <a:xfrm>
            <a:off x="190440" y="3929760"/>
            <a:ext cx="1463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Capabilities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6" name=""/>
          <p:cNvSpPr/>
          <p:nvPr/>
        </p:nvSpPr>
        <p:spPr>
          <a:xfrm>
            <a:off x="4791240" y="1544040"/>
            <a:ext cx="10065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Results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"/>
          <p:cNvSpPr/>
          <p:nvPr/>
        </p:nvSpPr>
        <p:spPr>
          <a:xfrm>
            <a:off x="4589640" y="3063960"/>
            <a:ext cx="2057400" cy="1536480"/>
          </a:xfrm>
          <a:prstGeom prst="rightArrow">
            <a:avLst>
              <a:gd name="adj1" fmla="val 66731"/>
              <a:gd name="adj2" fmla="val 46035"/>
            </a:avLst>
          </a:prstGeom>
          <a:solidFill>
            <a:srgbClr val="ffcc6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8" name=""/>
          <p:cNvSpPr/>
          <p:nvPr/>
        </p:nvSpPr>
        <p:spPr>
          <a:xfrm>
            <a:off x="0" y="304920"/>
            <a:ext cx="8489880" cy="63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>
              <a:lnSpc>
                <a:spcPct val="88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9" name=""/>
          <p:cNvSpPr/>
          <p:nvPr/>
        </p:nvSpPr>
        <p:spPr>
          <a:xfrm>
            <a:off x="615960" y="4676760"/>
            <a:ext cx="2070000" cy="262080"/>
          </a:xfrm>
          <a:prstGeom prst="rect">
            <a:avLst/>
          </a:prstGeom>
          <a:solidFill>
            <a:srgbClr val="003b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Consultants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0" name=""/>
          <p:cNvSpPr/>
          <p:nvPr/>
        </p:nvSpPr>
        <p:spPr>
          <a:xfrm>
            <a:off x="615960" y="1981080"/>
            <a:ext cx="2070000" cy="262080"/>
          </a:xfrm>
          <a:prstGeom prst="rect">
            <a:avLst/>
          </a:prstGeom>
          <a:solidFill>
            <a:srgbClr val="cc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Software Vendor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1" name=""/>
          <p:cNvSpPr/>
          <p:nvPr/>
        </p:nvSpPr>
        <p:spPr>
          <a:xfrm>
            <a:off x="615960" y="2311560"/>
            <a:ext cx="2070000" cy="27432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Controls Manufacturers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2" name=""/>
          <p:cNvSpPr/>
          <p:nvPr/>
        </p:nvSpPr>
        <p:spPr>
          <a:xfrm>
            <a:off x="615960" y="2654280"/>
            <a:ext cx="2070000" cy="27468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Architects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3" name=""/>
          <p:cNvSpPr/>
          <p:nvPr/>
        </p:nvSpPr>
        <p:spPr>
          <a:xfrm>
            <a:off x="615960" y="2997360"/>
            <a:ext cx="2070000" cy="27432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Engineers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4" name=""/>
          <p:cNvSpPr/>
          <p:nvPr/>
        </p:nvSpPr>
        <p:spPr>
          <a:xfrm>
            <a:off x="615960" y="3683160"/>
            <a:ext cx="2070000" cy="263520"/>
          </a:xfrm>
          <a:prstGeom prst="rect">
            <a:avLst/>
          </a:prstGeom>
          <a:solidFill>
            <a:srgbClr val="003b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Mechanical Contractors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5" name=""/>
          <p:cNvSpPr/>
          <p:nvPr/>
        </p:nvSpPr>
        <p:spPr>
          <a:xfrm>
            <a:off x="615960" y="4346640"/>
            <a:ext cx="2070000" cy="261720"/>
          </a:xfrm>
          <a:prstGeom prst="rect">
            <a:avLst/>
          </a:prstGeom>
          <a:solidFill>
            <a:srgbClr val="003b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HVAC Svc Companies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6" name=""/>
          <p:cNvSpPr/>
          <p:nvPr/>
        </p:nvSpPr>
        <p:spPr>
          <a:xfrm>
            <a:off x="615960" y="5006880"/>
            <a:ext cx="2082960" cy="263520"/>
          </a:xfrm>
          <a:prstGeom prst="rect">
            <a:avLst/>
          </a:prstGeom>
          <a:solidFill>
            <a:srgbClr val="003b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Specialty Contractors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7" name=""/>
          <p:cNvSpPr/>
          <p:nvPr/>
        </p:nvSpPr>
        <p:spPr>
          <a:xfrm>
            <a:off x="615960" y="1644480"/>
            <a:ext cx="2070000" cy="268560"/>
          </a:xfrm>
          <a:prstGeom prst="rect">
            <a:avLst/>
          </a:prstGeom>
          <a:solidFill>
            <a:srgbClr val="009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Utilities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8" name=""/>
          <p:cNvSpPr/>
          <p:nvPr/>
        </p:nvSpPr>
        <p:spPr>
          <a:xfrm>
            <a:off x="615960" y="5678640"/>
            <a:ext cx="2077920" cy="271440"/>
          </a:xfrm>
          <a:prstGeom prst="rect">
            <a:avLst/>
          </a:prstGeom>
          <a:solidFill>
            <a:srgbClr val="e071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Internal Treasury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9" name=""/>
          <p:cNvSpPr/>
          <p:nvPr/>
        </p:nvSpPr>
        <p:spPr>
          <a:xfrm>
            <a:off x="615960" y="5338800"/>
            <a:ext cx="2076480" cy="271440"/>
          </a:xfrm>
          <a:prstGeom prst="rect">
            <a:avLst/>
          </a:prstGeom>
          <a:solidFill>
            <a:srgbClr val="e071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Lenders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0" name=""/>
          <p:cNvSpPr/>
          <p:nvPr/>
        </p:nvSpPr>
        <p:spPr>
          <a:xfrm>
            <a:off x="615960" y="4014720"/>
            <a:ext cx="2070000" cy="263520"/>
          </a:xfrm>
          <a:prstGeom prst="rect">
            <a:avLst/>
          </a:prstGeom>
          <a:solidFill>
            <a:srgbClr val="003b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Electrical Contractors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1" name=""/>
          <p:cNvSpPr/>
          <p:nvPr/>
        </p:nvSpPr>
        <p:spPr>
          <a:xfrm>
            <a:off x="488880" y="1305000"/>
            <a:ext cx="2327400" cy="33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Traditional Approach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2" name=""/>
          <p:cNvSpPr/>
          <p:nvPr/>
        </p:nvSpPr>
        <p:spPr>
          <a:xfrm>
            <a:off x="3330720" y="1305360"/>
            <a:ext cx="1533240" cy="57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Approach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3" name=""/>
          <p:cNvSpPr/>
          <p:nvPr/>
        </p:nvSpPr>
        <p:spPr>
          <a:xfrm>
            <a:off x="615960" y="3340080"/>
            <a:ext cx="2070000" cy="27468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Equipment Manufacturers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272880" y="114120"/>
            <a:ext cx="859824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Enron’s Approach to </a:t>
            </a:r>
            <a:br>
              <a:rPr sz="3000"/>
            </a:b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and Facility Management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5" name=""/>
          <p:cNvSpPr/>
          <p:nvPr/>
        </p:nvSpPr>
        <p:spPr>
          <a:xfrm rot="5400000">
            <a:off x="972720" y="3390840"/>
            <a:ext cx="4225680" cy="79668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cc0000"/>
              </a:gs>
              <a:gs pos="100000">
                <a:srgbClr val="e78e8e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76" name=""/>
          <p:cNvGrpSpPr/>
          <p:nvPr/>
        </p:nvGrpSpPr>
        <p:grpSpPr>
          <a:xfrm>
            <a:off x="3497400" y="2019240"/>
            <a:ext cx="1201680" cy="3744720"/>
            <a:chOff x="3497400" y="2019240"/>
            <a:chExt cx="1201680" cy="3744720"/>
          </a:xfrm>
        </p:grpSpPr>
        <p:grpSp>
          <p:nvGrpSpPr>
            <p:cNvPr id="377" name=""/>
            <p:cNvGrpSpPr/>
            <p:nvPr/>
          </p:nvGrpSpPr>
          <p:grpSpPr>
            <a:xfrm>
              <a:off x="3497400" y="2019240"/>
              <a:ext cx="1201680" cy="3744720"/>
              <a:chOff x="3497400" y="2019240"/>
              <a:chExt cx="1201680" cy="3744720"/>
            </a:xfrm>
          </p:grpSpPr>
          <p:sp>
            <p:nvSpPr>
              <p:cNvPr id="378" name=""/>
              <p:cNvSpPr/>
              <p:nvPr/>
            </p:nvSpPr>
            <p:spPr>
              <a:xfrm>
                <a:off x="3497400" y="2019240"/>
                <a:ext cx="1200240" cy="759960"/>
              </a:xfrm>
              <a:prstGeom prst="rect">
                <a:avLst/>
              </a:prstGeom>
              <a:solidFill>
                <a:srgbClr val="009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9" name=""/>
              <p:cNvSpPr/>
              <p:nvPr/>
            </p:nvSpPr>
            <p:spPr>
              <a:xfrm>
                <a:off x="3499200" y="5004360"/>
                <a:ext cx="1199880" cy="759600"/>
              </a:xfrm>
              <a:prstGeom prst="rect">
                <a:avLst/>
              </a:prstGeom>
              <a:solidFill>
                <a:srgbClr val="e0710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0" name=""/>
              <p:cNvSpPr/>
              <p:nvPr/>
            </p:nvSpPr>
            <p:spPr>
              <a:xfrm>
                <a:off x="3499200" y="4258080"/>
                <a:ext cx="1199880" cy="759600"/>
              </a:xfrm>
              <a:prstGeom prst="rect">
                <a:avLst/>
              </a:prstGeom>
              <a:solidFill>
                <a:srgbClr val="003b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1" name=""/>
              <p:cNvSpPr/>
              <p:nvPr/>
            </p:nvSpPr>
            <p:spPr>
              <a:xfrm>
                <a:off x="3499200" y="3511800"/>
                <a:ext cx="1199880" cy="759600"/>
              </a:xfrm>
              <a:prstGeom prst="rect">
                <a:avLst/>
              </a:prstGeom>
              <a:solidFill>
                <a:srgbClr val="ffcc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2" name=""/>
              <p:cNvSpPr/>
              <p:nvPr/>
            </p:nvSpPr>
            <p:spPr>
              <a:xfrm>
                <a:off x="3499200" y="2765160"/>
                <a:ext cx="1199880" cy="759960"/>
              </a:xfrm>
              <a:prstGeom prst="rect">
                <a:avLst/>
              </a:prstGeom>
              <a:solidFill>
                <a:srgbClr val="cc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3" name=""/>
              <p:cNvSpPr/>
              <p:nvPr/>
            </p:nvSpPr>
            <p:spPr>
              <a:xfrm>
                <a:off x="3633120" y="2246400"/>
                <a:ext cx="932400" cy="330480"/>
              </a:xfrm>
              <a:prstGeom prst="rect">
                <a:avLst/>
              </a:prstGeom>
              <a:noFill/>
              <a:ln w="0">
                <a:noFill/>
              </a:ln>
              <a:effectLst>
                <a:outerShdw dist="17819" dir="2700000" blurRad="0" rotWithShape="0">
                  <a:srgbClr val="000000"/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>
                  <a:lnSpc>
                    <a:spcPct val="85000"/>
                  </a:lnSpc>
                  <a:spcAft>
                    <a:spcPts val="150"/>
                  </a:spcAft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Commodity 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algn="ctr">
                  <a:lnSpc>
                    <a:spcPct val="85000"/>
                  </a:lnSpc>
                  <a:spcAft>
                    <a:spcPts val="150"/>
                  </a:spcAft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Management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4" name=""/>
              <p:cNvSpPr/>
              <p:nvPr/>
            </p:nvSpPr>
            <p:spPr>
              <a:xfrm>
                <a:off x="3610080" y="2934720"/>
                <a:ext cx="976320" cy="466920"/>
              </a:xfrm>
              <a:prstGeom prst="rect">
                <a:avLst/>
              </a:prstGeom>
              <a:noFill/>
              <a:ln w="0">
                <a:noFill/>
              </a:ln>
              <a:effectLst>
                <a:outerShdw dist="17819" dir="2700000" blurRad="0" rotWithShape="0">
                  <a:srgbClr val="000000"/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lnSpc>
                    <a:spcPct val="85000"/>
                  </a:lnSpc>
                  <a:spcAft>
                    <a:spcPts val="150"/>
                  </a:spcAft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Energy Information Management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5" name=""/>
              <p:cNvSpPr/>
              <p:nvPr/>
            </p:nvSpPr>
            <p:spPr>
              <a:xfrm>
                <a:off x="3606840" y="5232960"/>
                <a:ext cx="982800" cy="330480"/>
              </a:xfrm>
              <a:prstGeom prst="rect">
                <a:avLst/>
              </a:prstGeom>
              <a:noFill/>
              <a:ln w="0">
                <a:noFill/>
              </a:ln>
              <a:effectLst>
                <a:outerShdw dist="17819" dir="2700000" blurRad="0" rotWithShape="0">
                  <a:srgbClr val="000000"/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lnSpc>
                    <a:spcPct val="85000"/>
                  </a:lnSpc>
                  <a:spcAft>
                    <a:spcPts val="150"/>
                  </a:spcAft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Capital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algn="ctr">
                  <a:lnSpc>
                    <a:spcPct val="85000"/>
                  </a:lnSpc>
                  <a:spcAft>
                    <a:spcPts val="150"/>
                  </a:spcAft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Management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6" name=""/>
              <p:cNvSpPr/>
              <p:nvPr/>
            </p:nvSpPr>
            <p:spPr>
              <a:xfrm>
                <a:off x="3611880" y="3740400"/>
                <a:ext cx="974880" cy="330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>
                  <a:lnSpc>
                    <a:spcPct val="85000"/>
                  </a:lnSpc>
                  <a:spcAft>
                    <a:spcPts val="150"/>
                  </a:spcAft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Energy Asset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algn="ctr">
                  <a:lnSpc>
                    <a:spcPct val="85000"/>
                  </a:lnSpc>
                  <a:spcAft>
                    <a:spcPts val="150"/>
                  </a:spcAft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Management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7" name=""/>
              <p:cNvSpPr/>
              <p:nvPr/>
            </p:nvSpPr>
            <p:spPr>
              <a:xfrm>
                <a:off x="3573720" y="4486680"/>
                <a:ext cx="1049400" cy="330480"/>
              </a:xfrm>
              <a:prstGeom prst="rect">
                <a:avLst/>
              </a:prstGeom>
              <a:noFill/>
              <a:ln w="0">
                <a:noFill/>
              </a:ln>
              <a:effectLst>
                <a:outerShdw dist="17819" dir="2700000" blurRad="0" rotWithShape="0">
                  <a:srgbClr val="000000"/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lnSpc>
                    <a:spcPct val="85000"/>
                  </a:lnSpc>
                  <a:spcAft>
                    <a:spcPts val="150"/>
                  </a:spcAft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Facilities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algn="ctr">
                  <a:lnSpc>
                    <a:spcPct val="85000"/>
                  </a:lnSpc>
                  <a:spcAft>
                    <a:spcPts val="150"/>
                  </a:spcAft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Management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388" name=""/>
            <p:cNvSpPr/>
            <p:nvPr/>
          </p:nvSpPr>
          <p:spPr>
            <a:xfrm>
              <a:off x="3503880" y="2025720"/>
              <a:ext cx="1187280" cy="3727440"/>
            </a:xfrm>
            <a:prstGeom prst="rect">
              <a:avLst/>
            </a:prstGeom>
            <a:noFill/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89" name=""/>
          <p:cNvSpPr/>
          <p:nvPr/>
        </p:nvSpPr>
        <p:spPr>
          <a:xfrm>
            <a:off x="4737600" y="3471840"/>
            <a:ext cx="16531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17360" indent="-117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Conditioned Air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7360" indent="-117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Light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7360" indent="-117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Managed Facilities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0" name=""/>
          <p:cNvSpPr/>
          <p:nvPr/>
        </p:nvSpPr>
        <p:spPr>
          <a:xfrm>
            <a:off x="6665760" y="2322360"/>
            <a:ext cx="1982880" cy="3184560"/>
          </a:xfrm>
          <a:prstGeom prst="rect">
            <a:avLst/>
          </a:prstGeom>
          <a:solidFill>
            <a:srgbClr val="cc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1" name=""/>
          <p:cNvSpPr/>
          <p:nvPr/>
        </p:nvSpPr>
        <p:spPr>
          <a:xfrm>
            <a:off x="6740640" y="2489040"/>
            <a:ext cx="1834920" cy="28857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5080" indent="-235080">
              <a:lnSpc>
                <a:spcPct val="100000"/>
              </a:lnSpc>
              <a:spcBef>
                <a:spcPts val="437"/>
              </a:spcBef>
              <a:spcAft>
                <a:spcPts val="437"/>
              </a:spcAft>
              <a:buClr>
                <a:srgbClr val="ffffff"/>
              </a:buClr>
              <a:buFont typeface="Monotype Sorts" charset="2"/>
              <a:buChar char="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Improved Core Business Focus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100000"/>
              </a:lnSpc>
              <a:spcBef>
                <a:spcPts val="437"/>
              </a:spcBef>
              <a:spcAft>
                <a:spcPts val="437"/>
              </a:spcAft>
              <a:buClr>
                <a:srgbClr val="ffffff"/>
              </a:buClr>
              <a:buFont typeface="Monotype Sorts" charset="2"/>
              <a:buChar char="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Redeployment of Capital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100000"/>
              </a:lnSpc>
              <a:spcBef>
                <a:spcPts val="437"/>
              </a:spcBef>
              <a:spcAft>
                <a:spcPts val="437"/>
              </a:spcAft>
              <a:buClr>
                <a:srgbClr val="ffffff"/>
              </a:buClr>
              <a:buFont typeface="Monotype Sorts" charset="2"/>
              <a:buChar char="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Reduced Operating Costs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100000"/>
              </a:lnSpc>
              <a:spcBef>
                <a:spcPts val="437"/>
              </a:spcBef>
              <a:spcAft>
                <a:spcPts val="437"/>
              </a:spcAft>
              <a:buClr>
                <a:srgbClr val="ffffff"/>
              </a:buClr>
              <a:buFont typeface="Monotype Sorts" charset="2"/>
              <a:buChar char="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Risk Transference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100000"/>
              </a:lnSpc>
              <a:spcBef>
                <a:spcPts val="437"/>
              </a:spcBef>
              <a:spcAft>
                <a:spcPts val="437"/>
              </a:spcAft>
              <a:buClr>
                <a:srgbClr val="ffffff"/>
              </a:buClr>
              <a:buFont typeface="Monotype Sorts" charset="2"/>
              <a:buChar char="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Access to World-Class Capabilities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2" name=""/>
          <p:cNvSpPr/>
          <p:nvPr/>
        </p:nvSpPr>
        <p:spPr>
          <a:xfrm>
            <a:off x="6819840" y="1305360"/>
            <a:ext cx="1674720" cy="57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 Receives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"/>
          <p:cNvSpPr/>
          <p:nvPr/>
        </p:nvSpPr>
        <p:spPr>
          <a:xfrm>
            <a:off x="2106720" y="3030480"/>
            <a:ext cx="0" cy="480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4" name=""/>
          <p:cNvSpPr/>
          <p:nvPr/>
        </p:nvSpPr>
        <p:spPr>
          <a:xfrm>
            <a:off x="4538520" y="3030480"/>
            <a:ext cx="0" cy="480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5" name=""/>
          <p:cNvSpPr/>
          <p:nvPr/>
        </p:nvSpPr>
        <p:spPr>
          <a:xfrm>
            <a:off x="3973680" y="3390840"/>
            <a:ext cx="1128600" cy="615960"/>
          </a:xfrm>
          <a:prstGeom prst="rect">
            <a:avLst/>
          </a:prstGeom>
          <a:solidFill>
            <a:srgbClr val="00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272880" y="-360"/>
            <a:ext cx="859824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 Energy and Facility </a:t>
            </a:r>
            <a:br>
              <a:rPr sz="3000"/>
            </a:b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Management Outsourcing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/>
          </p:nvPr>
        </p:nvSpPr>
        <p:spPr>
          <a:xfrm>
            <a:off x="525240" y="1168200"/>
            <a:ext cx="8150040" cy="1973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800000"/>
                </a:solidFill>
                <a:effectLst/>
                <a:uFillTx/>
                <a:latin typeface="Arial"/>
              </a:rPr>
              <a:t>What is it?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comprehensive long-term management of energy-related assets, information and facility services to minimize costs while maximizing reliability and service for all U.S. operations 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98" name=""/>
          <p:cNvGrpSpPr/>
          <p:nvPr/>
        </p:nvGrpSpPr>
        <p:grpSpPr>
          <a:xfrm>
            <a:off x="7732800" y="2793960"/>
            <a:ext cx="1114200" cy="1206360"/>
            <a:chOff x="7732800" y="2793960"/>
            <a:chExt cx="1114200" cy="1206360"/>
          </a:xfrm>
        </p:grpSpPr>
        <p:sp>
          <p:nvSpPr>
            <p:cNvPr id="399" name=""/>
            <p:cNvSpPr/>
            <p:nvPr/>
          </p:nvSpPr>
          <p:spPr>
            <a:xfrm>
              <a:off x="7761240" y="2793960"/>
              <a:ext cx="1056600" cy="1206360"/>
            </a:xfrm>
            <a:prstGeom prst="rect">
              <a:avLst/>
            </a:prstGeom>
            <a:solidFill>
              <a:srgbClr val="fcba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0" name=""/>
            <p:cNvSpPr/>
            <p:nvPr/>
          </p:nvSpPr>
          <p:spPr>
            <a:xfrm>
              <a:off x="7732800" y="2828880"/>
              <a:ext cx="1114200" cy="1069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360" rIns="90360" tIns="44280" bIns="4428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Energy </a:t>
              </a:r>
              <a:br>
                <a:rPr sz="1200"/>
              </a:b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Information</a:t>
              </a:r>
              <a:br>
                <a:rPr sz="1200"/>
              </a:b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Management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01" name=""/>
          <p:cNvSpPr/>
          <p:nvPr/>
        </p:nvSpPr>
        <p:spPr>
          <a:xfrm>
            <a:off x="316080" y="2771640"/>
            <a:ext cx="1055520" cy="1229040"/>
          </a:xfrm>
          <a:prstGeom prst="rect">
            <a:avLst/>
          </a:prstGeom>
          <a:solidFill>
            <a:srgbClr val="20416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2" name=""/>
          <p:cNvSpPr/>
          <p:nvPr/>
        </p:nvSpPr>
        <p:spPr>
          <a:xfrm>
            <a:off x="284040" y="2952720"/>
            <a:ext cx="1162080" cy="8859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Commodity Management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3" name=""/>
          <p:cNvSpPr/>
          <p:nvPr/>
        </p:nvSpPr>
        <p:spPr>
          <a:xfrm>
            <a:off x="3317760" y="3030480"/>
            <a:ext cx="0" cy="480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4" name=""/>
          <p:cNvSpPr/>
          <p:nvPr/>
        </p:nvSpPr>
        <p:spPr>
          <a:xfrm>
            <a:off x="5748480" y="3030480"/>
            <a:ext cx="0" cy="480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5" name=""/>
          <p:cNvSpPr/>
          <p:nvPr/>
        </p:nvSpPr>
        <p:spPr>
          <a:xfrm>
            <a:off x="1525680" y="2778120"/>
            <a:ext cx="4775040" cy="428760"/>
          </a:xfrm>
          <a:prstGeom prst="rect">
            <a:avLst/>
          </a:prstGeom>
          <a:solidFill>
            <a:srgbClr val="00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6" name=""/>
          <p:cNvSpPr/>
          <p:nvPr/>
        </p:nvSpPr>
        <p:spPr>
          <a:xfrm>
            <a:off x="2041560" y="2787480"/>
            <a:ext cx="3743280" cy="3747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 Asset Management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7" name=""/>
          <p:cNvSpPr/>
          <p:nvPr/>
        </p:nvSpPr>
        <p:spPr>
          <a:xfrm>
            <a:off x="1541520" y="3384720"/>
            <a:ext cx="1128600" cy="615960"/>
          </a:xfrm>
          <a:prstGeom prst="rect">
            <a:avLst/>
          </a:prstGeom>
          <a:solidFill>
            <a:srgbClr val="00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8" name=""/>
          <p:cNvSpPr/>
          <p:nvPr/>
        </p:nvSpPr>
        <p:spPr>
          <a:xfrm>
            <a:off x="1482840" y="3424320"/>
            <a:ext cx="1245960" cy="5652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Design &amp; Engineering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9" name=""/>
          <p:cNvSpPr/>
          <p:nvPr/>
        </p:nvSpPr>
        <p:spPr>
          <a:xfrm>
            <a:off x="2752560" y="3384720"/>
            <a:ext cx="1130400" cy="615960"/>
          </a:xfrm>
          <a:prstGeom prst="rect">
            <a:avLst/>
          </a:prstGeom>
          <a:solidFill>
            <a:srgbClr val="00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0" name=""/>
          <p:cNvSpPr/>
          <p:nvPr/>
        </p:nvSpPr>
        <p:spPr>
          <a:xfrm>
            <a:off x="2736720" y="3443400"/>
            <a:ext cx="1160640" cy="477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Construction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1" name=""/>
          <p:cNvSpPr/>
          <p:nvPr/>
        </p:nvSpPr>
        <p:spPr>
          <a:xfrm>
            <a:off x="5183280" y="3382920"/>
            <a:ext cx="1128600" cy="615960"/>
          </a:xfrm>
          <a:prstGeom prst="rect">
            <a:avLst/>
          </a:prstGeom>
          <a:solidFill>
            <a:srgbClr val="00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2" name=""/>
          <p:cNvSpPr/>
          <p:nvPr/>
        </p:nvSpPr>
        <p:spPr>
          <a:xfrm>
            <a:off x="5075280" y="3378240"/>
            <a:ext cx="1346040" cy="64764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Operations &amp;</a:t>
            </a:r>
            <a:br>
              <a:rPr sz="1200"/>
            </a:b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Maintenance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3" name=""/>
          <p:cNvSpPr/>
          <p:nvPr/>
        </p:nvSpPr>
        <p:spPr>
          <a:xfrm>
            <a:off x="3957480" y="3529080"/>
            <a:ext cx="1162080" cy="33804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Facility Management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4" name=""/>
          <p:cNvSpPr/>
          <p:nvPr/>
        </p:nvSpPr>
        <p:spPr>
          <a:xfrm>
            <a:off x="6494400" y="2771640"/>
            <a:ext cx="1055880" cy="1229040"/>
          </a:xfrm>
          <a:prstGeom prst="rect">
            <a:avLst/>
          </a:prstGeom>
          <a:solidFill>
            <a:srgbClr val="8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5" name=""/>
          <p:cNvSpPr/>
          <p:nvPr/>
        </p:nvSpPr>
        <p:spPr>
          <a:xfrm>
            <a:off x="6634080" y="2952720"/>
            <a:ext cx="800280" cy="8859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Capital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6" name=""/>
          <p:cNvSpPr/>
          <p:nvPr/>
        </p:nvSpPr>
        <p:spPr>
          <a:xfrm>
            <a:off x="297000" y="2652840"/>
            <a:ext cx="852300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7" name=""/>
          <p:cNvSpPr/>
          <p:nvPr/>
        </p:nvSpPr>
        <p:spPr>
          <a:xfrm>
            <a:off x="7650000" y="2665440"/>
            <a:ext cx="3240" cy="1942920"/>
          </a:xfrm>
          <a:prstGeom prst="line">
            <a:avLst/>
          </a:prstGeom>
          <a:ln w="12600">
            <a:solidFill>
              <a:srgbClr val="000000"/>
            </a:solidFill>
            <a:prstDash val="lg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8" name=""/>
          <p:cNvSpPr/>
          <p:nvPr/>
        </p:nvSpPr>
        <p:spPr>
          <a:xfrm>
            <a:off x="1450800" y="2665440"/>
            <a:ext cx="0" cy="1908000"/>
          </a:xfrm>
          <a:prstGeom prst="line">
            <a:avLst/>
          </a:prstGeom>
          <a:ln w="12600">
            <a:solidFill>
              <a:srgbClr val="000000"/>
            </a:solidFill>
            <a:prstDash val="lg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9" name=""/>
          <p:cNvSpPr/>
          <p:nvPr/>
        </p:nvSpPr>
        <p:spPr>
          <a:xfrm>
            <a:off x="6389640" y="2665440"/>
            <a:ext cx="0" cy="1908000"/>
          </a:xfrm>
          <a:prstGeom prst="line">
            <a:avLst/>
          </a:prstGeom>
          <a:ln w="12600">
            <a:solidFill>
              <a:srgbClr val="000000"/>
            </a:solidFill>
            <a:prstDash val="lg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0" name=""/>
          <p:cNvSpPr/>
          <p:nvPr/>
        </p:nvSpPr>
        <p:spPr>
          <a:xfrm>
            <a:off x="7667640" y="4000680"/>
            <a:ext cx="1409760" cy="227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marL="114480" indent="-1144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Reduced administrative costs 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Consolidated billing for services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Correction of utility over billing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Improved decision making through better use of information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1" name=""/>
          <p:cNvSpPr/>
          <p:nvPr/>
        </p:nvSpPr>
        <p:spPr>
          <a:xfrm>
            <a:off x="196920" y="4000680"/>
            <a:ext cx="1249200" cy="210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marL="114480" indent="-1144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Commodity supply and metering in deregulated markets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Tariff management in regulated markets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Utility representation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Tariff arbitrage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2" name=""/>
          <p:cNvSpPr/>
          <p:nvPr/>
        </p:nvSpPr>
        <p:spPr>
          <a:xfrm>
            <a:off x="1530360" y="4000680"/>
            <a:ext cx="4851360" cy="160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marL="114480" indent="-1144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Reduced commodity consumption through optimization of capital investment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Reduced demand charges through load management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Lower operation and maintenance costs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Improved worker productivity and/or customer experience through better environment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Increased labor productivity through elimination of craft specialization and application of best practices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Reduced administrative and purchasing costs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3" name=""/>
          <p:cNvSpPr/>
          <p:nvPr/>
        </p:nvSpPr>
        <p:spPr>
          <a:xfrm>
            <a:off x="6442200" y="4000680"/>
            <a:ext cx="1257120" cy="109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marL="114480" indent="-1144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Competitive cost of capital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Customized realization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Asset/Contract monitizations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"/>
          <p:cNvGrpSpPr/>
          <p:nvPr/>
        </p:nvGrpSpPr>
        <p:grpSpPr>
          <a:xfrm>
            <a:off x="3265560" y="1847880"/>
            <a:ext cx="2971440" cy="3057120"/>
            <a:chOff x="3265560" y="1847880"/>
            <a:chExt cx="2971440" cy="3057120"/>
          </a:xfrm>
        </p:grpSpPr>
        <p:pic>
          <p:nvPicPr>
            <p:cNvPr id="425" name="WC-Elogo-N" descr=""/>
            <p:cNvPicPr/>
            <p:nvPr/>
          </p:nvPicPr>
          <p:blipFill>
            <a:blip r:embed="rId1"/>
            <a:stretch/>
          </p:blipFill>
          <p:spPr>
            <a:xfrm>
              <a:off x="3265560" y="1847880"/>
              <a:ext cx="2971440" cy="30571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26" name=""/>
            <p:cNvSpPr/>
            <p:nvPr/>
          </p:nvSpPr>
          <p:spPr>
            <a:xfrm>
              <a:off x="6057720" y="3881520"/>
              <a:ext cx="15012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66cc"/>
                  </a:solidFill>
                  <a:effectLst/>
                  <a:uFillTx/>
                  <a:latin typeface="Arial"/>
                </a:rPr>
                <a:t>®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What’s Happening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"/>
          <p:cNvSpPr/>
          <p:nvPr/>
        </p:nvSpPr>
        <p:spPr>
          <a:xfrm>
            <a:off x="223920" y="162000"/>
            <a:ext cx="4066920" cy="54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Business Structure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"/>
          <p:cNvSpPr/>
          <p:nvPr/>
        </p:nvSpPr>
        <p:spPr>
          <a:xfrm>
            <a:off x="6000840" y="4718160"/>
            <a:ext cx="2838240" cy="15523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0">
            <a:noFill/>
          </a:ln>
          <a:effectLst>
            <a:outerShdw dist="107932" dir="8100000" blurRad="0" rotWithShape="0">
              <a:srgbClr val="00824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"/>
          <p:cNvSpPr/>
          <p:nvPr/>
        </p:nvSpPr>
        <p:spPr>
          <a:xfrm>
            <a:off x="412920" y="5816520"/>
            <a:ext cx="255240" cy="292320"/>
          </a:xfrm>
          <a:custGeom>
            <a:avLst/>
            <a:gdLst>
              <a:gd name="textAreaLeft" fmla="*/ 12240 w 255240"/>
              <a:gd name="textAreaRight" fmla="*/ 243000 w 25524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734">
                <a:moveTo>
                  <a:pt x="3600" y="0"/>
                </a:moveTo>
                <a:arcTo wR="3600" hR="3600" stAng="16200000" swAng="-5400000"/>
                <a:lnTo>
                  <a:pt x="0" y="21134"/>
                </a:lnTo>
                <a:arcTo wR="3600" hR="3600" stAng="10800000" swAng="-5400000"/>
                <a:lnTo>
                  <a:pt x="18000" y="24734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"/>
          <p:cNvSpPr/>
          <p:nvPr/>
        </p:nvSpPr>
        <p:spPr>
          <a:xfrm>
            <a:off x="682560" y="5962680"/>
            <a:ext cx="1346400" cy="0"/>
          </a:xfrm>
          <a:prstGeom prst="line">
            <a:avLst/>
          </a:prstGeom>
          <a:ln w="936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"/>
          <p:cNvSpPr/>
          <p:nvPr/>
        </p:nvSpPr>
        <p:spPr>
          <a:xfrm>
            <a:off x="2279520" y="5962680"/>
            <a:ext cx="1392480" cy="0"/>
          </a:xfrm>
          <a:prstGeom prst="line">
            <a:avLst/>
          </a:prstGeom>
          <a:ln w="936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"/>
          <p:cNvSpPr/>
          <p:nvPr/>
        </p:nvSpPr>
        <p:spPr>
          <a:xfrm>
            <a:off x="3925800" y="5962680"/>
            <a:ext cx="1360440" cy="0"/>
          </a:xfrm>
          <a:prstGeom prst="line">
            <a:avLst/>
          </a:prstGeom>
          <a:ln w="936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>
            <a:off x="294480" y="542304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1878120" y="542304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1.10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3492360" y="542304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1.20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5102280" y="542304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1.10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1100880" y="556272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.20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2723400" y="556272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.20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4380840" y="556272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.20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6027120" y="5232240"/>
            <a:ext cx="14886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Transformation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7380360" y="5232240"/>
            <a:ext cx="1092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Interaction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8323560" y="5232240"/>
            <a:ext cx="676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6149880" y="5832360"/>
            <a:ext cx="527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4.35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>
            <a:off x="7482600" y="5832360"/>
            <a:ext cx="428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.60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"/>
          <p:cNvSpPr/>
          <p:nvPr/>
        </p:nvSpPr>
        <p:spPr>
          <a:xfrm>
            <a:off x="8372160" y="5832360"/>
            <a:ext cx="527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4.95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"/>
          <p:cNvSpPr/>
          <p:nvPr/>
        </p:nvSpPr>
        <p:spPr>
          <a:xfrm>
            <a:off x="2019240" y="5816520"/>
            <a:ext cx="257400" cy="29232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26">
                <a:moveTo>
                  <a:pt x="3600" y="0"/>
                </a:moveTo>
                <a:arcTo wR="3600" hR="3600" stAng="16200000" swAng="-5400000"/>
                <a:lnTo>
                  <a:pt x="0" y="20926"/>
                </a:lnTo>
                <a:arcTo wR="3600" hR="3600" stAng="10800000" swAng="-5400000"/>
                <a:lnTo>
                  <a:pt x="18000" y="2452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"/>
          <p:cNvSpPr/>
          <p:nvPr/>
        </p:nvSpPr>
        <p:spPr>
          <a:xfrm>
            <a:off x="3665520" y="5816520"/>
            <a:ext cx="257040" cy="29232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61">
                <a:moveTo>
                  <a:pt x="3600" y="0"/>
                </a:moveTo>
                <a:arcTo wR="3600" hR="3600" stAng="16200000" swAng="-5400000"/>
                <a:lnTo>
                  <a:pt x="0" y="20961"/>
                </a:lnTo>
                <a:arcTo wR="3600" hR="3600" stAng="10800000" swAng="-5400000"/>
                <a:lnTo>
                  <a:pt x="18000" y="2456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5281560" y="5816520"/>
            <a:ext cx="257400" cy="29232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26">
                <a:moveTo>
                  <a:pt x="3600" y="0"/>
                </a:moveTo>
                <a:arcTo wR="3600" hR="3600" stAng="16200000" swAng="-5400000"/>
                <a:lnTo>
                  <a:pt x="0" y="20926"/>
                </a:lnTo>
                <a:arcTo wR="3600" hR="3600" stAng="10800000" swAng="-5400000"/>
                <a:lnTo>
                  <a:pt x="18000" y="2452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"/>
          <p:cNvSpPr/>
          <p:nvPr/>
        </p:nvSpPr>
        <p:spPr>
          <a:xfrm>
            <a:off x="5970240" y="4575240"/>
            <a:ext cx="1014120" cy="4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Finished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 flipV="1">
            <a:off x="6966000" y="4797000"/>
            <a:ext cx="1592280" cy="12600"/>
          </a:xfrm>
          <a:prstGeom prst="line">
            <a:avLst/>
          </a:prstGeom>
          <a:ln w="3816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6002280" y="1773360"/>
            <a:ext cx="2840040" cy="15523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0">
            <a:noFill/>
          </a:ln>
          <a:effectLst>
            <a:outerShdw dist="107932" dir="8100000" blurRad="0" rotWithShape="0">
              <a:srgbClr val="00824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281880" y="241776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1113480" y="66204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2769480" y="66204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4391640" y="66204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 flipV="1">
            <a:off x="642960" y="1163520"/>
            <a:ext cx="1446120" cy="171288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 flipV="1">
            <a:off x="635040" y="1769760"/>
            <a:ext cx="1444680" cy="109692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/>
          <p:nvPr/>
        </p:nvSpPr>
        <p:spPr>
          <a:xfrm flipV="1">
            <a:off x="635040" y="2308320"/>
            <a:ext cx="1438200" cy="568080"/>
          </a:xfrm>
          <a:prstGeom prst="line">
            <a:avLst/>
          </a:prstGeom>
          <a:ln w="2844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 flipV="1">
            <a:off x="642960" y="2876400"/>
            <a:ext cx="1430280" cy="792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635040" y="2884320"/>
            <a:ext cx="1454040" cy="56844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674640" y="2894040"/>
            <a:ext cx="1420920" cy="117000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666720" y="2867040"/>
            <a:ext cx="1484280" cy="174780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 flipV="1">
            <a:off x="2243160" y="1146240"/>
            <a:ext cx="1468440" cy="111744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 flipV="1">
            <a:off x="2243160" y="1770120"/>
            <a:ext cx="1484280" cy="50328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2266920" y="2290680"/>
            <a:ext cx="1444680" cy="3492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2274840" y="2273400"/>
            <a:ext cx="1460520" cy="60300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2251080" y="2246400"/>
            <a:ext cx="1468440" cy="122400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2251080" y="2255760"/>
            <a:ext cx="1484280" cy="1808280"/>
          </a:xfrm>
          <a:prstGeom prst="line">
            <a:avLst/>
          </a:prstGeom>
          <a:ln w="2844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2274840" y="2290680"/>
            <a:ext cx="1436760" cy="234180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 flipV="1">
            <a:off x="3857760" y="1163520"/>
            <a:ext cx="1469880" cy="2867040"/>
          </a:xfrm>
          <a:prstGeom prst="line">
            <a:avLst/>
          </a:prstGeom>
          <a:ln w="2844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 flipV="1">
            <a:off x="3857760" y="1769760"/>
            <a:ext cx="1500120" cy="226044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 flipV="1">
            <a:off x="3857760" y="2280960"/>
            <a:ext cx="1515960" cy="176508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 flipV="1">
            <a:off x="3857760" y="2901960"/>
            <a:ext cx="1508040" cy="116208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 flipV="1">
            <a:off x="3857760" y="3479760"/>
            <a:ext cx="1469880" cy="54936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 flipV="1">
            <a:off x="3857760" y="4021200"/>
            <a:ext cx="1493640" cy="7920"/>
          </a:xfrm>
          <a:prstGeom prst="line">
            <a:avLst/>
          </a:prstGeom>
          <a:ln cap="rnd" w="1260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>
            <a:off x="3857760" y="4021200"/>
            <a:ext cx="1539720" cy="61128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"/>
          <p:cNvSpPr/>
          <p:nvPr/>
        </p:nvSpPr>
        <p:spPr>
          <a:xfrm>
            <a:off x="415800" y="100332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"/>
          <p:cNvSpPr/>
          <p:nvPr/>
        </p:nvSpPr>
        <p:spPr>
          <a:xfrm>
            <a:off x="415800" y="157320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>
            <a:off x="415800" y="214956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>
            <a:off x="415800" y="272736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"/>
          <p:cNvSpPr/>
          <p:nvPr/>
        </p:nvSpPr>
        <p:spPr>
          <a:xfrm>
            <a:off x="415800" y="331308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"/>
          <p:cNvSpPr/>
          <p:nvPr/>
        </p:nvSpPr>
        <p:spPr>
          <a:xfrm>
            <a:off x="415800" y="388944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"/>
          <p:cNvSpPr/>
          <p:nvPr/>
        </p:nvSpPr>
        <p:spPr>
          <a:xfrm>
            <a:off x="415800" y="446580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"/>
          <p:cNvSpPr/>
          <p:nvPr/>
        </p:nvSpPr>
        <p:spPr>
          <a:xfrm>
            <a:off x="2023920" y="100332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"/>
          <p:cNvSpPr/>
          <p:nvPr/>
        </p:nvSpPr>
        <p:spPr>
          <a:xfrm>
            <a:off x="2023920" y="157320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"/>
          <p:cNvSpPr/>
          <p:nvPr/>
        </p:nvSpPr>
        <p:spPr>
          <a:xfrm>
            <a:off x="2023920" y="214956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"/>
          <p:cNvSpPr/>
          <p:nvPr/>
        </p:nvSpPr>
        <p:spPr>
          <a:xfrm>
            <a:off x="2023920" y="272736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"/>
          <p:cNvSpPr/>
          <p:nvPr/>
        </p:nvSpPr>
        <p:spPr>
          <a:xfrm>
            <a:off x="2023920" y="331308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"/>
          <p:cNvSpPr/>
          <p:nvPr/>
        </p:nvSpPr>
        <p:spPr>
          <a:xfrm>
            <a:off x="2023920" y="388944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"/>
          <p:cNvSpPr/>
          <p:nvPr/>
        </p:nvSpPr>
        <p:spPr>
          <a:xfrm>
            <a:off x="2023920" y="446580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"/>
          <p:cNvSpPr/>
          <p:nvPr/>
        </p:nvSpPr>
        <p:spPr>
          <a:xfrm>
            <a:off x="3670200" y="100332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3670200" y="157320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"/>
          <p:cNvSpPr/>
          <p:nvPr/>
        </p:nvSpPr>
        <p:spPr>
          <a:xfrm>
            <a:off x="3670200" y="214956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"/>
          <p:cNvSpPr/>
          <p:nvPr/>
        </p:nvSpPr>
        <p:spPr>
          <a:xfrm>
            <a:off x="3670200" y="272736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"/>
          <p:cNvSpPr/>
          <p:nvPr/>
        </p:nvSpPr>
        <p:spPr>
          <a:xfrm>
            <a:off x="3670200" y="331308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3670200" y="388944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3670200" y="446580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5278320" y="100332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5278320" y="157320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>
            <a:off x="5278320" y="214956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"/>
          <p:cNvSpPr/>
          <p:nvPr/>
        </p:nvSpPr>
        <p:spPr>
          <a:xfrm>
            <a:off x="5278320" y="272736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5278320" y="331308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"/>
          <p:cNvSpPr/>
          <p:nvPr/>
        </p:nvSpPr>
        <p:spPr>
          <a:xfrm>
            <a:off x="5278320" y="446580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>
            <a:off x="1896120" y="184644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.85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>
            <a:off x="3550320" y="356868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.80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>
            <a:off x="5142600" y="70344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6092640" y="266076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3.45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"/>
          <p:cNvSpPr/>
          <p:nvPr/>
        </p:nvSpPr>
        <p:spPr>
          <a:xfrm>
            <a:off x="7402320" y="266076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"/>
          <p:cNvSpPr/>
          <p:nvPr/>
        </p:nvSpPr>
        <p:spPr>
          <a:xfrm>
            <a:off x="8340840" y="266076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6.45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"/>
          <p:cNvSpPr/>
          <p:nvPr/>
        </p:nvSpPr>
        <p:spPr>
          <a:xfrm>
            <a:off x="5986080" y="1673280"/>
            <a:ext cx="1014120" cy="4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Finished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 flipV="1">
            <a:off x="6966000" y="1895040"/>
            <a:ext cx="1592280" cy="12600"/>
          </a:xfrm>
          <a:prstGeom prst="line">
            <a:avLst/>
          </a:prstGeom>
          <a:ln w="3816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6027120" y="2166840"/>
            <a:ext cx="14886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Transformation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>
            <a:off x="7380360" y="2166840"/>
            <a:ext cx="1092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Interaction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>
            <a:off x="8323560" y="2166840"/>
            <a:ext cx="676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"/>
          <p:cNvSpPr/>
          <p:nvPr/>
        </p:nvSpPr>
        <p:spPr>
          <a:xfrm>
            <a:off x="7278840" y="515880"/>
            <a:ext cx="1623960" cy="7081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ffb31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"/>
          <p:cNvSpPr/>
          <p:nvPr/>
        </p:nvSpPr>
        <p:spPr>
          <a:xfrm>
            <a:off x="7432560" y="655560"/>
            <a:ext cx="163800" cy="187560"/>
          </a:xfrm>
          <a:custGeom>
            <a:avLst/>
            <a:gdLst>
              <a:gd name="textAreaLeft" fmla="*/ 7920 w 163800"/>
              <a:gd name="textAreaRight" fmla="*/ 155880 w 163800"/>
              <a:gd name="textAreaTop" fmla="*/ 7920 h 187560"/>
              <a:gd name="textAreaBottom" fmla="*/ 179640 h 187560"/>
            </a:gdLst>
            <a:ahLst/>
            <a:cxnLst/>
            <a:rect l="textAreaLeft" t="textAreaTop" r="textAreaRight" b="textAreaBottom"/>
            <a:pathLst>
              <a:path w="21600" h="24726">
                <a:moveTo>
                  <a:pt x="3600" y="0"/>
                </a:moveTo>
                <a:arcTo wR="3600" hR="3600" stAng="16200000" swAng="-5400000"/>
                <a:lnTo>
                  <a:pt x="0" y="21126"/>
                </a:lnTo>
                <a:arcTo wR="3600" hR="3600" stAng="10800000" swAng="-5400000"/>
                <a:lnTo>
                  <a:pt x="18000" y="2472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"/>
          <p:cNvSpPr/>
          <p:nvPr/>
        </p:nvSpPr>
        <p:spPr>
          <a:xfrm>
            <a:off x="7372440" y="1055520"/>
            <a:ext cx="218880" cy="0"/>
          </a:xfrm>
          <a:prstGeom prst="line">
            <a:avLst/>
          </a:prstGeom>
          <a:ln w="936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7482960" y="552600"/>
            <a:ext cx="12985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Transformation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Interaction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5256360" y="387828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"/>
          <p:cNvSpPr/>
          <p:nvPr/>
        </p:nvSpPr>
        <p:spPr>
          <a:xfrm>
            <a:off x="6000840" y="4718160"/>
            <a:ext cx="2838240" cy="15523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0">
            <a:noFill/>
          </a:ln>
          <a:effectLst>
            <a:outerShdw dist="107932" dir="8100000" blurRad="0" rotWithShape="0">
              <a:srgbClr val="00824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"/>
          <p:cNvSpPr/>
          <p:nvPr/>
        </p:nvSpPr>
        <p:spPr>
          <a:xfrm>
            <a:off x="412920" y="5816520"/>
            <a:ext cx="257040" cy="29232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61">
                <a:moveTo>
                  <a:pt x="3600" y="0"/>
                </a:moveTo>
                <a:arcTo wR="3600" hR="3600" stAng="16200000" swAng="-5400000"/>
                <a:lnTo>
                  <a:pt x="0" y="20961"/>
                </a:lnTo>
                <a:arcTo wR="3600" hR="3600" stAng="10800000" swAng="-5400000"/>
                <a:lnTo>
                  <a:pt x="18000" y="2456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"/>
          <p:cNvSpPr/>
          <p:nvPr/>
        </p:nvSpPr>
        <p:spPr>
          <a:xfrm>
            <a:off x="684360" y="5962680"/>
            <a:ext cx="1346040" cy="0"/>
          </a:xfrm>
          <a:prstGeom prst="line">
            <a:avLst/>
          </a:prstGeom>
          <a:ln w="936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" name=""/>
          <p:cNvSpPr/>
          <p:nvPr/>
        </p:nvSpPr>
        <p:spPr>
          <a:xfrm>
            <a:off x="2281320" y="5962680"/>
            <a:ext cx="1392120" cy="0"/>
          </a:xfrm>
          <a:prstGeom prst="line">
            <a:avLst/>
          </a:prstGeom>
          <a:ln w="936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"/>
          <p:cNvSpPr/>
          <p:nvPr/>
        </p:nvSpPr>
        <p:spPr>
          <a:xfrm>
            <a:off x="3927600" y="5962680"/>
            <a:ext cx="1360440" cy="0"/>
          </a:xfrm>
          <a:prstGeom prst="line">
            <a:avLst/>
          </a:prstGeom>
          <a:ln w="936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" name=""/>
          <p:cNvSpPr/>
          <p:nvPr/>
        </p:nvSpPr>
        <p:spPr>
          <a:xfrm>
            <a:off x="295920" y="542304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"/>
          <p:cNvSpPr/>
          <p:nvPr/>
        </p:nvSpPr>
        <p:spPr>
          <a:xfrm>
            <a:off x="1878120" y="542304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1.10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"/>
          <p:cNvSpPr/>
          <p:nvPr/>
        </p:nvSpPr>
        <p:spPr>
          <a:xfrm>
            <a:off x="3494160" y="542304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1.20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"/>
          <p:cNvSpPr/>
          <p:nvPr/>
        </p:nvSpPr>
        <p:spPr>
          <a:xfrm>
            <a:off x="5103720" y="542304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1.10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"/>
          <p:cNvSpPr/>
          <p:nvPr/>
        </p:nvSpPr>
        <p:spPr>
          <a:xfrm>
            <a:off x="1102320" y="556272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.20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"/>
          <p:cNvSpPr/>
          <p:nvPr/>
        </p:nvSpPr>
        <p:spPr>
          <a:xfrm>
            <a:off x="2724840" y="556272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.20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"/>
          <p:cNvSpPr/>
          <p:nvPr/>
        </p:nvSpPr>
        <p:spPr>
          <a:xfrm>
            <a:off x="4382280" y="556272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.20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"/>
          <p:cNvSpPr/>
          <p:nvPr/>
        </p:nvSpPr>
        <p:spPr>
          <a:xfrm>
            <a:off x="6027120" y="5232240"/>
            <a:ext cx="14886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Transformation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"/>
          <p:cNvSpPr/>
          <p:nvPr/>
        </p:nvSpPr>
        <p:spPr>
          <a:xfrm>
            <a:off x="7380360" y="5232240"/>
            <a:ext cx="1092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Interaction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" name=""/>
          <p:cNvSpPr/>
          <p:nvPr/>
        </p:nvSpPr>
        <p:spPr>
          <a:xfrm>
            <a:off x="8323560" y="5232240"/>
            <a:ext cx="676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" name=""/>
          <p:cNvSpPr/>
          <p:nvPr/>
        </p:nvSpPr>
        <p:spPr>
          <a:xfrm>
            <a:off x="6149880" y="5832360"/>
            <a:ext cx="527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4.35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" name=""/>
          <p:cNvSpPr/>
          <p:nvPr/>
        </p:nvSpPr>
        <p:spPr>
          <a:xfrm>
            <a:off x="7482600" y="5832360"/>
            <a:ext cx="428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.60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"/>
          <p:cNvSpPr/>
          <p:nvPr/>
        </p:nvSpPr>
        <p:spPr>
          <a:xfrm>
            <a:off x="8372160" y="5832360"/>
            <a:ext cx="527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4.95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"/>
          <p:cNvSpPr/>
          <p:nvPr/>
        </p:nvSpPr>
        <p:spPr>
          <a:xfrm>
            <a:off x="2021040" y="5816520"/>
            <a:ext cx="257040" cy="29232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61">
                <a:moveTo>
                  <a:pt x="3600" y="0"/>
                </a:moveTo>
                <a:arcTo wR="3600" hR="3600" stAng="16200000" swAng="-5400000"/>
                <a:lnTo>
                  <a:pt x="0" y="20961"/>
                </a:lnTo>
                <a:arcTo wR="3600" hR="3600" stAng="10800000" swAng="-5400000"/>
                <a:lnTo>
                  <a:pt x="18000" y="2456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" name=""/>
          <p:cNvSpPr/>
          <p:nvPr/>
        </p:nvSpPr>
        <p:spPr>
          <a:xfrm>
            <a:off x="3666960" y="5816520"/>
            <a:ext cx="257400" cy="29232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26">
                <a:moveTo>
                  <a:pt x="3600" y="0"/>
                </a:moveTo>
                <a:arcTo wR="3600" hR="3600" stAng="16200000" swAng="-5400000"/>
                <a:lnTo>
                  <a:pt x="0" y="20926"/>
                </a:lnTo>
                <a:arcTo wR="3600" hR="3600" stAng="10800000" swAng="-5400000"/>
                <a:lnTo>
                  <a:pt x="18000" y="2452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" name=""/>
          <p:cNvSpPr/>
          <p:nvPr/>
        </p:nvSpPr>
        <p:spPr>
          <a:xfrm>
            <a:off x="5283360" y="5816520"/>
            <a:ext cx="257040" cy="29232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61">
                <a:moveTo>
                  <a:pt x="3600" y="0"/>
                </a:moveTo>
                <a:arcTo wR="3600" hR="3600" stAng="16200000" swAng="-5400000"/>
                <a:lnTo>
                  <a:pt x="0" y="20961"/>
                </a:lnTo>
                <a:arcTo wR="3600" hR="3600" stAng="10800000" swAng="-5400000"/>
                <a:lnTo>
                  <a:pt x="18000" y="2456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" name=""/>
          <p:cNvSpPr/>
          <p:nvPr/>
        </p:nvSpPr>
        <p:spPr>
          <a:xfrm>
            <a:off x="5970240" y="4575240"/>
            <a:ext cx="1014120" cy="4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Finished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" name=""/>
          <p:cNvSpPr/>
          <p:nvPr/>
        </p:nvSpPr>
        <p:spPr>
          <a:xfrm flipV="1">
            <a:off x="6966000" y="4797000"/>
            <a:ext cx="1592280" cy="12600"/>
          </a:xfrm>
          <a:prstGeom prst="line">
            <a:avLst/>
          </a:prstGeom>
          <a:ln w="3816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>
            <a:off x="6002280" y="1773360"/>
            <a:ext cx="2840040" cy="15523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0">
            <a:noFill/>
          </a:ln>
          <a:effectLst>
            <a:outerShdw dist="107932" dir="8100000" blurRad="0" rotWithShape="0">
              <a:srgbClr val="00824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>
            <a:off x="283320" y="241776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/>
          <p:nvPr/>
        </p:nvSpPr>
        <p:spPr>
          <a:xfrm flipV="1">
            <a:off x="644400" y="1163520"/>
            <a:ext cx="1444680" cy="171288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 flipV="1">
            <a:off x="636480" y="1769760"/>
            <a:ext cx="1444680" cy="109692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8" name=""/>
          <p:cNvSpPr/>
          <p:nvPr/>
        </p:nvSpPr>
        <p:spPr>
          <a:xfrm flipV="1">
            <a:off x="636480" y="2308320"/>
            <a:ext cx="1438560" cy="568080"/>
          </a:xfrm>
          <a:prstGeom prst="line">
            <a:avLst/>
          </a:prstGeom>
          <a:ln w="2844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" name=""/>
          <p:cNvSpPr/>
          <p:nvPr/>
        </p:nvSpPr>
        <p:spPr>
          <a:xfrm flipV="1">
            <a:off x="644400" y="2876400"/>
            <a:ext cx="1430640" cy="792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"/>
          <p:cNvSpPr/>
          <p:nvPr/>
        </p:nvSpPr>
        <p:spPr>
          <a:xfrm>
            <a:off x="636480" y="2884320"/>
            <a:ext cx="1452600" cy="56844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"/>
          <p:cNvSpPr/>
          <p:nvPr/>
        </p:nvSpPr>
        <p:spPr>
          <a:xfrm>
            <a:off x="676440" y="2894040"/>
            <a:ext cx="1420560" cy="117000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" name=""/>
          <p:cNvSpPr/>
          <p:nvPr/>
        </p:nvSpPr>
        <p:spPr>
          <a:xfrm>
            <a:off x="666720" y="2867040"/>
            <a:ext cx="1486080" cy="174780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" name=""/>
          <p:cNvSpPr/>
          <p:nvPr/>
        </p:nvSpPr>
        <p:spPr>
          <a:xfrm flipV="1">
            <a:off x="2244600" y="1146240"/>
            <a:ext cx="1468440" cy="111744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4" name=""/>
          <p:cNvSpPr/>
          <p:nvPr/>
        </p:nvSpPr>
        <p:spPr>
          <a:xfrm flipV="1">
            <a:off x="2244600" y="1770120"/>
            <a:ext cx="1482840" cy="50328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" name=""/>
          <p:cNvSpPr/>
          <p:nvPr/>
        </p:nvSpPr>
        <p:spPr>
          <a:xfrm>
            <a:off x="2266920" y="2290680"/>
            <a:ext cx="1446120" cy="3492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" name=""/>
          <p:cNvSpPr/>
          <p:nvPr/>
        </p:nvSpPr>
        <p:spPr>
          <a:xfrm>
            <a:off x="2276640" y="2273400"/>
            <a:ext cx="1460160" cy="60300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" name=""/>
          <p:cNvSpPr/>
          <p:nvPr/>
        </p:nvSpPr>
        <p:spPr>
          <a:xfrm>
            <a:off x="2252520" y="2246400"/>
            <a:ext cx="1468440" cy="122400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8" name=""/>
          <p:cNvSpPr/>
          <p:nvPr/>
        </p:nvSpPr>
        <p:spPr>
          <a:xfrm>
            <a:off x="2252520" y="2255760"/>
            <a:ext cx="1484280" cy="1808280"/>
          </a:xfrm>
          <a:prstGeom prst="line">
            <a:avLst/>
          </a:prstGeom>
          <a:ln w="2844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" name=""/>
          <p:cNvSpPr/>
          <p:nvPr/>
        </p:nvSpPr>
        <p:spPr>
          <a:xfrm>
            <a:off x="2276640" y="2290680"/>
            <a:ext cx="1436400" cy="234180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" name=""/>
          <p:cNvSpPr/>
          <p:nvPr/>
        </p:nvSpPr>
        <p:spPr>
          <a:xfrm flipV="1">
            <a:off x="3859200" y="1163520"/>
            <a:ext cx="1468440" cy="2867040"/>
          </a:xfrm>
          <a:prstGeom prst="line">
            <a:avLst/>
          </a:prstGeom>
          <a:ln w="2844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" name=""/>
          <p:cNvSpPr/>
          <p:nvPr/>
        </p:nvSpPr>
        <p:spPr>
          <a:xfrm flipV="1">
            <a:off x="3859200" y="1769760"/>
            <a:ext cx="1500120" cy="226044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" name=""/>
          <p:cNvSpPr/>
          <p:nvPr/>
        </p:nvSpPr>
        <p:spPr>
          <a:xfrm flipV="1">
            <a:off x="3859200" y="2280960"/>
            <a:ext cx="1515960" cy="176508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" name=""/>
          <p:cNvSpPr/>
          <p:nvPr/>
        </p:nvSpPr>
        <p:spPr>
          <a:xfrm flipV="1">
            <a:off x="3859200" y="2901960"/>
            <a:ext cx="1508040" cy="116208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 flipV="1">
            <a:off x="3859200" y="3479760"/>
            <a:ext cx="1468440" cy="54936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" name=""/>
          <p:cNvSpPr/>
          <p:nvPr/>
        </p:nvSpPr>
        <p:spPr>
          <a:xfrm flipV="1">
            <a:off x="3859200" y="4021200"/>
            <a:ext cx="1494000" cy="7920"/>
          </a:xfrm>
          <a:prstGeom prst="line">
            <a:avLst/>
          </a:prstGeom>
          <a:ln cap="rnd" w="1260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" name=""/>
          <p:cNvSpPr/>
          <p:nvPr/>
        </p:nvSpPr>
        <p:spPr>
          <a:xfrm>
            <a:off x="3859200" y="4021200"/>
            <a:ext cx="1539720" cy="61128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" name=""/>
          <p:cNvSpPr/>
          <p:nvPr/>
        </p:nvSpPr>
        <p:spPr>
          <a:xfrm>
            <a:off x="417600" y="100332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" name=""/>
          <p:cNvSpPr/>
          <p:nvPr/>
        </p:nvSpPr>
        <p:spPr>
          <a:xfrm>
            <a:off x="417600" y="157320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" name=""/>
          <p:cNvSpPr/>
          <p:nvPr/>
        </p:nvSpPr>
        <p:spPr>
          <a:xfrm>
            <a:off x="417600" y="214956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" name=""/>
          <p:cNvSpPr/>
          <p:nvPr/>
        </p:nvSpPr>
        <p:spPr>
          <a:xfrm>
            <a:off x="417600" y="272736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" name=""/>
          <p:cNvSpPr/>
          <p:nvPr/>
        </p:nvSpPr>
        <p:spPr>
          <a:xfrm>
            <a:off x="417600" y="331308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"/>
          <p:cNvSpPr/>
          <p:nvPr/>
        </p:nvSpPr>
        <p:spPr>
          <a:xfrm>
            <a:off x="417600" y="388944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"/>
          <p:cNvSpPr/>
          <p:nvPr/>
        </p:nvSpPr>
        <p:spPr>
          <a:xfrm>
            <a:off x="417600" y="446580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" name=""/>
          <p:cNvSpPr/>
          <p:nvPr/>
        </p:nvSpPr>
        <p:spPr>
          <a:xfrm>
            <a:off x="2025720" y="100332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>
            <a:off x="2025720" y="157320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/>
          <p:nvPr/>
        </p:nvSpPr>
        <p:spPr>
          <a:xfrm>
            <a:off x="2025720" y="214956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7" name=""/>
          <p:cNvSpPr/>
          <p:nvPr/>
        </p:nvSpPr>
        <p:spPr>
          <a:xfrm>
            <a:off x="2025720" y="272736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8" name=""/>
          <p:cNvSpPr/>
          <p:nvPr/>
        </p:nvSpPr>
        <p:spPr>
          <a:xfrm>
            <a:off x="2025720" y="331308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9" name=""/>
          <p:cNvSpPr/>
          <p:nvPr/>
        </p:nvSpPr>
        <p:spPr>
          <a:xfrm>
            <a:off x="2025720" y="388944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" name=""/>
          <p:cNvSpPr/>
          <p:nvPr/>
        </p:nvSpPr>
        <p:spPr>
          <a:xfrm>
            <a:off x="2025720" y="446580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1" name=""/>
          <p:cNvSpPr/>
          <p:nvPr/>
        </p:nvSpPr>
        <p:spPr>
          <a:xfrm>
            <a:off x="3672000" y="100332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2" name=""/>
          <p:cNvSpPr/>
          <p:nvPr/>
        </p:nvSpPr>
        <p:spPr>
          <a:xfrm>
            <a:off x="3672000" y="157320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3" name=""/>
          <p:cNvSpPr/>
          <p:nvPr/>
        </p:nvSpPr>
        <p:spPr>
          <a:xfrm>
            <a:off x="3672000" y="214956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4" name=""/>
          <p:cNvSpPr/>
          <p:nvPr/>
        </p:nvSpPr>
        <p:spPr>
          <a:xfrm>
            <a:off x="3672000" y="272736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>
            <a:off x="3672000" y="331308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>
            <a:off x="3672000" y="388944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>
            <a:off x="3672000" y="446580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>
            <a:off x="5280120" y="100332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9" name=""/>
          <p:cNvSpPr/>
          <p:nvPr/>
        </p:nvSpPr>
        <p:spPr>
          <a:xfrm>
            <a:off x="5280120" y="157320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" name=""/>
          <p:cNvSpPr/>
          <p:nvPr/>
        </p:nvSpPr>
        <p:spPr>
          <a:xfrm>
            <a:off x="5280120" y="214956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" name=""/>
          <p:cNvSpPr/>
          <p:nvPr/>
        </p:nvSpPr>
        <p:spPr>
          <a:xfrm>
            <a:off x="5280120" y="272736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2" name=""/>
          <p:cNvSpPr/>
          <p:nvPr/>
        </p:nvSpPr>
        <p:spPr>
          <a:xfrm>
            <a:off x="5280120" y="331308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3" name=""/>
          <p:cNvSpPr/>
          <p:nvPr/>
        </p:nvSpPr>
        <p:spPr>
          <a:xfrm>
            <a:off x="5280120" y="446580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4" name=""/>
          <p:cNvSpPr/>
          <p:nvPr/>
        </p:nvSpPr>
        <p:spPr>
          <a:xfrm>
            <a:off x="1897200" y="184644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.85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5" name=""/>
          <p:cNvSpPr/>
          <p:nvPr/>
        </p:nvSpPr>
        <p:spPr>
          <a:xfrm>
            <a:off x="3552120" y="356868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.80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6" name=""/>
          <p:cNvSpPr/>
          <p:nvPr/>
        </p:nvSpPr>
        <p:spPr>
          <a:xfrm>
            <a:off x="5144400" y="70344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7" name=""/>
          <p:cNvSpPr/>
          <p:nvPr/>
        </p:nvSpPr>
        <p:spPr>
          <a:xfrm>
            <a:off x="6151680" y="255600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3.45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8" name=""/>
          <p:cNvSpPr/>
          <p:nvPr/>
        </p:nvSpPr>
        <p:spPr>
          <a:xfrm>
            <a:off x="7469280" y="255600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9" name=""/>
          <p:cNvSpPr/>
          <p:nvPr/>
        </p:nvSpPr>
        <p:spPr>
          <a:xfrm>
            <a:off x="8356680" y="255600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6.45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0" name=""/>
          <p:cNvSpPr/>
          <p:nvPr/>
        </p:nvSpPr>
        <p:spPr>
          <a:xfrm>
            <a:off x="5986080" y="1673280"/>
            <a:ext cx="1014120" cy="4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Finished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1" name=""/>
          <p:cNvSpPr/>
          <p:nvPr/>
        </p:nvSpPr>
        <p:spPr>
          <a:xfrm flipV="1">
            <a:off x="6966000" y="1895040"/>
            <a:ext cx="1592280" cy="12600"/>
          </a:xfrm>
          <a:prstGeom prst="line">
            <a:avLst/>
          </a:prstGeom>
          <a:ln w="3816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2" name=""/>
          <p:cNvSpPr/>
          <p:nvPr/>
        </p:nvSpPr>
        <p:spPr>
          <a:xfrm>
            <a:off x="7128000" y="803160"/>
            <a:ext cx="1657080" cy="7081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ffb31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3" name=""/>
          <p:cNvSpPr/>
          <p:nvPr/>
        </p:nvSpPr>
        <p:spPr>
          <a:xfrm>
            <a:off x="7281720" y="942840"/>
            <a:ext cx="163800" cy="187560"/>
          </a:xfrm>
          <a:custGeom>
            <a:avLst/>
            <a:gdLst>
              <a:gd name="textAreaLeft" fmla="*/ 7920 w 163800"/>
              <a:gd name="textAreaRight" fmla="*/ 155880 w 163800"/>
              <a:gd name="textAreaTop" fmla="*/ 7920 h 187560"/>
              <a:gd name="textAreaBottom" fmla="*/ 179640 h 187560"/>
            </a:gdLst>
            <a:ahLst/>
            <a:cxnLst/>
            <a:rect l="textAreaLeft" t="textAreaTop" r="textAreaRight" b="textAreaBottom"/>
            <a:pathLst>
              <a:path w="21600" h="24726">
                <a:moveTo>
                  <a:pt x="3600" y="0"/>
                </a:moveTo>
                <a:arcTo wR="3600" hR="3600" stAng="16200000" swAng="-5400000"/>
                <a:lnTo>
                  <a:pt x="0" y="21126"/>
                </a:lnTo>
                <a:arcTo wR="3600" hR="3600" stAng="10800000" swAng="-5400000"/>
                <a:lnTo>
                  <a:pt x="18000" y="2472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4" name=""/>
          <p:cNvSpPr/>
          <p:nvPr/>
        </p:nvSpPr>
        <p:spPr>
          <a:xfrm>
            <a:off x="7223040" y="1343160"/>
            <a:ext cx="217440" cy="0"/>
          </a:xfrm>
          <a:prstGeom prst="line">
            <a:avLst/>
          </a:prstGeom>
          <a:ln w="936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5" name=""/>
          <p:cNvSpPr/>
          <p:nvPr/>
        </p:nvSpPr>
        <p:spPr>
          <a:xfrm>
            <a:off x="7408800" y="839880"/>
            <a:ext cx="12985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Transformation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Interaction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6" name=""/>
          <p:cNvSpPr/>
          <p:nvPr/>
        </p:nvSpPr>
        <p:spPr>
          <a:xfrm>
            <a:off x="216000" y="152280"/>
            <a:ext cx="8548560" cy="54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Change in Economics of Business Structure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7" name=""/>
          <p:cNvSpPr/>
          <p:nvPr/>
        </p:nvSpPr>
        <p:spPr>
          <a:xfrm>
            <a:off x="1091520" y="81900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8" name=""/>
          <p:cNvSpPr/>
          <p:nvPr/>
        </p:nvSpPr>
        <p:spPr>
          <a:xfrm>
            <a:off x="2747160" y="81900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" name=""/>
          <p:cNvSpPr/>
          <p:nvPr/>
        </p:nvSpPr>
        <p:spPr>
          <a:xfrm>
            <a:off x="4369680" y="81900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0" name=""/>
          <p:cNvSpPr/>
          <p:nvPr/>
        </p:nvSpPr>
        <p:spPr>
          <a:xfrm flipH="1">
            <a:off x="1149480" y="874800"/>
            <a:ext cx="380880" cy="261720"/>
          </a:xfrm>
          <a:prstGeom prst="line">
            <a:avLst/>
          </a:prstGeom>
          <a:ln w="2844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" name=""/>
          <p:cNvSpPr/>
          <p:nvPr/>
        </p:nvSpPr>
        <p:spPr>
          <a:xfrm flipH="1">
            <a:off x="2805120" y="874800"/>
            <a:ext cx="380880" cy="261720"/>
          </a:xfrm>
          <a:prstGeom prst="line">
            <a:avLst/>
          </a:prstGeom>
          <a:ln w="2844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" name=""/>
          <p:cNvSpPr/>
          <p:nvPr/>
        </p:nvSpPr>
        <p:spPr>
          <a:xfrm flipH="1">
            <a:off x="4405320" y="874800"/>
            <a:ext cx="380880" cy="261720"/>
          </a:xfrm>
          <a:prstGeom prst="line">
            <a:avLst/>
          </a:prstGeom>
          <a:ln w="2844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3" name=""/>
          <p:cNvSpPr/>
          <p:nvPr/>
        </p:nvSpPr>
        <p:spPr>
          <a:xfrm flipH="1">
            <a:off x="6232680" y="2687760"/>
            <a:ext cx="2589120" cy="106200"/>
          </a:xfrm>
          <a:prstGeom prst="line">
            <a:avLst/>
          </a:prstGeom>
          <a:ln w="2844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4" name=""/>
          <p:cNvSpPr/>
          <p:nvPr/>
        </p:nvSpPr>
        <p:spPr>
          <a:xfrm>
            <a:off x="865800" y="119556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.10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" name=""/>
          <p:cNvSpPr/>
          <p:nvPr/>
        </p:nvSpPr>
        <p:spPr>
          <a:xfrm>
            <a:off x="2443320" y="119556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.10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6" name=""/>
          <p:cNvSpPr/>
          <p:nvPr/>
        </p:nvSpPr>
        <p:spPr>
          <a:xfrm>
            <a:off x="4004280" y="119556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.10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7" name=""/>
          <p:cNvSpPr/>
          <p:nvPr/>
        </p:nvSpPr>
        <p:spPr>
          <a:xfrm>
            <a:off x="6164280" y="297504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3.45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" name=""/>
          <p:cNvSpPr/>
          <p:nvPr/>
        </p:nvSpPr>
        <p:spPr>
          <a:xfrm>
            <a:off x="7562160" y="297504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.30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" name=""/>
          <p:cNvSpPr/>
          <p:nvPr/>
        </p:nvSpPr>
        <p:spPr>
          <a:xfrm>
            <a:off x="8358120" y="297504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3.75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0" name=""/>
          <p:cNvSpPr/>
          <p:nvPr/>
        </p:nvSpPr>
        <p:spPr>
          <a:xfrm>
            <a:off x="6027120" y="2038320"/>
            <a:ext cx="14886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Transformation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1" name=""/>
          <p:cNvSpPr/>
          <p:nvPr/>
        </p:nvSpPr>
        <p:spPr>
          <a:xfrm>
            <a:off x="7380360" y="2038320"/>
            <a:ext cx="1092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Interaction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" name=""/>
          <p:cNvSpPr/>
          <p:nvPr/>
        </p:nvSpPr>
        <p:spPr>
          <a:xfrm>
            <a:off x="8323560" y="2038320"/>
            <a:ext cx="676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" name=""/>
          <p:cNvSpPr/>
          <p:nvPr/>
        </p:nvSpPr>
        <p:spPr>
          <a:xfrm>
            <a:off x="5281560" y="385128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"/>
          <p:cNvSpPr/>
          <p:nvPr/>
        </p:nvSpPr>
        <p:spPr>
          <a:xfrm rot="5443800">
            <a:off x="4881600" y="936000"/>
            <a:ext cx="2692440" cy="3020760"/>
          </a:xfrm>
          <a:custGeom>
            <a:avLst/>
            <a:gdLst>
              <a:gd name="textAreaLeft" fmla="*/ 0 w 2692440"/>
              <a:gd name="textAreaRight" fmla="*/ 2692440 w 2692440"/>
              <a:gd name="textAreaTop" fmla="*/ 0 h 3020760"/>
              <a:gd name="textAreaBottom" fmla="*/ 3021120 h 30207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21600"/>
                </a:moveTo>
                <a:lnTo>
                  <a:pt x="0" y="12160"/>
                </a:lnTo>
                <a:arcTo wR="12427" hR="9985" stAng="10800000" swAng="5400000"/>
                <a:lnTo>
                  <a:pt x="14530" y="2175"/>
                </a:lnTo>
                <a:lnTo>
                  <a:pt x="14530" y="0"/>
                </a:lnTo>
                <a:lnTo>
                  <a:pt x="21600" y="6079"/>
                </a:lnTo>
                <a:lnTo>
                  <a:pt x="14530" y="12158"/>
                </a:lnTo>
                <a:lnTo>
                  <a:pt x="14530" y="9983"/>
                </a:lnTo>
                <a:lnTo>
                  <a:pt x="12427" y="9983"/>
                </a:lnTo>
                <a:arcTo wR="4619" hR="2177" stAng="16200000" swAng="-5400000"/>
                <a:lnTo>
                  <a:pt x="7808" y="21600"/>
                </a:lnTo>
                <a:close/>
              </a:path>
            </a:pathLst>
          </a:cu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5" name=""/>
          <p:cNvSpPr/>
          <p:nvPr/>
        </p:nvSpPr>
        <p:spPr>
          <a:xfrm>
            <a:off x="5445000" y="3778200"/>
            <a:ext cx="2882880" cy="2743200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79520" y="185400"/>
            <a:ext cx="8167680" cy="42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Global Commodity Industry Issues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5463720" y="3903480"/>
            <a:ext cx="2809800" cy="2422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7160" indent="-227160" algn="ctr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Margins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 algn="ctr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Cash flow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 algn="ctr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Capital access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 algn="ctr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Earnings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 algn="ctr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Market valuations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28" name=""/>
          <p:cNvGrpSpPr/>
          <p:nvPr/>
        </p:nvGrpSpPr>
        <p:grpSpPr>
          <a:xfrm>
            <a:off x="458640" y="873000"/>
            <a:ext cx="4378320" cy="2743200"/>
            <a:chOff x="458640" y="873000"/>
            <a:chExt cx="4378320" cy="2743200"/>
          </a:xfrm>
        </p:grpSpPr>
        <p:sp>
          <p:nvSpPr>
            <p:cNvPr id="229" name=""/>
            <p:cNvSpPr/>
            <p:nvPr/>
          </p:nvSpPr>
          <p:spPr>
            <a:xfrm>
              <a:off x="458640" y="873000"/>
              <a:ext cx="4378320" cy="2743200"/>
            </a:xfrm>
            <a:prstGeom prst="roundRect">
              <a:avLst>
                <a:gd name="adj" fmla="val 16667"/>
              </a:avLst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" name=""/>
            <p:cNvSpPr/>
            <p:nvPr/>
          </p:nvSpPr>
          <p:spPr>
            <a:xfrm>
              <a:off x="598320" y="1041480"/>
              <a:ext cx="3988080" cy="2399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50000"/>
                </a:lnSpc>
                <a:spcBef>
                  <a:spcPts val="1250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i="1" lang="en-US" sz="20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Highly cyclical market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50000"/>
                </a:lnSpc>
                <a:spcBef>
                  <a:spcPts val="1250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i="1" lang="en-US" sz="20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Capital intensive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50000"/>
                </a:lnSpc>
                <a:spcBef>
                  <a:spcPts val="1250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i="1" lang="en-US" sz="20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Volatile energy / materials costs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50000"/>
                </a:lnSpc>
                <a:spcBef>
                  <a:spcPts val="1250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i="1" lang="en-US" sz="20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“Old” economy label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31" name=""/>
          <p:cNvSpPr/>
          <p:nvPr/>
        </p:nvSpPr>
        <p:spPr>
          <a:xfrm>
            <a:off x="4857840" y="1174680"/>
            <a:ext cx="181296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Significant pressure on: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What’s Happening in Energy Markets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3" name=""/>
          <p:cNvGraphicFramePr/>
          <p:nvPr/>
        </p:nvGraphicFramePr>
        <p:xfrm>
          <a:off x="122400" y="1114560"/>
          <a:ext cx="8851680" cy="49352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3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2400" y="1114560"/>
                    <a:ext cx="8851680" cy="4935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235" name=""/>
          <p:cNvGrpSpPr/>
          <p:nvPr/>
        </p:nvGrpSpPr>
        <p:grpSpPr>
          <a:xfrm>
            <a:off x="1306440" y="1467000"/>
            <a:ext cx="2995200" cy="1296360"/>
            <a:chOff x="1306440" y="1467000"/>
            <a:chExt cx="2995200" cy="1296360"/>
          </a:xfrm>
        </p:grpSpPr>
        <p:sp>
          <p:nvSpPr>
            <p:cNvPr id="236" name=""/>
            <p:cNvSpPr/>
            <p:nvPr/>
          </p:nvSpPr>
          <p:spPr>
            <a:xfrm>
              <a:off x="1306440" y="1467000"/>
              <a:ext cx="2995200" cy="129636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" name=""/>
            <p:cNvSpPr/>
            <p:nvPr/>
          </p:nvSpPr>
          <p:spPr>
            <a:xfrm>
              <a:off x="1460160" y="1658160"/>
              <a:ext cx="483840" cy="0"/>
            </a:xfrm>
            <a:prstGeom prst="line">
              <a:avLst/>
            </a:prstGeom>
            <a:ln w="3816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" name=""/>
            <p:cNvSpPr/>
            <p:nvPr/>
          </p:nvSpPr>
          <p:spPr>
            <a:xfrm>
              <a:off x="1460160" y="1926360"/>
              <a:ext cx="483840" cy="0"/>
            </a:xfrm>
            <a:prstGeom prst="line">
              <a:avLst/>
            </a:prstGeom>
            <a:ln w="38160">
              <a:solidFill>
                <a:srgbClr val="00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" name=""/>
            <p:cNvSpPr/>
            <p:nvPr/>
          </p:nvSpPr>
          <p:spPr>
            <a:xfrm>
              <a:off x="1460160" y="2197440"/>
              <a:ext cx="483840" cy="0"/>
            </a:xfrm>
            <a:prstGeom prst="line">
              <a:avLst/>
            </a:prstGeom>
            <a:ln w="38160">
              <a:solidFill>
                <a:srgbClr val="800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" name=""/>
            <p:cNvSpPr/>
            <p:nvPr/>
          </p:nvSpPr>
          <p:spPr>
            <a:xfrm>
              <a:off x="1460160" y="2467800"/>
              <a:ext cx="483840" cy="0"/>
            </a:xfrm>
            <a:prstGeom prst="line">
              <a:avLst/>
            </a:prstGeom>
            <a:ln w="38160">
              <a:solidFill>
                <a:srgbClr val="0000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1" name=""/>
            <p:cNvSpPr/>
            <p:nvPr/>
          </p:nvSpPr>
          <p:spPr>
            <a:xfrm>
              <a:off x="2035800" y="1490040"/>
              <a:ext cx="2100960" cy="1097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>
                <a:lnSpc>
                  <a:spcPct val="15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Spot Price Electricity ERCOT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5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NYMEX Natural Gas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5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NYMEX Sweet Crude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5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30-year Treasury Bond Yield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42" name=""/>
          <p:cNvSpPr/>
          <p:nvPr/>
        </p:nvSpPr>
        <p:spPr>
          <a:xfrm>
            <a:off x="490680" y="154080"/>
            <a:ext cx="8127720" cy="88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Selected Commodity Annualized Volatility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1997-2000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272880" y="-360"/>
            <a:ext cx="859824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Long term gas prices 1984-1999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44" name=""/>
          <p:cNvGraphicFramePr/>
          <p:nvPr/>
        </p:nvGraphicFramePr>
        <p:xfrm>
          <a:off x="585720" y="1792440"/>
          <a:ext cx="8043840" cy="4860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4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85720" y="1792440"/>
                    <a:ext cx="8043840" cy="4860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46" name=""/>
          <p:cNvSpPr/>
          <p:nvPr/>
        </p:nvSpPr>
        <p:spPr>
          <a:xfrm>
            <a:off x="695160" y="790560"/>
            <a:ext cx="832500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Industrial Natural Gas Prices in Real Terms</a:t>
            </a:r>
            <a:br>
              <a:rPr sz="2200"/>
            </a:b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(Dollars per Thousand Cubic Feet)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2558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2000-06-08T15:05:30Z</dcterms:created>
  <dc:creator>julie ferrara</dc:creator>
  <dc:description/>
  <dc:language>en-US</dc:language>
  <cp:lastModifiedBy/>
  <cp:lastPrinted>2000-10-24T19:37:43Z</cp:lastPrinted>
  <dcterms:modified xsi:type="dcterms:W3CDTF">2025-09-27T01:01:09Z</dcterms:modified>
  <cp:revision>111</cp:revision>
  <dc:subject/>
  <dc:title> Enron Net Works June 12, 2000 </dc:title>
</cp:coreProperties>
</file>