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media/image1.wmf" ContentType="image/x-wmf"/>
  <Override PartName="/ppt/media/image2.wmf" ContentType="image/x-wmf"/>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notesSlides/_rels/notesSlide1.xml.rels" ContentType="application/vnd.openxmlformats-package.relationships+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8"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CA"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9" name="PlaceHolder 2"/>
          <p:cNvSpPr>
            <a:spLocks noGrp="1"/>
          </p:cNvSpPr>
          <p:nvPr>
            <p:ph type="sldImg"/>
          </p:nvPr>
        </p:nvSpPr>
        <p:spPr>
          <a:xfrm>
            <a:off x="1143000" y="685440"/>
            <a:ext cx="4572000" cy="3429000"/>
          </a:xfrm>
          <a:prstGeom prst="rect">
            <a:avLst/>
          </a:prstGeom>
          <a:solidFill>
            <a:srgbClr val="ffffff"/>
          </a:solidFill>
          <a:ln w="9360">
            <a:solidFill>
              <a:srgbClr val="000000"/>
            </a:solidFill>
            <a:miter/>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20" name="PlaceHolder 3"/>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21" name="PlaceHolder 4"/>
          <p:cNvSpPr>
            <a:spLocks noGrp="1"/>
          </p:cNvSpPr>
          <p:nvPr>
            <p:ph type="dt" idx="7"/>
          </p:nvPr>
        </p:nvSpPr>
        <p:spPr>
          <a:xfrm>
            <a:off x="3885840" y="0"/>
            <a:ext cx="2971800" cy="45720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CA" sz="12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CA"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22" name="PlaceHolder 5"/>
          <p:cNvSpPr>
            <a:spLocks noGrp="1"/>
          </p:cNvSpPr>
          <p:nvPr>
            <p:ph type="ftr" idx="8"/>
          </p:nvPr>
        </p:nvSpPr>
        <p:spPr>
          <a:xfrm>
            <a:off x="-360" y="8686800"/>
            <a:ext cx="2971800" cy="457200"/>
          </a:xfrm>
          <a:prstGeom prst="rect">
            <a:avLst/>
          </a:prstGeom>
          <a:noFill/>
          <a:ln w="0">
            <a:noFill/>
          </a:ln>
        </p:spPr>
        <p:txBody>
          <a:bodyPr lIns="90000" rIns="90000" tIns="46800" bIns="46800" anchor="b">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CA" sz="12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CA"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23" name="PlaceHolder 6"/>
          <p:cNvSpPr>
            <a:spLocks noGrp="1"/>
          </p:cNvSpPr>
          <p:nvPr>
            <p:ph type="sldNum" idx="9"/>
          </p:nvPr>
        </p:nvSpPr>
        <p:spPr>
          <a:xfrm>
            <a:off x="3885840" y="8686800"/>
            <a:ext cx="2971800" cy="457200"/>
          </a:xfrm>
          <a:prstGeom prst="rect">
            <a:avLst/>
          </a:prstGeom>
          <a:noFill/>
          <a:ln w="0">
            <a:noFill/>
          </a:ln>
        </p:spPr>
        <p:txBody>
          <a:bodyPr lIns="90000" rIns="90000" tIns="46800" bIns="46800" anchor="b">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CA" sz="12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9972F05-F750-4128-96B8-5202C3BFA20A}" type="slidenum">
              <a:rPr b="0" lang="en-CA"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PlaceHolder 1"/>
          <p:cNvSpPr>
            <a:spLocks noGrp="1"/>
          </p:cNvSpPr>
          <p:nvPr>
            <p:ph type="sldImg"/>
          </p:nvPr>
        </p:nvSpPr>
        <p:spPr>
          <a:xfrm>
            <a:off x="1143000" y="685800"/>
            <a:ext cx="4572000" cy="3429000"/>
          </a:xfrm>
          <a:prstGeom prst="rect">
            <a:avLst/>
          </a:prstGeom>
          <a:ln w="0">
            <a:noFill/>
          </a:ln>
        </p:spPr>
      </p:sp>
      <p:sp>
        <p:nvSpPr>
          <p:cNvPr id="83"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jjj</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3fcff"/>
        </a:solidFill>
      </p:bgPr>
    </p:bg>
    <p:spTree>
      <p:nvGrpSpPr>
        <p:cNvPr id="1" name=""/>
        <p:cNvGrpSpPr/>
        <p:nvPr/>
      </p:nvGrpSpPr>
      <p:grpSpPr>
        <a:xfrm>
          <a:off x="0" y="0"/>
          <a:ext cx="0" cy="0"/>
          <a:chOff x="0" y="0"/>
          <a:chExt cx="0" cy="0"/>
        </a:xfrm>
      </p:grpSpPr>
      <p:sp>
        <p:nvSpPr>
          <p:cNvPr id="0" name=""/>
          <p:cNvSpPr/>
          <p:nvPr/>
        </p:nvSpPr>
        <p:spPr>
          <a:xfrm>
            <a:off x="380880" y="0"/>
            <a:ext cx="1447920" cy="6856560"/>
          </a:xfrm>
          <a:prstGeom prst="rect">
            <a:avLst/>
          </a:prstGeom>
          <a:gradFill rotWithShape="0">
            <a:gsLst>
              <a:gs pos="0">
                <a:srgbClr val="00ccff">
                  <a:alpha val="50196"/>
                </a:srgbClr>
              </a:gs>
              <a:gs pos="100000">
                <a:srgbClr val="007d9d"/>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 name=""/>
          <p:cNvSpPr/>
          <p:nvPr/>
        </p:nvSpPr>
        <p:spPr>
          <a:xfrm>
            <a:off x="152280" y="1752480"/>
            <a:ext cx="4724640" cy="152640"/>
          </a:xfrm>
          <a:prstGeom prst="rect">
            <a:avLst/>
          </a:prstGeom>
          <a:solidFill>
            <a:srgbClr val="eaeaea">
              <a:alpha val="50000"/>
            </a:srgbClr>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 name=""/>
          <p:cNvSpPr/>
          <p:nvPr/>
        </p:nvSpPr>
        <p:spPr>
          <a:xfrm>
            <a:off x="685800" y="6629400"/>
            <a:ext cx="3505320" cy="227160"/>
          </a:xfrm>
          <a:prstGeom prst="rect">
            <a:avLst/>
          </a:prstGeom>
          <a:gradFill rotWithShape="0">
            <a:gsLst>
              <a:gs pos="0">
                <a:srgbClr val="757575"/>
              </a:gs>
              <a:gs pos="50000">
                <a:srgbClr val="ffffff"/>
              </a:gs>
              <a:gs pos="100000">
                <a:srgbClr val="757575"/>
              </a:gs>
            </a:gsLst>
            <a:lin ang="108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 name=""/>
          <p:cNvSpPr/>
          <p:nvPr/>
        </p:nvSpPr>
        <p:spPr>
          <a:xfrm>
            <a:off x="762120" y="762120"/>
            <a:ext cx="8380440" cy="761760"/>
          </a:xfrm>
          <a:prstGeom prst="rect">
            <a:avLst/>
          </a:prstGeom>
          <a:gradFill rotWithShape="0">
            <a:gsLst>
              <a:gs pos="0">
                <a:srgbClr val="001f26"/>
              </a:gs>
              <a:gs pos="100000">
                <a:srgbClr val="00ccff"/>
              </a:gs>
            </a:gsLst>
            <a:lin ang="108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5"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Click to edit the outline text format</a:t>
            </a:r>
            <a:endParaRPr b="1" lang="en-US" sz="3200" strike="noStrike" u="none">
              <a:solidFill>
                <a:srgbClr val="000000"/>
              </a:solidFill>
              <a:effectLst/>
              <a:uFillTx/>
              <a:latin typeface="Arial"/>
            </a:endParaRPr>
          </a:p>
          <a:p>
            <a:pPr lvl="1" marL="743040" indent="-28584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Second Outline Level</a:t>
            </a:r>
            <a:endParaRPr b="1" lang="en-US" sz="3200" strike="noStrike" u="none">
              <a:solidFill>
                <a:srgbClr val="000000"/>
              </a:solidFill>
              <a:effectLst/>
              <a:uFillTx/>
              <a:latin typeface="Arial"/>
            </a:endParaRPr>
          </a:p>
          <a:p>
            <a:pPr lvl="2" marL="11430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Third Outline Level</a:t>
            </a:r>
            <a:endParaRPr b="1" lang="en-US" sz="3200" strike="noStrike" u="none">
              <a:solidFill>
                <a:srgbClr val="000000"/>
              </a:solidFill>
              <a:effectLst/>
              <a:uFillTx/>
              <a:latin typeface="Arial"/>
            </a:endParaRPr>
          </a:p>
          <a:p>
            <a:pPr lvl="3" marL="16002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Fourth Outline Level</a:t>
            </a:r>
            <a:endParaRPr b="1" lang="en-US" sz="3200" strike="noStrike" u="none">
              <a:solidFill>
                <a:srgbClr val="000000"/>
              </a:solidFill>
              <a:effectLst/>
              <a:uFillTx/>
              <a:latin typeface="Arial"/>
            </a:endParaRPr>
          </a:p>
          <a:p>
            <a:pPr lvl="4"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Fifth Outline Level</a:t>
            </a:r>
            <a:endParaRPr b="1" lang="en-US" sz="3200" strike="noStrike" u="none">
              <a:solidFill>
                <a:srgbClr val="000000"/>
              </a:solidFill>
              <a:effectLst/>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Sixth Outline Level</a:t>
            </a:r>
            <a:endParaRPr b="1" lang="en-US" sz="3200" strike="noStrike" u="none">
              <a:solidFill>
                <a:srgbClr val="000000"/>
              </a:solidFill>
              <a:effectLst/>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Seventh Outline Level</a:t>
            </a:r>
            <a:endParaRPr b="1" lang="en-US" sz="3200" strike="noStrike" u="none">
              <a:solidFill>
                <a:srgbClr val="000000"/>
              </a:solidFill>
              <a:effectLst/>
              <a:uFillTx/>
              <a:latin typeface="Arial"/>
            </a:endParaRPr>
          </a:p>
        </p:txBody>
      </p:sp>
      <p:sp>
        <p:nvSpPr>
          <p:cNvPr id="6" name="PlaceHolder 3"/>
          <p:cNvSpPr>
            <a:spLocks noGrp="1"/>
          </p:cNvSpPr>
          <p:nvPr>
            <p:ph type="dt" idx="1"/>
          </p:nvPr>
        </p:nvSpPr>
        <p:spPr>
          <a:xfrm>
            <a:off x="685800" y="6172200"/>
            <a:ext cx="1905120" cy="457200"/>
          </a:xfrm>
          <a:prstGeom prst="rect">
            <a:avLst/>
          </a:prstGeom>
          <a:noFill/>
          <a:ln w="0">
            <a:noFill/>
          </a:ln>
        </p:spPr>
        <p:txBody>
          <a:bodyPr lIns="92160" rIns="92160" tIns="46080" bIns="46080" anchor="ctr">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B9154CC-7CFA-4A46-98C3-AE0EF59B8A63}"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7" name="PlaceHolder 4"/>
          <p:cNvSpPr>
            <a:spLocks noGrp="1"/>
          </p:cNvSpPr>
          <p:nvPr>
            <p:ph type="ftr" idx="2"/>
          </p:nvPr>
        </p:nvSpPr>
        <p:spPr>
          <a:xfrm>
            <a:off x="3124080" y="6172200"/>
            <a:ext cx="2895840" cy="457200"/>
          </a:xfrm>
          <a:prstGeom prst="rect">
            <a:avLst/>
          </a:prstGeom>
          <a:noFill/>
          <a:ln w="0">
            <a:noFill/>
          </a:ln>
        </p:spPr>
        <p:txBody>
          <a:bodyPr lIns="92160" rIns="92160" tIns="46080" bIns="46080" anchor="ctr">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8" name="PlaceHolder 5"/>
          <p:cNvSpPr>
            <a:spLocks noGrp="1"/>
          </p:cNvSpPr>
          <p:nvPr>
            <p:ph type="sldNum" idx="3"/>
          </p:nvPr>
        </p:nvSpPr>
        <p:spPr>
          <a:xfrm>
            <a:off x="6553080" y="6172200"/>
            <a:ext cx="1905120" cy="457200"/>
          </a:xfrm>
          <a:prstGeom prst="rect">
            <a:avLst/>
          </a:prstGeom>
          <a:noFill/>
          <a:ln w="0">
            <a:noFill/>
          </a:ln>
        </p:spPr>
        <p:txBody>
          <a:bodyPr lIns="92160" rIns="92160" tIns="46080" bIns="46080" anchor="ctr">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6E19401-BDB1-4E07-A5F9-B381B4358C55}"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3fcff"/>
        </a:solidFill>
      </p:bgPr>
    </p:bg>
    <p:spTree>
      <p:nvGrpSpPr>
        <p:cNvPr id="1" name=""/>
        <p:cNvGrpSpPr/>
        <p:nvPr/>
      </p:nvGrpSpPr>
      <p:grpSpPr>
        <a:xfrm>
          <a:off x="0" y="0"/>
          <a:ext cx="0" cy="0"/>
          <a:chOff x="0" y="0"/>
          <a:chExt cx="0" cy="0"/>
        </a:xfrm>
      </p:grpSpPr>
      <p:sp>
        <p:nvSpPr>
          <p:cNvPr id="9" name=""/>
          <p:cNvSpPr/>
          <p:nvPr/>
        </p:nvSpPr>
        <p:spPr>
          <a:xfrm>
            <a:off x="380880" y="0"/>
            <a:ext cx="1447920" cy="6856560"/>
          </a:xfrm>
          <a:prstGeom prst="rect">
            <a:avLst/>
          </a:prstGeom>
          <a:gradFill rotWithShape="0">
            <a:gsLst>
              <a:gs pos="0">
                <a:srgbClr val="007d9d"/>
              </a:gs>
              <a:gs pos="50000">
                <a:srgbClr val="00ccff">
                  <a:alpha val="50196"/>
                </a:srgbClr>
              </a:gs>
              <a:gs pos="100000">
                <a:srgbClr val="007d9d"/>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685800" y="2438280"/>
            <a:ext cx="8456760" cy="762120"/>
          </a:xfrm>
          <a:prstGeom prst="rect">
            <a:avLst/>
          </a:prstGeom>
          <a:gradFill rotWithShape="0">
            <a:gsLst>
              <a:gs pos="0">
                <a:srgbClr val="001f26"/>
              </a:gs>
              <a:gs pos="100000">
                <a:srgbClr val="00ccff"/>
              </a:gs>
            </a:gsLst>
            <a:lin ang="108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PlaceHolder 1"/>
          <p:cNvSpPr>
            <a:spLocks noGrp="1"/>
          </p:cNvSpPr>
          <p:nvPr>
            <p:ph type="title"/>
          </p:nvPr>
        </p:nvSpPr>
        <p:spPr>
          <a:xfrm>
            <a:off x="685800" y="2285640"/>
            <a:ext cx="7772400" cy="11430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2" name="PlaceHolder 2"/>
          <p:cNvSpPr>
            <a:spLocks noGrp="1"/>
          </p:cNvSpPr>
          <p:nvPr>
            <p:ph type="dt" idx="4"/>
          </p:nvPr>
        </p:nvSpPr>
        <p:spPr>
          <a:xfrm>
            <a:off x="685800" y="6172200"/>
            <a:ext cx="1905120" cy="457200"/>
          </a:xfrm>
          <a:prstGeom prst="rect">
            <a:avLst/>
          </a:prstGeom>
          <a:noFill/>
          <a:ln w="0">
            <a:noFill/>
          </a:ln>
        </p:spPr>
        <p:txBody>
          <a:bodyPr lIns="92160" rIns="92160" tIns="46080" bIns="46080" anchor="ctr">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ECC498B-F0E1-4762-9876-8FB87C21BE82}"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13" name="PlaceHolder 3"/>
          <p:cNvSpPr>
            <a:spLocks noGrp="1"/>
          </p:cNvSpPr>
          <p:nvPr>
            <p:ph type="ftr" idx="5"/>
          </p:nvPr>
        </p:nvSpPr>
        <p:spPr>
          <a:xfrm>
            <a:off x="3124080" y="6172200"/>
            <a:ext cx="2895840" cy="457200"/>
          </a:xfrm>
          <a:prstGeom prst="rect">
            <a:avLst/>
          </a:prstGeom>
          <a:noFill/>
          <a:ln w="0">
            <a:noFill/>
          </a:ln>
        </p:spPr>
        <p:txBody>
          <a:bodyPr lIns="92160" rIns="92160" tIns="46080" bIns="46080" anchor="ctr">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14" name="PlaceHolder 4"/>
          <p:cNvSpPr>
            <a:spLocks noGrp="1"/>
          </p:cNvSpPr>
          <p:nvPr>
            <p:ph type="sldNum" idx="6"/>
          </p:nvPr>
        </p:nvSpPr>
        <p:spPr>
          <a:xfrm>
            <a:off x="6553080" y="6172200"/>
            <a:ext cx="1905120" cy="457200"/>
          </a:xfrm>
          <a:prstGeom prst="rect">
            <a:avLst/>
          </a:prstGeom>
          <a:noFill/>
          <a:ln w="0">
            <a:noFill/>
          </a:ln>
        </p:spPr>
        <p:txBody>
          <a:bodyPr lIns="92160" rIns="92160" tIns="46080" bIns="46080" anchor="ctr">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D095DE2-2D56-4D06-B2F4-39E17B22066B}"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15" name=""/>
          <p:cNvSpPr/>
          <p:nvPr/>
        </p:nvSpPr>
        <p:spPr>
          <a:xfrm>
            <a:off x="0" y="3505320"/>
            <a:ext cx="4724280" cy="152280"/>
          </a:xfrm>
          <a:prstGeom prst="rect">
            <a:avLst/>
          </a:prstGeom>
          <a:solidFill>
            <a:srgbClr val="eaeaea">
              <a:alpha val="50000"/>
            </a:srgbClr>
          </a:solidFill>
          <a:ln w="0">
            <a:noFill/>
          </a:ln>
        </p:spPr>
        <p:style>
          <a:lnRef idx="0"/>
          <a:fillRef idx="0"/>
          <a:effectRef idx="0"/>
          <a:fontRef idx="minor"/>
        </p:style>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6"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457200"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Second Outline Level</a:t>
            </a:r>
            <a:endParaRPr b="1" lang="en-US" sz="2800" strike="noStrike" u="none">
              <a:solidFill>
                <a:srgbClr val="000000"/>
              </a:solidFill>
              <a:effectLst/>
              <a:uFillTx/>
              <a:latin typeface="Arial"/>
            </a:endParaRPr>
          </a:p>
          <a:p>
            <a:pPr lvl="2" marL="914400" algn="ctr">
              <a:spcBef>
                <a:spcPts val="601"/>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Third Outline Level</a:t>
            </a:r>
            <a:endParaRPr b="1" lang="en-US" sz="2400" strike="noStrike" u="none">
              <a:solidFill>
                <a:srgbClr val="000000"/>
              </a:solidFill>
              <a:effectLst/>
              <a:uFillTx/>
              <a:latin typeface="Arial"/>
            </a:endParaRPr>
          </a:p>
          <a:p>
            <a:pPr lvl="3" marL="1371600" algn="ctr">
              <a:spcBef>
                <a:spcPts val="499"/>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Fourth Outline Level</a:t>
            </a:r>
            <a:endParaRPr b="1" lang="en-US" sz="2000" strike="noStrike" u="none">
              <a:solidFill>
                <a:srgbClr val="000000"/>
              </a:solidFill>
              <a:effectLst/>
              <a:uFillTx/>
              <a:latin typeface="Arial"/>
            </a:endParaRPr>
          </a:p>
          <a:p>
            <a:pPr lvl="4" marL="1828800" algn="ctr">
              <a:spcBef>
                <a:spcPts val="499"/>
              </a:spcBef>
              <a:buClr>
                <a:srgbClr val="000000"/>
              </a:buClr>
              <a:buFont typeface="Arial"/>
              <a:buChar char="•"/>
              <a:tabLst>
                <a:tab algn="l" pos="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Fifth Outline Level</a:t>
            </a:r>
            <a:endParaRPr b="1" lang="en-US" sz="2000" strike="noStrike" u="none">
              <a:solidFill>
                <a:srgbClr val="000000"/>
              </a:solidFill>
              <a:effectLst/>
              <a:uFillTx/>
              <a:latin typeface="Arial"/>
            </a:endParaRPr>
          </a:p>
          <a:p>
            <a:pPr lvl="5" marL="18288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Sixth Outline Level</a:t>
            </a:r>
            <a:endParaRPr b="1" lang="en-US" sz="2000" strike="noStrike" u="none">
              <a:solidFill>
                <a:srgbClr val="000000"/>
              </a:solidFill>
              <a:effectLst/>
              <a:uFillTx/>
              <a:latin typeface="Arial"/>
            </a:endParaRPr>
          </a:p>
          <a:p>
            <a:pPr lvl="6" marL="18288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Seventh Outline Level</a:t>
            </a:r>
            <a:endParaRPr b="1" lang="en-US" sz="20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image" Target="../media/image2.wmf"/><Relationship Id="rId3" Type="http://schemas.openxmlformats.org/officeDocument/2006/relationships/slideLayout" Target="../slideLayouts/slideLayout2.xml"/><Relationship Id="rId4"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3fc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685800" y="2285640"/>
            <a:ext cx="7772400" cy="1143000"/>
          </a:xfrm>
          <a:prstGeom prst="rect">
            <a:avLst/>
          </a:prstGeom>
          <a:noFill/>
          <a:ln w="0">
            <a:noFill/>
          </a:ln>
        </p:spPr>
        <p:txBody>
          <a:bodyPr lIns="92160" rIns="92160" tIns="46080" bIns="4608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Perpetua"/>
              </a:rPr>
              <a:t>AAA POWER INC.</a:t>
            </a:r>
            <a:endParaRPr b="0" lang="en-US" sz="4400" strike="noStrike" u="none">
              <a:solidFill>
                <a:srgbClr val="000000"/>
              </a:solidFill>
              <a:effectLst/>
              <a:uFillTx/>
              <a:latin typeface="Times New Roman"/>
            </a:endParaRPr>
          </a:p>
        </p:txBody>
      </p:sp>
      <p:sp>
        <p:nvSpPr>
          <p:cNvPr id="25" name="PlaceHolder 2"/>
          <p:cNvSpPr>
            <a:spLocks noGrp="1"/>
          </p:cNvSpPr>
          <p:nvPr>
            <p:ph type="subTitle"/>
          </p:nvPr>
        </p:nvSpPr>
        <p:spPr>
          <a:xfrm>
            <a:off x="1981080" y="3657600"/>
            <a:ext cx="6400800" cy="1752480"/>
          </a:xfrm>
          <a:prstGeom prst="rect">
            <a:avLst/>
          </a:prstGeom>
          <a:noFill/>
          <a:ln w="0">
            <a:noFill/>
          </a:ln>
        </p:spPr>
        <p:txBody>
          <a:bodyPr lIns="92160" rIns="92160" tIns="46080" bIns="46080" anchor="t">
            <a:noAutofit/>
          </a:bodyPr>
          <a:p>
            <a:pPr indent="0" algn="ctr">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000000"/>
                </a:solidFill>
                <a:effectLst/>
                <a:uFillTx/>
                <a:latin typeface="Perpetua"/>
              </a:rPr>
              <a:t>NEAR ZERO EMISSIONS</a:t>
            </a:r>
            <a:endParaRPr b="0" lang="en-US" sz="3200" strike="noStrike" u="none">
              <a:solidFill>
                <a:srgbClr val="000000"/>
              </a:solidFill>
              <a:effectLst/>
              <a:uFillTx/>
              <a:latin typeface="Times New Roman"/>
            </a:endParaRPr>
          </a:p>
          <a:p>
            <a:pPr indent="0" algn="ctr">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000000"/>
                </a:solidFill>
                <a:effectLst/>
                <a:uFillTx/>
                <a:latin typeface="Perpetua"/>
              </a:rPr>
              <a:t>GREEN POWER</a:t>
            </a:r>
            <a:endParaRPr b="0" lang="en-US" sz="3200" strike="noStrike" u="none">
              <a:solidFill>
                <a:srgbClr val="000000"/>
              </a:solidFill>
              <a:effectLst/>
              <a:uFillTx/>
              <a:latin typeface="Times New Roman"/>
            </a:endParaRPr>
          </a:p>
        </p:txBody>
      </p:sp>
      <p:pic>
        <p:nvPicPr>
          <p:cNvPr id="26" name="" descr=""/>
          <p:cNvPicPr/>
          <p:nvPr/>
        </p:nvPicPr>
        <p:blipFill>
          <a:blip r:embed="rId1"/>
          <a:stretch/>
        </p:blipFill>
        <p:spPr>
          <a:xfrm>
            <a:off x="1371600" y="4343400"/>
            <a:ext cx="2381400" cy="2298600"/>
          </a:xfrm>
          <a:prstGeom prst="rect">
            <a:avLst/>
          </a:prstGeom>
          <a:noFill/>
          <a:ln w="0">
            <a:noFill/>
          </a:ln>
        </p:spPr>
      </p:pic>
      <p:pic>
        <p:nvPicPr>
          <p:cNvPr id="27" name="" descr=""/>
          <p:cNvPicPr/>
          <p:nvPr/>
        </p:nvPicPr>
        <p:blipFill>
          <a:blip r:embed="rId2"/>
          <a:stretch/>
        </p:blipFill>
        <p:spPr>
          <a:xfrm>
            <a:off x="6477120" y="4343400"/>
            <a:ext cx="2381040" cy="2286000"/>
          </a:xfrm>
          <a:prstGeom prst="rect">
            <a:avLst/>
          </a:prstGeom>
          <a:no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3fc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Perpetua"/>
              </a:rPr>
              <a:t>Market</a:t>
            </a:r>
            <a:endParaRPr b="0" lang="en-US" sz="4400" strike="noStrike" u="none">
              <a:solidFill>
                <a:srgbClr val="000000"/>
              </a:solidFill>
              <a:effectLst/>
              <a:uFillTx/>
              <a:latin typeface="Times New Roman"/>
            </a:endParaRPr>
          </a:p>
        </p:txBody>
      </p:sp>
      <p:sp>
        <p:nvSpPr>
          <p:cNvPr id="46" name="PlaceHolder 2"/>
          <p:cNvSpPr>
            <a:spLocks noGrp="1"/>
          </p:cNvSpPr>
          <p:nvPr>
            <p:ph/>
          </p:nvPr>
        </p:nvSpPr>
        <p:spPr>
          <a:xfrm>
            <a:off x="609480" y="1676520"/>
            <a:ext cx="7848720" cy="4419360"/>
          </a:xfrm>
          <a:prstGeom prst="rect">
            <a:avLst/>
          </a:prstGeom>
          <a:noFill/>
          <a:ln w="0">
            <a:noFill/>
          </a:ln>
        </p:spPr>
        <p:txBody>
          <a:bodyPr lIns="92160" rIns="92160" tIns="46080" bIns="46080" anchor="t">
            <a:normAutofit/>
          </a:bodyPr>
          <a:p>
            <a:pPr marL="343080" indent="-343080" algn="just">
              <a:lnSpc>
                <a:spcPct val="100000"/>
              </a:lnSpc>
              <a:spcBef>
                <a:spcPts val="34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Perpetua"/>
                <a:ea typeface="Times New Roman"/>
              </a:rPr>
              <a:t>	</a:t>
            </a:r>
            <a:r>
              <a:rPr b="1" i="1" lang="en-US" sz="1400" strike="noStrike" u="none">
                <a:solidFill>
                  <a:srgbClr val="000000"/>
                </a:solidFill>
                <a:effectLst/>
                <a:uFillTx/>
                <a:latin typeface="Perpetua"/>
                <a:ea typeface="Times New Roman"/>
              </a:rPr>
              <a:t>Direct Treat ­ </a:t>
            </a:r>
            <a:r>
              <a:rPr b="1" lang="en-US" sz="1400" strike="noStrike" u="none">
                <a:solidFill>
                  <a:srgbClr val="000000"/>
                </a:solidFill>
                <a:effectLst/>
                <a:uFillTx/>
                <a:latin typeface="Perpetua"/>
                <a:ea typeface="Times New Roman"/>
              </a:rPr>
              <a:t>- (1.0 – 25 LTPD, 25 &gt; LTPD) applications where H</a:t>
            </a:r>
            <a:r>
              <a:rPr b="1" lang="en-US" sz="1400" strike="noStrike" u="none" baseline="-30000">
                <a:solidFill>
                  <a:srgbClr val="000000"/>
                </a:solidFill>
                <a:effectLst/>
                <a:uFillTx/>
                <a:latin typeface="Perpetua"/>
                <a:ea typeface="Times New Roman"/>
              </a:rPr>
              <a:t>2</a:t>
            </a:r>
            <a:r>
              <a:rPr b="1" lang="en-US" sz="1400" strike="noStrike" u="none">
                <a:solidFill>
                  <a:srgbClr val="000000"/>
                </a:solidFill>
                <a:effectLst/>
                <a:uFillTx/>
                <a:latin typeface="Perpetua"/>
                <a:ea typeface="Times New Roman"/>
              </a:rPr>
              <a:t>S is removed from sour gas streams (e.g. high-pressure sour natural gas, miscellaneous oil and gas industry sour gas streams, geothermal vent gas streams, other streams that fall in the traditional liquid redox market, other streams that fall in the traditional amine process plant with acid-gas injection).  </a:t>
            </a:r>
            <a:endParaRPr b="1" lang="en-US" sz="1400" strike="noStrike" u="none">
              <a:solidFill>
                <a:srgbClr val="000000"/>
              </a:solidFill>
              <a:effectLst/>
              <a:uFillTx/>
              <a:latin typeface="Arial"/>
            </a:endParaRPr>
          </a:p>
          <a:p>
            <a:pPr marL="343080" indent="-343080" algn="just">
              <a:lnSpc>
                <a:spcPct val="100000"/>
              </a:lnSpc>
              <a:spcBef>
                <a:spcPts val="34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erpetua"/>
                <a:ea typeface="Times New Roman"/>
              </a:rPr>
              <a:t> </a:t>
            </a:r>
            <a:r>
              <a:rPr b="1" lang="en-US" sz="1400" strike="noStrike" u="none">
                <a:solidFill>
                  <a:srgbClr val="000000"/>
                </a:solidFill>
                <a:effectLst/>
                <a:uFillTx/>
                <a:latin typeface="Perpetua"/>
                <a:ea typeface="Times New Roman"/>
              </a:rPr>
              <a:t>	</a:t>
            </a:r>
            <a:r>
              <a:rPr b="1" i="1" lang="en-US" sz="1400" strike="noStrike" u="none">
                <a:solidFill>
                  <a:srgbClr val="000000"/>
                </a:solidFill>
                <a:effectLst/>
                <a:uFillTx/>
                <a:latin typeface="Perpetua"/>
                <a:ea typeface="Times New Roman"/>
              </a:rPr>
              <a:t>HDS Recycle – </a:t>
            </a:r>
            <a:r>
              <a:rPr b="1" lang="en-US" sz="1400" strike="noStrike" u="none">
                <a:solidFill>
                  <a:srgbClr val="000000"/>
                </a:solidFill>
                <a:effectLst/>
                <a:uFillTx/>
                <a:latin typeface="Perpetua"/>
                <a:ea typeface="Times New Roman"/>
              </a:rPr>
              <a:t>(1.0 – 25 LTPD, 25 &gt; LTPD) applications where H</a:t>
            </a:r>
            <a:r>
              <a:rPr b="1" lang="en-US" sz="1400" strike="noStrike" u="none" baseline="-30000">
                <a:solidFill>
                  <a:srgbClr val="000000"/>
                </a:solidFill>
                <a:effectLst/>
                <a:uFillTx/>
                <a:latin typeface="Perpetua"/>
                <a:ea typeface="Times New Roman"/>
              </a:rPr>
              <a:t>2</a:t>
            </a:r>
            <a:r>
              <a:rPr b="1" lang="en-US" sz="1400" strike="noStrike" u="none">
                <a:solidFill>
                  <a:srgbClr val="000000"/>
                </a:solidFill>
                <a:effectLst/>
                <a:uFillTx/>
                <a:latin typeface="Perpetua"/>
                <a:ea typeface="Times New Roman"/>
              </a:rPr>
              <a:t>S is removed from the hydrogen recycle stream of a hydrotreater (hydrodesulfurization units).  This segment is treated separately from the direct treat segment listed above for several reasons.  The sizes of the applications are generally larger (the average HDS recycle application 2-3 times than the average direct treat application) and the applications have other unique differences such as the desire to selectively remove hydrocarbons and ammonia from the recycle stream.</a:t>
            </a:r>
            <a:endParaRPr b="1" lang="en-US" sz="1400" strike="noStrike" u="none">
              <a:solidFill>
                <a:srgbClr val="000000"/>
              </a:solidFill>
              <a:effectLst/>
              <a:uFillTx/>
              <a:latin typeface="Arial"/>
            </a:endParaRPr>
          </a:p>
          <a:p>
            <a:pPr marL="343080" indent="-343080" algn="just">
              <a:lnSpc>
                <a:spcPct val="100000"/>
              </a:lnSpc>
              <a:spcBef>
                <a:spcPts val="34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Perpetua"/>
                <a:ea typeface="Times New Roman"/>
              </a:rPr>
              <a:t>	</a:t>
            </a:r>
            <a:r>
              <a:rPr b="1" i="1" lang="en-US" sz="1400" strike="noStrike" u="none">
                <a:solidFill>
                  <a:srgbClr val="000000"/>
                </a:solidFill>
                <a:effectLst/>
                <a:uFillTx/>
                <a:latin typeface="Perpetua"/>
                <a:ea typeface="Times New Roman"/>
              </a:rPr>
              <a:t>Clause Tail Gas –</a:t>
            </a:r>
            <a:r>
              <a:rPr b="1" lang="en-US" sz="1400" strike="noStrike" u="none">
                <a:solidFill>
                  <a:srgbClr val="000000"/>
                </a:solidFill>
                <a:effectLst/>
                <a:uFillTx/>
                <a:latin typeface="Perpetua"/>
                <a:ea typeface="Times New Roman"/>
              </a:rPr>
              <a:t> large-sized (greater than 25 LTPD) applications where the modified Claus process is used as the primary sulfur recovery unit and where a separate tail gas treating process is required. The tail gas exiting the Claus plant contains 2,000 to 6,000 ppm of untreated H</a:t>
            </a:r>
            <a:r>
              <a:rPr b="1" lang="en-US" sz="1400" strike="noStrike" u="none" baseline="-30000">
                <a:solidFill>
                  <a:srgbClr val="000000"/>
                </a:solidFill>
                <a:effectLst/>
                <a:uFillTx/>
                <a:latin typeface="Perpetua"/>
                <a:ea typeface="Times New Roman"/>
              </a:rPr>
              <a:t>2</a:t>
            </a:r>
            <a:r>
              <a:rPr b="1" lang="en-US" sz="1400" strike="noStrike" u="none">
                <a:solidFill>
                  <a:srgbClr val="000000"/>
                </a:solidFill>
                <a:effectLst/>
                <a:uFillTx/>
                <a:latin typeface="Perpetua"/>
                <a:ea typeface="Times New Roman"/>
              </a:rPr>
              <a:t>S and SO</a:t>
            </a:r>
            <a:r>
              <a:rPr b="1" lang="en-US" sz="1400" strike="noStrike" u="none" baseline="-30000">
                <a:solidFill>
                  <a:srgbClr val="000000"/>
                </a:solidFill>
                <a:effectLst/>
                <a:uFillTx/>
                <a:latin typeface="Perpetua"/>
                <a:ea typeface="Times New Roman"/>
              </a:rPr>
              <a:t>2</a:t>
            </a:r>
            <a:r>
              <a:rPr b="1" lang="en-US" sz="1400" strike="noStrike" u="none">
                <a:solidFill>
                  <a:srgbClr val="000000"/>
                </a:solidFill>
                <a:effectLst/>
                <a:uFillTx/>
                <a:latin typeface="Perpetua"/>
                <a:ea typeface="Times New Roman"/>
              </a:rPr>
              <a:t> and must be treated in a tail gas unit.  The tail gas unit is about expensive as the Claus plant, uses a substantial amount of energy and does not completely eliminate sulfur emissions.  The UCSRP replaces the Claus plant and the associated tail-gas unit.  Capital costs are estimated to be about 60.0% and operating costs about 68.0% of those for a three-stage Claus plant plus a Shell Claus Off-gas Treatment (SCOT) unit.  The atmospheric emissions of sulfur-containing compounds are effectively zero for the UCSRP.  </a:t>
            </a:r>
            <a:endParaRPr b="1" lang="en-US" sz="1400" strike="noStrike" u="none">
              <a:solidFill>
                <a:srgbClr val="000000"/>
              </a:solidFill>
              <a:effectLst/>
              <a:uFillTx/>
              <a:latin typeface="Arial"/>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4E6479C4-45D2-420E-9B0A-391F7FD803B7}" type="slidenum">
              <a:t>10</a:t>
            </a:fld>
          </a:p>
        </p:txBody>
      </p:sp>
      <p:sp>
        <p:nvSpPr>
          <p:cNvPr id="5" name="PlaceHolder 4"/>
          <p:cNvSpPr>
            <a:spLocks noGrp="1"/>
          </p:cNvSpPr>
          <p:nvPr>
            <p:ph type="dt" idx="1"/>
          </p:nvPr>
        </p:nvSpPr>
        <p:spPr/>
        <p:txBody>
          <a:bodyPr/>
          <a:p>
            <a:fld id="{7FAE0C8D-9D2C-455A-B765-124C469CA10E}" type="datetime1">
              <a:rPr lang="en-US"/>
              <a:t>09/27/25</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3fcff"/>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Perpetua"/>
              </a:rPr>
              <a:t>Market – Power Generation</a:t>
            </a:r>
            <a:endParaRPr b="0" lang="en-US" sz="4400" strike="noStrike" u="none">
              <a:solidFill>
                <a:srgbClr val="000000"/>
              </a:solidFill>
              <a:effectLst/>
              <a:uFillTx/>
              <a:latin typeface="Times New Roman"/>
            </a:endParaRPr>
          </a:p>
        </p:txBody>
      </p:sp>
      <p:sp>
        <p:nvSpPr>
          <p:cNvPr id="48"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lnSpc>
                <a:spcPct val="100000"/>
              </a:lnSpc>
              <a:spcBef>
                <a:spcPts val="700"/>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Perpetua"/>
              </a:rPr>
              <a:t>California is in short supply of power.</a:t>
            </a:r>
            <a:endParaRPr b="1" lang="en-US" sz="2800" strike="noStrike" u="none">
              <a:solidFill>
                <a:srgbClr val="000000"/>
              </a:solidFill>
              <a:effectLst/>
              <a:uFillTx/>
              <a:latin typeface="Arial"/>
            </a:endParaRPr>
          </a:p>
          <a:p>
            <a:pPr marL="343080" indent="-343080">
              <a:lnSpc>
                <a:spcPct val="100000"/>
              </a:lnSpc>
              <a:spcBef>
                <a:spcPts val="700"/>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Perpetua"/>
              </a:rPr>
              <a:t>AAA has the environmental solution for cleaning sour gas to generate green power.</a:t>
            </a:r>
            <a:endParaRPr b="1" lang="en-US" sz="2800" strike="noStrike" u="none">
              <a:solidFill>
                <a:srgbClr val="000000"/>
              </a:solidFill>
              <a:effectLst/>
              <a:uFillTx/>
              <a:latin typeface="Arial"/>
            </a:endParaRPr>
          </a:p>
          <a:p>
            <a:pPr marL="343080" indent="-343080">
              <a:lnSpc>
                <a:spcPct val="100000"/>
              </a:lnSpc>
              <a:spcBef>
                <a:spcPts val="700"/>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Perpetua"/>
              </a:rPr>
              <a:t>A strategic alliance with a power company to secure either direct gas or tail gas by third party financing offers major potential for the company.</a:t>
            </a:r>
            <a:endParaRPr b="1" lang="en-US" sz="2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EE9FFCCD-1B7B-4511-A010-5F1F9D6A937D}" type="slidenum">
              <a:t>11</a:t>
            </a:fld>
          </a:p>
        </p:txBody>
      </p:sp>
      <p:sp>
        <p:nvSpPr>
          <p:cNvPr id="5" name="PlaceHolder 4"/>
          <p:cNvSpPr>
            <a:spLocks noGrp="1"/>
          </p:cNvSpPr>
          <p:nvPr>
            <p:ph type="dt" idx="1"/>
          </p:nvPr>
        </p:nvSpPr>
        <p:spPr/>
        <p:txBody>
          <a:bodyPr/>
          <a:p>
            <a:fld id="{7ED7450D-E293-417F-BD7E-3B3F92C119EC}" type="datetime1">
              <a:rPr lang="en-US"/>
              <a:t>09/27/25</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3fcff"/>
        </a:solidFill>
      </p:bgPr>
    </p:bg>
    <p:spTree>
      <p:nvGrpSpPr>
        <p:cNvPr id="1" name=""/>
        <p:cNvGrpSpPr/>
        <p:nvPr/>
      </p:nvGrpSpPr>
      <p:grpSpPr>
        <a:xfrm>
          <a:off x="0" y="0"/>
          <a:ext cx="0" cy="0"/>
          <a:chOff x="0" y="0"/>
          <a:chExt cx="0" cy="0"/>
        </a:xfrm>
      </p:grpSpPr>
      <p:sp>
        <p:nvSpPr>
          <p:cNvPr id="49" name=""/>
          <p:cNvSpPr txBox="1"/>
          <p:nvPr/>
        </p:nvSpPr>
        <p:spPr>
          <a:xfrm>
            <a:off x="6553080" y="6172200"/>
            <a:ext cx="1905120" cy="457200"/>
          </a:xfrm>
          <a:prstGeom prst="rect">
            <a:avLst/>
          </a:prstGeom>
          <a:noFill/>
          <a:ln w="0">
            <a:noFill/>
          </a:ln>
        </p:spPr>
        <p:txBody>
          <a:bodyPr lIns="92160" rIns="92160" tIns="46080" bIns="46080" anchor="ctr">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869CBEC-0704-48D5-A2EB-2D240F8FD87B}"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50" name=""/>
          <p:cNvSpPr txBox="1"/>
          <p:nvPr/>
        </p:nvSpPr>
        <p:spPr>
          <a:xfrm>
            <a:off x="3124080" y="6172200"/>
            <a:ext cx="2895840" cy="457200"/>
          </a:xfrm>
          <a:prstGeom prst="rect">
            <a:avLst/>
          </a:prstGeom>
          <a:noFill/>
          <a:ln w="0">
            <a:noFill/>
          </a:ln>
        </p:spPr>
        <p:txBody>
          <a:bodyPr lIns="92160" rIns="92160" tIns="46080" bIns="46080" anchor="ctr">
            <a:noAutofit/>
          </a:bodyPr>
          <a:p>
            <a:pPr marL="216000" indent="-216000" algn="ct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51" name=""/>
          <p:cNvSpPr txBox="1"/>
          <p:nvPr/>
        </p:nvSpPr>
        <p:spPr>
          <a:xfrm>
            <a:off x="685800" y="6172200"/>
            <a:ext cx="1905120" cy="457200"/>
          </a:xfrm>
          <a:prstGeom prst="rect">
            <a:avLst/>
          </a:prstGeom>
          <a:noFill/>
          <a:ln w="0">
            <a:noFill/>
          </a:ln>
        </p:spPr>
        <p:txBody>
          <a:bodyPr lIns="92160" rIns="92160" tIns="46080" bIns="46080" anchor="ctr">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E080425-948C-4AD7-884A-4E5BA19B897E}" type="datetime">
              <a:rPr b="0" lang="en-US" sz="1400" strike="noStrike" u="none">
                <a:solidFill>
                  <a:srgbClr val="000000"/>
                </a:solidFill>
                <a:effectLst/>
                <a:uFillTx/>
                <a:latin typeface="Times New Roman"/>
              </a:rPr>
              <a:t>09/27/25</a:t>
            </a:fld>
            <a:endParaRPr b="0" lang="en-US" sz="1400" strike="noStrike" u="none">
              <a:solidFill>
                <a:srgbClr val="000000"/>
              </a:solidFill>
              <a:effectLst/>
              <a:uFillTx/>
              <a:latin typeface="Times New Roman"/>
            </a:endParaRPr>
          </a:p>
        </p:txBody>
      </p:sp>
      <p:sp>
        <p:nvSpPr>
          <p:cNvPr id="52"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Schedule</a:t>
            </a:r>
            <a:endParaRPr b="0" lang="en-US" sz="4400" strike="noStrike" u="none">
              <a:solidFill>
                <a:srgbClr val="000000"/>
              </a:solidFill>
              <a:effectLst/>
              <a:uFillTx/>
              <a:latin typeface="Times New Roman"/>
            </a:endParaRPr>
          </a:p>
        </p:txBody>
      </p:sp>
      <p:sp>
        <p:nvSpPr>
          <p:cNvPr id="53"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Milestones</a:t>
            </a:r>
            <a:endParaRPr b="1" lang="en-US" sz="3200" strike="noStrike" u="none">
              <a:solidFill>
                <a:srgbClr val="000000"/>
              </a:solidFill>
              <a:effectLst/>
              <a:uFillTx/>
              <a:latin typeface="Arial"/>
            </a:endParaRPr>
          </a:p>
        </p:txBody>
      </p:sp>
      <p:grpSp>
        <p:nvGrpSpPr>
          <p:cNvPr id="54" name=""/>
          <p:cNvGrpSpPr/>
          <p:nvPr/>
        </p:nvGrpSpPr>
        <p:grpSpPr>
          <a:xfrm>
            <a:off x="1372320" y="3352680"/>
            <a:ext cx="6388560" cy="1791000"/>
            <a:chOff x="1372320" y="3352680"/>
            <a:chExt cx="6388560" cy="1791000"/>
          </a:xfrm>
        </p:grpSpPr>
        <p:grpSp>
          <p:nvGrpSpPr>
            <p:cNvPr id="55" name=""/>
            <p:cNvGrpSpPr/>
            <p:nvPr/>
          </p:nvGrpSpPr>
          <p:grpSpPr>
            <a:xfrm>
              <a:off x="1372320" y="4267080"/>
              <a:ext cx="6388560" cy="876600"/>
              <a:chOff x="1372320" y="4267080"/>
              <a:chExt cx="6388560" cy="876600"/>
            </a:xfrm>
          </p:grpSpPr>
          <p:sp>
            <p:nvSpPr>
              <p:cNvPr id="56" name=""/>
              <p:cNvSpPr/>
              <p:nvPr/>
            </p:nvSpPr>
            <p:spPr>
              <a:xfrm>
                <a:off x="1446480" y="4267080"/>
                <a:ext cx="6314400" cy="486000"/>
              </a:xfrm>
              <a:prstGeom prst="rightArrow">
                <a:avLst>
                  <a:gd name="adj1" fmla="val 36602"/>
                  <a:gd name="adj2" fmla="val 53414"/>
                </a:avLst>
              </a:prstGeom>
              <a:gradFill rotWithShape="0">
                <a:gsLst>
                  <a:gs pos="0">
                    <a:srgbClr val="000000"/>
                  </a:gs>
                  <a:gs pos="100000">
                    <a:srgbClr val="0000ff"/>
                  </a:gs>
                </a:gsLst>
                <a:lin ang="10800000"/>
              </a:gradFill>
              <a:ln w="0">
                <a:noFill/>
              </a:ln>
              <a:effectLst>
                <a:outerShdw dist="17819" dir="2700000" blurRad="0" rotWithShape="0">
                  <a:srgbClr val="000098"/>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7" name=""/>
              <p:cNvSpPr/>
              <p:nvPr/>
            </p:nvSpPr>
            <p:spPr>
              <a:xfrm>
                <a:off x="1372320" y="4622760"/>
                <a:ext cx="43812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CA" sz="1400" strike="noStrike" u="none">
                    <a:solidFill>
                      <a:srgbClr val="000000"/>
                    </a:solidFill>
                    <a:effectLst/>
                    <a:uFillTx/>
                    <a:latin typeface="Arial"/>
                    <a:ea typeface="Arial_Unicode_MS"/>
                  </a:rPr>
                  <a:t>J</a:t>
                </a:r>
                <a:r>
                  <a:rPr b="1" lang="en-US" sz="1400" strike="noStrike" u="none">
                    <a:solidFill>
                      <a:srgbClr val="000000"/>
                    </a:solidFill>
                    <a:effectLst/>
                    <a:uFillTx/>
                    <a:latin typeface="Arial"/>
                    <a:ea typeface="Arial_Unicode_MS"/>
                  </a:rPr>
                  <a:t>ul</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Arial_Unicode_MS"/>
                  </a:rPr>
                  <a:t>01</a:t>
                </a:r>
                <a:endParaRPr b="0" lang="en-US" sz="1400" strike="noStrike" u="none">
                  <a:solidFill>
                    <a:srgbClr val="000000"/>
                  </a:solidFill>
                  <a:effectLst/>
                  <a:uFillTx/>
                  <a:latin typeface="Times New Roman"/>
                </a:endParaRPr>
              </a:p>
            </p:txBody>
          </p:sp>
          <p:sp>
            <p:nvSpPr>
              <p:cNvPr id="58" name=""/>
              <p:cNvSpPr/>
              <p:nvPr/>
            </p:nvSpPr>
            <p:spPr>
              <a:xfrm>
                <a:off x="1892160" y="4622760"/>
                <a:ext cx="5274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Arial_Unicode_MS"/>
                  </a:rPr>
                  <a:t>Aug</a:t>
                </a:r>
                <a:endParaRPr b="0" lang="en-US" sz="1400" strike="noStrike" u="none">
                  <a:solidFill>
                    <a:srgbClr val="000000"/>
                  </a:solidFill>
                  <a:effectLst/>
                  <a:uFillTx/>
                  <a:latin typeface="Times New Roman"/>
                </a:endParaRPr>
              </a:p>
            </p:txBody>
          </p:sp>
          <p:sp>
            <p:nvSpPr>
              <p:cNvPr id="59" name=""/>
              <p:cNvSpPr/>
              <p:nvPr/>
            </p:nvSpPr>
            <p:spPr>
              <a:xfrm>
                <a:off x="2445480" y="4622760"/>
                <a:ext cx="507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Arial_Unicode_MS"/>
                  </a:rPr>
                  <a:t>Sep</a:t>
                </a:r>
                <a:endParaRPr b="0" lang="en-US" sz="1400" strike="noStrike" u="none">
                  <a:solidFill>
                    <a:srgbClr val="000000"/>
                  </a:solidFill>
                  <a:effectLst/>
                  <a:uFillTx/>
                  <a:latin typeface="Times New Roman"/>
                </a:endParaRPr>
              </a:p>
            </p:txBody>
          </p:sp>
          <p:sp>
            <p:nvSpPr>
              <p:cNvPr id="60" name=""/>
              <p:cNvSpPr/>
              <p:nvPr/>
            </p:nvSpPr>
            <p:spPr>
              <a:xfrm>
                <a:off x="3031920" y="4622760"/>
                <a:ext cx="478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Arial_Unicode_MS"/>
                  </a:rPr>
                  <a:t>Oct</a:t>
                </a:r>
                <a:endParaRPr b="0" lang="en-US" sz="1400" strike="noStrike" u="none">
                  <a:solidFill>
                    <a:srgbClr val="000000"/>
                  </a:solidFill>
                  <a:effectLst/>
                  <a:uFillTx/>
                  <a:latin typeface="Times New Roman"/>
                </a:endParaRPr>
              </a:p>
            </p:txBody>
          </p:sp>
          <p:sp>
            <p:nvSpPr>
              <p:cNvPr id="61" name=""/>
              <p:cNvSpPr/>
              <p:nvPr/>
            </p:nvSpPr>
            <p:spPr>
              <a:xfrm>
                <a:off x="3596040" y="4622760"/>
                <a:ext cx="5176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Arial_Unicode_MS"/>
                  </a:rPr>
                  <a:t>Nov</a:t>
                </a:r>
                <a:endParaRPr b="0" lang="en-US" sz="1400" strike="noStrike" u="none">
                  <a:solidFill>
                    <a:srgbClr val="000000"/>
                  </a:solidFill>
                  <a:effectLst/>
                  <a:uFillTx/>
                  <a:latin typeface="Times New Roman"/>
                </a:endParaRPr>
              </a:p>
            </p:txBody>
          </p:sp>
          <p:sp>
            <p:nvSpPr>
              <p:cNvPr id="62" name=""/>
              <p:cNvSpPr/>
              <p:nvPr/>
            </p:nvSpPr>
            <p:spPr>
              <a:xfrm>
                <a:off x="4219200" y="4622760"/>
                <a:ext cx="5079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Arial_Unicode_MS"/>
                  </a:rPr>
                  <a:t>Dec</a:t>
                </a:r>
                <a:endParaRPr b="0" lang="en-US" sz="1400" strike="noStrike" u="none">
                  <a:solidFill>
                    <a:srgbClr val="000000"/>
                  </a:solidFill>
                  <a:effectLst/>
                  <a:uFillTx/>
                  <a:latin typeface="Times New Roman"/>
                </a:endParaRPr>
              </a:p>
            </p:txBody>
          </p:sp>
          <p:sp>
            <p:nvSpPr>
              <p:cNvPr id="63" name=""/>
              <p:cNvSpPr/>
              <p:nvPr/>
            </p:nvSpPr>
            <p:spPr>
              <a:xfrm>
                <a:off x="4748400" y="4622760"/>
                <a:ext cx="4878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Arial_Unicode_MS"/>
                  </a:rPr>
                  <a:t>Jan</a:t>
                </a:r>
                <a:endParaRPr b="0" lang="en-US" sz="1400" strike="noStrike" u="none">
                  <a:solidFill>
                    <a:srgbClr val="000000"/>
                  </a:solidFill>
                  <a:effectLst/>
                  <a:uFillTx/>
                  <a:latin typeface="Times New Roman"/>
                </a:endParaRPr>
              </a:p>
            </p:txBody>
          </p:sp>
          <p:sp>
            <p:nvSpPr>
              <p:cNvPr id="64" name=""/>
              <p:cNvSpPr/>
              <p:nvPr/>
            </p:nvSpPr>
            <p:spPr>
              <a:xfrm>
                <a:off x="5335200" y="4622760"/>
                <a:ext cx="4978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Arial_Unicode_MS"/>
                  </a:rPr>
                  <a:t>Feb</a:t>
                </a:r>
                <a:endParaRPr b="0" lang="en-US" sz="1400" strike="noStrike" u="none">
                  <a:solidFill>
                    <a:srgbClr val="000000"/>
                  </a:solidFill>
                  <a:effectLst/>
                  <a:uFillTx/>
                  <a:latin typeface="Times New Roman"/>
                </a:endParaRPr>
              </a:p>
            </p:txBody>
          </p:sp>
          <p:sp>
            <p:nvSpPr>
              <p:cNvPr id="65" name=""/>
              <p:cNvSpPr/>
              <p:nvPr/>
            </p:nvSpPr>
            <p:spPr>
              <a:xfrm>
                <a:off x="5888520" y="4622760"/>
                <a:ext cx="4978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Arial_Unicode_MS"/>
                  </a:rPr>
                  <a:t>Mar</a:t>
                </a:r>
                <a:endParaRPr b="0" lang="en-US" sz="1400" strike="noStrike" u="none">
                  <a:solidFill>
                    <a:srgbClr val="000000"/>
                  </a:solidFill>
                  <a:effectLst/>
                  <a:uFillTx/>
                  <a:latin typeface="Times New Roman"/>
                </a:endParaRPr>
              </a:p>
            </p:txBody>
          </p:sp>
          <p:sp>
            <p:nvSpPr>
              <p:cNvPr id="66" name=""/>
              <p:cNvSpPr/>
              <p:nvPr/>
            </p:nvSpPr>
            <p:spPr>
              <a:xfrm>
                <a:off x="6431040" y="4622760"/>
                <a:ext cx="4878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Arial_Unicode_MS"/>
                  </a:rPr>
                  <a:t>Apr</a:t>
                </a:r>
                <a:endParaRPr b="0" lang="en-US" sz="1400" strike="noStrike" u="none">
                  <a:solidFill>
                    <a:srgbClr val="000000"/>
                  </a:solidFill>
                  <a:effectLst/>
                  <a:uFillTx/>
                  <a:latin typeface="Times New Roman"/>
                </a:endParaRPr>
              </a:p>
            </p:txBody>
          </p:sp>
          <p:sp>
            <p:nvSpPr>
              <p:cNvPr id="67" name=""/>
              <p:cNvSpPr/>
              <p:nvPr/>
            </p:nvSpPr>
            <p:spPr>
              <a:xfrm>
                <a:off x="7028280" y="4622760"/>
                <a:ext cx="52776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Arial_Unicode_MS"/>
                  </a:rPr>
                  <a:t>May</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Arial_Unicode_MS"/>
                  </a:rPr>
                  <a:t>02</a:t>
                </a:r>
                <a:endParaRPr b="0" lang="en-US" sz="1400" strike="noStrike" u="none">
                  <a:solidFill>
                    <a:srgbClr val="000000"/>
                  </a:solidFill>
                  <a:effectLst/>
                  <a:uFillTx/>
                  <a:latin typeface="Times New Roman"/>
                </a:endParaRPr>
              </a:p>
            </p:txBody>
          </p:sp>
        </p:grpSp>
        <p:sp>
          <p:nvSpPr>
            <p:cNvPr id="68" name=""/>
            <p:cNvSpPr/>
            <p:nvPr/>
          </p:nvSpPr>
          <p:spPr>
            <a:xfrm>
              <a:off x="1521720" y="3352680"/>
              <a:ext cx="2405160" cy="152640"/>
            </a:xfrm>
            <a:prstGeom prst="flowChartProcess">
              <a:avLst/>
            </a:prstGeom>
            <a:solidFill>
              <a:srgbClr val="0000ff"/>
            </a:solidFill>
            <a:ln w="0">
              <a:noFill/>
            </a:ln>
            <a:effectLst>
              <a:outerShdw dist="17819" dir="2700000" blurRad="0" rotWithShape="0">
                <a:srgbClr val="000098"/>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Phase 1</a:t>
              </a:r>
              <a:endParaRPr b="0" lang="en-US" sz="1400" strike="noStrike" u="none">
                <a:solidFill>
                  <a:srgbClr val="000000"/>
                </a:solidFill>
                <a:effectLst/>
                <a:uFillTx/>
                <a:latin typeface="Times New Roman"/>
              </a:endParaRPr>
            </a:p>
          </p:txBody>
        </p:sp>
        <p:sp>
          <p:nvSpPr>
            <p:cNvPr id="69" name=""/>
            <p:cNvSpPr/>
            <p:nvPr/>
          </p:nvSpPr>
          <p:spPr>
            <a:xfrm>
              <a:off x="3927240" y="3657600"/>
              <a:ext cx="1879200" cy="152280"/>
            </a:xfrm>
            <a:prstGeom prst="flowChartProcess">
              <a:avLst/>
            </a:prstGeom>
            <a:solidFill>
              <a:srgbClr val="0000ff"/>
            </a:solidFill>
            <a:ln w="0">
              <a:noFill/>
            </a:ln>
            <a:effectLst>
              <a:outerShdw dist="17819" dir="2700000" blurRad="0" rotWithShape="0">
                <a:srgbClr val="000098"/>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Phase 2</a:t>
              </a:r>
              <a:endParaRPr b="0" lang="en-US" sz="1400" strike="noStrike" u="none">
                <a:solidFill>
                  <a:srgbClr val="000000"/>
                </a:solidFill>
                <a:effectLst/>
                <a:uFillTx/>
                <a:latin typeface="Times New Roman"/>
              </a:endParaRPr>
            </a:p>
          </p:txBody>
        </p:sp>
        <p:sp>
          <p:nvSpPr>
            <p:cNvPr id="70" name=""/>
            <p:cNvSpPr/>
            <p:nvPr/>
          </p:nvSpPr>
          <p:spPr>
            <a:xfrm>
              <a:off x="5806800" y="3962520"/>
              <a:ext cx="1653840" cy="152280"/>
            </a:xfrm>
            <a:prstGeom prst="flowChartProcess">
              <a:avLst/>
            </a:prstGeom>
            <a:solidFill>
              <a:srgbClr val="0000ff"/>
            </a:solidFill>
            <a:ln w="0">
              <a:noFill/>
            </a:ln>
            <a:effectLst>
              <a:outerShdw dist="17819" dir="2700000" blurRad="0" rotWithShape="0">
                <a:srgbClr val="000098"/>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Phase 3</a:t>
              </a:r>
              <a:endParaRPr b="0" lang="en-US" sz="1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3fcff"/>
        </a:solidFill>
      </p:bgPr>
    </p:bg>
    <p:spTree>
      <p:nvGrpSpPr>
        <p:cNvPr id="1" name=""/>
        <p:cNvGrpSpPr/>
        <p:nvPr/>
      </p:nvGrpSpPr>
      <p:grpSpPr>
        <a:xfrm>
          <a:off x="0" y="0"/>
          <a:ext cx="0" cy="0"/>
          <a:chOff x="0" y="0"/>
          <a:chExt cx="0" cy="0"/>
        </a:xfrm>
      </p:grpSpPr>
      <p:sp>
        <p:nvSpPr>
          <p:cNvPr id="71" name=""/>
          <p:cNvSpPr/>
          <p:nvPr/>
        </p:nvSpPr>
        <p:spPr>
          <a:xfrm>
            <a:off x="685800" y="609480"/>
            <a:ext cx="7772400" cy="114300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Perpetua"/>
              </a:rPr>
              <a:t>Sales Projections – Over Ten Years</a:t>
            </a:r>
            <a:endParaRPr b="0" lang="en-US" sz="4400" strike="noStrike" u="none">
              <a:solidFill>
                <a:srgbClr val="000000"/>
              </a:solidFill>
              <a:effectLst/>
              <a:uFillTx/>
              <a:latin typeface="Times New Roman"/>
            </a:endParaRPr>
          </a:p>
        </p:txBody>
      </p:sp>
      <p:sp>
        <p:nvSpPr>
          <p:cNvPr id="72" name=""/>
          <p:cNvSpPr/>
          <p:nvPr/>
        </p:nvSpPr>
        <p:spPr>
          <a:xfrm>
            <a:off x="762120" y="1981080"/>
            <a:ext cx="761976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3" name="PlaceHolder 1"/>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Symbol"/>
                <a:ea typeface="Symbol"/>
              </a:rPr>
              <a:t></a:t>
            </a:r>
            <a:r>
              <a:rPr b="1" lang="en-US" sz="3200" strike="noStrike" u="none">
                <a:solidFill>
                  <a:srgbClr val="000000"/>
                </a:solidFill>
                <a:effectLst/>
                <a:uFillTx/>
                <a:latin typeface="Times New Roman"/>
                <a:ea typeface="Times New Roman"/>
              </a:rPr>
              <a:t>    </a:t>
            </a:r>
            <a:r>
              <a:rPr b="1" lang="en-US" sz="3200" strike="noStrike" u="none">
                <a:solidFill>
                  <a:srgbClr val="000000"/>
                </a:solidFill>
                <a:effectLst/>
                <a:uFillTx/>
                <a:latin typeface="Times New Roman"/>
                <a:ea typeface="Times New Roman"/>
              </a:rPr>
              <a:t>	</a:t>
            </a:r>
            <a:r>
              <a:rPr b="1" i="1" lang="en-US" sz="1800" strike="noStrike" u="none">
                <a:solidFill>
                  <a:srgbClr val="000000"/>
                </a:solidFill>
                <a:effectLst/>
                <a:uFillTx/>
                <a:latin typeface="Perpetua"/>
                <a:ea typeface="Times New Roman"/>
              </a:rPr>
              <a:t>Direct Treat ­ </a:t>
            </a:r>
            <a:r>
              <a:rPr b="1" i="1" lang="en-US" sz="1800" strike="noStrike" u="none">
                <a:solidFill>
                  <a:srgbClr val="000000"/>
                </a:solidFill>
                <a:effectLst/>
                <a:uFillTx/>
                <a:latin typeface="Perpetua"/>
                <a:ea typeface="Times New Roman"/>
              </a:rPr>
              <a:t>	</a:t>
            </a:r>
            <a:r>
              <a:rPr b="1" i="1" lang="en-US" sz="1800" strike="noStrike" u="none">
                <a:solidFill>
                  <a:srgbClr val="000000"/>
                </a:solidFill>
                <a:effectLst/>
                <a:uFillTx/>
                <a:latin typeface="Perpetua"/>
                <a:ea typeface="Times New Roman"/>
              </a:rPr>
              <a:t>  </a:t>
            </a:r>
            <a:r>
              <a:rPr b="1" i="1" lang="en-US" sz="1800" strike="noStrike" u="none">
                <a:solidFill>
                  <a:srgbClr val="000000"/>
                </a:solidFill>
                <a:effectLst/>
                <a:uFillTx/>
                <a:latin typeface="Perpetua"/>
                <a:ea typeface="Times New Roman"/>
              </a:rPr>
              <a:t>	</a:t>
            </a:r>
            <a:r>
              <a:rPr b="1" i="1" lang="en-US" sz="1800" strike="noStrike" u="none">
                <a:solidFill>
                  <a:srgbClr val="000000"/>
                </a:solidFill>
                <a:effectLst/>
                <a:uFillTx/>
                <a:latin typeface="Perpetua"/>
                <a:ea typeface="Times New Roman"/>
              </a:rPr>
              <a:t>  80 Sales</a:t>
            </a:r>
            <a:endParaRPr b="1" lang="en-US" sz="1800" strike="noStrike" u="none">
              <a:solidFill>
                <a:srgbClr val="000000"/>
              </a:solidFill>
              <a:effectLst/>
              <a:uFillTx/>
              <a:latin typeface="Arial"/>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Perpetua"/>
                <a:ea typeface="Times New Roman"/>
              </a:rPr>
              <a:t>	</a:t>
            </a:r>
            <a:r>
              <a:rPr b="1" i="1" lang="en-US" sz="1800" strike="noStrike" u="none">
                <a:solidFill>
                  <a:srgbClr val="000000"/>
                </a:solidFill>
                <a:effectLst/>
                <a:uFillTx/>
                <a:latin typeface="Perpetua"/>
                <a:ea typeface="Times New Roman"/>
              </a:rPr>
              <a:t>	</a:t>
            </a:r>
            <a:r>
              <a:rPr b="1" i="1" lang="en-US" sz="1800" strike="noStrike" u="none">
                <a:solidFill>
                  <a:srgbClr val="000000"/>
                </a:solidFill>
                <a:effectLst/>
                <a:uFillTx/>
                <a:latin typeface="Perpetua"/>
                <a:ea typeface="Times New Roman"/>
              </a:rPr>
              <a:t>HDS Recycle –</a:t>
            </a:r>
            <a:r>
              <a:rPr b="1" i="1" lang="en-US" sz="1800" strike="noStrike" u="none">
                <a:solidFill>
                  <a:srgbClr val="000000"/>
                </a:solidFill>
                <a:effectLst/>
                <a:uFillTx/>
                <a:latin typeface="Perpetua"/>
                <a:ea typeface="Times New Roman"/>
              </a:rPr>
              <a:t>	</a:t>
            </a:r>
            <a:r>
              <a:rPr b="1" i="1" lang="en-US" sz="1800" strike="noStrike" u="none">
                <a:solidFill>
                  <a:srgbClr val="000000"/>
                </a:solidFill>
                <a:effectLst/>
                <a:uFillTx/>
                <a:latin typeface="Perpetua"/>
                <a:ea typeface="Times New Roman"/>
              </a:rPr>
              <a:t>  </a:t>
            </a:r>
            <a:r>
              <a:rPr b="1" i="1" lang="en-US" sz="1800" strike="noStrike" u="none">
                <a:solidFill>
                  <a:srgbClr val="000000"/>
                </a:solidFill>
                <a:effectLst/>
                <a:uFillTx/>
                <a:latin typeface="Perpetua"/>
                <a:ea typeface="Times New Roman"/>
              </a:rPr>
              <a:t>	</a:t>
            </a:r>
            <a:r>
              <a:rPr b="1" i="1" lang="en-US" sz="1800" strike="noStrike" u="none">
                <a:solidFill>
                  <a:srgbClr val="000000"/>
                </a:solidFill>
                <a:effectLst/>
                <a:uFillTx/>
                <a:latin typeface="Perpetua"/>
                <a:ea typeface="Times New Roman"/>
              </a:rPr>
              <a:t>  29 Sales </a:t>
            </a:r>
            <a:endParaRPr b="1" lang="en-US" sz="1800" strike="noStrike" u="none">
              <a:solidFill>
                <a:srgbClr val="000000"/>
              </a:solidFill>
              <a:effectLst/>
              <a:uFillTx/>
              <a:latin typeface="Arial"/>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Perpetua"/>
                <a:ea typeface="Times New Roman"/>
              </a:rPr>
              <a:t>	</a:t>
            </a:r>
            <a:r>
              <a:rPr b="1" i="1" lang="en-US" sz="1800" strike="noStrike" u="none">
                <a:solidFill>
                  <a:srgbClr val="000000"/>
                </a:solidFill>
                <a:effectLst/>
                <a:uFillTx/>
                <a:latin typeface="Perpetua"/>
                <a:ea typeface="Times New Roman"/>
              </a:rPr>
              <a:t>	</a:t>
            </a:r>
            <a:r>
              <a:rPr b="1" i="1" lang="en-US" sz="1800" strike="noStrike" u="none">
                <a:solidFill>
                  <a:srgbClr val="000000"/>
                </a:solidFill>
                <a:effectLst/>
                <a:uFillTx/>
                <a:latin typeface="Perpetua"/>
                <a:ea typeface="Times New Roman"/>
              </a:rPr>
              <a:t>Claus Plant /TGT - </a:t>
            </a:r>
            <a:r>
              <a:rPr b="1" i="1" lang="en-US" sz="1800" strike="noStrike" u="none">
                <a:solidFill>
                  <a:srgbClr val="000000"/>
                </a:solidFill>
                <a:effectLst/>
                <a:uFillTx/>
                <a:latin typeface="Perpetua"/>
                <a:ea typeface="Times New Roman"/>
              </a:rPr>
              <a:t>	</a:t>
            </a:r>
            <a:r>
              <a:rPr b="1" i="1" lang="en-US" sz="1800" strike="noStrike" u="none">
                <a:solidFill>
                  <a:srgbClr val="000000"/>
                </a:solidFill>
                <a:effectLst/>
                <a:uFillTx/>
                <a:latin typeface="Perpetua"/>
                <a:ea typeface="Times New Roman"/>
              </a:rPr>
              <a:t>	</a:t>
            </a:r>
            <a:r>
              <a:rPr b="1" i="1" lang="en-US" sz="1800" strike="noStrike" u="none">
                <a:solidFill>
                  <a:srgbClr val="000000"/>
                </a:solidFill>
                <a:effectLst/>
                <a:uFillTx/>
                <a:latin typeface="Perpetua"/>
                <a:ea typeface="Times New Roman"/>
              </a:rPr>
              <a:t>100 Sales </a:t>
            </a:r>
            <a:endParaRPr b="1" lang="en-US" sz="1800" strike="noStrike" u="none">
              <a:solidFill>
                <a:srgbClr val="000000"/>
              </a:solidFill>
              <a:effectLst/>
              <a:uFillTx/>
              <a:latin typeface="Arial"/>
            </a:endParaRPr>
          </a:p>
          <a:p>
            <a:pPr marL="343080" indent="-34308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Perpetua"/>
                <a:ea typeface="Times New Roman"/>
              </a:rPr>
              <a:t>	</a:t>
            </a:r>
            <a:r>
              <a:rPr b="1" i="1" lang="en-US" sz="1800" strike="noStrike" u="none">
                <a:solidFill>
                  <a:srgbClr val="000000"/>
                </a:solidFill>
                <a:effectLst/>
                <a:uFillTx/>
                <a:latin typeface="Perpetua"/>
                <a:ea typeface="Times New Roman"/>
              </a:rPr>
              <a:t>	</a:t>
            </a:r>
            <a:r>
              <a:rPr b="1" i="1" lang="en-US" sz="1800" strike="noStrike" u="none">
                <a:solidFill>
                  <a:srgbClr val="000000"/>
                </a:solidFill>
                <a:effectLst/>
                <a:uFillTx/>
                <a:latin typeface="Perpetua"/>
                <a:ea typeface="Times New Roman"/>
              </a:rPr>
              <a:t>Total Plants</a:t>
            </a:r>
            <a:r>
              <a:rPr b="1" i="1" lang="en-US" sz="1800" strike="noStrike" u="none">
                <a:solidFill>
                  <a:srgbClr val="000000"/>
                </a:solidFill>
                <a:effectLst/>
                <a:uFillTx/>
                <a:latin typeface="Perpetua"/>
                <a:ea typeface="Times New Roman"/>
              </a:rPr>
              <a:t>	</a:t>
            </a:r>
            <a:r>
              <a:rPr b="1" i="1" lang="en-US" sz="1800" strike="noStrike" u="none">
                <a:solidFill>
                  <a:srgbClr val="000000"/>
                </a:solidFill>
                <a:effectLst/>
                <a:uFillTx/>
                <a:latin typeface="Perpetua"/>
                <a:ea typeface="Times New Roman"/>
              </a:rPr>
              <a:t>	</a:t>
            </a:r>
            <a:r>
              <a:rPr b="1" i="1" lang="en-US" sz="1800" strike="noStrike" u="none">
                <a:solidFill>
                  <a:srgbClr val="000000"/>
                </a:solidFill>
                <a:effectLst/>
                <a:uFillTx/>
                <a:latin typeface="Perpetua"/>
                <a:ea typeface="Times New Roman"/>
              </a:rPr>
              <a:t>209 Sales</a:t>
            </a:r>
            <a:endParaRPr b="1" lang="en-US" sz="1800" strike="noStrike" u="none">
              <a:solidFill>
                <a:srgbClr val="000000"/>
              </a:solidFill>
              <a:effectLst/>
              <a:uFillTx/>
              <a:latin typeface="Arial"/>
            </a:endParaRPr>
          </a:p>
          <a:p>
            <a:pPr marL="343080" indent="-34308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lgn="just">
              <a:lnSpc>
                <a:spcPct val="100000"/>
              </a:lnSpc>
              <a:spcBef>
                <a:spcPts val="451"/>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Perpetua"/>
                <a:ea typeface="Times New Roman"/>
              </a:rPr>
              <a:t>Five Years Analysis</a:t>
            </a:r>
            <a:endParaRPr b="1" lang="en-US" sz="1800" strike="noStrike" u="none">
              <a:solidFill>
                <a:srgbClr val="000000"/>
              </a:solidFill>
              <a:effectLst/>
              <a:uFillTx/>
              <a:latin typeface="Arial"/>
            </a:endParaRPr>
          </a:p>
          <a:p>
            <a:pPr marL="343080" indent="-34308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Perpetua"/>
                <a:ea typeface="Times New Roman"/>
              </a:rPr>
              <a:t>	</a:t>
            </a:r>
            <a:r>
              <a:rPr b="1" i="1" lang="en-US" sz="1800" strike="noStrike" u="none">
                <a:solidFill>
                  <a:srgbClr val="000000"/>
                </a:solidFill>
                <a:effectLst/>
                <a:uFillTx/>
                <a:latin typeface="Perpetua"/>
                <a:ea typeface="Times New Roman"/>
              </a:rPr>
              <a:t>Annual Revenue</a:t>
            </a:r>
            <a:r>
              <a:rPr b="1" i="1" lang="en-US" sz="1800" strike="noStrike" u="none">
                <a:solidFill>
                  <a:srgbClr val="000000"/>
                </a:solidFill>
                <a:effectLst/>
                <a:uFillTx/>
                <a:latin typeface="Perpetua"/>
                <a:ea typeface="Times New Roman"/>
              </a:rPr>
              <a:t>	</a:t>
            </a:r>
            <a:r>
              <a:rPr b="1" i="1" lang="en-US" sz="1800" strike="noStrike" u="none">
                <a:solidFill>
                  <a:srgbClr val="000000"/>
                </a:solidFill>
                <a:effectLst/>
                <a:uFillTx/>
                <a:latin typeface="Perpetua"/>
                <a:ea typeface="Times New Roman"/>
              </a:rPr>
              <a:t>	</a:t>
            </a:r>
            <a:r>
              <a:rPr b="1" i="1" lang="en-US" sz="1800" strike="noStrike" u="none">
                <a:solidFill>
                  <a:srgbClr val="000000"/>
                </a:solidFill>
                <a:effectLst/>
                <a:uFillTx/>
                <a:latin typeface="Perpetua"/>
                <a:ea typeface="Times New Roman"/>
              </a:rPr>
              <a:t>$163,000,000 USD</a:t>
            </a:r>
            <a:endParaRPr b="1" lang="en-US" sz="1800" strike="noStrike" u="none">
              <a:solidFill>
                <a:srgbClr val="000000"/>
              </a:solidFill>
              <a:effectLst/>
              <a:uFillTx/>
              <a:latin typeface="Arial"/>
            </a:endParaRPr>
          </a:p>
          <a:p>
            <a:pPr marL="343080" indent="-34308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Perpetua"/>
                <a:ea typeface="Times New Roman"/>
              </a:rPr>
              <a:t>	</a:t>
            </a:r>
            <a:r>
              <a:rPr b="1" i="1" lang="en-US" sz="1800" strike="noStrike" u="none">
                <a:solidFill>
                  <a:srgbClr val="000000"/>
                </a:solidFill>
                <a:effectLst/>
                <a:uFillTx/>
                <a:latin typeface="Perpetua"/>
                <a:ea typeface="Times New Roman"/>
              </a:rPr>
              <a:t>Pre-tax Earnings</a:t>
            </a:r>
            <a:r>
              <a:rPr b="1" i="1" lang="en-US" sz="1800" strike="noStrike" u="none">
                <a:solidFill>
                  <a:srgbClr val="000000"/>
                </a:solidFill>
                <a:effectLst/>
                <a:uFillTx/>
                <a:latin typeface="Perpetua"/>
                <a:ea typeface="Times New Roman"/>
              </a:rPr>
              <a:t>	</a:t>
            </a:r>
            <a:r>
              <a:rPr b="1" i="1" lang="en-US" sz="1800" strike="noStrike" u="none">
                <a:solidFill>
                  <a:srgbClr val="000000"/>
                </a:solidFill>
                <a:effectLst/>
                <a:uFillTx/>
                <a:latin typeface="Perpetua"/>
                <a:ea typeface="Times New Roman"/>
              </a:rPr>
              <a:t>$40,000,000</a:t>
            </a:r>
            <a:r>
              <a:rPr b="1" i="1" lang="en-US" sz="1800" strike="noStrike" u="none">
                <a:solidFill>
                  <a:srgbClr val="000000"/>
                </a:solidFill>
                <a:effectLst/>
                <a:uFillTx/>
                <a:latin typeface="Perpetua"/>
                <a:ea typeface="Times New Roman"/>
              </a:rPr>
              <a:t>	</a:t>
            </a:r>
            <a:endParaRPr b="1" lang="en-US" sz="1800" strike="noStrike" u="none">
              <a:solidFill>
                <a:srgbClr val="000000"/>
              </a:solidFill>
              <a:effectLst/>
              <a:uFillTx/>
              <a:latin typeface="Arial"/>
            </a:endParaRPr>
          </a:p>
          <a:p>
            <a:pPr marL="343080" indent="-34308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Perpetua"/>
                <a:ea typeface="Times New Roman"/>
              </a:rPr>
              <a:t>	</a:t>
            </a:r>
            <a:r>
              <a:rPr b="1" i="1" lang="en-US" sz="1800" strike="noStrike" u="none">
                <a:solidFill>
                  <a:srgbClr val="000000"/>
                </a:solidFill>
                <a:effectLst/>
                <a:uFillTx/>
                <a:latin typeface="Perpetua"/>
                <a:ea typeface="Times New Roman"/>
              </a:rPr>
              <a:t>Share Price</a:t>
            </a:r>
            <a:r>
              <a:rPr b="1" i="1" lang="en-US" sz="1800" strike="noStrike" u="none">
                <a:solidFill>
                  <a:srgbClr val="000000"/>
                </a:solidFill>
                <a:effectLst/>
                <a:uFillTx/>
                <a:latin typeface="Perpetua"/>
                <a:ea typeface="Times New Roman"/>
              </a:rPr>
              <a:t>	</a:t>
            </a:r>
            <a:r>
              <a:rPr b="1" i="1" lang="en-US" sz="1800" strike="noStrike" u="none">
                <a:solidFill>
                  <a:srgbClr val="000000"/>
                </a:solidFill>
                <a:effectLst/>
                <a:uFillTx/>
                <a:latin typeface="Perpetua"/>
                <a:ea typeface="Times New Roman"/>
              </a:rPr>
              <a:t>	</a:t>
            </a:r>
            <a:r>
              <a:rPr b="1" i="1" lang="en-US" sz="1800" strike="noStrike" u="none">
                <a:solidFill>
                  <a:srgbClr val="000000"/>
                </a:solidFill>
                <a:effectLst/>
                <a:uFillTx/>
                <a:latin typeface="Perpetua"/>
                <a:ea typeface="Times New Roman"/>
              </a:rPr>
              <a:t>$ 40.00</a:t>
            </a:r>
            <a:endParaRPr b="1" lang="en-US" sz="1800" strike="noStrike" u="none">
              <a:solidFill>
                <a:srgbClr val="000000"/>
              </a:solidFill>
              <a:effectLst/>
              <a:uFillTx/>
              <a:latin typeface="Arial"/>
            </a:endParaRPr>
          </a:p>
          <a:p>
            <a:pPr marL="343080" indent="-343080" algn="just">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Perpetua"/>
                <a:ea typeface="Times New Roman"/>
              </a:rPr>
              <a:t>	</a:t>
            </a:r>
            <a:endParaRPr b="1" lang="en-US" sz="1800" strike="noStrike" u="none">
              <a:solidFill>
                <a:srgbClr val="000000"/>
              </a:solidFill>
              <a:effectLst/>
              <a:uFillTx/>
              <a:latin typeface="Arial"/>
            </a:endParaRPr>
          </a:p>
        </p:txBody>
      </p:sp>
      <p:sp>
        <p:nvSpPr>
          <p:cNvPr id="3" name="PlaceHolder 2"/>
          <p:cNvSpPr>
            <a:spLocks noGrp="1"/>
          </p:cNvSpPr>
          <p:nvPr>
            <p:ph type="sldNum" idx="3"/>
          </p:nvPr>
        </p:nvSpPr>
        <p:spPr/>
        <p:txBody>
          <a:bodyPr/>
          <a:p>
            <a:fld id="{C27DC76B-F31B-4B7D-9962-AA74506AC561}" type="slidenum">
              <a:t>13</a:t>
            </a:fld>
          </a:p>
        </p:txBody>
      </p:sp>
      <p:sp>
        <p:nvSpPr>
          <p:cNvPr id="4" name="PlaceHolder 3"/>
          <p:cNvSpPr>
            <a:spLocks noGrp="1"/>
          </p:cNvSpPr>
          <p:nvPr>
            <p:ph type="dt" idx="1"/>
          </p:nvPr>
        </p:nvSpPr>
        <p:spPr/>
        <p:txBody>
          <a:bodyPr/>
          <a:p>
            <a:fld id="{8A92ED5A-6AF7-4ECD-8BD8-8B0B9ABD96C9}" type="datetime1">
              <a:rPr lang="en-US"/>
              <a:t>09/27/25</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3fcff"/>
        </a:solidFill>
      </p:bgPr>
    </p:bg>
    <p:spTree>
      <p:nvGrpSpPr>
        <p:cNvPr id="1" name=""/>
        <p:cNvGrpSpPr/>
        <p:nvPr/>
      </p:nvGrpSpPr>
      <p:grpSpPr>
        <a:xfrm>
          <a:off x="0" y="0"/>
          <a:ext cx="0" cy="0"/>
          <a:chOff x="0" y="0"/>
          <a:chExt cx="0" cy="0"/>
        </a:xfrm>
      </p:grpSpPr>
      <p:sp>
        <p:nvSpPr>
          <p:cNvPr id="74"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Current Status</a:t>
            </a:r>
            <a:endParaRPr b="0" lang="en-US" sz="4400" strike="noStrike" u="none">
              <a:solidFill>
                <a:srgbClr val="000000"/>
              </a:solidFill>
              <a:effectLst/>
              <a:uFillTx/>
              <a:latin typeface="Times New Roman"/>
            </a:endParaRPr>
          </a:p>
        </p:txBody>
      </p:sp>
      <p:sp>
        <p:nvSpPr>
          <p:cNvPr id="75"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Perpetua"/>
              </a:rPr>
              <a:t>Phase I – Go Public CDNX</a:t>
            </a:r>
            <a:endParaRPr b="1" lang="en-US" sz="1800" strike="noStrike" u="none">
              <a:solidFill>
                <a:srgbClr val="000000"/>
              </a:solidFill>
              <a:effectLst/>
              <a:uFillTx/>
              <a:latin typeface="Arial"/>
            </a:endParaRPr>
          </a:p>
          <a:p>
            <a:pPr marL="343080" indent="-343080">
              <a:lnSpc>
                <a:spcPct val="100000"/>
              </a:lnSpc>
              <a:spcBef>
                <a:spcPts val="451"/>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Perpetua"/>
              </a:rPr>
              <a:t>Secure Equity Financing Commitment for $3million</a:t>
            </a:r>
            <a:endParaRPr b="1" lang="en-US" sz="1800" strike="noStrike" u="none">
              <a:solidFill>
                <a:srgbClr val="000000"/>
              </a:solidFill>
              <a:effectLst/>
              <a:uFillTx/>
              <a:latin typeface="Arial"/>
            </a:endParaRPr>
          </a:p>
          <a:p>
            <a:pPr lvl="1" marL="743040" indent="-285840">
              <a:lnSpc>
                <a:spcPct val="100000"/>
              </a:lnSpc>
              <a:spcBef>
                <a:spcPts val="451"/>
              </a:spcBef>
              <a:buClr>
                <a:srgbClr val="000000"/>
              </a:buClr>
              <a:buFont typeface="Perpet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Perpetua"/>
              </a:rPr>
              <a:t>Plant hard costs -</a:t>
            </a:r>
            <a:r>
              <a:rPr b="1" lang="en-US" sz="1800" strike="noStrike" u="none">
                <a:solidFill>
                  <a:srgbClr val="000000"/>
                </a:solidFill>
                <a:effectLst/>
                <a:uFillTx/>
                <a:latin typeface="Perpetua"/>
              </a:rPr>
              <a:t>	</a:t>
            </a:r>
            <a:r>
              <a:rPr b="1" lang="en-US" sz="1800" strike="noStrike" u="none">
                <a:solidFill>
                  <a:srgbClr val="000000"/>
                </a:solidFill>
                <a:effectLst/>
                <a:uFillTx/>
                <a:latin typeface="Perpetua"/>
              </a:rPr>
              <a:t>	</a:t>
            </a:r>
            <a:r>
              <a:rPr b="1" lang="en-US" sz="1800" strike="noStrike" u="none">
                <a:solidFill>
                  <a:srgbClr val="000000"/>
                </a:solidFill>
                <a:effectLst/>
                <a:uFillTx/>
                <a:latin typeface="Perpetua"/>
              </a:rPr>
              <a:t>	</a:t>
            </a:r>
            <a:r>
              <a:rPr b="1" lang="en-US" sz="1800" strike="noStrike" u="none">
                <a:solidFill>
                  <a:srgbClr val="000000"/>
                </a:solidFill>
                <a:effectLst/>
                <a:uFillTx/>
                <a:latin typeface="Perpetua"/>
              </a:rPr>
              <a:t>$ 1 million</a:t>
            </a:r>
            <a:endParaRPr b="1" lang="en-US" sz="1800" strike="noStrike" u="none">
              <a:solidFill>
                <a:srgbClr val="000000"/>
              </a:solidFill>
              <a:effectLst/>
              <a:uFillTx/>
              <a:latin typeface="Arial"/>
            </a:endParaRPr>
          </a:p>
          <a:p>
            <a:pPr lvl="1" marL="743040" indent="-285840">
              <a:lnSpc>
                <a:spcPct val="100000"/>
              </a:lnSpc>
              <a:spcBef>
                <a:spcPts val="451"/>
              </a:spcBef>
              <a:buClr>
                <a:srgbClr val="000000"/>
              </a:buClr>
              <a:buFont typeface="Perpet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Perpetua"/>
              </a:rPr>
              <a:t>Soft costs engineering design -</a:t>
            </a:r>
            <a:r>
              <a:rPr b="1" lang="en-US" sz="1800" strike="noStrike" u="none">
                <a:solidFill>
                  <a:srgbClr val="000000"/>
                </a:solidFill>
                <a:effectLst/>
                <a:uFillTx/>
                <a:latin typeface="Perpetua"/>
              </a:rPr>
              <a:t>	</a:t>
            </a:r>
            <a:r>
              <a:rPr b="1" lang="en-US" sz="1800" strike="noStrike" u="none">
                <a:solidFill>
                  <a:srgbClr val="000000"/>
                </a:solidFill>
                <a:effectLst/>
                <a:uFillTx/>
                <a:latin typeface="Perpetua"/>
              </a:rPr>
              <a:t>$ 1 million</a:t>
            </a:r>
            <a:endParaRPr b="1" lang="en-US" sz="1800" strike="noStrike" u="none">
              <a:solidFill>
                <a:srgbClr val="000000"/>
              </a:solidFill>
              <a:effectLst/>
              <a:uFillTx/>
              <a:latin typeface="Arial"/>
            </a:endParaRPr>
          </a:p>
          <a:p>
            <a:pPr lvl="1" marL="743040" indent="-285840">
              <a:lnSpc>
                <a:spcPct val="100000"/>
              </a:lnSpc>
              <a:spcBef>
                <a:spcPts val="451"/>
              </a:spcBef>
              <a:buClr>
                <a:srgbClr val="000000"/>
              </a:buClr>
              <a:buFont typeface="Perpet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Perpetua"/>
              </a:rPr>
              <a:t>Working capital, marketing -</a:t>
            </a:r>
            <a:r>
              <a:rPr b="1" lang="en-US" sz="1800" strike="noStrike" u="none">
                <a:solidFill>
                  <a:srgbClr val="000000"/>
                </a:solidFill>
                <a:effectLst/>
                <a:uFillTx/>
                <a:latin typeface="Perpetua"/>
              </a:rPr>
              <a:t>	</a:t>
            </a:r>
            <a:r>
              <a:rPr b="1" lang="en-US" sz="1800" strike="noStrike" u="none">
                <a:solidFill>
                  <a:srgbClr val="000000"/>
                </a:solidFill>
                <a:effectLst/>
                <a:uFillTx/>
                <a:latin typeface="Perpetua"/>
              </a:rPr>
              <a:t>	</a:t>
            </a:r>
            <a:r>
              <a:rPr b="1" lang="en-US" sz="1800" strike="noStrike" u="none">
                <a:solidFill>
                  <a:srgbClr val="000000"/>
                </a:solidFill>
                <a:effectLst/>
                <a:uFillTx/>
                <a:latin typeface="Perpetua"/>
              </a:rPr>
              <a:t>$ 1 million</a:t>
            </a:r>
            <a:endParaRPr b="1" lang="en-US" sz="1800" strike="noStrike" u="none">
              <a:solidFill>
                <a:srgbClr val="000000"/>
              </a:solidFill>
              <a:effectLst/>
              <a:uFillTx/>
              <a:latin typeface="Arial"/>
            </a:endParaRPr>
          </a:p>
          <a:p>
            <a:pPr marL="343080" indent="-343080">
              <a:lnSpc>
                <a:spcPct val="100000"/>
              </a:lnSpc>
              <a:spcBef>
                <a:spcPts val="451"/>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Perpetua"/>
              </a:rPr>
              <a:t>Start plant engineering &amp; design -</a:t>
            </a:r>
            <a:r>
              <a:rPr b="1" lang="en-US" sz="1800" strike="noStrike" u="none">
                <a:solidFill>
                  <a:srgbClr val="000000"/>
                </a:solidFill>
                <a:effectLst/>
                <a:uFillTx/>
                <a:latin typeface="Perpetua"/>
              </a:rPr>
              <a:t>	</a:t>
            </a:r>
            <a:r>
              <a:rPr b="1" lang="en-US" sz="1800" strike="noStrike" u="none">
                <a:solidFill>
                  <a:srgbClr val="000000"/>
                </a:solidFill>
                <a:effectLst/>
                <a:uFillTx/>
                <a:latin typeface="Perpetua"/>
              </a:rPr>
              <a:t>	</a:t>
            </a:r>
            <a:r>
              <a:rPr b="1" lang="en-US" sz="1800" strike="noStrike" u="none">
                <a:solidFill>
                  <a:srgbClr val="000000"/>
                </a:solidFill>
                <a:effectLst/>
                <a:uFillTx/>
                <a:latin typeface="Perpetua"/>
              </a:rPr>
              <a:t>$ 500 k</a:t>
            </a:r>
            <a:endParaRPr b="1" lang="en-US" sz="1800" strike="noStrike" u="none">
              <a:solidFill>
                <a:srgbClr val="000000"/>
              </a:solidFill>
              <a:effectLst/>
              <a:uFillTx/>
              <a:latin typeface="Arial"/>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Perpetua"/>
              </a:rPr>
              <a:t>Phase II</a:t>
            </a:r>
            <a:endParaRPr b="1" lang="en-US" sz="1800" strike="noStrike" u="none">
              <a:solidFill>
                <a:srgbClr val="000000"/>
              </a:solidFill>
              <a:effectLst/>
              <a:uFillTx/>
              <a:latin typeface="Arial"/>
            </a:endParaRPr>
          </a:p>
          <a:p>
            <a:pPr marL="343080" indent="-343080">
              <a:lnSpc>
                <a:spcPct val="100000"/>
              </a:lnSpc>
              <a:spcBef>
                <a:spcPts val="451"/>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Perpetua"/>
              </a:rPr>
              <a:t>Working capital required. $500 k</a:t>
            </a:r>
            <a:endParaRPr b="1" lang="en-US" sz="1800" strike="noStrike" u="none">
              <a:solidFill>
                <a:srgbClr val="000000"/>
              </a:solidFill>
              <a:effectLst/>
              <a:uFillTx/>
              <a:latin typeface="Arial"/>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Perpetua"/>
              </a:rPr>
              <a:t>Phase III</a:t>
            </a:r>
            <a:endParaRPr b="1" lang="en-US" sz="1800" strike="noStrike" u="none">
              <a:solidFill>
                <a:srgbClr val="000000"/>
              </a:solidFill>
              <a:effectLst/>
              <a:uFillTx/>
              <a:latin typeface="Arial"/>
            </a:endParaRPr>
          </a:p>
          <a:p>
            <a:pPr marL="343080" indent="-343080">
              <a:lnSpc>
                <a:spcPct val="100000"/>
              </a:lnSpc>
              <a:spcBef>
                <a:spcPts val="451"/>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Perpetua"/>
              </a:rPr>
              <a:t>Start- plant construction  $ 2 million</a:t>
            </a:r>
            <a:endParaRPr b="1" lang="en-US" sz="1800" strike="noStrike" u="none">
              <a:solidFill>
                <a:srgbClr val="000000"/>
              </a:solidFill>
              <a:effectLst/>
              <a:uFillTx/>
              <a:latin typeface="Arial"/>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Perpetua"/>
              </a:rPr>
              <a:t>Phase IV – April 2002 to Oct 2002</a:t>
            </a:r>
            <a:endParaRPr b="1" lang="en-US" sz="1800" strike="noStrike" u="none">
              <a:solidFill>
                <a:srgbClr val="000000"/>
              </a:solidFill>
              <a:effectLst/>
              <a:uFillTx/>
              <a:latin typeface="Arial"/>
            </a:endParaRPr>
          </a:p>
          <a:p>
            <a:pPr marL="343080" indent="-343080">
              <a:lnSpc>
                <a:spcPct val="100000"/>
              </a:lnSpc>
              <a:spcBef>
                <a:spcPts val="451"/>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Perpetua"/>
              </a:rPr>
              <a:t>Structure IPO for NASDAQ $10 Million to $30 Million.</a:t>
            </a:r>
            <a:endParaRPr b="1" lang="en-US" sz="1800" strike="noStrike" u="none">
              <a:solidFill>
                <a:srgbClr val="000000"/>
              </a:solidFill>
              <a:effectLst/>
              <a:uFillTx/>
              <a:latin typeface="Arial"/>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565BB38E-5F00-4672-99E0-0128FEDEC8A4}" type="slidenum">
              <a:t>14</a:t>
            </a:fld>
          </a:p>
        </p:txBody>
      </p:sp>
      <p:sp>
        <p:nvSpPr>
          <p:cNvPr id="5" name="PlaceHolder 4"/>
          <p:cNvSpPr>
            <a:spLocks noGrp="1"/>
          </p:cNvSpPr>
          <p:nvPr>
            <p:ph type="dt" idx="1"/>
          </p:nvPr>
        </p:nvSpPr>
        <p:spPr/>
        <p:txBody>
          <a:bodyPr/>
          <a:p>
            <a:fld id="{B3C0D94D-2DC1-4D36-B9BE-D289BC056228}" type="datetime1">
              <a:rPr lang="en-US"/>
              <a:t>09/27/25</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3fcff"/>
        </a:solidFill>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Perpetua"/>
              </a:rPr>
              <a:t>Other Sources of Financing Available</a:t>
            </a:r>
            <a:endParaRPr b="0" lang="en-US" sz="4000" strike="noStrike" u="none">
              <a:solidFill>
                <a:srgbClr val="000000"/>
              </a:solidFill>
              <a:effectLst/>
              <a:uFillTx/>
              <a:latin typeface="Times New Roman"/>
            </a:endParaRPr>
          </a:p>
        </p:txBody>
      </p:sp>
      <p:sp>
        <p:nvSpPr>
          <p:cNvPr id="77"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lnSpc>
                <a:spcPct val="100000"/>
              </a:lnSpc>
              <a:spcBef>
                <a:spcPts val="49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Perpetua"/>
              </a:rPr>
              <a:t>Potential 50% funding capital costs from Canadian Environmental Technical Advancement Corporation (CETACT) </a:t>
            </a:r>
            <a:endParaRPr b="1" lang="en-US" sz="2000" strike="noStrike" u="none">
              <a:solidFill>
                <a:srgbClr val="000000"/>
              </a:solidFill>
              <a:effectLst/>
              <a:uFillTx/>
              <a:latin typeface="Arial"/>
            </a:endParaRPr>
          </a:p>
          <a:p>
            <a:pPr marL="343080" indent="-343080">
              <a:lnSpc>
                <a:spcPct val="100000"/>
              </a:lnSpc>
              <a:spcBef>
                <a:spcPts val="49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Perpetua"/>
              </a:rPr>
              <a:t>Contribution from a major gas producer and or an energy company.</a:t>
            </a:r>
            <a:endParaRPr b="1" lang="en-US" sz="2000" strike="noStrike" u="none">
              <a:solidFill>
                <a:srgbClr val="000000"/>
              </a:solidFill>
              <a:effectLst/>
              <a:uFillTx/>
              <a:latin typeface="Arial"/>
            </a:endParaRPr>
          </a:p>
          <a:p>
            <a:pPr marL="343080" indent="-343080">
              <a:lnSpc>
                <a:spcPct val="100000"/>
              </a:lnSpc>
              <a:spcBef>
                <a:spcPts val="49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Perpetua"/>
              </a:rPr>
              <a:t>Alberta Research Council for Commercializing transfer technology.</a:t>
            </a:r>
            <a:endParaRPr b="1" lang="en-US" sz="2000" strike="noStrike" u="none">
              <a:solidFill>
                <a:srgbClr val="000000"/>
              </a:solidFill>
              <a:effectLst/>
              <a:uFillTx/>
              <a:latin typeface="Arial"/>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lnSpc>
                <a:spcPct val="100000"/>
              </a:lnSpc>
              <a:spcBef>
                <a:spcPts val="49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Perpetua"/>
              </a:rPr>
              <a:t>Major IPO through A.G. Edwards in the U.S. </a:t>
            </a:r>
            <a:endParaRPr b="1" lang="en-US" sz="20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E7114F40-9DA0-4864-9938-D98A213A00ED}" type="slidenum">
              <a:t>15</a:t>
            </a:fld>
          </a:p>
        </p:txBody>
      </p:sp>
      <p:sp>
        <p:nvSpPr>
          <p:cNvPr id="5" name="PlaceHolder 4"/>
          <p:cNvSpPr>
            <a:spLocks noGrp="1"/>
          </p:cNvSpPr>
          <p:nvPr>
            <p:ph type="dt" idx="1"/>
          </p:nvPr>
        </p:nvSpPr>
        <p:spPr/>
        <p:txBody>
          <a:bodyPr/>
          <a:p>
            <a:fld id="{E7285E75-5881-41BD-B33D-23C6CDB8DE15}" type="datetime1">
              <a:rPr lang="en-US"/>
              <a:t>09/27/25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3fcff"/>
        </a:solid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Perpetua"/>
              </a:rPr>
              <a:t>Related Documents</a:t>
            </a:r>
            <a:endParaRPr b="0" lang="en-US" sz="4400" strike="noStrike" u="none">
              <a:solidFill>
                <a:srgbClr val="000000"/>
              </a:solidFill>
              <a:effectLst/>
              <a:uFillTx/>
              <a:latin typeface="Times New Roman"/>
            </a:endParaRPr>
          </a:p>
        </p:txBody>
      </p:sp>
      <p:sp>
        <p:nvSpPr>
          <p:cNvPr id="79"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lnSpc>
                <a:spcPct val="100000"/>
              </a:lnSpc>
              <a:spcBef>
                <a:spcPts val="79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Perpetua"/>
              </a:rPr>
              <a:t>Business Plan </a:t>
            </a:r>
            <a:endParaRPr b="1" lang="en-US" sz="3200" strike="noStrike" u="none">
              <a:solidFill>
                <a:srgbClr val="000000"/>
              </a:solidFill>
              <a:effectLst/>
              <a:uFillTx/>
              <a:latin typeface="Arial"/>
            </a:endParaRPr>
          </a:p>
          <a:p>
            <a:pPr marL="343080" indent="0">
              <a:lnSpc>
                <a:spcPct val="100000"/>
              </a:lnSpc>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000000"/>
              </a:solidFill>
              <a:effectLst/>
              <a:uFillTx/>
              <a:latin typeface="Arial"/>
            </a:endParaRPr>
          </a:p>
          <a:p>
            <a:pPr marL="343080" indent="-343080">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Perpetua"/>
              </a:rPr>
              <a:t>Presented by:</a:t>
            </a:r>
            <a:endParaRPr b="1" lang="en-US" sz="3200" strike="noStrike" u="none">
              <a:solidFill>
                <a:srgbClr val="000000"/>
              </a:solidFill>
              <a:effectLst/>
              <a:uFillTx/>
              <a:latin typeface="Arial"/>
            </a:endParaRPr>
          </a:p>
          <a:p>
            <a:pPr marL="343080" indent="-343080">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Perpetua"/>
              </a:rPr>
              <a:t>	</a:t>
            </a:r>
            <a:r>
              <a:rPr b="1" lang="en-US" sz="3200" strike="noStrike" u="none">
                <a:solidFill>
                  <a:srgbClr val="000000"/>
                </a:solidFill>
                <a:effectLst/>
                <a:uFillTx/>
                <a:latin typeface="Perpetua"/>
              </a:rPr>
              <a:t>	</a:t>
            </a:r>
            <a:r>
              <a:rPr b="1" lang="en-US" sz="3200" strike="noStrike" u="none">
                <a:solidFill>
                  <a:srgbClr val="000000"/>
                </a:solidFill>
                <a:effectLst/>
                <a:uFillTx/>
                <a:latin typeface="Perpetua"/>
              </a:rPr>
              <a:t>Jeremy P. White</a:t>
            </a:r>
            <a:endParaRPr b="1" lang="en-US" sz="3200" strike="noStrike" u="none">
              <a:solidFill>
                <a:srgbClr val="000000"/>
              </a:solidFill>
              <a:effectLst/>
              <a:uFillTx/>
              <a:latin typeface="Arial"/>
            </a:endParaRPr>
          </a:p>
          <a:p>
            <a:pPr marL="343080" indent="-343080">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Perpetua"/>
              </a:rPr>
              <a:t>	</a:t>
            </a:r>
            <a:r>
              <a:rPr b="1" lang="en-US" sz="3200" strike="noStrike" u="none">
                <a:solidFill>
                  <a:srgbClr val="000000"/>
                </a:solidFill>
                <a:effectLst/>
                <a:uFillTx/>
                <a:latin typeface="Perpetua"/>
              </a:rPr>
              <a:t>	</a:t>
            </a:r>
            <a:r>
              <a:rPr b="1" lang="en-US" sz="3200" strike="noStrike" u="none">
                <a:solidFill>
                  <a:srgbClr val="000000"/>
                </a:solidFill>
                <a:effectLst/>
                <a:uFillTx/>
                <a:latin typeface="Perpetua"/>
              </a:rPr>
              <a:t>President / CEO</a:t>
            </a:r>
            <a:endParaRPr b="1" lang="en-US" sz="3200" strike="noStrike" u="none">
              <a:solidFill>
                <a:srgbClr val="000000"/>
              </a:solidFill>
              <a:effectLst/>
              <a:uFillTx/>
              <a:latin typeface="Arial"/>
            </a:endParaRPr>
          </a:p>
          <a:p>
            <a:pPr marL="343080" indent="-343080">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Perpetua"/>
              </a:rPr>
              <a:t>	</a:t>
            </a:r>
            <a:r>
              <a:rPr b="1" lang="en-US" sz="3200" strike="noStrike" u="none">
                <a:solidFill>
                  <a:srgbClr val="000000"/>
                </a:solidFill>
                <a:effectLst/>
                <a:uFillTx/>
                <a:latin typeface="Perpetua"/>
              </a:rPr>
              <a:t>	</a:t>
            </a:r>
            <a:r>
              <a:rPr b="1" lang="en-US" sz="3200" strike="noStrike" u="none">
                <a:solidFill>
                  <a:srgbClr val="000000"/>
                </a:solidFill>
                <a:effectLst/>
                <a:uFillTx/>
                <a:latin typeface="Perpetua"/>
              </a:rPr>
              <a:t>1-403-241-1756</a:t>
            </a:r>
            <a:endParaRPr b="1" lang="en-US" sz="3200" strike="noStrike" u="none">
              <a:solidFill>
                <a:srgbClr val="000000"/>
              </a:solidFill>
              <a:effectLst/>
              <a:uFillTx/>
              <a:latin typeface="Arial"/>
            </a:endParaRPr>
          </a:p>
          <a:p>
            <a:pPr marL="343080" indent="-343080">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9D5A779C-C19C-4665-8601-6E131CE55D59}" type="slidenum">
              <a:t>16</a:t>
            </a:fld>
          </a:p>
        </p:txBody>
      </p:sp>
      <p:sp>
        <p:nvSpPr>
          <p:cNvPr id="5" name="PlaceHolder 4"/>
          <p:cNvSpPr>
            <a:spLocks noGrp="1"/>
          </p:cNvSpPr>
          <p:nvPr>
            <p:ph type="dt" idx="1"/>
          </p:nvPr>
        </p:nvSpPr>
        <p:spPr/>
        <p:txBody>
          <a:bodyPr/>
          <a:p>
            <a:fld id="{853AE66C-12C4-4E0F-B325-8FFCE1B68F57}" type="datetime1">
              <a:rPr lang="en-US"/>
              <a:t>09/27/25</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3fcff"/>
        </a:solidFill>
      </p:bgPr>
    </p:bg>
    <p:spTree>
      <p:nvGrpSpPr>
        <p:cNvPr id="1" name=""/>
        <p:cNvGrpSpPr/>
        <p:nvPr/>
      </p:nvGrpSpPr>
      <p:grpSpPr>
        <a:xfrm>
          <a:off x="0" y="0"/>
          <a:ext cx="0" cy="0"/>
          <a:chOff x="0" y="0"/>
          <a:chExt cx="0" cy="0"/>
        </a:xfrm>
      </p:grpSpPr>
      <p:sp>
        <p:nvSpPr>
          <p:cNvPr id="80"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Perpetua"/>
              </a:rPr>
              <a:t>Vision Statement</a:t>
            </a:r>
            <a:endParaRPr b="0" lang="en-US" sz="4400" strike="noStrike" u="none">
              <a:solidFill>
                <a:srgbClr val="000000"/>
              </a:solidFill>
              <a:effectLst/>
              <a:uFillTx/>
              <a:latin typeface="Times New Roman"/>
            </a:endParaRPr>
          </a:p>
        </p:txBody>
      </p:sp>
      <p:sp>
        <p:nvSpPr>
          <p:cNvPr id="81"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fontScale="92500" lnSpcReduction="9999"/>
          </a:bodyPr>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erpetua"/>
                <a:ea typeface="Times New Roman"/>
              </a:rPr>
              <a:t>AAA POWER’s mission statement is as follows:</a:t>
            </a:r>
            <a:endParaRPr b="1" lang="en-US" sz="1600" strike="noStrike" u="none">
              <a:solidFill>
                <a:srgbClr val="000000"/>
              </a:solidFill>
              <a:effectLst/>
              <a:uFillTx/>
              <a:latin typeface="Arial"/>
            </a:endParaRPr>
          </a:p>
          <a:p>
            <a:pPr marL="343080" indent="-343080" algn="just">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erpetua"/>
                <a:ea typeface="Times New Roman"/>
              </a:rPr>
              <a:t> </a:t>
            </a:r>
            <a:endParaRPr b="1" lang="en-US" sz="1400" strike="noStrike" u="none">
              <a:solidFill>
                <a:srgbClr val="000000"/>
              </a:solidFill>
              <a:effectLst/>
              <a:uFillTx/>
              <a:latin typeface="Arial"/>
            </a:endParaRPr>
          </a:p>
          <a:p>
            <a:pPr marL="343080" indent="-343080" algn="ctr">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erpetua"/>
                <a:ea typeface="Times New Roman"/>
              </a:rPr>
              <a:t>AAA POWER INC. will acquire, develop, and commercialize environmental technology to reduce costs, enhance operating reliability, and generate zero emissions from sour gas in the energy sector worldwide.</a:t>
            </a:r>
            <a:endParaRPr b="1" lang="en-US" sz="1600" strike="noStrike" u="none">
              <a:solidFill>
                <a:srgbClr val="000000"/>
              </a:solidFill>
              <a:effectLst/>
              <a:uFillTx/>
              <a:latin typeface="Arial"/>
            </a:endParaRPr>
          </a:p>
          <a:p>
            <a:pPr marL="343080" indent="-343080" algn="just">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erpetua"/>
                <a:ea typeface="Times New Roman"/>
              </a:rPr>
              <a:t> </a:t>
            </a:r>
            <a:endParaRPr b="1" lang="en-US" sz="1400" strike="noStrike" u="none">
              <a:solidFill>
                <a:srgbClr val="000000"/>
              </a:solidFill>
              <a:effectLst/>
              <a:uFillTx/>
              <a:latin typeface="Arial"/>
            </a:endParaRPr>
          </a:p>
          <a:p>
            <a:pPr marL="343080" indent="-343080" algn="just">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erpetua"/>
                <a:ea typeface="Times New Roman"/>
              </a:rPr>
              <a:t>The vision for the company in the year 2010 is given below:</a:t>
            </a:r>
            <a:endParaRPr b="1" lang="en-US" sz="1600" strike="noStrike" u="none">
              <a:solidFill>
                <a:srgbClr val="000000"/>
              </a:solidFill>
              <a:effectLst/>
              <a:uFillTx/>
              <a:latin typeface="Arial"/>
            </a:endParaRPr>
          </a:p>
          <a:p>
            <a:pPr marL="343080" indent="-343080" algn="just">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erpetua"/>
                <a:ea typeface="Times New Roman"/>
              </a:rPr>
              <a:t> </a:t>
            </a:r>
            <a:endParaRPr b="1" lang="en-US" sz="1400" strike="noStrike" u="none">
              <a:solidFill>
                <a:srgbClr val="000000"/>
              </a:solidFill>
              <a:effectLst/>
              <a:uFillTx/>
              <a:latin typeface="Arial"/>
            </a:endParaRPr>
          </a:p>
          <a:p>
            <a:pPr marL="343080" indent="-343080" algn="just">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erpetua"/>
                <a:ea typeface="Times New Roman"/>
              </a:rPr>
              <a:t>AAA POWER INC. is the largest provider worldwide of green power, which is generated from sour gas using its patented UCSRP technology.  AAA POWER INC. is a leading provider of emissions control technology for the energy sector worldwide.</a:t>
            </a:r>
            <a:endParaRPr b="1" lang="en-US" sz="16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ea typeface="Times New Roman"/>
              </a:rPr>
              <a:t> </a:t>
            </a:r>
            <a:endParaRPr b="1" lang="en-US" sz="1600" strike="noStrike" u="none">
              <a:solidFill>
                <a:srgbClr val="000000"/>
              </a:solidFill>
              <a:effectLst/>
              <a:uFillTx/>
              <a:latin typeface="Arial"/>
            </a:endParaRPr>
          </a:p>
          <a:p>
            <a:pPr marL="343080" indent="-343080" algn="ctr">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erpetua"/>
                <a:ea typeface="Times New Roman"/>
              </a:rPr>
              <a:t>Jointly, these two statements clearly define the core concepts behind AAA POWER INC.:  A FOCUS ON GENERATING GREEN POWER that strengthens the bottom lines in the global energy sector, a commitment to creating shareholder value, and an emphasis on Near Zero Emissions.</a:t>
            </a:r>
            <a:endParaRPr b="1" lang="en-US" sz="1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15676C82-B548-4D0D-82D0-EDAF7898E939}" type="slidenum">
              <a:t>17</a:t>
            </a:fld>
          </a:p>
        </p:txBody>
      </p:sp>
      <p:sp>
        <p:nvSpPr>
          <p:cNvPr id="5" name="PlaceHolder 4"/>
          <p:cNvSpPr>
            <a:spLocks noGrp="1"/>
          </p:cNvSpPr>
          <p:nvPr>
            <p:ph type="dt" idx="1"/>
          </p:nvPr>
        </p:nvSpPr>
        <p:spPr/>
        <p:txBody>
          <a:bodyPr/>
          <a:p>
            <a:fld id="{4A5F3CFE-F4C3-43E2-B34C-585684E3670F}" type="datetime1">
              <a:rPr lang="en-US"/>
              <a:t>09/27/25</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3fc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Perpetua"/>
              </a:rPr>
              <a:t>Technology </a:t>
            </a:r>
            <a:endParaRPr b="0" lang="en-US" sz="4400" strike="noStrike" u="none">
              <a:solidFill>
                <a:srgbClr val="000000"/>
              </a:solidFill>
              <a:effectLst/>
              <a:uFillTx/>
              <a:latin typeface="Times New Roman"/>
            </a:endParaRPr>
          </a:p>
        </p:txBody>
      </p:sp>
      <p:sp>
        <p:nvSpPr>
          <p:cNvPr id="29"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lnSpc>
                <a:spcPct val="100000"/>
              </a:lnSpc>
              <a:spcBef>
                <a:spcPts val="79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Perpetua"/>
              </a:rPr>
              <a:t>Breakthrough for Sulfur Recovery</a:t>
            </a:r>
            <a:endParaRPr b="1" lang="en-US" sz="3200" strike="noStrike" u="none">
              <a:solidFill>
                <a:srgbClr val="000000"/>
              </a:solidFill>
              <a:effectLst/>
              <a:uFillTx/>
              <a:latin typeface="Arial"/>
            </a:endParaRPr>
          </a:p>
          <a:p>
            <a:pPr marL="343080" indent="-343080">
              <a:lnSpc>
                <a:spcPct val="100000"/>
              </a:lnSpc>
              <a:spcBef>
                <a:spcPts val="79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Perpetua"/>
              </a:rPr>
              <a:t>Patented Technology</a:t>
            </a:r>
            <a:endParaRPr b="1" lang="en-US" sz="3200" strike="noStrike" u="none">
              <a:solidFill>
                <a:srgbClr val="000000"/>
              </a:solidFill>
              <a:effectLst/>
              <a:uFillTx/>
              <a:latin typeface="Arial"/>
            </a:endParaRPr>
          </a:p>
          <a:p>
            <a:pPr marL="343080" indent="-343080">
              <a:lnSpc>
                <a:spcPct val="100000"/>
              </a:lnSpc>
              <a:spcBef>
                <a:spcPts val="79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Perpetua"/>
              </a:rPr>
              <a:t>Zero Emission Technology</a:t>
            </a:r>
            <a:endParaRPr b="1" lang="en-US" sz="3200" strike="noStrike" u="none">
              <a:solidFill>
                <a:srgbClr val="000000"/>
              </a:solidFill>
              <a:effectLst/>
              <a:uFillTx/>
              <a:latin typeface="Arial"/>
            </a:endParaRPr>
          </a:p>
          <a:p>
            <a:pPr marL="343080" indent="-343080">
              <a:lnSpc>
                <a:spcPct val="100000"/>
              </a:lnSpc>
              <a:spcBef>
                <a:spcPts val="79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Perpetua"/>
              </a:rPr>
              <a:t>World Wide Market</a:t>
            </a:r>
            <a:endParaRPr b="1" lang="en-US" sz="3200" strike="noStrike" u="none">
              <a:solidFill>
                <a:srgbClr val="000000"/>
              </a:solidFill>
              <a:effectLst/>
              <a:uFillTx/>
              <a:latin typeface="Arial"/>
            </a:endParaRPr>
          </a:p>
          <a:p>
            <a:pPr marL="343080" indent="-343080">
              <a:lnSpc>
                <a:spcPct val="100000"/>
              </a:lnSpc>
              <a:spcBef>
                <a:spcPts val="79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Perpetua"/>
              </a:rPr>
              <a:t>Significant capital and operating costs savings</a:t>
            </a:r>
            <a:endParaRPr b="1" lang="en-US" sz="32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ECC4AB85-4A99-43C7-87D0-190237126F42}" type="slidenum">
              <a:t>2</a:t>
            </a:fld>
          </a:p>
        </p:txBody>
      </p:sp>
      <p:sp>
        <p:nvSpPr>
          <p:cNvPr id="5" name="PlaceHolder 4"/>
          <p:cNvSpPr>
            <a:spLocks noGrp="1"/>
          </p:cNvSpPr>
          <p:nvPr>
            <p:ph type="dt" idx="1"/>
          </p:nvPr>
        </p:nvSpPr>
        <p:spPr/>
        <p:txBody>
          <a:bodyPr/>
          <a:p>
            <a:fld id="{2D3FBABD-0174-44F3-8273-EB181D4AFAD5}" type="datetime1">
              <a:rPr lang="en-US"/>
              <a:t>09/27/25</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3fc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685800" y="609120"/>
            <a:ext cx="7772400" cy="1143000"/>
          </a:xfrm>
          <a:prstGeom prst="rect">
            <a:avLst/>
          </a:prstGeom>
          <a:solidFill>
            <a:srgbClr val="66ccff"/>
          </a:solidFill>
          <a:ln w="0">
            <a:noFill/>
          </a:ln>
        </p:spPr>
        <p:txBody>
          <a:bodyPr lIns="92160" rIns="92160" tIns="46080" bIns="4608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Perpetua"/>
              </a:rPr>
              <a:t>Description</a:t>
            </a:r>
            <a:endParaRPr b="0" lang="en-US" sz="4400" strike="noStrike" u="none">
              <a:solidFill>
                <a:srgbClr val="000000"/>
              </a:solidFill>
              <a:effectLst/>
              <a:uFillTx/>
              <a:latin typeface="Times New Roman"/>
            </a:endParaRPr>
          </a:p>
        </p:txBody>
      </p:sp>
      <p:sp>
        <p:nvSpPr>
          <p:cNvPr id="31" name="PlaceHolder 2"/>
          <p:cNvSpPr>
            <a:spLocks noGrp="1"/>
          </p:cNvSpPr>
          <p:nvPr>
            <p:ph/>
          </p:nvPr>
        </p:nvSpPr>
        <p:spPr>
          <a:xfrm>
            <a:off x="1904760" y="1981080"/>
            <a:ext cx="6553080" cy="4114800"/>
          </a:xfrm>
          <a:prstGeom prst="rect">
            <a:avLst/>
          </a:prstGeom>
          <a:solidFill>
            <a:srgbClr val="f3fcff"/>
          </a:solidFill>
          <a:ln w="0">
            <a:noFill/>
          </a:ln>
        </p:spPr>
        <p:txBody>
          <a:bodyPr lIns="92160" rIns="92160" tIns="46080" bIns="46080" anchor="t">
            <a:normAutofit/>
          </a:bodyPr>
          <a:p>
            <a:pPr marL="343080" indent="-343080">
              <a:lnSpc>
                <a:spcPct val="100000"/>
              </a:lnSpc>
              <a:spcBef>
                <a:spcPts val="700"/>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Perpetua"/>
              </a:rPr>
              <a:t>Process for Zero Emission Recovery of Sulfur from Acid Gases</a:t>
            </a:r>
            <a:r>
              <a:rPr b="1" lang="en-CA" sz="2800" strike="noStrike" u="none">
                <a:solidFill>
                  <a:srgbClr val="000000"/>
                </a:solidFill>
                <a:effectLst/>
                <a:uFillTx/>
                <a:latin typeface="Perpetua"/>
              </a:rPr>
              <a:t>.</a:t>
            </a:r>
            <a:endParaRPr b="1" lang="en-US" sz="2800" strike="noStrike" u="none">
              <a:solidFill>
                <a:srgbClr val="000000"/>
              </a:solidFill>
              <a:effectLst/>
              <a:uFillTx/>
              <a:latin typeface="Arial"/>
            </a:endParaRPr>
          </a:p>
          <a:p>
            <a:pPr marL="343080" indent="-343080">
              <a:lnSpc>
                <a:spcPct val="100000"/>
              </a:lnSpc>
              <a:spcBef>
                <a:spcPts val="700"/>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Perpetua"/>
              </a:rPr>
              <a:t>A new chemical process for converting hydrogen sulfide (H</a:t>
            </a:r>
            <a:r>
              <a:rPr b="1" lang="en-US" sz="2800" strike="noStrike" u="none" baseline="-25000">
                <a:solidFill>
                  <a:srgbClr val="000000"/>
                </a:solidFill>
                <a:effectLst/>
                <a:uFillTx/>
                <a:latin typeface="Perpetua"/>
              </a:rPr>
              <a:t>2</a:t>
            </a:r>
            <a:r>
              <a:rPr b="1" lang="en-US" sz="2800" strike="noStrike" u="none">
                <a:solidFill>
                  <a:srgbClr val="000000"/>
                </a:solidFill>
                <a:effectLst/>
                <a:uFillTx/>
                <a:latin typeface="Perpetua"/>
              </a:rPr>
              <a:t>S) to elemental sulfur. </a:t>
            </a:r>
            <a:endParaRPr b="1" lang="en-US" sz="2800" strike="noStrike" u="none">
              <a:solidFill>
                <a:srgbClr val="000000"/>
              </a:solidFill>
              <a:effectLst/>
              <a:uFillTx/>
              <a:latin typeface="Arial"/>
            </a:endParaRPr>
          </a:p>
          <a:p>
            <a:pPr marL="343080" indent="-343080">
              <a:lnSpc>
                <a:spcPct val="100000"/>
              </a:lnSpc>
              <a:spcBef>
                <a:spcPts val="700"/>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Perpetua"/>
              </a:rPr>
              <a:t>The atmospheric emissions of sulfur-containing compounds are effectively zero for this new recovery process.</a:t>
            </a:r>
            <a:endParaRPr b="1" lang="en-US" sz="2800" strike="noStrike" u="none">
              <a:solidFill>
                <a:srgbClr val="000000"/>
              </a:solidFill>
              <a:effectLst/>
              <a:uFillTx/>
              <a:latin typeface="Arial"/>
            </a:endParaRPr>
          </a:p>
        </p:txBody>
      </p:sp>
      <p:sp>
        <p:nvSpPr>
          <p:cNvPr id="32" name=""/>
          <p:cNvSpPr/>
          <p:nvPr/>
        </p:nvSpPr>
        <p:spPr>
          <a:xfrm>
            <a:off x="1828800" y="5638680"/>
            <a:ext cx="6629400" cy="914400"/>
          </a:xfrm>
          <a:prstGeom prst="rect">
            <a:avLst/>
          </a:prstGeom>
          <a:solidFill>
            <a:srgbClr val="f3fcff"/>
          </a:solidFill>
          <a:ln w="0">
            <a:noFill/>
          </a:ln>
        </p:spPr>
        <p:style>
          <a:lnRef idx="0"/>
          <a:fillRef idx="0"/>
          <a:effectRef idx="0"/>
          <a:fontRef idx="minor"/>
        </p:style>
        <p:txBody>
          <a:bodyPr lIns="92160" rIns="92160" tIns="46080" bIns="46080" anchor="t">
            <a:normAutofit/>
          </a:bodyPr>
          <a:p>
            <a:pPr algn="just">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ea typeface="Times New Roman"/>
              </a:rPr>
              <a:t>  </a:t>
            </a:r>
            <a:r>
              <a:rPr b="1" lang="en-US" sz="1200" strike="noStrike" u="none">
                <a:solidFill>
                  <a:srgbClr val="000000"/>
                </a:solidFill>
                <a:effectLst/>
                <a:uFillTx/>
                <a:latin typeface="Perpetua"/>
                <a:ea typeface="Times New Roman"/>
              </a:rPr>
              <a:t>“The University of California Sulfur Recovery Process: A New Approach”, for presentation at Sulfur 2001, 5 November – 8 November 2001, Amsterdam, The Netherlands (with Michael Quinlan &amp; Daniel Velasquez, Kellogg Brown &amp; Root, Inc. and Dennis Leppin, gas Research Institute).</a:t>
            </a:r>
            <a:endParaRPr b="0" lang="en-US" sz="1200" strike="noStrike" u="none">
              <a:solidFill>
                <a:srgbClr val="000000"/>
              </a:solidFill>
              <a:effectLst/>
              <a:uFillTx/>
              <a:latin typeface="Times New Roman"/>
            </a:endParaRPr>
          </a:p>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2BCF6E6F-9DA0-4F23-8492-8E168B834880}" type="slidenum">
              <a:t>3</a:t>
            </a:fld>
          </a:p>
        </p:txBody>
      </p:sp>
      <p:sp>
        <p:nvSpPr>
          <p:cNvPr id="5" name="PlaceHolder 4"/>
          <p:cNvSpPr>
            <a:spLocks noGrp="1"/>
          </p:cNvSpPr>
          <p:nvPr>
            <p:ph type="dt" idx="1"/>
          </p:nvPr>
        </p:nvSpPr>
        <p:spPr/>
        <p:txBody>
          <a:bodyPr/>
          <a:p>
            <a:fld id="{7D4799E9-5380-4EA0-82AB-8430135D4CBB}" type="datetime1">
              <a:rPr lang="en-US"/>
              <a:t>09/27/25</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3fc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609120"/>
            <a:ext cx="7772400" cy="1143000"/>
          </a:xfrm>
          <a:prstGeom prst="rect">
            <a:avLst/>
          </a:prstGeom>
          <a:solidFill>
            <a:srgbClr val="66ccff"/>
          </a:solidFill>
          <a:ln w="0">
            <a:noFill/>
          </a:ln>
        </p:spPr>
        <p:txBody>
          <a:bodyPr lIns="92160" rIns="92160" tIns="46080" bIns="4608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Perpetua"/>
              </a:rPr>
              <a:t>Market Trend – Business Drivers</a:t>
            </a:r>
            <a:endParaRPr b="0" lang="en-US" sz="4400" strike="noStrike" u="none">
              <a:solidFill>
                <a:srgbClr val="000000"/>
              </a:solidFill>
              <a:effectLst/>
              <a:uFillTx/>
              <a:latin typeface="Times New Roman"/>
            </a:endParaRPr>
          </a:p>
        </p:txBody>
      </p:sp>
      <p:sp>
        <p:nvSpPr>
          <p:cNvPr id="34" name="PlaceHolder 2"/>
          <p:cNvSpPr>
            <a:spLocks noGrp="1"/>
          </p:cNvSpPr>
          <p:nvPr>
            <p:ph/>
          </p:nvPr>
        </p:nvSpPr>
        <p:spPr>
          <a:xfrm>
            <a:off x="1828440" y="1981080"/>
            <a:ext cx="6629400" cy="4114800"/>
          </a:xfrm>
          <a:prstGeom prst="rect">
            <a:avLst/>
          </a:prstGeom>
          <a:solidFill>
            <a:srgbClr val="f3fcff"/>
          </a:solidFill>
          <a:ln w="0">
            <a:noFill/>
          </a:ln>
        </p:spPr>
        <p:txBody>
          <a:bodyPr lIns="92160" rIns="92160" tIns="46080" bIns="46080" anchor="t">
            <a:normAutofit/>
          </a:bodyPr>
          <a:p>
            <a:pPr marL="343080" indent="-343080">
              <a:lnSpc>
                <a:spcPct val="90000"/>
              </a:lnSpc>
              <a:spcBef>
                <a:spcPts val="550"/>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Perpetua"/>
              </a:rPr>
              <a:t>Sulfur/H</a:t>
            </a:r>
            <a:r>
              <a:rPr b="1" lang="en-US" sz="2200" strike="noStrike" u="none" baseline="-25000">
                <a:solidFill>
                  <a:srgbClr val="000000"/>
                </a:solidFill>
                <a:effectLst/>
                <a:uFillTx/>
                <a:latin typeface="Perpetua"/>
              </a:rPr>
              <a:t>2</a:t>
            </a:r>
            <a:r>
              <a:rPr b="1" lang="en-US" sz="2200" strike="noStrike" u="none">
                <a:solidFill>
                  <a:srgbClr val="000000"/>
                </a:solidFill>
                <a:effectLst/>
                <a:uFillTx/>
                <a:latin typeface="Perpetua"/>
              </a:rPr>
              <a:t>S levels in natural gas and other fossil fuels have been steadily rising as shallow/sweet reservoirs are depleted and newer/deeper reserves are developed;</a:t>
            </a:r>
            <a:endParaRPr b="1" lang="en-US" sz="2200" strike="noStrike" u="none">
              <a:solidFill>
                <a:srgbClr val="000000"/>
              </a:solidFill>
              <a:effectLst/>
              <a:uFillTx/>
              <a:latin typeface="Arial"/>
            </a:endParaRPr>
          </a:p>
          <a:p>
            <a:pPr marL="343080" indent="-343080">
              <a:lnSpc>
                <a:spcPct val="90000"/>
              </a:lnSpc>
              <a:spcBef>
                <a:spcPts val="550"/>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Perpetua"/>
              </a:rPr>
              <a:t>Energy demand for natural gas and other fossil fuels is rising to unprecedented levels;  most of the 350 proposed power plants being built in the U.S. are fueled by natural gas;</a:t>
            </a:r>
            <a:endParaRPr b="1" lang="en-US" sz="2200" strike="noStrike" u="none">
              <a:solidFill>
                <a:srgbClr val="000000"/>
              </a:solidFill>
              <a:effectLst/>
              <a:uFillTx/>
              <a:latin typeface="Arial"/>
            </a:endParaRPr>
          </a:p>
          <a:p>
            <a:pPr marL="343080" indent="-343080">
              <a:lnSpc>
                <a:spcPct val="90000"/>
              </a:lnSpc>
              <a:spcBef>
                <a:spcPts val="550"/>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Perpetua"/>
              </a:rPr>
              <a:t>There is a world wide trend, led by the U.S. Environmental Protection Agency’s Tier II automotive regulations, to reduce the sulfur levels in gasoline and diesel fuels.</a:t>
            </a:r>
            <a:endParaRPr b="1" lang="en-US" sz="2200" strike="noStrike" u="none">
              <a:solidFill>
                <a:srgbClr val="000000"/>
              </a:solidFill>
              <a:effectLst/>
              <a:uFillTx/>
              <a:latin typeface="Arial"/>
            </a:endParaRPr>
          </a:p>
          <a:p>
            <a:pPr marL="343080" indent="0">
              <a:lnSpc>
                <a:spcPct val="90000"/>
              </a:lnSpc>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7F034CE1-BFA9-4015-941D-0C37552EA3BE}" type="slidenum">
              <a:t>4</a:t>
            </a:fld>
          </a:p>
        </p:txBody>
      </p:sp>
      <p:sp>
        <p:nvSpPr>
          <p:cNvPr id="5" name="PlaceHolder 4"/>
          <p:cNvSpPr>
            <a:spLocks noGrp="1"/>
          </p:cNvSpPr>
          <p:nvPr>
            <p:ph type="dt" idx="1"/>
          </p:nvPr>
        </p:nvSpPr>
        <p:spPr/>
        <p:txBody>
          <a:bodyPr/>
          <a:p>
            <a:fld id="{F6503369-FFF5-44C2-8C31-6C626ED1B4DA}" type="datetime1">
              <a:rPr lang="en-US"/>
              <a:t>09/27/25</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3fc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Perpetua"/>
              </a:rPr>
              <a:t>Sulfur in Alberta –Western Canada</a:t>
            </a:r>
            <a:endParaRPr b="0" lang="en-US" sz="4400" strike="noStrike" u="none">
              <a:solidFill>
                <a:srgbClr val="000000"/>
              </a:solidFill>
              <a:effectLst/>
              <a:uFillTx/>
              <a:latin typeface="Times New Roman"/>
            </a:endParaRPr>
          </a:p>
        </p:txBody>
      </p:sp>
      <p:sp>
        <p:nvSpPr>
          <p:cNvPr id="36"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fontScale="92500" lnSpcReduction="9999"/>
          </a:bodyPr>
          <a:p>
            <a:pPr marL="343080" indent="-343080">
              <a:lnSpc>
                <a:spcPct val="100000"/>
              </a:lnSpc>
              <a:spcBef>
                <a:spcPts val="49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Perpetua"/>
              </a:rPr>
              <a:t>Over 25,000 metrics tones per year of sulfur dioxide (SO</a:t>
            </a:r>
            <a:r>
              <a:rPr b="1" lang="en-US" sz="2000" strike="noStrike" u="none" baseline="-25000">
                <a:solidFill>
                  <a:srgbClr val="000000"/>
                </a:solidFill>
                <a:effectLst/>
                <a:uFillTx/>
                <a:latin typeface="Perpetua"/>
              </a:rPr>
              <a:t>2</a:t>
            </a:r>
            <a:r>
              <a:rPr b="1" lang="en-US" sz="2000" strike="noStrike" u="none">
                <a:solidFill>
                  <a:srgbClr val="000000"/>
                </a:solidFill>
                <a:effectLst/>
                <a:uFillTx/>
                <a:latin typeface="Perpetua"/>
              </a:rPr>
              <a:t>) is released into the atmosphere annually from flare gas derived  from gas plants and  gas wells.</a:t>
            </a:r>
            <a:endParaRPr b="1" lang="en-US" sz="2000" strike="noStrike" u="none">
              <a:solidFill>
                <a:srgbClr val="000000"/>
              </a:solidFill>
              <a:effectLst/>
              <a:uFillTx/>
              <a:latin typeface="Arial"/>
            </a:endParaRPr>
          </a:p>
          <a:p>
            <a:pPr marL="343080" indent="-343080">
              <a:lnSpc>
                <a:spcPct val="100000"/>
              </a:lnSpc>
              <a:spcBef>
                <a:spcPts val="49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Perpetua"/>
              </a:rPr>
              <a:t>Over 16,000 new wells will be drilled in Alberta in 2001 of which 70% will be natural gas wells.</a:t>
            </a:r>
            <a:endParaRPr b="1" lang="en-US" sz="2000" strike="noStrike" u="none">
              <a:solidFill>
                <a:srgbClr val="000000"/>
              </a:solidFill>
              <a:effectLst/>
              <a:uFillTx/>
              <a:latin typeface="Arial"/>
            </a:endParaRPr>
          </a:p>
          <a:p>
            <a:pPr marL="343080" indent="-343080">
              <a:lnSpc>
                <a:spcPct val="100000"/>
              </a:lnSpc>
              <a:spcBef>
                <a:spcPts val="49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Perpetua"/>
              </a:rPr>
              <a:t>All gas wells have H</a:t>
            </a:r>
            <a:r>
              <a:rPr b="1" lang="en-US" sz="2000" strike="noStrike" u="none" baseline="-25000">
                <a:solidFill>
                  <a:srgbClr val="000000"/>
                </a:solidFill>
                <a:effectLst/>
                <a:uFillTx/>
                <a:latin typeface="Perpetua"/>
              </a:rPr>
              <a:t>2</a:t>
            </a:r>
            <a:r>
              <a:rPr b="1" lang="en-US" sz="2000" strike="noStrike" u="none">
                <a:solidFill>
                  <a:srgbClr val="000000"/>
                </a:solidFill>
                <a:effectLst/>
                <a:uFillTx/>
                <a:latin typeface="Perpetua"/>
              </a:rPr>
              <a:t>S is some degree of concentration.</a:t>
            </a:r>
            <a:endParaRPr b="1" lang="en-US" sz="2000" strike="noStrike" u="none">
              <a:solidFill>
                <a:srgbClr val="000000"/>
              </a:solidFill>
              <a:effectLst/>
              <a:uFillTx/>
              <a:latin typeface="Arial"/>
            </a:endParaRPr>
          </a:p>
          <a:p>
            <a:pPr marL="343080" indent="-343080">
              <a:lnSpc>
                <a:spcPct val="100000"/>
              </a:lnSpc>
              <a:spcBef>
                <a:spcPts val="49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Perpetua"/>
              </a:rPr>
              <a:t>Reportedly over 1,000 new wells will have H</a:t>
            </a:r>
            <a:r>
              <a:rPr b="1" lang="en-US" sz="2000" strike="noStrike" u="none" baseline="-25000">
                <a:solidFill>
                  <a:srgbClr val="000000"/>
                </a:solidFill>
                <a:effectLst/>
                <a:uFillTx/>
                <a:latin typeface="Perpetua"/>
              </a:rPr>
              <a:t>2</a:t>
            </a:r>
            <a:r>
              <a:rPr b="1" lang="en-US" sz="2000" strike="noStrike" u="none">
                <a:solidFill>
                  <a:srgbClr val="000000"/>
                </a:solidFill>
                <a:effectLst/>
                <a:uFillTx/>
                <a:latin typeface="Perpetua"/>
              </a:rPr>
              <a:t>S concentrations between 100 ppm and 300,000 ppm.</a:t>
            </a:r>
            <a:endParaRPr b="1" lang="en-US" sz="2000" strike="noStrike" u="none">
              <a:solidFill>
                <a:srgbClr val="000000"/>
              </a:solidFill>
              <a:effectLst/>
              <a:uFillTx/>
              <a:latin typeface="Arial"/>
            </a:endParaRPr>
          </a:p>
          <a:p>
            <a:pPr marL="343080" indent="-343080">
              <a:lnSpc>
                <a:spcPct val="100000"/>
              </a:lnSpc>
              <a:spcBef>
                <a:spcPts val="49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Perpetua"/>
              </a:rPr>
              <a:t>By 2005 15% to 20% of all gas wells, ( </a:t>
            </a:r>
            <a:r>
              <a:rPr b="1" lang="en-US" sz="2000" strike="noStrike" u="sng">
                <a:solidFill>
                  <a:srgbClr val="000000"/>
                </a:solidFill>
                <a:effectLst/>
                <a:uFillTx/>
                <a:latin typeface="Perpetua"/>
              </a:rPr>
              <a:t>+</a:t>
            </a:r>
            <a:r>
              <a:rPr b="1" lang="en-US" sz="2000" strike="noStrike" u="none">
                <a:solidFill>
                  <a:srgbClr val="000000"/>
                </a:solidFill>
                <a:effectLst/>
                <a:uFillTx/>
                <a:latin typeface="Perpetua"/>
              </a:rPr>
              <a:t> 4,000 wells ) should fall  in the range between 15% or 150,000 ppm to 20% or 200,000 ppm.</a:t>
            </a:r>
            <a:endParaRPr b="1" lang="en-US" sz="2000" strike="noStrike" u="none">
              <a:solidFill>
                <a:srgbClr val="000000"/>
              </a:solidFill>
              <a:effectLst/>
              <a:uFillTx/>
              <a:latin typeface="Arial"/>
            </a:endParaRPr>
          </a:p>
          <a:p>
            <a:pPr marL="343080" indent="-343080">
              <a:lnSpc>
                <a:spcPct val="100000"/>
              </a:lnSpc>
              <a:spcBef>
                <a:spcPts val="49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Perpetua"/>
              </a:rPr>
              <a:t>All gas has to meet pipeline grade of below 30 ppm of H</a:t>
            </a:r>
            <a:r>
              <a:rPr b="1" lang="en-US" sz="2000" strike="noStrike" u="none" baseline="-25000">
                <a:solidFill>
                  <a:srgbClr val="000000"/>
                </a:solidFill>
                <a:effectLst/>
                <a:uFillTx/>
                <a:latin typeface="Perpetua"/>
              </a:rPr>
              <a:t>2</a:t>
            </a:r>
            <a:r>
              <a:rPr b="1" lang="en-US" sz="2000" strike="noStrike" u="none">
                <a:solidFill>
                  <a:srgbClr val="000000"/>
                </a:solidFill>
                <a:effectLst/>
                <a:uFillTx/>
                <a:latin typeface="Perpetua"/>
              </a:rPr>
              <a:t>S.</a:t>
            </a:r>
            <a:endParaRPr b="1" lang="en-US" sz="2000" strike="noStrike" u="none">
              <a:solidFill>
                <a:srgbClr val="000000"/>
              </a:solidFill>
              <a:effectLst/>
              <a:uFillTx/>
              <a:latin typeface="Arial"/>
            </a:endParaRPr>
          </a:p>
          <a:p>
            <a:pPr marL="343080" indent="-343080">
              <a:lnSpc>
                <a:spcPct val="100000"/>
              </a:lnSpc>
              <a:spcBef>
                <a:spcPts val="49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Perpetua"/>
              </a:rPr>
              <a:t>H</a:t>
            </a:r>
            <a:r>
              <a:rPr b="1" lang="en-US" sz="2000" strike="noStrike" u="none" baseline="-25000">
                <a:solidFill>
                  <a:srgbClr val="000000"/>
                </a:solidFill>
                <a:effectLst/>
                <a:uFillTx/>
                <a:latin typeface="Perpetua"/>
              </a:rPr>
              <a:t>2</a:t>
            </a:r>
            <a:r>
              <a:rPr b="1" lang="en-US" sz="2000" strike="noStrike" u="none">
                <a:solidFill>
                  <a:srgbClr val="000000"/>
                </a:solidFill>
                <a:effectLst/>
                <a:uFillTx/>
                <a:latin typeface="Perpetua"/>
              </a:rPr>
              <a:t>S over 100 ppm causes death.</a:t>
            </a:r>
            <a:endParaRPr b="1" lang="en-US" sz="2000" strike="noStrike" u="none">
              <a:solidFill>
                <a:srgbClr val="000000"/>
              </a:solidFill>
              <a:effectLst/>
              <a:uFillTx/>
              <a:latin typeface="Arial"/>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F4F87AFD-F8E2-47F2-A6F5-4376925CA54A}" type="slidenum">
              <a:t>5</a:t>
            </a:fld>
          </a:p>
        </p:txBody>
      </p:sp>
      <p:sp>
        <p:nvSpPr>
          <p:cNvPr id="5" name="PlaceHolder 4"/>
          <p:cNvSpPr>
            <a:spLocks noGrp="1"/>
          </p:cNvSpPr>
          <p:nvPr>
            <p:ph type="dt" idx="1"/>
          </p:nvPr>
        </p:nvSpPr>
        <p:spPr/>
        <p:txBody>
          <a:bodyPr/>
          <a:p>
            <a:fld id="{89851BCE-D503-4D47-9205-929A1D5773A9}" type="datetime1">
              <a:rPr lang="en-US"/>
              <a:t>09/27/25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3fc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Perpetua"/>
              </a:rPr>
              <a:t>Sulfur in Alberta –Western Canada</a:t>
            </a:r>
            <a:endParaRPr b="0" lang="en-US" sz="4400" strike="noStrike" u="none">
              <a:solidFill>
                <a:srgbClr val="000000"/>
              </a:solidFill>
              <a:effectLst/>
              <a:uFillTx/>
              <a:latin typeface="Times New Roman"/>
            </a:endParaRPr>
          </a:p>
        </p:txBody>
      </p:sp>
      <p:sp>
        <p:nvSpPr>
          <p:cNvPr id="38"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lnSpc>
                <a:spcPct val="100000"/>
              </a:lnSpc>
              <a:spcBef>
                <a:spcPts val="79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Perpetua"/>
              </a:rPr>
              <a:t>Alberta’s 35 Grand-fathered Gas Plants which are in a 2 - 3 year grace period must now conform to the new regulations for sulfur emissions.</a:t>
            </a:r>
            <a:endParaRPr b="1" lang="en-US" sz="3200" strike="noStrike" u="none">
              <a:solidFill>
                <a:srgbClr val="000000"/>
              </a:solidFill>
              <a:effectLst/>
              <a:uFillTx/>
              <a:latin typeface="Arial"/>
            </a:endParaRPr>
          </a:p>
          <a:p>
            <a:pPr marL="343080" indent="0">
              <a:lnSpc>
                <a:spcPct val="100000"/>
              </a:lnSpc>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D7EFF638-DF9B-470F-B2CE-533FB6EE57F4}" type="slidenum">
              <a:t>6</a:t>
            </a:fld>
          </a:p>
        </p:txBody>
      </p:sp>
      <p:sp>
        <p:nvSpPr>
          <p:cNvPr id="5" name="PlaceHolder 4"/>
          <p:cNvSpPr>
            <a:spLocks noGrp="1"/>
          </p:cNvSpPr>
          <p:nvPr>
            <p:ph type="dt" idx="1"/>
          </p:nvPr>
        </p:nvSpPr>
        <p:spPr/>
        <p:txBody>
          <a:bodyPr/>
          <a:p>
            <a:fld id="{0C9A4D22-7088-4B52-AACA-B0CA42B22D06}" type="datetime1">
              <a:rPr lang="en-US"/>
              <a:t>09/27/25</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3fc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CA" sz="4400" strike="noStrike" u="none">
                <a:solidFill>
                  <a:srgbClr val="000000"/>
                </a:solidFill>
                <a:effectLst/>
                <a:uFillTx/>
                <a:latin typeface="Times New Roman"/>
              </a:rPr>
              <a:t>Technology</a:t>
            </a:r>
            <a:r>
              <a:rPr b="0" lang="en-US" sz="4400" strike="noStrike" u="none">
                <a:solidFill>
                  <a:srgbClr val="000000"/>
                </a:solidFill>
                <a:effectLst/>
                <a:uFillTx/>
                <a:latin typeface="Times New Roman"/>
              </a:rPr>
              <a:t> - Advantages</a:t>
            </a:r>
            <a:endParaRPr b="0" lang="en-US" sz="4400" strike="noStrike" u="none">
              <a:solidFill>
                <a:srgbClr val="000000"/>
              </a:solidFill>
              <a:effectLst/>
              <a:uFillTx/>
              <a:latin typeface="Times New Roman"/>
            </a:endParaRPr>
          </a:p>
        </p:txBody>
      </p:sp>
      <p:sp>
        <p:nvSpPr>
          <p:cNvPr id="40"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fontScale="92500" lnSpcReduction="9999"/>
          </a:bodyPr>
          <a:p>
            <a:pPr marL="343080" indent="-343080" algn="just">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erpetua"/>
                <a:ea typeface="Arial"/>
              </a:rPr>
              <a:t>	</a:t>
            </a:r>
            <a:r>
              <a:rPr b="1" lang="en-US" sz="1600" strike="noStrike" u="none">
                <a:solidFill>
                  <a:srgbClr val="000000"/>
                </a:solidFill>
                <a:effectLst/>
                <a:uFillTx/>
                <a:latin typeface="Perpetua"/>
                <a:ea typeface="Arial"/>
              </a:rPr>
              <a:t>The process is a net exporter of energy </a:t>
            </a:r>
            <a:r>
              <a:rPr b="0" lang="en-US" sz="1600" strike="noStrike" u="none">
                <a:solidFill>
                  <a:srgbClr val="000000"/>
                </a:solidFill>
                <a:effectLst/>
                <a:uFillTx/>
                <a:latin typeface="Perpetua"/>
                <a:ea typeface="Arial"/>
              </a:rPr>
              <a:t>in the form of steam at 150 to 200 psia or higher.</a:t>
            </a:r>
            <a:endParaRPr b="1" lang="en-US" sz="1600" strike="noStrike" u="none">
              <a:solidFill>
                <a:srgbClr val="000000"/>
              </a:solidFill>
              <a:effectLst/>
              <a:uFillTx/>
              <a:latin typeface="Arial"/>
            </a:endParaRPr>
          </a:p>
          <a:p>
            <a:pPr marL="343080" indent="-343080" algn="just">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erpetua"/>
                <a:ea typeface="Arial"/>
              </a:rPr>
              <a:t>	</a:t>
            </a:r>
            <a:r>
              <a:rPr b="1" lang="en-US" sz="1600" strike="noStrike" u="none">
                <a:solidFill>
                  <a:srgbClr val="000000"/>
                </a:solidFill>
                <a:effectLst/>
                <a:uFillTx/>
                <a:latin typeface="Perpetua"/>
                <a:ea typeface="Arial"/>
              </a:rPr>
              <a:t>SO</a:t>
            </a:r>
            <a:r>
              <a:rPr b="1" lang="en-US" sz="1600" strike="noStrike" u="none" baseline="-30000">
                <a:solidFill>
                  <a:srgbClr val="000000"/>
                </a:solidFill>
                <a:effectLst/>
                <a:uFillTx/>
                <a:latin typeface="Perpetua"/>
                <a:ea typeface="Arial"/>
              </a:rPr>
              <a:t>2</a:t>
            </a:r>
            <a:r>
              <a:rPr b="1" lang="en-US" sz="1600" strike="noStrike" u="none">
                <a:solidFill>
                  <a:srgbClr val="000000"/>
                </a:solidFill>
                <a:effectLst/>
                <a:uFillTx/>
                <a:latin typeface="Perpetua"/>
                <a:ea typeface="Arial"/>
              </a:rPr>
              <a:t> reacts to extinction in the presence of excess H</a:t>
            </a:r>
            <a:r>
              <a:rPr b="1" lang="en-US" sz="1600" strike="noStrike" u="none" baseline="-30000">
                <a:solidFill>
                  <a:srgbClr val="000000"/>
                </a:solidFill>
                <a:effectLst/>
                <a:uFillTx/>
                <a:latin typeface="Perpetua"/>
                <a:ea typeface="Arial"/>
              </a:rPr>
              <a:t>2</a:t>
            </a:r>
            <a:r>
              <a:rPr b="1" lang="en-US" sz="1600" strike="noStrike" u="none">
                <a:solidFill>
                  <a:srgbClr val="000000"/>
                </a:solidFill>
                <a:effectLst/>
                <a:uFillTx/>
                <a:latin typeface="Perpetua"/>
                <a:ea typeface="Arial"/>
              </a:rPr>
              <a:t>S; </a:t>
            </a:r>
            <a:r>
              <a:rPr b="0" lang="en-US" sz="1600" strike="noStrike" u="none">
                <a:solidFill>
                  <a:srgbClr val="000000"/>
                </a:solidFill>
                <a:effectLst/>
                <a:uFillTx/>
                <a:latin typeface="Perpetua"/>
                <a:ea typeface="Arial"/>
              </a:rPr>
              <a:t>under the stipulated processing conditions there is no equilibrium limitation.  The resulting sulfur forms a second liquid phase.</a:t>
            </a:r>
            <a:endParaRPr b="1" lang="en-US" sz="1600" strike="noStrike" u="none">
              <a:solidFill>
                <a:srgbClr val="000000"/>
              </a:solidFill>
              <a:effectLst/>
              <a:uFillTx/>
              <a:latin typeface="Arial"/>
            </a:endParaRPr>
          </a:p>
          <a:p>
            <a:pPr marL="343080" indent="-343080" algn="just">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erpetua"/>
                <a:ea typeface="Arial"/>
              </a:rPr>
              <a:t>	</a:t>
            </a:r>
            <a:r>
              <a:rPr b="1" lang="en-US" sz="1600" strike="noStrike" u="none">
                <a:solidFill>
                  <a:srgbClr val="000000"/>
                </a:solidFill>
                <a:effectLst/>
                <a:uFillTx/>
                <a:latin typeface="Perpetua"/>
                <a:ea typeface="Arial"/>
              </a:rPr>
              <a:t>Molten sulfur, of marketable quality, is produced directly from the reaction.  </a:t>
            </a:r>
            <a:r>
              <a:rPr b="0" lang="en-US" sz="1600" strike="noStrike" u="none">
                <a:solidFill>
                  <a:srgbClr val="000000"/>
                </a:solidFill>
                <a:effectLst/>
                <a:uFillTx/>
                <a:latin typeface="Perpetua"/>
                <a:ea typeface="Arial"/>
              </a:rPr>
              <a:t>In contrast to aqueous redox systems (such as LoCat, Stretford or Sulferox), make-up chemicals are required only to offset mechanical losses such as evaporation or entrainment.</a:t>
            </a:r>
            <a:endParaRPr b="1" lang="en-US" sz="1600" strike="noStrike" u="none">
              <a:solidFill>
                <a:srgbClr val="000000"/>
              </a:solidFill>
              <a:effectLst/>
              <a:uFillTx/>
              <a:latin typeface="Arial"/>
            </a:endParaRPr>
          </a:p>
          <a:p>
            <a:pPr marL="343080" indent="-343080" algn="just">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erpetua"/>
                <a:ea typeface="Arial"/>
              </a:rPr>
              <a:t>	</a:t>
            </a:r>
            <a:r>
              <a:rPr b="1" lang="en-US" sz="1600" strike="noStrike" u="none">
                <a:solidFill>
                  <a:srgbClr val="000000"/>
                </a:solidFill>
                <a:effectLst/>
                <a:uFillTx/>
                <a:latin typeface="Perpetua"/>
                <a:ea typeface="Arial"/>
              </a:rPr>
              <a:t>The process will produce a tail gas that meets air-quality standards &lt; 4 ppm.  </a:t>
            </a:r>
            <a:r>
              <a:rPr b="0" lang="en-US" sz="1600" strike="noStrike" u="none">
                <a:solidFill>
                  <a:srgbClr val="000000"/>
                </a:solidFill>
                <a:effectLst/>
                <a:uFillTx/>
                <a:latin typeface="Perpetua"/>
                <a:ea typeface="Arial"/>
              </a:rPr>
              <a:t>In addition the process can be designed to tolerate a large amount of CO</a:t>
            </a:r>
            <a:r>
              <a:rPr b="0" lang="en-US" sz="1600" strike="noStrike" u="none" baseline="-30000">
                <a:solidFill>
                  <a:srgbClr val="000000"/>
                </a:solidFill>
                <a:effectLst/>
                <a:uFillTx/>
                <a:latin typeface="Perpetua"/>
                <a:ea typeface="Arial"/>
              </a:rPr>
              <a:t>2</a:t>
            </a:r>
            <a:r>
              <a:rPr b="0" lang="en-US" sz="1600" strike="noStrike" u="none">
                <a:solidFill>
                  <a:srgbClr val="000000"/>
                </a:solidFill>
                <a:effectLst/>
                <a:uFillTx/>
                <a:latin typeface="Perpetua"/>
                <a:ea typeface="Arial"/>
              </a:rPr>
              <a:t> as well as COS, mercaptans, hydrocarbons, etc.  Only ammonia would require prior removal.</a:t>
            </a:r>
            <a:endParaRPr b="1" lang="en-US" sz="1600" strike="noStrike" u="none">
              <a:solidFill>
                <a:srgbClr val="000000"/>
              </a:solidFill>
              <a:effectLst/>
              <a:uFillTx/>
              <a:latin typeface="Arial"/>
            </a:endParaRPr>
          </a:p>
          <a:p>
            <a:pPr marL="343080" indent="-343080" algn="just">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erpetua"/>
                <a:ea typeface="Arial"/>
              </a:rPr>
              <a:t>	</a:t>
            </a:r>
            <a:r>
              <a:rPr b="1" lang="en-US" sz="1600" strike="noStrike" u="none">
                <a:solidFill>
                  <a:srgbClr val="000000"/>
                </a:solidFill>
                <a:effectLst/>
                <a:uFillTx/>
                <a:latin typeface="Perpetua"/>
                <a:ea typeface="Arial"/>
              </a:rPr>
              <a:t>The process is economical</a:t>
            </a:r>
            <a:r>
              <a:rPr b="0" lang="en-US" sz="1600" strike="noStrike" u="none">
                <a:solidFill>
                  <a:srgbClr val="000000"/>
                </a:solidFill>
                <a:effectLst/>
                <a:uFillTx/>
                <a:latin typeface="Perpetua"/>
                <a:ea typeface="Arial"/>
              </a:rPr>
              <a:t> for sulfur duties as low as one tones per day; there is no upper limit to the capacity.</a:t>
            </a:r>
            <a:endParaRPr b="1" lang="en-US" sz="1600" strike="noStrike" u="none">
              <a:solidFill>
                <a:srgbClr val="000000"/>
              </a:solidFill>
              <a:effectLst/>
              <a:uFillTx/>
              <a:latin typeface="Arial"/>
            </a:endParaRPr>
          </a:p>
          <a:p>
            <a:pPr marL="343080" indent="-343080" algn="just">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erpetua"/>
                <a:ea typeface="Arial"/>
              </a:rPr>
              <a:t>	</a:t>
            </a:r>
            <a:r>
              <a:rPr b="1" lang="en-US" sz="1600" strike="noStrike" u="none">
                <a:solidFill>
                  <a:srgbClr val="000000"/>
                </a:solidFill>
                <a:effectLst/>
                <a:uFillTx/>
                <a:latin typeface="Perpetua"/>
                <a:ea typeface="Arial"/>
              </a:rPr>
              <a:t>The process configuration can be varied depending on the gas to be treated.  </a:t>
            </a:r>
            <a:r>
              <a:rPr b="0" lang="en-US" sz="1600" strike="noStrike" u="none">
                <a:solidFill>
                  <a:srgbClr val="000000"/>
                </a:solidFill>
                <a:effectLst/>
                <a:uFillTx/>
                <a:latin typeface="Perpetua"/>
                <a:ea typeface="Arial"/>
              </a:rPr>
              <a:t>For example, to treat sour natural gas at pipeline pressure, one would only add a high-pressure absorber to the list of equipment above; the gas would be dried as well as sweetened.</a:t>
            </a:r>
            <a:endParaRPr b="1" lang="en-US" sz="1600" strike="noStrike" u="none">
              <a:solidFill>
                <a:srgbClr val="000000"/>
              </a:solidFill>
              <a:effectLst/>
              <a:uFillTx/>
              <a:latin typeface="Arial"/>
            </a:endParaRPr>
          </a:p>
          <a:p>
            <a:pPr marL="343080" indent="-343080" algn="just">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erpetua"/>
                <a:ea typeface="Arial"/>
              </a:rPr>
              <a:t>	</a:t>
            </a:r>
            <a:r>
              <a:rPr b="1" lang="en-US" sz="1600" strike="noStrike" u="none">
                <a:solidFill>
                  <a:srgbClr val="000000"/>
                </a:solidFill>
                <a:effectLst/>
                <a:uFillTx/>
                <a:latin typeface="Perpetua"/>
                <a:ea typeface="Arial"/>
              </a:rPr>
              <a:t>Carbon steel can be used for most of the equipment; </a:t>
            </a:r>
            <a:r>
              <a:rPr b="0" lang="en-US" sz="1600" strike="noStrike" u="none">
                <a:solidFill>
                  <a:srgbClr val="000000"/>
                </a:solidFill>
                <a:effectLst/>
                <a:uFillTx/>
                <a:latin typeface="Perpetua"/>
                <a:ea typeface="Arial"/>
              </a:rPr>
              <a:t>the possible exceptions are the re-boilers for the primary stripper and the sour-water stripper.</a:t>
            </a:r>
            <a:endParaRPr b="1" lang="en-US" sz="1600" strike="noStrike" u="none">
              <a:solidFill>
                <a:srgbClr val="000000"/>
              </a:solidFill>
              <a:effectLst/>
              <a:uFillTx/>
              <a:latin typeface="Arial"/>
            </a:endParaRPr>
          </a:p>
          <a:p>
            <a:pPr lvl="1" marL="743040" indent="0" algn="just">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43D3B2EC-B9C3-488C-933D-CB8C41C4BE9B}" type="slidenum">
              <a:t>7</a:t>
            </a:fld>
          </a:p>
        </p:txBody>
      </p:sp>
      <p:sp>
        <p:nvSpPr>
          <p:cNvPr id="5" name="PlaceHolder 4"/>
          <p:cNvSpPr>
            <a:spLocks noGrp="1"/>
          </p:cNvSpPr>
          <p:nvPr>
            <p:ph type="dt" idx="1"/>
          </p:nvPr>
        </p:nvSpPr>
        <p:spPr/>
        <p:txBody>
          <a:bodyPr/>
          <a:p>
            <a:fld id="{ED6EEEAF-A6A5-4ADC-B0DE-851C50D649C8}" type="datetime1">
              <a:rPr lang="en-US"/>
              <a:t>09/27/25</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3fc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Perpetua"/>
              </a:rPr>
              <a:t>Development Team</a:t>
            </a:r>
            <a:endParaRPr b="0" lang="en-US" sz="4400" strike="noStrike" u="none">
              <a:solidFill>
                <a:srgbClr val="000000"/>
              </a:solidFill>
              <a:effectLst/>
              <a:uFillTx/>
              <a:latin typeface="Times New Roman"/>
            </a:endParaRPr>
          </a:p>
        </p:txBody>
      </p:sp>
      <p:sp>
        <p:nvSpPr>
          <p:cNvPr id="42"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lnSpc>
                <a:spcPct val="100000"/>
              </a:lnSpc>
              <a:spcBef>
                <a:spcPts val="79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Perpetua"/>
              </a:rPr>
              <a:t>Developed by Scientists at the University of California, Berkeley</a:t>
            </a:r>
            <a:endParaRPr b="1" lang="en-US" sz="3200" strike="noStrike" u="none">
              <a:solidFill>
                <a:srgbClr val="000000"/>
              </a:solidFill>
              <a:effectLst/>
              <a:uFillTx/>
              <a:latin typeface="Arial"/>
            </a:endParaRPr>
          </a:p>
          <a:p>
            <a:pPr marL="343080" indent="-343080">
              <a:lnSpc>
                <a:spcPct val="100000"/>
              </a:lnSpc>
              <a:spcBef>
                <a:spcPts val="79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Perpetua"/>
              </a:rPr>
              <a:t>Pre-engineered by Kellogg Brown &amp; Root, Inc.</a:t>
            </a:r>
            <a:endParaRPr b="1" lang="en-US" sz="3200" strike="noStrike" u="none">
              <a:solidFill>
                <a:srgbClr val="000000"/>
              </a:solidFill>
              <a:effectLst/>
              <a:uFillTx/>
              <a:latin typeface="Arial"/>
            </a:endParaRPr>
          </a:p>
          <a:p>
            <a:pPr marL="343080" indent="-343080">
              <a:lnSpc>
                <a:spcPct val="100000"/>
              </a:lnSpc>
              <a:spcBef>
                <a:spcPts val="79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Perpetua"/>
              </a:rPr>
              <a:t>Collaborated on by the Gas Technology Institute, USA.</a:t>
            </a:r>
            <a:endParaRPr b="1" lang="en-US" sz="3200" strike="noStrike" u="none">
              <a:solidFill>
                <a:srgbClr val="000000"/>
              </a:solidFill>
              <a:effectLst/>
              <a:uFillTx/>
              <a:latin typeface="Arial"/>
            </a:endParaRPr>
          </a:p>
          <a:p>
            <a:pPr marL="343080" indent="-343080">
              <a:lnSpc>
                <a:spcPct val="100000"/>
              </a:lnSpc>
              <a:spcBef>
                <a:spcPts val="799"/>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Perpetua"/>
              </a:rPr>
              <a:t>Alberta Research Council</a:t>
            </a:r>
            <a:endParaRPr b="1" lang="en-US" sz="3200" strike="noStrike" u="none">
              <a:solidFill>
                <a:srgbClr val="000000"/>
              </a:solidFill>
              <a:effectLst/>
              <a:uFillTx/>
              <a:latin typeface="Arial"/>
            </a:endParaRPr>
          </a:p>
          <a:p>
            <a:pPr marL="343080" indent="0">
              <a:lnSpc>
                <a:spcPct val="100000"/>
              </a:lnSpc>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4288BAC5-B55D-44A7-8353-C14EB52C3A1B}" type="slidenum">
              <a:t>8</a:t>
            </a:fld>
          </a:p>
        </p:txBody>
      </p:sp>
      <p:sp>
        <p:nvSpPr>
          <p:cNvPr id="5" name="PlaceHolder 4"/>
          <p:cNvSpPr>
            <a:spLocks noGrp="1"/>
          </p:cNvSpPr>
          <p:nvPr>
            <p:ph type="dt" idx="1"/>
          </p:nvPr>
        </p:nvSpPr>
        <p:spPr/>
        <p:txBody>
          <a:bodyPr/>
          <a:p>
            <a:fld id="{F2B2D01B-3253-4156-B52E-1809275B5908}" type="datetime1">
              <a:rPr lang="en-US"/>
              <a:t>09/27/25</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3fcff"/>
        </a:soli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Perpetua"/>
              </a:rPr>
              <a:t>Market</a:t>
            </a:r>
            <a:r>
              <a:rPr b="0" lang="en-US" sz="4400" strike="noStrike" u="none">
                <a:solidFill>
                  <a:srgbClr val="000000"/>
                </a:solidFill>
                <a:effectLst/>
                <a:uFillTx/>
                <a:latin typeface="Times New Roman"/>
              </a:rPr>
              <a:t> </a:t>
            </a:r>
            <a:endParaRPr b="0" lang="en-US" sz="4400" strike="noStrike" u="none">
              <a:solidFill>
                <a:srgbClr val="000000"/>
              </a:solidFill>
              <a:effectLst/>
              <a:uFillTx/>
              <a:latin typeface="Times New Roman"/>
            </a:endParaRPr>
          </a:p>
        </p:txBody>
      </p:sp>
      <p:sp>
        <p:nvSpPr>
          <p:cNvPr id="44" name="PlaceHolder 2"/>
          <p:cNvSpPr>
            <a:spLocks noGrp="1"/>
          </p:cNvSpPr>
          <p:nvPr>
            <p:ph/>
          </p:nvPr>
        </p:nvSpPr>
        <p:spPr>
          <a:xfrm>
            <a:off x="914040" y="1980720"/>
            <a:ext cx="7543800" cy="3581640"/>
          </a:xfrm>
          <a:prstGeom prst="rect">
            <a:avLst/>
          </a:prstGeom>
          <a:noFill/>
          <a:ln w="0">
            <a:noFill/>
          </a:ln>
        </p:spPr>
        <p:txBody>
          <a:bodyPr lIns="92160" rIns="92160" tIns="46080" bIns="46080" anchor="t">
            <a:normAutofit/>
          </a:bodyPr>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Perpetua"/>
              </a:rPr>
              <a:t>Any high or  low pressure gas stream containing from 1 ton of sulfur per day (LTPD) with no upper limit</a:t>
            </a:r>
            <a:endParaRPr b="1" lang="en-US" sz="2000" strike="noStrike" u="none">
              <a:solidFill>
                <a:srgbClr val="000000"/>
              </a:solidFill>
              <a:effectLst/>
              <a:uFillTx/>
              <a:latin typeface="Arial"/>
            </a:endParaRPr>
          </a:p>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lnSpc>
                <a:spcPct val="90000"/>
              </a:lnSpc>
              <a:spcBef>
                <a:spcPts val="451"/>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Perpetua"/>
              </a:rPr>
              <a:t>Large size Market ( greater than ~ 25 LTPD), amine/Claus or amine/Claus/TGT, well proven</a:t>
            </a:r>
            <a:endParaRPr b="1" lang="en-US" sz="1800" strike="noStrike" u="none">
              <a:solidFill>
                <a:srgbClr val="000000"/>
              </a:solidFill>
              <a:effectLst/>
              <a:uFillTx/>
              <a:latin typeface="Arial"/>
            </a:endParaRPr>
          </a:p>
          <a:p>
            <a:pPr marL="343080" indent="-343080">
              <a:lnSpc>
                <a:spcPct val="90000"/>
              </a:lnSpc>
              <a:spcBef>
                <a:spcPts val="451"/>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Perpetua"/>
              </a:rPr>
              <a:t>Medium size (~0.2 to 25 LTPD), aqueous-iron ‘liquid redox’ appears least expensive on paper ( reputation of unreliability, high costs have limited applications.)</a:t>
            </a:r>
            <a:endParaRPr b="1" lang="en-US" sz="1800" strike="noStrike" u="none">
              <a:solidFill>
                <a:srgbClr val="000000"/>
              </a:solidFill>
              <a:effectLst/>
              <a:uFillTx/>
              <a:latin typeface="Arial"/>
            </a:endParaRPr>
          </a:p>
          <a:p>
            <a:pPr marL="343080" indent="-343080">
              <a:lnSpc>
                <a:spcPct val="90000"/>
              </a:lnSpc>
              <a:spcBef>
                <a:spcPts val="451"/>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Perpetua"/>
              </a:rPr>
              <a:t>Small Size ( less than ~0.2 LTPD) H</a:t>
            </a:r>
            <a:r>
              <a:rPr b="1" lang="en-US" sz="1800" strike="noStrike" u="none" baseline="-25000">
                <a:solidFill>
                  <a:srgbClr val="000000"/>
                </a:solidFill>
                <a:effectLst/>
                <a:uFillTx/>
                <a:latin typeface="Perpetua"/>
              </a:rPr>
              <a:t>2</a:t>
            </a:r>
            <a:r>
              <a:rPr b="1" lang="en-US" sz="1800" strike="noStrike" u="none">
                <a:solidFill>
                  <a:srgbClr val="000000"/>
                </a:solidFill>
                <a:effectLst/>
                <a:uFillTx/>
                <a:latin typeface="Perpetua"/>
              </a:rPr>
              <a:t>S scavengers least expensive option well proven.</a:t>
            </a:r>
            <a:endParaRPr b="1" lang="en-US" sz="1800" strike="noStrike" u="none">
              <a:solidFill>
                <a:srgbClr val="000000"/>
              </a:solidFill>
              <a:effectLst/>
              <a:uFillTx/>
              <a:latin typeface="Arial"/>
            </a:endParaRPr>
          </a:p>
          <a:p>
            <a:pPr lvl="1" marL="743040" indent="-28584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lgn="just">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Symbol"/>
                <a:ea typeface="Symbol"/>
              </a:rPr>
              <a:t></a:t>
            </a:r>
            <a:r>
              <a:rPr b="1" lang="en-US" sz="1200" strike="noStrike" u="none">
                <a:solidFill>
                  <a:srgbClr val="000000"/>
                </a:solidFill>
                <a:effectLst/>
                <a:uFillTx/>
                <a:latin typeface="Times New Roman"/>
                <a:ea typeface="Times New Roman"/>
              </a:rPr>
              <a:t>        </a:t>
            </a:r>
            <a:endParaRPr b="1" lang="en-US" sz="12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D41F1399-3321-4C32-A759-60DAEBE2A184}" type="slidenum">
              <a:t>9</a:t>
            </a:fld>
          </a:p>
        </p:txBody>
      </p:sp>
      <p:sp>
        <p:nvSpPr>
          <p:cNvPr id="5" name="PlaceHolder 4"/>
          <p:cNvSpPr>
            <a:spLocks noGrp="1"/>
          </p:cNvSpPr>
          <p:nvPr>
            <p:ph type="dt" idx="1"/>
          </p:nvPr>
        </p:nvSpPr>
        <p:spPr/>
        <p:txBody>
          <a:bodyPr/>
          <a:p>
            <a:fld id="{ABF2C874-5F68-427B-B24A-CF8E8DBE55F4}" type="datetime1">
              <a:rPr lang="en-US"/>
              <a:t>09/27/25</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1405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description/>
  <dc:language>en-US</dc:language>
  <cp:lastModifiedBy>Jeremy White</cp:lastModifiedBy>
  <dcterms:modified xsi:type="dcterms:W3CDTF">2001-07-25T16:12:49Z</dcterms:modified>
  <cp:revision>15</cp:revision>
  <dc:subject/>
  <dc:title>PowerPoint Presentation</dc:title>
</cp:coreProperties>
</file>