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10.wmf" ContentType="image/x-wmf"/>
  <Override PartName="/ppt/media/image8.wmf" ContentType="image/x-wmf"/>
  <Override PartName="/ppt/media/image12.wmf" ContentType="image/x-wmf"/>
  <Override PartName="/ppt/media/image9.wmf" ContentType="image/x-wmf"/>
  <Override PartName="/ppt/media/image13.wmf" ContentType="image/x-wmf"/>
  <Override PartName="/ppt/media/image11.wmf" ContentType="image/x-wmf"/>
  <Override PartName="/ppt/embeddings/oleObject1.bin" ContentType="application/vnd.openxmlformats-officedocument.oleObject"/>
  <Override PartName="/ppt/embeddings/oleObject1.xlsx" ContentType="application/vnd.openxmlformats-officedocument.spreadsheetml.sheet"/>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59.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26.xml" ContentType="application/vnd.openxmlformats-officedocument.presentationml.slide+xml"/>
  <Override PartName="/ppt/slides/slide63.xml" ContentType="application/vnd.openxmlformats-officedocument.presentationml.slide+xml"/>
  <Override PartName="/ppt/slides/slide27.xml" ContentType="application/vnd.openxmlformats-officedocument.presentationml.slide+xml"/>
  <Override PartName="/ppt/slides/slide64.xml" ContentType="application/vnd.openxmlformats-officedocument.presentationml.slide+xml"/>
  <Override PartName="/ppt/slides/slide28.xml" ContentType="application/vnd.openxmlformats-officedocument.presentationml.slide+xml"/>
  <Override PartName="/ppt/slides/slide70.xml" ContentType="application/vnd.openxmlformats-officedocument.presentationml.slide+xml"/>
  <Override PartName="/ppt/slides/slide65.xml" ContentType="application/vnd.openxmlformats-officedocument.presentationml.slide+xml"/>
  <Override PartName="/ppt/slides/slide29.xml" ContentType="application/vnd.openxmlformats-officedocument.presentationml.slide+xml"/>
  <Override PartName="/ppt/slides/_rels/slide5.xml.rels" ContentType="application/vnd.openxmlformats-package.relationships+xml"/>
  <Override PartName="/ppt/slides/_rels/slide84.xml.rels" ContentType="application/vnd.openxmlformats-package.relationships+xml"/>
  <Override PartName="/ppt/slides/_rels/slide19.xml.rels" ContentType="application/vnd.openxmlformats-package.relationships+xml"/>
  <Override PartName="/ppt/slides/_rels/slide49.xml.rels" ContentType="application/vnd.openxmlformats-package.relationships+xml"/>
  <Override PartName="/ppt/slides/_rels/slide12.xml.rels" ContentType="application/vnd.openxmlformats-package.relationships+xml"/>
  <Override PartName="/ppt/slides/_rels/slide58.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83.xml.rels" ContentType="application/vnd.openxmlformats-package.relationships+xml"/>
  <Override PartName="/ppt/slides/_rels/slide18.xml.rels" ContentType="application/vnd.openxmlformats-package.relationships+xml"/>
  <Override PartName="/ppt/slides/_rels/slide48.xml.rels" ContentType="application/vnd.openxmlformats-package.relationships+xml"/>
  <Override PartName="/ppt/slides/_rels/slide11.xml.rels" ContentType="application/vnd.openxmlformats-package.relationships+xml"/>
  <Override PartName="/ppt/slides/_rels/slide57.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82.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16.xml.rels" ContentType="application/vnd.openxmlformats-package.relationships+xml"/>
  <Override PartName="/ppt/slides/_rels/slide81.xml.rels" ContentType="application/vnd.openxmlformats-package.relationships+xml"/>
  <Override PartName="/ppt/slides/_rels/slide46.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15.xml.rels" ContentType="application/vnd.openxmlformats-package.relationships+xml"/>
  <Override PartName="/ppt/slides/_rels/slide80.xml.rels" ContentType="application/vnd.openxmlformats-package.relationships+xml"/>
  <Override PartName="/ppt/slides/_rels/slide22.xml.rels" ContentType="application/vnd.openxmlformats-package.relationships+xml"/>
  <Override PartName="/ppt/slides/_rels/slide5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30.xml.rels" ContentType="application/vnd.openxmlformats-package.relationships+xml"/>
  <Override PartName="/ppt/slides/_rels/slide67.xml.rels" ContentType="application/vnd.openxmlformats-package.relationships+xml"/>
  <Override PartName="/ppt/slides/_rels/slide31.xml.rels" ContentType="application/vnd.openxmlformats-package.relationships+xml"/>
  <Override PartName="/ppt/slides/_rels/slide68.xml.rels" ContentType="application/vnd.openxmlformats-package.relationships+xml"/>
  <Override PartName="/ppt/slides/_rels/slide32.xml.rels" ContentType="application/vnd.openxmlformats-package.relationships+xml"/>
  <Override PartName="/ppt/slides/_rels/slide69.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56.xml.rels" ContentType="application/vnd.openxmlformats-package.relationships+xml"/>
  <Override PartName="/ppt/slides/_rels/slide44.xml.rels" ContentType="application/vnd.openxmlformats-package.relationships+xml"/>
  <Override PartName="/ppt/slides/_rels/slide55.xml.rels" ContentType="application/vnd.openxmlformats-package.relationships+xml"/>
  <Override PartName="/ppt/slides/_rels/slide43.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79.xml.rels" ContentType="application/vnd.openxmlformats-package.relationships+xml"/>
  <Override PartName="/ppt/slides/_rels/slide53.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78.xml.rels" ContentType="application/vnd.openxmlformats-package.relationships+xml"/>
  <Override PartName="/ppt/slides/_rels/slide52.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77.xml.rels" ContentType="application/vnd.openxmlformats-package.relationships+xml"/>
  <Override PartName="/ppt/slides/_rels/slide51.xml.rels" ContentType="application/vnd.openxmlformats-package.relationships+xml"/>
  <Override PartName="/ppt/slides/_rels/slide88.xml.rels" ContentType="application/vnd.openxmlformats-package.relationships+xml"/>
  <Override PartName="/ppt/slides/_rels/slide13.xml.rels" ContentType="application/vnd.openxmlformats-package.relationships+xml"/>
  <Override PartName="/ppt/slides/_rels/slide50.xml.rels" ContentType="application/vnd.openxmlformats-package.relationships+xml"/>
  <Override PartName="/ppt/slides/_rels/slide87.xml.rels" ContentType="application/vnd.openxmlformats-package.relationships+xml"/>
  <Override PartName="/ppt/slides/_rels/slide45.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63.xml.rels" ContentType="application/vnd.openxmlformats-package.relationships+xml"/>
  <Override PartName="/ppt/slides/_rels/slide27.xml.rels" ContentType="application/vnd.openxmlformats-package.relationships+xml"/>
  <Override PartName="/ppt/slides/_rels/slide64.xml.rels" ContentType="application/vnd.openxmlformats-package.relationships+xml"/>
  <Override PartName="/ppt/slides/_rels/slide28.xml.rels" ContentType="application/vnd.openxmlformats-package.relationships+xml"/>
  <Override PartName="/ppt/slides/_rels/slide70.xml.rels" ContentType="application/vnd.openxmlformats-package.relationships+xml"/>
  <Override PartName="/ppt/slides/_rels/slide65.xml.rels" ContentType="application/vnd.openxmlformats-package.relationships+xml"/>
  <Override PartName="/ppt/slides/_rels/slide71.xml.rels" ContentType="application/vnd.openxmlformats-package.relationships+xml"/>
  <Override PartName="/ppt/slides/_rels/slide66.xml.rels" ContentType="application/vnd.openxmlformats-package.relationships+xml"/>
  <Override PartName="/ppt/slides/_rels/slide76.xml.rels" ContentType="application/vnd.openxmlformats-package.relationships+xml"/>
  <Override PartName="/ppt/slides/_rels/slide75.xml.rels" ContentType="application/vnd.openxmlformats-package.relationships+xml"/>
  <Override PartName="/ppt/slides/_rels/slide14.xml.rels" ContentType="application/vnd.openxmlformats-package.relationships+xml"/>
  <Override PartName="/ppt/slides/_rels/slide86.xml.rels" ContentType="application/vnd.openxmlformats-package.relationships+xml"/>
  <Override PartName="/ppt/slides/_rels/slide74.xml.rels" ContentType="application/vnd.openxmlformats-package.relationships+xml"/>
  <Override PartName="/ppt/slides/_rels/slide85.xml.rels" ContentType="application/vnd.openxmlformats-package.relationships+xml"/>
  <Override PartName="/ppt/slides/_rels/slide73.xml.rels" ContentType="application/vnd.openxmlformats-package.relationships+xml"/>
  <Override PartName="/ppt/slides/_rels/slide72.xml.rels" ContentType="application/vnd.openxmlformats-package.relationships+xml"/>
  <Override PartName="/ppt/slides/slide71.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88.xml" ContentType="application/vnd.openxmlformats-officedocument.presentationml.slide+xml"/>
  <Override PartName="/ppt/slides/slide76.xml" ContentType="application/vnd.openxmlformats-officedocument.presentationml.slide+xml"/>
  <Override PartName="/ppt/slides/slide87.xml" ContentType="application/vnd.openxmlformats-officedocument.presentationml.slide+xml"/>
  <Override PartName="/ppt/slides/slide7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86.xml" ContentType="application/vnd.openxmlformats-officedocument.presentationml.slide+xml"/>
  <Override PartName="/ppt/slides/slide74.xml" ContentType="application/vnd.openxmlformats-officedocument.presentationml.slide+xml"/>
  <Override PartName="/ppt/slides/slide85.xml" ContentType="application/vnd.openxmlformats-officedocument.presentationml.slide+xml"/>
  <Override PartName="/ppt/slides/slide73.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2.xml" ContentType="application/vnd.openxmlformats-officedocument.presentationml.slide+xml"/>
  <Override PartName="/ppt/slides/slide69.xml" ContentType="application/vnd.openxmlformats-officedocument.presentationml.slide+xml"/>
  <Override PartName="/ppt/slides/slide80.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81.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82.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Lst>
  <p:sldSz cx="9144000" cy="6858000"/>
  <p:notesSz cx="7037388" cy="918686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Click to edit the title text format</a:t>
            </a:r>
            <a:endParaRPr b="0" lang="en-US" sz="3000" strike="noStrike" u="none">
              <a:solidFill>
                <a:srgbClr val="000000"/>
              </a:solidFill>
              <a:effectLst/>
              <a:uFillTx/>
              <a:latin typeface="Arial Black"/>
            </a:endParaRPr>
          </a:p>
        </p:txBody>
      </p:sp>
      <p:sp>
        <p:nvSpPr>
          <p:cNvPr id="1" name="PlaceHolder 2"/>
          <p:cNvSpPr>
            <a:spLocks noGrp="1"/>
          </p:cNvSpPr>
          <p:nvPr>
            <p:ph type="body"/>
          </p:nvPr>
        </p:nvSpPr>
        <p:spPr>
          <a:xfrm>
            <a:off x="685800" y="1498680"/>
            <a:ext cx="7772400" cy="4597200"/>
          </a:xfrm>
          <a:prstGeom prst="rect">
            <a:avLst/>
          </a:prstGeom>
          <a:noFill/>
          <a:ln w="0">
            <a:noFill/>
          </a:ln>
        </p:spPr>
        <p:txBody>
          <a:bodyPr lIns="90000" rIns="90000" tIns="46800" bIns="46800" anchor="t">
            <a:normAutofit/>
          </a:bodyPr>
          <a:p>
            <a:pPr indent="0">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743040" indent="-28584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11430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16002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&lt;date/time&gt;</a:t>
            </a:r>
            <a:endParaRPr b="0" lang="en-US" sz="1400" strike="noStrike" u="none">
              <a:solidFill>
                <a:srgbClr val="000000"/>
              </a:solidFill>
              <a:effectLst/>
              <a:uFillTx/>
              <a:latin typeface="Arial"/>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&lt;footer&gt;</a:t>
            </a:r>
            <a:endParaRPr b="0" lang="en-US" sz="1400" strike="noStrike" u="none">
              <a:solidFill>
                <a:srgbClr val="000000"/>
              </a:solidFill>
              <a:effectLst/>
              <a:uFillTx/>
              <a:latin typeface="Arial"/>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F64E933-AAB2-4239-BD44-A4AD3683B2A5}" type="slidenum">
              <a:rPr b="0" lang="en-US" sz="1400" strike="noStrike" u="none">
                <a:solidFill>
                  <a:srgbClr val="000000"/>
                </a:solidFill>
                <a:effectLst/>
                <a:uFillTx/>
                <a:latin typeface="Arial"/>
              </a:rPr>
              <a:t>&lt;number&gt;</a:t>
            </a:fld>
            <a:endParaRPr b="0" lang="en-US" sz="1400" strike="noStrike" u="none">
              <a:solidFill>
                <a:srgbClr val="000000"/>
              </a:solidFill>
              <a:effectLst/>
              <a:uFillTx/>
              <a:latin typeface="Arial"/>
            </a:endParaRPr>
          </a:p>
        </p:txBody>
      </p:sp>
      <p:pic>
        <p:nvPicPr>
          <p:cNvPr id="5" name="ENE_C_WHI" descr=""/>
          <p:cNvPicPr/>
          <p:nvPr/>
        </p:nvPicPr>
        <p:blipFill>
          <a:blip r:embed="rId2"/>
          <a:stretch/>
        </p:blipFill>
        <p:spPr>
          <a:xfrm>
            <a:off x="8307360" y="6008760"/>
            <a:ext cx="736560" cy="739800"/>
          </a:xfrm>
          <a:prstGeom prst="rect">
            <a:avLst/>
          </a:prstGeom>
          <a:noFill/>
          <a:ln w="0">
            <a:noFill/>
          </a:ln>
        </p:spPr>
      </p:pic>
      <p:sp>
        <p:nvSpPr>
          <p:cNvPr id="6" name=""/>
          <p:cNvSpPr/>
          <p:nvPr/>
        </p:nvSpPr>
        <p:spPr>
          <a:xfrm>
            <a:off x="-35280" y="6584400"/>
            <a:ext cx="1067760" cy="16992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Arial"/>
              </a:rPr>
              <a:t>© 1999 EL-9090258-</a:t>
            </a:r>
            <a:fld id="{EF8E5A42-BF18-4007-8182-798220DBAAE1}" type="slidenum">
              <a:rPr b="0" lang="en-US" sz="500" strike="noStrike" u="none">
                <a:solidFill>
                  <a:srgbClr val="000000"/>
                </a:solidFill>
                <a:effectLst/>
                <a:uFillTx/>
                <a:latin typeface="Arial"/>
              </a:rPr>
              <a:t>&lt;number&gt;</a:t>
            </a:fld>
            <a:endParaRPr b="0" lang="en-US" sz="500" strike="noStrike" u="none">
              <a:solidFill>
                <a:srgbClr val="000000"/>
              </a:solidFill>
              <a:effectLst/>
              <a:uFillTx/>
              <a:latin typeface="Arial"/>
            </a:endParaRPr>
          </a:p>
        </p:txBody>
      </p:sp>
      <p:sp>
        <p:nvSpPr>
          <p:cNvPr id="7" name=""/>
          <p:cNvSpPr/>
          <p:nvPr/>
        </p:nvSpPr>
        <p:spPr>
          <a:xfrm>
            <a:off x="0" y="907920"/>
            <a:ext cx="9144000" cy="74880"/>
          </a:xfrm>
          <a:prstGeom prst="rect">
            <a:avLst/>
          </a:prstGeom>
          <a:gradFill rotWithShape="0">
            <a:gsLst>
              <a:gs pos="0">
                <a:srgbClr val="fefefe"/>
              </a:gs>
              <a:gs pos="100000">
                <a:srgbClr val="0091ff"/>
              </a:gs>
            </a:gsLst>
            <a:lin ang="10800000"/>
          </a:gradFill>
          <a:ln w="0">
            <a:noFill/>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p:bg>
      <p:bgPr>
        <a:solidFill>
          <a:srgbClr val="ffffff"/>
        </a:solidFill>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Click to edit the title text format</a:t>
            </a:r>
            <a:endParaRPr b="0" lang="en-US" sz="3000" strike="noStrike" u="none">
              <a:solidFill>
                <a:srgbClr val="000000"/>
              </a:solidFill>
              <a:effectLst/>
              <a:uFillTx/>
              <a:latin typeface="Arial Black"/>
            </a:endParaRPr>
          </a:p>
        </p:txBody>
      </p:sp>
      <p:sp>
        <p:nvSpPr>
          <p:cNvPr id="9" name="PlaceHolder 2"/>
          <p:cNvSpPr>
            <a:spLocks noGrp="1"/>
          </p:cNvSpPr>
          <p:nvPr>
            <p:ph type="body"/>
          </p:nvPr>
        </p:nvSpPr>
        <p:spPr>
          <a:xfrm>
            <a:off x="685800" y="1498680"/>
            <a:ext cx="7772400" cy="4597200"/>
          </a:xfrm>
          <a:prstGeom prst="rect">
            <a:avLst/>
          </a:prstGeom>
          <a:noFill/>
          <a:ln w="0">
            <a:noFill/>
          </a:ln>
        </p:spPr>
        <p:txBody>
          <a:bodyPr lIns="90000" rIns="90000" tIns="46800" bIns="46800" anchor="t">
            <a:normAutofit/>
          </a:bodyPr>
          <a:p>
            <a:pPr indent="0">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743040" indent="-28584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11430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16002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sp>
        <p:nvSpPr>
          <p:cNvPr id="10" name="PlaceHolder 3"/>
          <p:cNvSpPr>
            <a:spLocks noGrp="1"/>
          </p:cNvSpPr>
          <p:nvPr>
            <p:ph type="dt" idx="4"/>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&lt;date/time&gt;</a:t>
            </a:r>
            <a:endParaRPr b="0" lang="en-US" sz="1400" strike="noStrike" u="none">
              <a:solidFill>
                <a:srgbClr val="000000"/>
              </a:solidFill>
              <a:effectLst/>
              <a:uFillTx/>
              <a:latin typeface="Arial"/>
            </a:endParaRPr>
          </a:p>
        </p:txBody>
      </p:sp>
      <p:sp>
        <p:nvSpPr>
          <p:cNvPr id="11" name="PlaceHolder 4"/>
          <p:cNvSpPr>
            <a:spLocks noGrp="1"/>
          </p:cNvSpPr>
          <p:nvPr>
            <p:ph type="ftr" idx="5"/>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&lt;footer&gt;</a:t>
            </a:r>
            <a:endParaRPr b="0" lang="en-US" sz="1400" strike="noStrike" u="none">
              <a:solidFill>
                <a:srgbClr val="000000"/>
              </a:solidFill>
              <a:effectLst/>
              <a:uFillTx/>
              <a:latin typeface="Arial"/>
            </a:endParaRPr>
          </a:p>
        </p:txBody>
      </p:sp>
      <p:sp>
        <p:nvSpPr>
          <p:cNvPr id="12" name="PlaceHolder 5"/>
          <p:cNvSpPr>
            <a:spLocks noGrp="1"/>
          </p:cNvSpPr>
          <p:nvPr>
            <p:ph type="sldNum" idx="6"/>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3B8B62D-410D-45C7-96D2-C9F90B88F886}" type="slidenum">
              <a:rPr b="0" lang="en-US" sz="1400" strike="noStrike" u="none">
                <a:solidFill>
                  <a:srgbClr val="000000"/>
                </a:solidFill>
                <a:effectLst/>
                <a:uFillTx/>
                <a:latin typeface="Arial"/>
              </a:rPr>
              <a:t>&lt;number&gt;</a:t>
            </a:fld>
            <a:endParaRPr b="0" lang="en-US" sz="1400" strike="noStrike" u="none">
              <a:solidFill>
                <a:srgbClr val="000000"/>
              </a:solidFill>
              <a:effectLst/>
              <a:uFillTx/>
              <a:latin typeface="Arial"/>
            </a:endParaRPr>
          </a:p>
        </p:txBody>
      </p:sp>
      <p:pic>
        <p:nvPicPr>
          <p:cNvPr id="13" name="ENE_C_WHI" descr=""/>
          <p:cNvPicPr/>
          <p:nvPr/>
        </p:nvPicPr>
        <p:blipFill>
          <a:blip r:embed="rId2"/>
          <a:stretch/>
        </p:blipFill>
        <p:spPr>
          <a:xfrm>
            <a:off x="8307360" y="6008760"/>
            <a:ext cx="736560" cy="739800"/>
          </a:xfrm>
          <a:prstGeom prst="rect">
            <a:avLst/>
          </a:prstGeom>
          <a:noFill/>
          <a:ln w="0">
            <a:noFill/>
          </a:ln>
        </p:spPr>
      </p:pic>
      <p:sp>
        <p:nvSpPr>
          <p:cNvPr id="6" name=""/>
          <p:cNvSpPr/>
          <p:nvPr/>
        </p:nvSpPr>
        <p:spPr>
          <a:xfrm>
            <a:off x="-35280" y="6584400"/>
            <a:ext cx="1067760" cy="16992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Arial"/>
              </a:rPr>
              <a:t>© 1999 EL-9090258-</a:t>
            </a:r>
            <a:fld id="{6E9C64BC-CFF5-4B99-BF61-7E6A900112A8}" type="slidenum">
              <a:rPr b="0" lang="en-US" sz="500" strike="noStrike" u="none">
                <a:solidFill>
                  <a:srgbClr val="000000"/>
                </a:solidFill>
                <a:effectLst/>
                <a:uFillTx/>
                <a:latin typeface="Arial"/>
              </a:rPr>
              <a:t>&lt;number&gt;</a:t>
            </a:fld>
            <a:endParaRPr b="0" lang="en-US" sz="500" strike="noStrike" u="none">
              <a:solidFill>
                <a:srgbClr val="000000"/>
              </a:solidFill>
              <a:effectLst/>
              <a:uFillTx/>
              <a:latin typeface="Arial"/>
            </a:endParaRPr>
          </a:p>
        </p:txBody>
      </p:sp>
      <p:sp>
        <p:nvSpPr>
          <p:cNvPr id="7" name=""/>
          <p:cNvSpPr/>
          <p:nvPr/>
        </p:nvSpPr>
        <p:spPr>
          <a:xfrm>
            <a:off x="0" y="907920"/>
            <a:ext cx="9144000" cy="74880"/>
          </a:xfrm>
          <a:prstGeom prst="rect">
            <a:avLst/>
          </a:prstGeom>
          <a:gradFill rotWithShape="0">
            <a:gsLst>
              <a:gs pos="0">
                <a:srgbClr val="fefefe"/>
              </a:gs>
              <a:gs pos="100000">
                <a:srgbClr val="0091ff"/>
              </a:gs>
            </a:gsLst>
            <a:lin ang="10800000"/>
          </a:gradFill>
          <a:ln w="0">
            <a:noFill/>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ClipArt" preserve="1">
  <p:cSld name="Default">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Click to edit the title text format</a:t>
            </a:r>
            <a:endParaRPr b="0" lang="en-US" sz="3000" strike="noStrike" u="none">
              <a:solidFill>
                <a:srgbClr val="000000"/>
              </a:solidFill>
              <a:effectLst/>
              <a:uFillTx/>
              <a:latin typeface="Arial Black"/>
            </a:endParaRPr>
          </a:p>
        </p:txBody>
      </p:sp>
      <p:sp>
        <p:nvSpPr>
          <p:cNvPr id="15" name="PlaceHolder 2"/>
          <p:cNvSpPr>
            <a:spLocks noGrp="1"/>
          </p:cNvSpPr>
          <p:nvPr>
            <p:ph type="body"/>
          </p:nvPr>
        </p:nvSpPr>
        <p:spPr>
          <a:xfrm>
            <a:off x="685800" y="1498680"/>
            <a:ext cx="7772400" cy="4597200"/>
          </a:xfrm>
          <a:prstGeom prst="rect">
            <a:avLst/>
          </a:prstGeom>
          <a:noFill/>
          <a:ln w="0">
            <a:noFill/>
          </a:ln>
        </p:spPr>
        <p:txBody>
          <a:bodyPr lIns="90000" rIns="90000" tIns="46800" bIns="46800" anchor="t">
            <a:normAutofit/>
          </a:bodyPr>
          <a:p>
            <a:pPr indent="0">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743040" indent="-28584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11430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16002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sp>
        <p:nvSpPr>
          <p:cNvPr id="16" name="PlaceHolder 3"/>
          <p:cNvSpPr>
            <a:spLocks noGrp="1"/>
          </p:cNvSpPr>
          <p:nvPr>
            <p:ph type="dt" idx="7"/>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&lt;date/time&gt;</a:t>
            </a:r>
            <a:endParaRPr b="0" lang="en-US" sz="1400" strike="noStrike" u="none">
              <a:solidFill>
                <a:srgbClr val="000000"/>
              </a:solidFill>
              <a:effectLst/>
              <a:uFillTx/>
              <a:latin typeface="Arial"/>
            </a:endParaRPr>
          </a:p>
        </p:txBody>
      </p:sp>
      <p:sp>
        <p:nvSpPr>
          <p:cNvPr id="17" name="PlaceHolder 4"/>
          <p:cNvSpPr>
            <a:spLocks noGrp="1"/>
          </p:cNvSpPr>
          <p:nvPr>
            <p:ph type="ftr" idx="8"/>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&lt;footer&gt;</a:t>
            </a:r>
            <a:endParaRPr b="0" lang="en-US" sz="1400" strike="noStrike" u="none">
              <a:solidFill>
                <a:srgbClr val="000000"/>
              </a:solidFill>
              <a:effectLst/>
              <a:uFillTx/>
              <a:latin typeface="Arial"/>
            </a:endParaRPr>
          </a:p>
        </p:txBody>
      </p:sp>
      <p:sp>
        <p:nvSpPr>
          <p:cNvPr id="18" name="PlaceHolder 5"/>
          <p:cNvSpPr>
            <a:spLocks noGrp="1"/>
          </p:cNvSpPr>
          <p:nvPr>
            <p:ph type="sldNum" idx="9"/>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F2A071F-0CA0-4292-9F53-D4A188B8DDF6}" type="slidenum">
              <a:rPr b="0" lang="en-US" sz="1400" strike="noStrike" u="none">
                <a:solidFill>
                  <a:srgbClr val="000000"/>
                </a:solidFill>
                <a:effectLst/>
                <a:uFillTx/>
                <a:latin typeface="Arial"/>
              </a:rPr>
              <a:t>&lt;number&gt;</a:t>
            </a:fld>
            <a:endParaRPr b="0" lang="en-US" sz="1400" strike="noStrike" u="none">
              <a:solidFill>
                <a:srgbClr val="000000"/>
              </a:solidFill>
              <a:effectLst/>
              <a:uFillTx/>
              <a:latin typeface="Arial"/>
            </a:endParaRPr>
          </a:p>
        </p:txBody>
      </p:sp>
      <p:pic>
        <p:nvPicPr>
          <p:cNvPr id="19" name="ENE_C_WHI" descr=""/>
          <p:cNvPicPr/>
          <p:nvPr/>
        </p:nvPicPr>
        <p:blipFill>
          <a:blip r:embed="rId2"/>
          <a:stretch/>
        </p:blipFill>
        <p:spPr>
          <a:xfrm>
            <a:off x="8307360" y="6008760"/>
            <a:ext cx="736560" cy="739800"/>
          </a:xfrm>
          <a:prstGeom prst="rect">
            <a:avLst/>
          </a:prstGeom>
          <a:noFill/>
          <a:ln w="0">
            <a:noFill/>
          </a:ln>
        </p:spPr>
      </p:pic>
      <p:sp>
        <p:nvSpPr>
          <p:cNvPr id="6" name=""/>
          <p:cNvSpPr/>
          <p:nvPr/>
        </p:nvSpPr>
        <p:spPr>
          <a:xfrm>
            <a:off x="-35280" y="6584400"/>
            <a:ext cx="1067760" cy="16992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Arial"/>
              </a:rPr>
              <a:t>© 1999 EL-9090258-</a:t>
            </a:r>
            <a:fld id="{4951F527-1730-4EB1-ABDF-6E14C72C70D4}" type="slidenum">
              <a:rPr b="0" lang="en-US" sz="500" strike="noStrike" u="none">
                <a:solidFill>
                  <a:srgbClr val="000000"/>
                </a:solidFill>
                <a:effectLst/>
                <a:uFillTx/>
                <a:latin typeface="Arial"/>
              </a:rPr>
              <a:t>&lt;number&gt;</a:t>
            </a:fld>
            <a:endParaRPr b="0" lang="en-US" sz="500" strike="noStrike" u="none">
              <a:solidFill>
                <a:srgbClr val="000000"/>
              </a:solidFill>
              <a:effectLst/>
              <a:uFillTx/>
              <a:latin typeface="Arial"/>
            </a:endParaRPr>
          </a:p>
        </p:txBody>
      </p:sp>
      <p:sp>
        <p:nvSpPr>
          <p:cNvPr id="7" name=""/>
          <p:cNvSpPr/>
          <p:nvPr/>
        </p:nvSpPr>
        <p:spPr>
          <a:xfrm>
            <a:off x="0" y="907920"/>
            <a:ext cx="9144000" cy="74880"/>
          </a:xfrm>
          <a:prstGeom prst="rect">
            <a:avLst/>
          </a:prstGeom>
          <a:gradFill rotWithShape="0">
            <a:gsLst>
              <a:gs pos="0">
                <a:srgbClr val="fefefe"/>
              </a:gs>
              <a:gs pos="100000">
                <a:srgbClr val="0091ff"/>
              </a:gs>
            </a:gsLst>
            <a:lin ang="10800000"/>
          </a:gradFill>
          <a:ln w="0">
            <a:noFill/>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bl" preserve="1">
  <p:cSld name="Default">
    <p:bg>
      <p:bgPr>
        <a:solidFill>
          <a:srgbClr val="ffffff"/>
        </a:solidFill>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Click to edit the title text format</a:t>
            </a:r>
            <a:endParaRPr b="0" lang="en-US" sz="3000" strike="noStrike" u="none">
              <a:solidFill>
                <a:srgbClr val="000000"/>
              </a:solidFill>
              <a:effectLst/>
              <a:uFillTx/>
              <a:latin typeface="Arial Black"/>
            </a:endParaRPr>
          </a:p>
        </p:txBody>
      </p:sp>
      <p:sp>
        <p:nvSpPr>
          <p:cNvPr id="21" name="PlaceHolder 2"/>
          <p:cNvSpPr>
            <a:spLocks noGrp="1"/>
          </p:cNvSpPr>
          <p:nvPr>
            <p:ph type="body"/>
          </p:nvPr>
        </p:nvSpPr>
        <p:spPr>
          <a:xfrm>
            <a:off x="685800" y="1498680"/>
            <a:ext cx="7772400" cy="4597200"/>
          </a:xfrm>
          <a:prstGeom prst="rect">
            <a:avLst/>
          </a:prstGeom>
          <a:noFill/>
          <a:ln w="0">
            <a:noFill/>
          </a:ln>
        </p:spPr>
        <p:txBody>
          <a:bodyPr lIns="90000" rIns="90000" tIns="46800" bIns="46800" anchor="t">
            <a:normAutofit/>
          </a:bodyPr>
          <a:p>
            <a:pPr indent="0">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743040" indent="-28584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11430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16002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sp>
        <p:nvSpPr>
          <p:cNvPr id="22" name="PlaceHolder 3"/>
          <p:cNvSpPr>
            <a:spLocks noGrp="1"/>
          </p:cNvSpPr>
          <p:nvPr>
            <p:ph type="dt" idx="10"/>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&lt;date/time&gt;</a:t>
            </a:r>
            <a:endParaRPr b="0" lang="en-US" sz="1400" strike="noStrike" u="none">
              <a:solidFill>
                <a:srgbClr val="000000"/>
              </a:solidFill>
              <a:effectLst/>
              <a:uFillTx/>
              <a:latin typeface="Arial"/>
            </a:endParaRPr>
          </a:p>
        </p:txBody>
      </p:sp>
      <p:sp>
        <p:nvSpPr>
          <p:cNvPr id="23" name="PlaceHolder 4"/>
          <p:cNvSpPr>
            <a:spLocks noGrp="1"/>
          </p:cNvSpPr>
          <p:nvPr>
            <p:ph type="ftr" idx="11"/>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&lt;footer&gt;</a:t>
            </a:r>
            <a:endParaRPr b="0" lang="en-US" sz="1400" strike="noStrike" u="none">
              <a:solidFill>
                <a:srgbClr val="000000"/>
              </a:solidFill>
              <a:effectLst/>
              <a:uFillTx/>
              <a:latin typeface="Arial"/>
            </a:endParaRPr>
          </a:p>
        </p:txBody>
      </p:sp>
      <p:sp>
        <p:nvSpPr>
          <p:cNvPr id="24" name="PlaceHolder 5"/>
          <p:cNvSpPr>
            <a:spLocks noGrp="1"/>
          </p:cNvSpPr>
          <p:nvPr>
            <p:ph type="sldNum" idx="12"/>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AF36C8E-5CAC-4F9A-9BD1-56F17BA4572E}" type="slidenum">
              <a:rPr b="0" lang="en-US" sz="1400" strike="noStrike" u="none">
                <a:solidFill>
                  <a:srgbClr val="000000"/>
                </a:solidFill>
                <a:effectLst/>
                <a:uFillTx/>
                <a:latin typeface="Arial"/>
              </a:rPr>
              <a:t>&lt;number&gt;</a:t>
            </a:fld>
            <a:endParaRPr b="0" lang="en-US" sz="1400" strike="noStrike" u="none">
              <a:solidFill>
                <a:srgbClr val="000000"/>
              </a:solidFill>
              <a:effectLst/>
              <a:uFillTx/>
              <a:latin typeface="Arial"/>
            </a:endParaRPr>
          </a:p>
        </p:txBody>
      </p:sp>
      <p:pic>
        <p:nvPicPr>
          <p:cNvPr id="25" name="ENE_C_WHI" descr=""/>
          <p:cNvPicPr/>
          <p:nvPr/>
        </p:nvPicPr>
        <p:blipFill>
          <a:blip r:embed="rId2"/>
          <a:stretch/>
        </p:blipFill>
        <p:spPr>
          <a:xfrm>
            <a:off x="8307360" y="6008760"/>
            <a:ext cx="736560" cy="739800"/>
          </a:xfrm>
          <a:prstGeom prst="rect">
            <a:avLst/>
          </a:prstGeom>
          <a:noFill/>
          <a:ln w="0">
            <a:noFill/>
          </a:ln>
        </p:spPr>
      </p:pic>
      <p:sp>
        <p:nvSpPr>
          <p:cNvPr id="6" name=""/>
          <p:cNvSpPr/>
          <p:nvPr/>
        </p:nvSpPr>
        <p:spPr>
          <a:xfrm>
            <a:off x="-35280" y="6584400"/>
            <a:ext cx="1067760" cy="16992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Arial"/>
              </a:rPr>
              <a:t>© 1999 EL-9090258-</a:t>
            </a:r>
            <a:fld id="{2B0ADB3D-A49B-4D5A-B793-DF748091A5D0}" type="slidenum">
              <a:rPr b="0" lang="en-US" sz="500" strike="noStrike" u="none">
                <a:solidFill>
                  <a:srgbClr val="000000"/>
                </a:solidFill>
                <a:effectLst/>
                <a:uFillTx/>
                <a:latin typeface="Arial"/>
              </a:rPr>
              <a:t>&lt;number&gt;</a:t>
            </a:fld>
            <a:endParaRPr b="0" lang="en-US" sz="500" strike="noStrike" u="none">
              <a:solidFill>
                <a:srgbClr val="000000"/>
              </a:solidFill>
              <a:effectLst/>
              <a:uFillTx/>
              <a:latin typeface="Arial"/>
            </a:endParaRPr>
          </a:p>
        </p:txBody>
      </p:sp>
      <p:sp>
        <p:nvSpPr>
          <p:cNvPr id="7" name=""/>
          <p:cNvSpPr/>
          <p:nvPr/>
        </p:nvSpPr>
        <p:spPr>
          <a:xfrm>
            <a:off x="0" y="907920"/>
            <a:ext cx="9144000" cy="74880"/>
          </a:xfrm>
          <a:prstGeom prst="rect">
            <a:avLst/>
          </a:prstGeom>
          <a:gradFill rotWithShape="0">
            <a:gsLst>
              <a:gs pos="0">
                <a:srgbClr val="fefefe"/>
              </a:gs>
              <a:gs pos="100000">
                <a:srgbClr val="0091ff"/>
              </a:gs>
            </a:gsLst>
            <a:lin ang="10800000"/>
          </a:gradFill>
          <a:ln w="0">
            <a:noFill/>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 preserve="1">
  <p:cSld name="Default">
    <p:bg>
      <p:bgPr>
        <a:solidFill>
          <a:srgbClr val="ffffff"/>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Click to edit the title text format</a:t>
            </a:r>
            <a:endParaRPr b="0" lang="en-US" sz="3000" strike="noStrike" u="none">
              <a:solidFill>
                <a:srgbClr val="000000"/>
              </a:solidFill>
              <a:effectLst/>
              <a:uFillTx/>
              <a:latin typeface="Arial Black"/>
            </a:endParaRPr>
          </a:p>
        </p:txBody>
      </p:sp>
      <p:sp>
        <p:nvSpPr>
          <p:cNvPr id="27" name="PlaceHolder 2"/>
          <p:cNvSpPr>
            <a:spLocks noGrp="1"/>
          </p:cNvSpPr>
          <p:nvPr>
            <p:ph type="body"/>
          </p:nvPr>
        </p:nvSpPr>
        <p:spPr>
          <a:xfrm>
            <a:off x="685800" y="1498680"/>
            <a:ext cx="7772400" cy="4597200"/>
          </a:xfrm>
          <a:prstGeom prst="rect">
            <a:avLst/>
          </a:prstGeom>
          <a:noFill/>
          <a:ln w="0">
            <a:noFill/>
          </a:ln>
        </p:spPr>
        <p:txBody>
          <a:bodyPr lIns="90000" rIns="90000" tIns="46800" bIns="46800" anchor="t">
            <a:normAutofit/>
          </a:bodyPr>
          <a:p>
            <a:pPr indent="0">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743040" indent="-28584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11430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16002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sp>
        <p:nvSpPr>
          <p:cNvPr id="28" name="PlaceHolder 3"/>
          <p:cNvSpPr>
            <a:spLocks noGrp="1"/>
          </p:cNvSpPr>
          <p:nvPr>
            <p:ph type="dt" idx="13"/>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&lt;date/time&gt;</a:t>
            </a:r>
            <a:endParaRPr b="0" lang="en-US" sz="1400" strike="noStrike" u="none">
              <a:solidFill>
                <a:srgbClr val="000000"/>
              </a:solidFill>
              <a:effectLst/>
              <a:uFillTx/>
              <a:latin typeface="Arial"/>
            </a:endParaRPr>
          </a:p>
        </p:txBody>
      </p:sp>
      <p:sp>
        <p:nvSpPr>
          <p:cNvPr id="29" name="PlaceHolder 4"/>
          <p:cNvSpPr>
            <a:spLocks noGrp="1"/>
          </p:cNvSpPr>
          <p:nvPr>
            <p:ph type="ftr" idx="14"/>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&lt;footer&gt;</a:t>
            </a:r>
            <a:endParaRPr b="0" lang="en-US" sz="1400" strike="noStrike" u="none">
              <a:solidFill>
                <a:srgbClr val="000000"/>
              </a:solidFill>
              <a:effectLst/>
              <a:uFillTx/>
              <a:latin typeface="Arial"/>
            </a:endParaRPr>
          </a:p>
        </p:txBody>
      </p:sp>
      <p:sp>
        <p:nvSpPr>
          <p:cNvPr id="30" name="PlaceHolder 5"/>
          <p:cNvSpPr>
            <a:spLocks noGrp="1"/>
          </p:cNvSpPr>
          <p:nvPr>
            <p:ph type="sldNum" idx="15"/>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20A0A71-E462-40F4-B8D2-39DAD6E39545}" type="slidenum">
              <a:rPr b="0" lang="en-US" sz="1400" strike="noStrike" u="none">
                <a:solidFill>
                  <a:srgbClr val="000000"/>
                </a:solidFill>
                <a:effectLst/>
                <a:uFillTx/>
                <a:latin typeface="Arial"/>
              </a:rPr>
              <a:t>&lt;number&gt;</a:t>
            </a:fld>
            <a:endParaRPr b="0" lang="en-US" sz="1400" strike="noStrike" u="none">
              <a:solidFill>
                <a:srgbClr val="000000"/>
              </a:solidFill>
              <a:effectLst/>
              <a:uFillTx/>
              <a:latin typeface="Arial"/>
            </a:endParaRPr>
          </a:p>
        </p:txBody>
      </p:sp>
      <p:pic>
        <p:nvPicPr>
          <p:cNvPr id="31" name="ENE_C_WHI" descr=""/>
          <p:cNvPicPr/>
          <p:nvPr/>
        </p:nvPicPr>
        <p:blipFill>
          <a:blip r:embed="rId2"/>
          <a:stretch/>
        </p:blipFill>
        <p:spPr>
          <a:xfrm>
            <a:off x="8307360" y="6008760"/>
            <a:ext cx="736560" cy="739800"/>
          </a:xfrm>
          <a:prstGeom prst="rect">
            <a:avLst/>
          </a:prstGeom>
          <a:noFill/>
          <a:ln w="0">
            <a:noFill/>
          </a:ln>
        </p:spPr>
      </p:pic>
      <p:sp>
        <p:nvSpPr>
          <p:cNvPr id="6" name=""/>
          <p:cNvSpPr/>
          <p:nvPr/>
        </p:nvSpPr>
        <p:spPr>
          <a:xfrm>
            <a:off x="-35280" y="6584400"/>
            <a:ext cx="1067760" cy="16992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Arial"/>
              </a:rPr>
              <a:t>© 1999 EL-9090258-</a:t>
            </a:r>
            <a:fld id="{B4A3DBE2-6B7E-4EB5-91AD-4217DCA69793}" type="slidenum">
              <a:rPr b="0" lang="en-US" sz="500" strike="noStrike" u="none">
                <a:solidFill>
                  <a:srgbClr val="000000"/>
                </a:solidFill>
                <a:effectLst/>
                <a:uFillTx/>
                <a:latin typeface="Arial"/>
              </a:rPr>
              <a:t>&lt;number&gt;</a:t>
            </a:fld>
            <a:endParaRPr b="0" lang="en-US" sz="500" strike="noStrike" u="none">
              <a:solidFill>
                <a:srgbClr val="000000"/>
              </a:solidFill>
              <a:effectLst/>
              <a:uFillTx/>
              <a:latin typeface="Arial"/>
            </a:endParaRPr>
          </a:p>
        </p:txBody>
      </p:sp>
      <p:sp>
        <p:nvSpPr>
          <p:cNvPr id="7" name=""/>
          <p:cNvSpPr/>
          <p:nvPr/>
        </p:nvSpPr>
        <p:spPr>
          <a:xfrm>
            <a:off x="0" y="907920"/>
            <a:ext cx="9144000" cy="74880"/>
          </a:xfrm>
          <a:prstGeom prst="rect">
            <a:avLst/>
          </a:prstGeom>
          <a:gradFill rotWithShape="0">
            <a:gsLst>
              <a:gs pos="0">
                <a:srgbClr val="fefefe"/>
              </a:gs>
              <a:gs pos="100000">
                <a:srgbClr val="0091ff"/>
              </a:gs>
            </a:gsLst>
            <a:lin ang="10800000"/>
          </a:gradFill>
          <a:ln w="0">
            <a:noFill/>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bg>
      <p:bgPr>
        <a:solidFill>
          <a:srgbClr val="ffffff"/>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Click to edit the title text format</a:t>
            </a:r>
            <a:endParaRPr b="0" lang="en-US" sz="3000" strike="noStrike" u="none">
              <a:solidFill>
                <a:srgbClr val="000000"/>
              </a:solidFill>
              <a:effectLst/>
              <a:uFillTx/>
              <a:latin typeface="Arial Black"/>
            </a:endParaRPr>
          </a:p>
        </p:txBody>
      </p:sp>
      <p:sp>
        <p:nvSpPr>
          <p:cNvPr id="33" name="PlaceHolder 2"/>
          <p:cNvSpPr>
            <a:spLocks noGrp="1"/>
          </p:cNvSpPr>
          <p:nvPr>
            <p:ph type="body"/>
          </p:nvPr>
        </p:nvSpPr>
        <p:spPr>
          <a:xfrm>
            <a:off x="685800" y="1498680"/>
            <a:ext cx="7772400" cy="4597200"/>
          </a:xfrm>
          <a:prstGeom prst="rect">
            <a:avLst/>
          </a:prstGeom>
          <a:noFill/>
          <a:ln w="0">
            <a:noFill/>
          </a:ln>
        </p:spPr>
        <p:txBody>
          <a:bodyPr lIns="90000" rIns="90000" tIns="46800" bIns="46800" anchor="t">
            <a:normAutofit/>
          </a:bodyPr>
          <a:p>
            <a:pPr indent="0">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743040" indent="-28584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11430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16002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sp>
        <p:nvSpPr>
          <p:cNvPr id="34" name="PlaceHolder 3"/>
          <p:cNvSpPr>
            <a:spLocks noGrp="1"/>
          </p:cNvSpPr>
          <p:nvPr>
            <p:ph type="dt" idx="16"/>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&lt;date/time&gt;</a:t>
            </a:r>
            <a:endParaRPr b="0" lang="en-US" sz="1400" strike="noStrike" u="none">
              <a:solidFill>
                <a:srgbClr val="000000"/>
              </a:solidFill>
              <a:effectLst/>
              <a:uFillTx/>
              <a:latin typeface="Arial"/>
            </a:endParaRPr>
          </a:p>
        </p:txBody>
      </p:sp>
      <p:sp>
        <p:nvSpPr>
          <p:cNvPr id="35" name="PlaceHolder 4"/>
          <p:cNvSpPr>
            <a:spLocks noGrp="1"/>
          </p:cNvSpPr>
          <p:nvPr>
            <p:ph type="ftr" idx="17"/>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&lt;footer&gt;</a:t>
            </a:r>
            <a:endParaRPr b="0" lang="en-US" sz="1400" strike="noStrike" u="none">
              <a:solidFill>
                <a:srgbClr val="000000"/>
              </a:solidFill>
              <a:effectLst/>
              <a:uFillTx/>
              <a:latin typeface="Arial"/>
            </a:endParaRPr>
          </a:p>
        </p:txBody>
      </p:sp>
      <p:sp>
        <p:nvSpPr>
          <p:cNvPr id="36" name="PlaceHolder 5"/>
          <p:cNvSpPr>
            <a:spLocks noGrp="1"/>
          </p:cNvSpPr>
          <p:nvPr>
            <p:ph type="sldNum" idx="18"/>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DAB9CAB-AF77-47DE-A9F5-04960AF394F9}" type="slidenum">
              <a:rPr b="0" lang="en-US" sz="1400" strike="noStrike" u="none">
                <a:solidFill>
                  <a:srgbClr val="000000"/>
                </a:solidFill>
                <a:effectLst/>
                <a:uFillTx/>
                <a:latin typeface="Arial"/>
              </a:rPr>
              <a:t>&lt;number&gt;</a:t>
            </a:fld>
            <a:endParaRPr b="0" lang="en-US" sz="1400" strike="noStrike" u="none">
              <a:solidFill>
                <a:srgbClr val="000000"/>
              </a:solidFill>
              <a:effectLst/>
              <a:uFillTx/>
              <a:latin typeface="Arial"/>
            </a:endParaRPr>
          </a:p>
        </p:txBody>
      </p:sp>
      <p:pic>
        <p:nvPicPr>
          <p:cNvPr id="37" name="ENE_C_WHI" descr=""/>
          <p:cNvPicPr/>
          <p:nvPr/>
        </p:nvPicPr>
        <p:blipFill>
          <a:blip r:embed="rId2"/>
          <a:stretch/>
        </p:blipFill>
        <p:spPr>
          <a:xfrm>
            <a:off x="8307360" y="6008760"/>
            <a:ext cx="736560" cy="739800"/>
          </a:xfrm>
          <a:prstGeom prst="rect">
            <a:avLst/>
          </a:prstGeom>
          <a:noFill/>
          <a:ln w="0">
            <a:noFill/>
          </a:ln>
        </p:spPr>
      </p:pic>
      <p:sp>
        <p:nvSpPr>
          <p:cNvPr id="6" name=""/>
          <p:cNvSpPr/>
          <p:nvPr/>
        </p:nvSpPr>
        <p:spPr>
          <a:xfrm>
            <a:off x="-35280" y="6584400"/>
            <a:ext cx="1067760" cy="16992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Arial"/>
              </a:rPr>
              <a:t>© 1999 EL-9090258-</a:t>
            </a:r>
            <a:fld id="{0FCDB9DB-58A4-4D5B-BDD7-FF4D57EC91AA}" type="slidenum">
              <a:rPr b="0" lang="en-US" sz="500" strike="noStrike" u="none">
                <a:solidFill>
                  <a:srgbClr val="000000"/>
                </a:solidFill>
                <a:effectLst/>
                <a:uFillTx/>
                <a:latin typeface="Arial"/>
              </a:rPr>
              <a:t>&lt;number&gt;</a:t>
            </a:fld>
            <a:endParaRPr b="0" lang="en-US" sz="500" strike="noStrike" u="none">
              <a:solidFill>
                <a:srgbClr val="000000"/>
              </a:solidFill>
              <a:effectLst/>
              <a:uFillTx/>
              <a:latin typeface="Arial"/>
            </a:endParaRPr>
          </a:p>
        </p:txBody>
      </p:sp>
      <p:sp>
        <p:nvSpPr>
          <p:cNvPr id="7" name=""/>
          <p:cNvSpPr/>
          <p:nvPr/>
        </p:nvSpPr>
        <p:spPr>
          <a:xfrm>
            <a:off x="0" y="907920"/>
            <a:ext cx="9144000" cy="74880"/>
          </a:xfrm>
          <a:prstGeom prst="rect">
            <a:avLst/>
          </a:prstGeom>
          <a:gradFill rotWithShape="0">
            <a:gsLst>
              <a:gs pos="0">
                <a:srgbClr val="fefefe"/>
              </a:gs>
              <a:gs pos="100000">
                <a:srgbClr val="0091ff"/>
              </a:gs>
            </a:gsLst>
            <a:lin ang="10800000"/>
          </a:gradFill>
          <a:ln w="0">
            <a:noFill/>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Click to edit the title text format</a:t>
            </a:r>
            <a:endParaRPr b="0" lang="en-US" sz="3000" strike="noStrike" u="none">
              <a:solidFill>
                <a:srgbClr val="000000"/>
              </a:solidFill>
              <a:effectLst/>
              <a:uFillTx/>
              <a:latin typeface="Arial Black"/>
            </a:endParaRPr>
          </a:p>
        </p:txBody>
      </p:sp>
      <p:sp>
        <p:nvSpPr>
          <p:cNvPr id="39" name="PlaceHolder 2"/>
          <p:cNvSpPr>
            <a:spLocks noGrp="1"/>
          </p:cNvSpPr>
          <p:nvPr>
            <p:ph type="body"/>
          </p:nvPr>
        </p:nvSpPr>
        <p:spPr>
          <a:xfrm>
            <a:off x="685800" y="1498680"/>
            <a:ext cx="7772400" cy="4597200"/>
          </a:xfrm>
          <a:prstGeom prst="rect">
            <a:avLst/>
          </a:prstGeom>
          <a:noFill/>
          <a:ln w="0">
            <a:noFill/>
          </a:ln>
        </p:spPr>
        <p:txBody>
          <a:bodyPr lIns="90000" rIns="90000" tIns="46800" bIns="46800" anchor="t">
            <a:normAutofit/>
          </a:bodyPr>
          <a:p>
            <a:pPr indent="0">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743040" indent="-28584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11430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16002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sp>
        <p:nvSpPr>
          <p:cNvPr id="40" name="PlaceHolder 3"/>
          <p:cNvSpPr>
            <a:spLocks noGrp="1"/>
          </p:cNvSpPr>
          <p:nvPr>
            <p:ph type="dt" idx="19"/>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&lt;date/time&gt;</a:t>
            </a:r>
            <a:endParaRPr b="0" lang="en-US" sz="1400" strike="noStrike" u="none">
              <a:solidFill>
                <a:srgbClr val="000000"/>
              </a:solidFill>
              <a:effectLst/>
              <a:uFillTx/>
              <a:latin typeface="Arial"/>
            </a:endParaRPr>
          </a:p>
        </p:txBody>
      </p:sp>
      <p:sp>
        <p:nvSpPr>
          <p:cNvPr id="41" name="PlaceHolder 4"/>
          <p:cNvSpPr>
            <a:spLocks noGrp="1"/>
          </p:cNvSpPr>
          <p:nvPr>
            <p:ph type="ftr" idx="20"/>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&lt;footer&gt;</a:t>
            </a:r>
            <a:endParaRPr b="0" lang="en-US" sz="1400" strike="noStrike" u="none">
              <a:solidFill>
                <a:srgbClr val="000000"/>
              </a:solidFill>
              <a:effectLst/>
              <a:uFillTx/>
              <a:latin typeface="Arial"/>
            </a:endParaRPr>
          </a:p>
        </p:txBody>
      </p:sp>
      <p:sp>
        <p:nvSpPr>
          <p:cNvPr id="42" name="PlaceHolder 5"/>
          <p:cNvSpPr>
            <a:spLocks noGrp="1"/>
          </p:cNvSpPr>
          <p:nvPr>
            <p:ph type="sldNum" idx="21"/>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933D446-3889-485A-91D8-6009540F4D8A}" type="slidenum">
              <a:rPr b="0" lang="en-US" sz="1400" strike="noStrike" u="none">
                <a:solidFill>
                  <a:srgbClr val="000000"/>
                </a:solidFill>
                <a:effectLst/>
                <a:uFillTx/>
                <a:latin typeface="Arial"/>
              </a:rPr>
              <a:t>&lt;number&gt;</a:t>
            </a:fld>
            <a:endParaRPr b="0" lang="en-US" sz="1400" strike="noStrike" u="none">
              <a:solidFill>
                <a:srgbClr val="000000"/>
              </a:solidFill>
              <a:effectLst/>
              <a:uFillTx/>
              <a:latin typeface="Arial"/>
            </a:endParaRPr>
          </a:p>
        </p:txBody>
      </p:sp>
      <p:pic>
        <p:nvPicPr>
          <p:cNvPr id="43" name="ENE_C_WHI" descr=""/>
          <p:cNvPicPr/>
          <p:nvPr/>
        </p:nvPicPr>
        <p:blipFill>
          <a:blip r:embed="rId2"/>
          <a:stretch/>
        </p:blipFill>
        <p:spPr>
          <a:xfrm>
            <a:off x="8307360" y="6008760"/>
            <a:ext cx="736560" cy="739800"/>
          </a:xfrm>
          <a:prstGeom prst="rect">
            <a:avLst/>
          </a:prstGeom>
          <a:noFill/>
          <a:ln w="0">
            <a:noFill/>
          </a:ln>
        </p:spPr>
      </p:pic>
      <p:sp>
        <p:nvSpPr>
          <p:cNvPr id="6" name=""/>
          <p:cNvSpPr/>
          <p:nvPr/>
        </p:nvSpPr>
        <p:spPr>
          <a:xfrm>
            <a:off x="-35280" y="6584400"/>
            <a:ext cx="1067760" cy="16992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Arial"/>
              </a:rPr>
              <a:t>© 1999 EL-9090258-</a:t>
            </a:r>
            <a:fld id="{666595B6-8107-4845-B10A-1ACF087CC684}" type="slidenum">
              <a:rPr b="0" lang="en-US" sz="500" strike="noStrike" u="none">
                <a:solidFill>
                  <a:srgbClr val="000000"/>
                </a:solidFill>
                <a:effectLst/>
                <a:uFillTx/>
                <a:latin typeface="Arial"/>
              </a:rPr>
              <a:t>&lt;number&gt;</a:t>
            </a:fld>
            <a:endParaRPr b="0" lang="en-US" sz="500" strike="noStrike" u="none">
              <a:solidFill>
                <a:srgbClr val="000000"/>
              </a:solidFill>
              <a:effectLst/>
              <a:uFillTx/>
              <a:latin typeface="Arial"/>
            </a:endParaRPr>
          </a:p>
        </p:txBody>
      </p:sp>
      <p:sp>
        <p:nvSpPr>
          <p:cNvPr id="7" name=""/>
          <p:cNvSpPr/>
          <p:nvPr/>
        </p:nvSpPr>
        <p:spPr>
          <a:xfrm>
            <a:off x="0" y="907920"/>
            <a:ext cx="9144000" cy="74880"/>
          </a:xfrm>
          <a:prstGeom prst="rect">
            <a:avLst/>
          </a:prstGeom>
          <a:gradFill rotWithShape="0">
            <a:gsLst>
              <a:gs pos="0">
                <a:srgbClr val="fefefe"/>
              </a:gs>
              <a:gs pos="100000">
                <a:srgbClr val="0091ff"/>
              </a:gs>
            </a:gsLst>
            <a:lin ang="10800000"/>
          </a:gradFill>
          <a:ln w="0">
            <a:noFill/>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Click to edit the title text format</a:t>
            </a:r>
            <a:endParaRPr b="0" lang="en-US" sz="3000" strike="noStrike" u="none">
              <a:solidFill>
                <a:srgbClr val="000000"/>
              </a:solidFill>
              <a:effectLst/>
              <a:uFillTx/>
              <a:latin typeface="Arial Black"/>
            </a:endParaRPr>
          </a:p>
        </p:txBody>
      </p:sp>
      <p:sp>
        <p:nvSpPr>
          <p:cNvPr id="45" name="PlaceHolder 2"/>
          <p:cNvSpPr>
            <a:spLocks noGrp="1"/>
          </p:cNvSpPr>
          <p:nvPr>
            <p:ph type="body"/>
          </p:nvPr>
        </p:nvSpPr>
        <p:spPr>
          <a:xfrm>
            <a:off x="685800" y="1498680"/>
            <a:ext cx="7772400" cy="4597200"/>
          </a:xfrm>
          <a:prstGeom prst="rect">
            <a:avLst/>
          </a:prstGeom>
          <a:noFill/>
          <a:ln w="0">
            <a:noFill/>
          </a:ln>
        </p:spPr>
        <p:txBody>
          <a:bodyPr lIns="90000" rIns="90000" tIns="46800" bIns="46800" anchor="t">
            <a:normAutofit/>
          </a:bodyPr>
          <a:p>
            <a:pPr indent="0">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743040" indent="-28584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Second Outline Level</a:t>
            </a:r>
            <a:endParaRPr b="1" lang="en-US" sz="2000" strike="noStrike" u="none">
              <a:solidFill>
                <a:srgbClr val="000000"/>
              </a:solidFill>
              <a:effectLst/>
              <a:uFillTx/>
              <a:latin typeface="Arial"/>
            </a:endParaRPr>
          </a:p>
          <a:p>
            <a:pPr lvl="2" marL="11430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Third Outline Level</a:t>
            </a:r>
            <a:endParaRPr b="1" lang="en-US" sz="2000" strike="noStrike" u="none">
              <a:solidFill>
                <a:srgbClr val="000000"/>
              </a:solidFill>
              <a:effectLst/>
              <a:uFillTx/>
              <a:latin typeface="Arial"/>
            </a:endParaRPr>
          </a:p>
          <a:p>
            <a:pPr lvl="3" marL="16002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Fourth Outline Level</a:t>
            </a:r>
            <a:endParaRPr b="1" lang="en-US" sz="2000" strike="noStrike" u="none">
              <a:solidFill>
                <a:srgbClr val="000000"/>
              </a:solidFill>
              <a:effectLst/>
              <a:uFillTx/>
              <a:latin typeface="Arial"/>
            </a:endParaRPr>
          </a:p>
          <a:p>
            <a:pPr lvl="4"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Fifth Outline Level</a:t>
            </a:r>
            <a:endParaRPr b="1" lang="en-US" sz="2000" strike="noStrike" u="none">
              <a:solidFill>
                <a:srgbClr val="000000"/>
              </a:solidFill>
              <a:effectLst/>
              <a:uFillTx/>
              <a:latin typeface="Arial"/>
            </a:endParaRPr>
          </a:p>
          <a:p>
            <a:pPr lvl="5"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Sixth Outline Level</a:t>
            </a:r>
            <a:endParaRPr b="1" lang="en-US" sz="2000" strike="noStrike" u="none">
              <a:solidFill>
                <a:srgbClr val="000000"/>
              </a:solidFill>
              <a:effectLst/>
              <a:uFillTx/>
              <a:latin typeface="Arial"/>
            </a:endParaRPr>
          </a:p>
          <a:p>
            <a:pPr lvl="6" marL="2057400" indent="-228600">
              <a:spcBef>
                <a:spcPts val="1874"/>
              </a:spcBef>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Seventh Outline Level</a:t>
            </a:r>
            <a:endParaRPr b="1" lang="en-US" sz="2000" strike="noStrike" u="none">
              <a:solidFill>
                <a:srgbClr val="000000"/>
              </a:solidFill>
              <a:effectLst/>
              <a:uFillTx/>
              <a:latin typeface="Arial"/>
            </a:endParaRPr>
          </a:p>
        </p:txBody>
      </p:sp>
      <p:sp>
        <p:nvSpPr>
          <p:cNvPr id="46" name="PlaceHolder 3"/>
          <p:cNvSpPr>
            <a:spLocks noGrp="1"/>
          </p:cNvSpPr>
          <p:nvPr>
            <p:ph type="dt" idx="22"/>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&lt;date/time&gt;</a:t>
            </a:r>
            <a:endParaRPr b="0" lang="en-US" sz="1400" strike="noStrike" u="none">
              <a:solidFill>
                <a:srgbClr val="000000"/>
              </a:solidFill>
              <a:effectLst/>
              <a:uFillTx/>
              <a:latin typeface="Arial"/>
            </a:endParaRPr>
          </a:p>
        </p:txBody>
      </p:sp>
      <p:sp>
        <p:nvSpPr>
          <p:cNvPr id="47" name="PlaceHolder 4"/>
          <p:cNvSpPr>
            <a:spLocks noGrp="1"/>
          </p:cNvSpPr>
          <p:nvPr>
            <p:ph type="ftr" idx="23"/>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&lt;footer&gt;</a:t>
            </a:r>
            <a:endParaRPr b="0" lang="en-US" sz="1400" strike="noStrike" u="none">
              <a:solidFill>
                <a:srgbClr val="000000"/>
              </a:solidFill>
              <a:effectLst/>
              <a:uFillTx/>
              <a:latin typeface="Arial"/>
            </a:endParaRPr>
          </a:p>
        </p:txBody>
      </p:sp>
      <p:sp>
        <p:nvSpPr>
          <p:cNvPr id="48" name="PlaceHolder 5"/>
          <p:cNvSpPr>
            <a:spLocks noGrp="1"/>
          </p:cNvSpPr>
          <p:nvPr>
            <p:ph type="sldNum" idx="24"/>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2FD19E4-4722-46E3-98E7-FDC3DA35713F}" type="slidenum">
              <a:rPr b="0" lang="en-US" sz="1400" strike="noStrike" u="none">
                <a:solidFill>
                  <a:srgbClr val="000000"/>
                </a:solidFill>
                <a:effectLst/>
                <a:uFillTx/>
                <a:latin typeface="Arial"/>
              </a:rPr>
              <a:t>&lt;number&gt;</a:t>
            </a:fld>
            <a:endParaRPr b="0" lang="en-US" sz="1400" strike="noStrike" u="none">
              <a:solidFill>
                <a:srgbClr val="000000"/>
              </a:solidFill>
              <a:effectLst/>
              <a:uFillTx/>
              <a:latin typeface="Arial"/>
            </a:endParaRPr>
          </a:p>
        </p:txBody>
      </p:sp>
      <p:pic>
        <p:nvPicPr>
          <p:cNvPr id="49" name="ENE_C_WHI" descr=""/>
          <p:cNvPicPr/>
          <p:nvPr/>
        </p:nvPicPr>
        <p:blipFill>
          <a:blip r:embed="rId2"/>
          <a:stretch/>
        </p:blipFill>
        <p:spPr>
          <a:xfrm>
            <a:off x="8307360" y="6008760"/>
            <a:ext cx="736560" cy="739800"/>
          </a:xfrm>
          <a:prstGeom prst="rect">
            <a:avLst/>
          </a:prstGeom>
          <a:noFill/>
          <a:ln w="0">
            <a:noFill/>
          </a:ln>
        </p:spPr>
      </p:pic>
      <p:sp>
        <p:nvSpPr>
          <p:cNvPr id="6" name=""/>
          <p:cNvSpPr/>
          <p:nvPr/>
        </p:nvSpPr>
        <p:spPr>
          <a:xfrm>
            <a:off x="-35280" y="6584400"/>
            <a:ext cx="1067760" cy="16992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Arial"/>
              </a:rPr>
              <a:t>© 1999 EL-9090258-</a:t>
            </a:r>
            <a:fld id="{64B4C8C4-D888-4096-93EA-E65194A83792}" type="slidenum">
              <a:rPr b="0" lang="en-US" sz="500" strike="noStrike" u="none">
                <a:solidFill>
                  <a:srgbClr val="000000"/>
                </a:solidFill>
                <a:effectLst/>
                <a:uFillTx/>
                <a:latin typeface="Arial"/>
              </a:rPr>
              <a:t>&lt;number&gt;</a:t>
            </a:fld>
            <a:endParaRPr b="0" lang="en-US" sz="500" strike="noStrike" u="none">
              <a:solidFill>
                <a:srgbClr val="000000"/>
              </a:solidFill>
              <a:effectLst/>
              <a:uFillTx/>
              <a:latin typeface="Arial"/>
            </a:endParaRPr>
          </a:p>
        </p:txBody>
      </p:sp>
      <p:sp>
        <p:nvSpPr>
          <p:cNvPr id="7" name=""/>
          <p:cNvSpPr/>
          <p:nvPr/>
        </p:nvSpPr>
        <p:spPr>
          <a:xfrm>
            <a:off x="0" y="907920"/>
            <a:ext cx="9144000" cy="74880"/>
          </a:xfrm>
          <a:prstGeom prst="rect">
            <a:avLst/>
          </a:prstGeom>
          <a:gradFill rotWithShape="0">
            <a:gsLst>
              <a:gs pos="0">
                <a:srgbClr val="fefefe"/>
              </a:gs>
              <a:gs pos="100000">
                <a:srgbClr val="0091ff"/>
              </a:gs>
            </a:gsLst>
            <a:lin ang="10800000"/>
          </a:gradFill>
          <a:ln w="0">
            <a:noFill/>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Click to edit the title text format</a:t>
            </a:r>
            <a:endParaRPr b="0" lang="en-US" sz="3000" strike="noStrike" u="none">
              <a:solidFill>
                <a:srgbClr val="000000"/>
              </a:solidFill>
              <a:effectLst/>
              <a:uFillTx/>
              <a:latin typeface="Arial Black"/>
            </a:endParaRPr>
          </a:p>
        </p:txBody>
      </p:sp>
      <p:sp>
        <p:nvSpPr>
          <p:cNvPr id="51" name="PlaceHolder 2"/>
          <p:cNvSpPr>
            <a:spLocks noGrp="1"/>
          </p:cNvSpPr>
          <p:nvPr>
            <p:ph type="dt" idx="25"/>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&lt;date/time&gt;</a:t>
            </a:r>
            <a:endParaRPr b="0" lang="en-US" sz="1400" strike="noStrike" u="none">
              <a:solidFill>
                <a:srgbClr val="000000"/>
              </a:solidFill>
              <a:effectLst/>
              <a:uFillTx/>
              <a:latin typeface="Arial"/>
            </a:endParaRPr>
          </a:p>
        </p:txBody>
      </p:sp>
      <p:sp>
        <p:nvSpPr>
          <p:cNvPr id="52" name="PlaceHolder 3"/>
          <p:cNvSpPr>
            <a:spLocks noGrp="1"/>
          </p:cNvSpPr>
          <p:nvPr>
            <p:ph type="ftr" idx="26"/>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&lt;footer&gt;</a:t>
            </a:r>
            <a:endParaRPr b="0" lang="en-US" sz="1400" strike="noStrike" u="none">
              <a:solidFill>
                <a:srgbClr val="000000"/>
              </a:solidFill>
              <a:effectLst/>
              <a:uFillTx/>
              <a:latin typeface="Arial"/>
            </a:endParaRPr>
          </a:p>
        </p:txBody>
      </p:sp>
      <p:sp>
        <p:nvSpPr>
          <p:cNvPr id="53" name="PlaceHolder 4"/>
          <p:cNvSpPr>
            <a:spLocks noGrp="1"/>
          </p:cNvSpPr>
          <p:nvPr>
            <p:ph type="sldNum" idx="27"/>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73DBC74-BDF5-4E25-B715-76D1925B49CD}" type="slidenum">
              <a:rPr b="0" lang="en-US" sz="1400" strike="noStrike" u="none">
                <a:solidFill>
                  <a:srgbClr val="000000"/>
                </a:solidFill>
                <a:effectLst/>
                <a:uFillTx/>
                <a:latin typeface="Arial"/>
              </a:rPr>
              <a:t>&lt;number&gt;</a:t>
            </a:fld>
            <a:endParaRPr b="0" lang="en-US" sz="1400" strike="noStrike" u="none">
              <a:solidFill>
                <a:srgbClr val="000000"/>
              </a:solidFill>
              <a:effectLst/>
              <a:uFillTx/>
              <a:latin typeface="Arial"/>
            </a:endParaRPr>
          </a:p>
        </p:txBody>
      </p:sp>
      <p:sp>
        <p:nvSpPr>
          <p:cNvPr id="5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 to edit the outline text format</a:t>
            </a:r>
            <a:endParaRPr b="1" lang="en-US" sz="2000" strike="noStrike" u="none">
              <a:solidFill>
                <a:srgbClr val="000000"/>
              </a:solidFill>
              <a:effectLst/>
              <a:uFillTx/>
              <a:latin typeface="Arial"/>
            </a:endParaRPr>
          </a:p>
          <a:p>
            <a:pPr lvl="1" marL="457200" indent="0" algn="ctr">
              <a:spcBef>
                <a:spcPts val="168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Second Outline Level</a:t>
            </a:r>
            <a:endParaRPr b="1" lang="en-US" sz="1800" strike="noStrike" u="none">
              <a:solidFill>
                <a:srgbClr val="000000"/>
              </a:solidFill>
              <a:effectLst/>
              <a:uFillTx/>
              <a:latin typeface="Arial"/>
            </a:endParaRPr>
          </a:p>
          <a:p>
            <a:pPr lvl="2" marL="914400" algn="ctr">
              <a:spcBef>
                <a:spcPts val="1500"/>
              </a:spcBef>
              <a:buClr>
                <a:srgbClr val="000000"/>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Third Outline Level</a:t>
            </a:r>
            <a:endParaRPr b="1" lang="en-US" sz="1600" strike="noStrike" u="none">
              <a:solidFill>
                <a:srgbClr val="000000"/>
              </a:solidFill>
              <a:effectLst/>
              <a:uFillTx/>
              <a:latin typeface="Arial"/>
            </a:endParaRPr>
          </a:p>
          <a:p>
            <a:pPr lvl="3" marL="1371600" algn="ctr">
              <a:spcBef>
                <a:spcPts val="1500"/>
              </a:spcBef>
              <a:buClr>
                <a:srgbClr val="000000"/>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Fourth Outline Level</a:t>
            </a:r>
            <a:endParaRPr b="1" lang="en-US" sz="1600" strike="noStrike" u="none">
              <a:solidFill>
                <a:srgbClr val="000000"/>
              </a:solidFill>
              <a:effectLst/>
              <a:uFillTx/>
              <a:latin typeface="Arial"/>
            </a:endParaRPr>
          </a:p>
          <a:p>
            <a:pPr lvl="4" marL="1828800" algn="ctr">
              <a:spcBef>
                <a:spcPts val="1500"/>
              </a:spcBef>
              <a:buClr>
                <a:srgbClr val="000000"/>
              </a:buClr>
              <a:buFont typeface="Arial"/>
              <a:buChar char="»"/>
              <a:tabLst>
                <a:tab algn="l" pos="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Fifth Outline Level</a:t>
            </a:r>
            <a:endParaRPr b="1" lang="en-US" sz="1600" strike="noStrike" u="none">
              <a:solidFill>
                <a:srgbClr val="000000"/>
              </a:solidFill>
              <a:effectLst/>
              <a:uFillTx/>
              <a:latin typeface="Arial"/>
            </a:endParaRPr>
          </a:p>
          <a:p>
            <a:pPr lvl="5" marL="1828800">
              <a:spcBef>
                <a:spcPts val="4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Sixth Outline Level</a:t>
            </a:r>
            <a:endParaRPr b="1" lang="en-US" sz="1600" strike="noStrike" u="none">
              <a:solidFill>
                <a:srgbClr val="000000"/>
              </a:solidFill>
              <a:effectLst/>
              <a:uFillTx/>
              <a:latin typeface="Arial"/>
            </a:endParaRPr>
          </a:p>
          <a:p>
            <a:pPr lvl="6" marL="1828800">
              <a:spcBef>
                <a:spcPts val="4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Seventh Outline Level</a:t>
            </a:r>
            <a:endParaRPr b="1" lang="en-US" sz="16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slideLayout" Target="../slideLayouts/slideLayout8.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3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wmf"/><Relationship Id="rId3" Type="http://schemas.openxmlformats.org/officeDocument/2006/relationships/slideLayout" Target="../slideLayouts/slideLayout5.xml"/>
</Relationships>
</file>

<file path=ppt/slides/_rels/slide3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wmf"/><Relationship Id="rId3" Type="http://schemas.openxmlformats.org/officeDocument/2006/relationships/slideLayout" Target="../slideLayouts/slideLayout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4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wmf"/><Relationship Id="rId3" Type="http://schemas.openxmlformats.org/officeDocument/2006/relationships/slideLayout" Target="../slideLayouts/slideLayout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5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1.wmf"/><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2.wmf"/><Relationship Id="rId3" Type="http://schemas.openxmlformats.org/officeDocument/2006/relationships/slideLayout" Target="../slideLayouts/slideLayout8.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86.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3.wmf"/><Relationship Id="rId3" Type="http://schemas.openxmlformats.org/officeDocument/2006/relationships/image" Target="../media/image13.wmf"/><Relationship Id="rId4" Type="http://schemas.openxmlformats.org/officeDocument/2006/relationships/image" Target="../media/image13.wmf"/><Relationship Id="rId5" Type="http://schemas.openxmlformats.org/officeDocument/2006/relationships/image" Target="../media/image13.wmf"/><Relationship Id="rId6" Type="http://schemas.openxmlformats.org/officeDocument/2006/relationships/slideLayout" Target="../slideLayouts/slideLayout8.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55" name=""/>
          <p:cNvSpPr txBox="1"/>
          <p:nvPr/>
        </p:nvSpPr>
        <p:spPr>
          <a:xfrm>
            <a:off x="3124080" y="6248520"/>
            <a:ext cx="2895840" cy="457200"/>
          </a:xfrm>
          <a:prstGeom prst="rect">
            <a:avLst/>
          </a:prstGeom>
          <a:noFill/>
          <a:ln w="0">
            <a:noFill/>
          </a:ln>
        </p:spPr>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Arial"/>
              </a:rPr>
              <a:t>&lt;footer&gt;</a:t>
            </a:r>
            <a:endParaRPr b="0" lang="en-US" sz="1400" strike="noStrike" u="none">
              <a:solidFill>
                <a:srgbClr val="000000"/>
              </a:solidFill>
              <a:effectLst/>
              <a:uFillTx/>
              <a:latin typeface="Arial"/>
            </a:endParaRPr>
          </a:p>
        </p:txBody>
      </p:sp>
      <p:sp>
        <p:nvSpPr>
          <p:cNvPr id="56" name=""/>
          <p:cNvSpPr txBox="1"/>
          <p:nvPr/>
        </p:nvSpPr>
        <p:spPr>
          <a:xfrm>
            <a:off x="685800" y="6248520"/>
            <a:ext cx="190512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Arial"/>
              </a:rPr>
              <a:t>&lt;date/time&gt;</a:t>
            </a:r>
            <a:endParaRPr b="0" lang="en-US" sz="1400" strike="noStrike" u="none">
              <a:solidFill>
                <a:srgbClr val="000000"/>
              </a:solidFill>
              <a:effectLst/>
              <a:uFillTx/>
              <a:latin typeface="Arial"/>
            </a:endParaRPr>
          </a:p>
        </p:txBody>
      </p:sp>
      <p:pic>
        <p:nvPicPr>
          <p:cNvPr id="57" name="ENE_C_WHI" descr=""/>
          <p:cNvPicPr/>
          <p:nvPr/>
        </p:nvPicPr>
        <p:blipFill>
          <a:blip r:embed="rId1"/>
          <a:stretch/>
        </p:blipFill>
        <p:spPr>
          <a:xfrm>
            <a:off x="3378240" y="1346040"/>
            <a:ext cx="2685960" cy="2686320"/>
          </a:xfrm>
          <a:prstGeom prst="rect">
            <a:avLst/>
          </a:prstGeom>
          <a:noFill/>
          <a:ln w="0">
            <a:noFill/>
          </a:ln>
        </p:spPr>
      </p:pic>
      <p:sp>
        <p:nvSpPr>
          <p:cNvPr id="58" name=""/>
          <p:cNvSpPr/>
          <p:nvPr/>
        </p:nvSpPr>
        <p:spPr>
          <a:xfrm>
            <a:off x="3124080" y="6119640"/>
            <a:ext cx="2895840" cy="457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9" name=""/>
          <p:cNvSpPr/>
          <p:nvPr/>
        </p:nvSpPr>
        <p:spPr>
          <a:xfrm>
            <a:off x="3124080" y="6119640"/>
            <a:ext cx="2895840" cy="457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0" name=""/>
          <p:cNvSpPr/>
          <p:nvPr/>
        </p:nvSpPr>
        <p:spPr>
          <a:xfrm rot="2697600">
            <a:off x="5811480" y="1226880"/>
            <a:ext cx="977760" cy="1004760"/>
          </a:xfrm>
          <a:prstGeom prst="bevel">
            <a:avLst>
              <a:gd name="adj" fmla="val 11204"/>
            </a:avLst>
          </a:prstGeom>
          <a:blipFill rotWithShape="0">
            <a:blip r:embed="rId2"/>
            <a:srcRect/>
            <a:stretch/>
          </a:blip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1" name=""/>
          <p:cNvSpPr/>
          <p:nvPr/>
        </p:nvSpPr>
        <p:spPr>
          <a:xfrm rot="2697600">
            <a:off x="5822640" y="3133440"/>
            <a:ext cx="977760" cy="1004760"/>
          </a:xfrm>
          <a:prstGeom prst="bevel">
            <a:avLst>
              <a:gd name="adj" fmla="val 11204"/>
            </a:avLst>
          </a:prstGeom>
          <a:blipFill rotWithShape="0">
            <a:blip r:embed="rId3"/>
            <a:srcRect/>
            <a:stretch/>
          </a:blip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2" name=""/>
          <p:cNvSpPr/>
          <p:nvPr/>
        </p:nvSpPr>
        <p:spPr>
          <a:xfrm rot="2697600">
            <a:off x="6538680" y="2169720"/>
            <a:ext cx="977760" cy="1004760"/>
          </a:xfrm>
          <a:prstGeom prst="bevel">
            <a:avLst>
              <a:gd name="adj" fmla="val 11204"/>
            </a:avLst>
          </a:prstGeom>
          <a:blipFill rotWithShape="0">
            <a:blip r:embed="rId4"/>
            <a:srcRect/>
            <a:stretch/>
          </a:blip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3" name=""/>
          <p:cNvSpPr/>
          <p:nvPr/>
        </p:nvSpPr>
        <p:spPr>
          <a:xfrm rot="2697600">
            <a:off x="2523960" y="1174680"/>
            <a:ext cx="978120" cy="1005120"/>
          </a:xfrm>
          <a:prstGeom prst="bevel">
            <a:avLst>
              <a:gd name="adj" fmla="val 11204"/>
            </a:avLst>
          </a:prstGeom>
          <a:blipFill rotWithShape="0">
            <a:blip r:embed="rId5"/>
            <a:srcRect/>
            <a:stretch/>
          </a:blip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4" name=""/>
          <p:cNvSpPr/>
          <p:nvPr/>
        </p:nvSpPr>
        <p:spPr>
          <a:xfrm rot="2697600">
            <a:off x="2488680" y="3090600"/>
            <a:ext cx="978120" cy="1004760"/>
          </a:xfrm>
          <a:prstGeom prst="bevel">
            <a:avLst>
              <a:gd name="adj" fmla="val 11204"/>
            </a:avLst>
          </a:prstGeom>
          <a:blipFill rotWithShape="0">
            <a:blip r:embed="rId6"/>
            <a:srcRect/>
            <a:stretch/>
          </a:blip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5" name=""/>
          <p:cNvSpPr/>
          <p:nvPr/>
        </p:nvSpPr>
        <p:spPr>
          <a:xfrm rot="2697600">
            <a:off x="1798200" y="2099880"/>
            <a:ext cx="978120" cy="1004760"/>
          </a:xfrm>
          <a:prstGeom prst="bevel">
            <a:avLst>
              <a:gd name="adj" fmla="val 11204"/>
            </a:avLst>
          </a:prstGeom>
          <a:blipFill rotWithShape="0">
            <a:blip r:embed="rId7"/>
            <a:srcRect/>
            <a:stretch/>
          </a:blip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6" name=""/>
          <p:cNvSpPr/>
          <p:nvPr/>
        </p:nvSpPr>
        <p:spPr>
          <a:xfrm>
            <a:off x="1138320" y="4264200"/>
            <a:ext cx="7146720" cy="145404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Black"/>
              </a:rPr>
              <a:t>Enron Corp.</a:t>
            </a:r>
            <a:br>
              <a:rPr sz="3200"/>
            </a:br>
            <a:r>
              <a:rPr b="0" lang="en-US" sz="3200" strike="noStrike" u="none">
                <a:solidFill>
                  <a:srgbClr val="000000"/>
                </a:solidFill>
                <a:effectLst/>
                <a:uFillTx/>
                <a:latin typeface="Arial Black"/>
              </a:rPr>
              <a:t>Public Affairs</a:t>
            </a:r>
            <a:br>
              <a:rPr sz="3200"/>
            </a:br>
            <a:br>
              <a:rPr sz="2800"/>
            </a:br>
            <a:r>
              <a:rPr b="1" lang="en-US" sz="2800" strike="noStrike" u="none">
                <a:solidFill>
                  <a:srgbClr val="000000"/>
                </a:solidFill>
                <a:effectLst/>
                <a:uFillTx/>
                <a:latin typeface="Arial Black"/>
              </a:rPr>
              <a:t> </a:t>
            </a:r>
            <a:r>
              <a:rPr b="1" lang="en-US" sz="2400" strike="noStrike" u="none">
                <a:solidFill>
                  <a:srgbClr val="000000"/>
                </a:solidFill>
                <a:effectLst/>
                <a:uFillTx/>
                <a:latin typeface="Arial"/>
              </a:rPr>
              <a:t>Executive Business Review</a:t>
            </a:r>
            <a:br>
              <a:rPr sz="2400"/>
            </a:br>
            <a:r>
              <a:rPr b="1" lang="en-US" sz="2400" strike="noStrike" u="none">
                <a:solidFill>
                  <a:srgbClr val="000000"/>
                </a:solidFill>
                <a:effectLst/>
                <a:uFillTx/>
                <a:latin typeface="Arial"/>
              </a:rPr>
              <a:t>September 21, 1999</a:t>
            </a:r>
            <a:endParaRPr b="0" lang="en-US" sz="2400" strike="noStrike" u="none">
              <a:solidFill>
                <a:srgbClr val="000000"/>
              </a:solidFill>
              <a:effectLst/>
              <a:uFillTx/>
              <a:latin typeface="Arial"/>
            </a:endParaRPr>
          </a:p>
        </p:txBody>
      </p:sp>
    </p:spTree>
  </p:cSld>
  <p:transition>
    <p:cut thruBlk="tru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0" name=""/>
          <p:cNvSpPr/>
          <p:nvPr/>
        </p:nvSpPr>
        <p:spPr>
          <a:xfrm>
            <a:off x="0" y="19512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Objectives</a:t>
            </a:r>
            <a:endParaRPr b="0" lang="en-US" sz="3000" strike="noStrike" u="none">
              <a:solidFill>
                <a:srgbClr val="000000"/>
              </a:solidFill>
              <a:effectLst/>
              <a:uFillTx/>
              <a:latin typeface="Arial"/>
            </a:endParaRPr>
          </a:p>
        </p:txBody>
      </p:sp>
      <p:sp>
        <p:nvSpPr>
          <p:cNvPr id="181" name=""/>
          <p:cNvSpPr/>
          <p:nvPr/>
        </p:nvSpPr>
        <p:spPr>
          <a:xfrm>
            <a:off x="1378080" y="1685880"/>
            <a:ext cx="6753240" cy="16185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1" lang="en-US" sz="2000" strike="noStrike" u="none">
                <a:solidFill>
                  <a:srgbClr val="000000"/>
                </a:solidFill>
                <a:effectLst/>
                <a:uFillTx/>
                <a:latin typeface="Arial"/>
              </a:rPr>
              <a:t>Develop system and process to manage regulatory risk/opportunity</a:t>
            </a:r>
            <a:endParaRPr b="0" lang="en-US" sz="2000" strike="noStrike" u="none">
              <a:solidFill>
                <a:srgbClr val="000000"/>
              </a:solidFill>
              <a:effectLst/>
              <a:uFillTx/>
              <a:latin typeface="Arial"/>
            </a:endParaRPr>
          </a:p>
          <a:p>
            <a:pPr>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endParaRPr b="0" lang="en-US" sz="2000" strike="noStrike" u="none">
              <a:solidFill>
                <a:srgbClr val="000000"/>
              </a:solidFill>
              <a:effectLst/>
              <a:uFillTx/>
              <a:latin typeface="Arial"/>
            </a:endParaRPr>
          </a:p>
          <a:p>
            <a:pPr>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1" lang="en-US" sz="2000" strike="noStrike" u="none">
                <a:solidFill>
                  <a:srgbClr val="000000"/>
                </a:solidFill>
                <a:effectLst/>
                <a:uFillTx/>
                <a:latin typeface="Arial"/>
              </a:rPr>
              <a:t>Develop framework for valuation of regulatory and political activities</a:t>
            </a:r>
            <a:endParaRPr b="0" lang="en-US" sz="2000" strike="noStrike" u="none">
              <a:solidFill>
                <a:srgbClr val="000000"/>
              </a:solidFill>
              <a:effectLst/>
              <a:uFillTx/>
              <a:latin typeface="Arial"/>
            </a:endParaRPr>
          </a:p>
        </p:txBody>
      </p:sp>
      <p:sp>
        <p:nvSpPr>
          <p:cNvPr id="182" name=""/>
          <p:cNvSpPr/>
          <p:nvPr/>
        </p:nvSpPr>
        <p:spPr>
          <a:xfrm flipV="1">
            <a:off x="1189080" y="1793880"/>
            <a:ext cx="164880" cy="1476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7360" bIns="27360" anchor="ctr">
            <a:noAutofit/>
          </a:bodyPr>
          <a:p>
            <a:endParaRPr b="0" lang="en-US" sz="2400" strike="noStrike" u="none">
              <a:solidFill>
                <a:srgbClr val="000000"/>
              </a:solidFill>
              <a:effectLst/>
              <a:uFillTx/>
              <a:latin typeface="Arial"/>
            </a:endParaRPr>
          </a:p>
        </p:txBody>
      </p:sp>
      <p:sp>
        <p:nvSpPr>
          <p:cNvPr id="183" name=""/>
          <p:cNvSpPr/>
          <p:nvPr/>
        </p:nvSpPr>
        <p:spPr>
          <a:xfrm flipV="1">
            <a:off x="1190520" y="2701800"/>
            <a:ext cx="165240" cy="1476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7360" bIns="2736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4" name=""/>
          <p:cNvSpPr/>
          <p:nvPr/>
        </p:nvSpPr>
        <p:spPr>
          <a:xfrm>
            <a:off x="679320" y="2948040"/>
            <a:ext cx="3440160" cy="8254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Risk that an administrative agency or government takes legal action which results in modified business environment  (e.g., tax policy; tariff rules)</a:t>
            </a:r>
            <a:endParaRPr b="0" lang="en-US" sz="1200" strike="noStrike" u="none">
              <a:solidFill>
                <a:srgbClr val="000000"/>
              </a:solidFill>
              <a:effectLst/>
              <a:uFillTx/>
              <a:latin typeface="Arial"/>
            </a:endParaRPr>
          </a:p>
        </p:txBody>
      </p:sp>
      <p:sp>
        <p:nvSpPr>
          <p:cNvPr id="185" name=""/>
          <p:cNvSpPr/>
          <p:nvPr/>
        </p:nvSpPr>
        <p:spPr>
          <a:xfrm>
            <a:off x="5124600" y="2952720"/>
            <a:ext cx="2960640" cy="8254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Risk that a host government may take</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“supra-legal”  action resulting in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adverse impact on trade</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or investment (e.g., expropriation)</a:t>
            </a:r>
            <a:endParaRPr b="0" lang="en-US" sz="1200" strike="noStrike" u="none">
              <a:solidFill>
                <a:srgbClr val="000000"/>
              </a:solidFill>
              <a:effectLst/>
              <a:uFillTx/>
              <a:latin typeface="Arial"/>
            </a:endParaRPr>
          </a:p>
        </p:txBody>
      </p:sp>
      <p:sp>
        <p:nvSpPr>
          <p:cNvPr id="186" name=""/>
          <p:cNvSpPr/>
          <p:nvPr/>
        </p:nvSpPr>
        <p:spPr>
          <a:xfrm>
            <a:off x="863640" y="3787920"/>
            <a:ext cx="7338960" cy="793440"/>
          </a:xfrm>
          <a:prstGeom prst="leftRightArrow">
            <a:avLst>
              <a:gd name="adj1" fmla="val 50000"/>
              <a:gd name="adj2" fmla="val 184134"/>
            </a:avLst>
          </a:prstGeom>
          <a:gradFill rotWithShape="0">
            <a:gsLst>
              <a:gs pos="0">
                <a:srgbClr val="fc98a8"/>
              </a:gs>
              <a:gs pos="100000">
                <a:srgbClr val="fc0128"/>
              </a:gs>
            </a:gsLst>
            <a:path path="rect">
              <a:fillToRect l="50000" t="50000" r="50000" b="50000"/>
            </a:path>
          </a:gradFill>
          <a:ln w="9360">
            <a:solidFill>
              <a:srgbClr val="ff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Political Risk Continuum</a:t>
            </a:r>
            <a:endParaRPr b="0" lang="en-US" sz="1800" strike="noStrike" u="none">
              <a:solidFill>
                <a:srgbClr val="000000"/>
              </a:solidFill>
              <a:effectLst/>
              <a:uFillTx/>
              <a:latin typeface="Arial"/>
            </a:endParaRPr>
          </a:p>
        </p:txBody>
      </p:sp>
      <p:sp>
        <p:nvSpPr>
          <p:cNvPr id="187" name=""/>
          <p:cNvSpPr/>
          <p:nvPr/>
        </p:nvSpPr>
        <p:spPr>
          <a:xfrm>
            <a:off x="0" y="241200"/>
            <a:ext cx="9144000" cy="50544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Regulatory Risk</a:t>
            </a:r>
            <a:endParaRPr b="0" lang="en-US" sz="3000" strike="noStrike" u="none">
              <a:solidFill>
                <a:srgbClr val="000000"/>
              </a:solidFill>
              <a:effectLst/>
              <a:uFillTx/>
              <a:latin typeface="Arial"/>
            </a:endParaRPr>
          </a:p>
        </p:txBody>
      </p:sp>
      <p:sp>
        <p:nvSpPr>
          <p:cNvPr id="188" name=""/>
          <p:cNvSpPr/>
          <p:nvPr/>
        </p:nvSpPr>
        <p:spPr>
          <a:xfrm>
            <a:off x="1531800" y="2039760"/>
            <a:ext cx="1771920" cy="76392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Regulatory</a:t>
            </a: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Risk</a:t>
            </a:r>
            <a:endParaRPr b="0" lang="en-US" sz="1400" strike="noStrike" u="none">
              <a:solidFill>
                <a:srgbClr val="000000"/>
              </a:solidFill>
              <a:effectLst/>
              <a:uFillTx/>
              <a:latin typeface="Arial"/>
            </a:endParaRPr>
          </a:p>
        </p:txBody>
      </p:sp>
      <p:sp>
        <p:nvSpPr>
          <p:cNvPr id="189" name=""/>
          <p:cNvSpPr/>
          <p:nvPr/>
        </p:nvSpPr>
        <p:spPr>
          <a:xfrm>
            <a:off x="5680080" y="2039760"/>
            <a:ext cx="1771560" cy="76392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Sovereign</a:t>
            </a:r>
            <a:endParaRPr b="0" lang="en-US" sz="14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Risk</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
          <p:cNvSpPr/>
          <p:nvPr/>
        </p:nvSpPr>
        <p:spPr>
          <a:xfrm>
            <a:off x="7201080" y="2825640"/>
            <a:ext cx="1393560" cy="1755720"/>
          </a:xfrm>
          <a:prstGeom prst="rect">
            <a:avLst/>
          </a:prstGeom>
          <a:gradFill rotWithShape="0">
            <a:gsLst>
              <a:gs pos="0">
                <a:srgbClr val="99ff99"/>
              </a:gs>
              <a:gs pos="50000">
                <a:srgbClr val="fefefe"/>
              </a:gs>
              <a:gs pos="100000">
                <a:srgbClr val="99ff99"/>
              </a:gs>
            </a:gsLst>
            <a:lin ang="5400000"/>
          </a:gradFill>
          <a:ln w="9360">
            <a:solidFill>
              <a:srgbClr val="33cc33"/>
            </a:solidFill>
            <a:prstDash val="dash"/>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91" name=""/>
          <p:cNvSpPr/>
          <p:nvPr/>
        </p:nvSpPr>
        <p:spPr>
          <a:xfrm>
            <a:off x="5452920" y="2825640"/>
            <a:ext cx="1435320" cy="1755720"/>
          </a:xfrm>
          <a:prstGeom prst="rect">
            <a:avLst/>
          </a:prstGeom>
          <a:gradFill rotWithShape="0">
            <a:gsLst>
              <a:gs pos="0">
                <a:srgbClr val="99ff99"/>
              </a:gs>
              <a:gs pos="50000">
                <a:srgbClr val="fefefe"/>
              </a:gs>
              <a:gs pos="100000">
                <a:srgbClr val="99ff99"/>
              </a:gs>
            </a:gsLst>
            <a:lin ang="5400000"/>
          </a:gradFill>
          <a:ln w="9360">
            <a:solidFill>
              <a:srgbClr val="33cc33"/>
            </a:solidFill>
            <a:prstDash val="dash"/>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92" name=""/>
          <p:cNvSpPr/>
          <p:nvPr/>
        </p:nvSpPr>
        <p:spPr>
          <a:xfrm>
            <a:off x="3878280" y="2825640"/>
            <a:ext cx="1271520" cy="1755720"/>
          </a:xfrm>
          <a:prstGeom prst="rect">
            <a:avLst/>
          </a:prstGeom>
          <a:gradFill rotWithShape="0">
            <a:gsLst>
              <a:gs pos="0">
                <a:srgbClr val="99ff99"/>
              </a:gs>
              <a:gs pos="50000">
                <a:srgbClr val="fefefe"/>
              </a:gs>
              <a:gs pos="100000">
                <a:srgbClr val="99ff99"/>
              </a:gs>
            </a:gsLst>
            <a:lin ang="5400000"/>
          </a:gradFill>
          <a:ln w="9360">
            <a:solidFill>
              <a:srgbClr val="33cc33"/>
            </a:solidFill>
            <a:prstDash val="dash"/>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93" name=""/>
          <p:cNvSpPr/>
          <p:nvPr/>
        </p:nvSpPr>
        <p:spPr>
          <a:xfrm>
            <a:off x="2043000" y="2825640"/>
            <a:ext cx="1201680" cy="470160"/>
          </a:xfrm>
          <a:prstGeom prst="rect">
            <a:avLst/>
          </a:prstGeom>
          <a:gradFill rotWithShape="0">
            <a:gsLst>
              <a:gs pos="0">
                <a:srgbClr val="99ff99"/>
              </a:gs>
              <a:gs pos="50000">
                <a:srgbClr val="fefefe"/>
              </a:gs>
              <a:gs pos="100000">
                <a:srgbClr val="99ff99"/>
              </a:gs>
            </a:gsLst>
            <a:lin ang="5400000"/>
          </a:gradFill>
          <a:ln w="9360">
            <a:solidFill>
              <a:srgbClr val="33cc33"/>
            </a:solidFill>
            <a:prstDash val="dash"/>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94" name=""/>
          <p:cNvSpPr/>
          <p:nvPr/>
        </p:nvSpPr>
        <p:spPr>
          <a:xfrm>
            <a:off x="4803840" y="2908440"/>
            <a:ext cx="690480" cy="372960"/>
          </a:xfrm>
          <a:prstGeom prst="rightArrow">
            <a:avLst>
              <a:gd name="adj1" fmla="val 50000"/>
              <a:gd name="adj2" fmla="val 46284"/>
            </a:avLst>
          </a:prstGeom>
          <a:gradFill rotWithShape="0">
            <a:gsLst>
              <a:gs pos="0">
                <a:srgbClr val="ff7c80"/>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95" name=""/>
          <p:cNvSpPr/>
          <p:nvPr/>
        </p:nvSpPr>
        <p:spPr>
          <a:xfrm>
            <a:off x="3119400" y="2908440"/>
            <a:ext cx="690480" cy="372960"/>
          </a:xfrm>
          <a:prstGeom prst="rightArrow">
            <a:avLst>
              <a:gd name="adj1" fmla="val 50000"/>
              <a:gd name="adj2" fmla="val 46284"/>
            </a:avLst>
          </a:prstGeom>
          <a:gradFill rotWithShape="0">
            <a:gsLst>
              <a:gs pos="0">
                <a:srgbClr val="ff7c80"/>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96" name=""/>
          <p:cNvSpPr/>
          <p:nvPr/>
        </p:nvSpPr>
        <p:spPr>
          <a:xfrm>
            <a:off x="3119400" y="3763800"/>
            <a:ext cx="690480" cy="373320"/>
          </a:xfrm>
          <a:prstGeom prst="rightArrow">
            <a:avLst>
              <a:gd name="adj1" fmla="val 50000"/>
              <a:gd name="adj2" fmla="val 46239"/>
            </a:avLst>
          </a:prstGeom>
          <a:gradFill rotWithShape="0">
            <a:gsLst>
              <a:gs pos="0">
                <a:srgbClr val="ff7c80"/>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97" name=""/>
          <p:cNvSpPr/>
          <p:nvPr/>
        </p:nvSpPr>
        <p:spPr>
          <a:xfrm>
            <a:off x="3119400" y="5056200"/>
            <a:ext cx="690480" cy="372960"/>
          </a:xfrm>
          <a:prstGeom prst="rightArrow">
            <a:avLst>
              <a:gd name="adj1" fmla="val 50000"/>
              <a:gd name="adj2" fmla="val 46284"/>
            </a:avLst>
          </a:prstGeom>
          <a:gradFill rotWithShape="0">
            <a:gsLst>
              <a:gs pos="0">
                <a:srgbClr val="ff7c80"/>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98" name=""/>
          <p:cNvSpPr/>
          <p:nvPr/>
        </p:nvSpPr>
        <p:spPr>
          <a:xfrm>
            <a:off x="1449360" y="2908440"/>
            <a:ext cx="690480" cy="372960"/>
          </a:xfrm>
          <a:prstGeom prst="rightArrow">
            <a:avLst>
              <a:gd name="adj1" fmla="val 50000"/>
              <a:gd name="adj2" fmla="val 46284"/>
            </a:avLst>
          </a:prstGeom>
          <a:gradFill rotWithShape="0">
            <a:gsLst>
              <a:gs pos="0">
                <a:srgbClr val="ff7c80"/>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99" name=""/>
          <p:cNvSpPr/>
          <p:nvPr/>
        </p:nvSpPr>
        <p:spPr>
          <a:xfrm>
            <a:off x="6593040" y="1523880"/>
            <a:ext cx="2195280" cy="1109880"/>
          </a:xfrm>
          <a:custGeom>
            <a:avLst/>
            <a:gdLst>
              <a:gd name="textAreaLeft" fmla="*/ 0 w 2195280"/>
              <a:gd name="textAreaRight" fmla="*/ 2195640 w 219528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200" name=""/>
          <p:cNvSpPr/>
          <p:nvPr/>
        </p:nvSpPr>
        <p:spPr>
          <a:xfrm>
            <a:off x="4976640" y="1523880"/>
            <a:ext cx="2195640" cy="1109880"/>
          </a:xfrm>
          <a:custGeom>
            <a:avLst/>
            <a:gdLst>
              <a:gd name="textAreaLeft" fmla="*/ 0 w 2195640"/>
              <a:gd name="textAreaRight" fmla="*/ 2195640 w 219564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201" name=""/>
          <p:cNvSpPr/>
          <p:nvPr/>
        </p:nvSpPr>
        <p:spPr>
          <a:xfrm>
            <a:off x="3389400" y="1523880"/>
            <a:ext cx="2195280" cy="1109880"/>
          </a:xfrm>
          <a:custGeom>
            <a:avLst/>
            <a:gdLst>
              <a:gd name="textAreaLeft" fmla="*/ 0 w 2195280"/>
              <a:gd name="textAreaRight" fmla="*/ 2195640 w 219528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202"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Approach</a:t>
            </a:r>
            <a:endParaRPr b="0" lang="en-US" sz="3000" strike="noStrike" u="none">
              <a:solidFill>
                <a:srgbClr val="000000"/>
              </a:solidFill>
              <a:effectLst/>
              <a:uFillTx/>
              <a:latin typeface="Arial Black"/>
            </a:endParaRPr>
          </a:p>
        </p:txBody>
      </p:sp>
      <p:sp>
        <p:nvSpPr>
          <p:cNvPr id="203" name=""/>
          <p:cNvSpPr txBox="1"/>
          <p:nvPr/>
        </p:nvSpPr>
        <p:spPr>
          <a:xfrm>
            <a:off x="1801440" y="1523520"/>
            <a:ext cx="2195640" cy="1110240"/>
          </a:xfrm>
          <a:prstGeom prst="rect">
            <a:avLst/>
          </a:prstGeom>
          <a:gradFill rotWithShape="0">
            <a:gsLst>
              <a:gs pos="0">
                <a:srgbClr val="0091ff"/>
              </a:gs>
              <a:gs pos="100000">
                <a:srgbClr val="98d2fe"/>
              </a:gs>
            </a:gsLst>
            <a:lin ang="10800000"/>
          </a:gradFill>
          <a:ln w="0">
            <a:noFill/>
          </a:ln>
        </p:spPr>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Identify</a:t>
            </a:r>
            <a:endParaRPr b="1" lang="en-US" sz="1200" strike="noStrike" u="none">
              <a:solidFill>
                <a:srgbClr val="000000"/>
              </a:solidFill>
              <a:effectLst/>
              <a:uFillTx/>
              <a:latin typeface="Arial"/>
            </a:endParaRPr>
          </a:p>
        </p:txBody>
      </p:sp>
      <p:sp>
        <p:nvSpPr>
          <p:cNvPr id="204" name=""/>
          <p:cNvSpPr/>
          <p:nvPr/>
        </p:nvSpPr>
        <p:spPr>
          <a:xfrm>
            <a:off x="6913440" y="1525680"/>
            <a:ext cx="2087640" cy="1109520"/>
          </a:xfrm>
          <a:custGeom>
            <a:avLst/>
            <a:gdLst>
              <a:gd name="textAreaLeft" fmla="*/ 0 w 2087640"/>
              <a:gd name="textAreaRight" fmla="*/ 2088000 w 208764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Follow  Through (audit/review)</a:t>
            </a:r>
            <a:endParaRPr b="0" lang="en-US" sz="1200" strike="noStrike" u="none">
              <a:solidFill>
                <a:srgbClr val="000000"/>
              </a:solidFill>
              <a:effectLst/>
              <a:uFillTx/>
              <a:latin typeface="Arial"/>
            </a:endParaRPr>
          </a:p>
        </p:txBody>
      </p:sp>
      <p:sp>
        <p:nvSpPr>
          <p:cNvPr id="205" name=""/>
          <p:cNvSpPr/>
          <p:nvPr/>
        </p:nvSpPr>
        <p:spPr>
          <a:xfrm>
            <a:off x="5605560" y="1525680"/>
            <a:ext cx="1673280" cy="1109520"/>
          </a:xfrm>
          <a:custGeom>
            <a:avLst/>
            <a:gdLst>
              <a:gd name="textAreaLeft" fmla="*/ 0 w 1673280"/>
              <a:gd name="textAreaRight" fmla="*/ 1673640 w 167328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Mitigate / Manage</a:t>
            </a:r>
            <a:endParaRPr b="0" lang="en-US" sz="1200" strike="noStrike" u="none">
              <a:solidFill>
                <a:srgbClr val="000000"/>
              </a:solidFill>
              <a:effectLst/>
              <a:uFillTx/>
              <a:latin typeface="Arial"/>
            </a:endParaRPr>
          </a:p>
        </p:txBody>
      </p:sp>
      <p:sp>
        <p:nvSpPr>
          <p:cNvPr id="206" name=""/>
          <p:cNvSpPr/>
          <p:nvPr/>
        </p:nvSpPr>
        <p:spPr>
          <a:xfrm>
            <a:off x="3882960" y="1525680"/>
            <a:ext cx="1639800" cy="1109520"/>
          </a:xfrm>
          <a:custGeom>
            <a:avLst/>
            <a:gdLst>
              <a:gd name="textAreaLeft" fmla="*/ 0 w 1639800"/>
              <a:gd name="textAreaRight" fmla="*/ 1640160 w 163980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Analyze and Quantify</a:t>
            </a:r>
            <a:endParaRPr b="0" lang="en-US" sz="1200" strike="noStrike" u="none">
              <a:solidFill>
                <a:srgbClr val="000000"/>
              </a:solidFill>
              <a:effectLst/>
              <a:uFillTx/>
              <a:latin typeface="Arial"/>
            </a:endParaRPr>
          </a:p>
        </p:txBody>
      </p:sp>
      <p:sp>
        <p:nvSpPr>
          <p:cNvPr id="207" name=""/>
          <p:cNvSpPr/>
          <p:nvPr/>
        </p:nvSpPr>
        <p:spPr>
          <a:xfrm>
            <a:off x="5369040" y="2849400"/>
            <a:ext cx="1790640" cy="1109880"/>
          </a:xfrm>
          <a:custGeom>
            <a:avLst/>
            <a:gdLst>
              <a:gd name="textAreaLeft" fmla="*/ 0 w 1790640"/>
              <a:gd name="textAreaRight" fmla="*/ 1791000 w 179064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fontScale="70000" lnSpcReduction="19999"/>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Retained</a:t>
            </a:r>
            <a:endParaRPr b="0" lang="en-US" sz="1200" strike="noStrike" u="none">
              <a:solidFill>
                <a:srgbClr val="000000"/>
              </a:solidFill>
              <a:effectLst/>
              <a:uFillTx/>
              <a:latin typeface="Arial"/>
            </a:endParaRPr>
          </a:p>
          <a:p>
            <a:pPr lvl="1" marL="34452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Formalized Mitigation Plan</a:t>
            </a:r>
            <a:endParaRPr b="0" lang="en-US" sz="1000" strike="noStrike" u="none">
              <a:solidFill>
                <a:srgbClr val="000000"/>
              </a:solidFill>
              <a:effectLst/>
              <a:uFillTx/>
              <a:latin typeface="Arial"/>
            </a:endParaRPr>
          </a:p>
          <a:p>
            <a:pPr lvl="1" marL="34452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Reserve </a:t>
            </a:r>
            <a:endParaRPr b="0" lang="en-US" sz="10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Transfer</a:t>
            </a:r>
            <a:endParaRPr b="0" lang="en-US" sz="1200" strike="noStrike" u="none">
              <a:solidFill>
                <a:srgbClr val="000000"/>
              </a:solidFill>
              <a:effectLst/>
              <a:uFillTx/>
              <a:latin typeface="Arial"/>
            </a:endParaRPr>
          </a:p>
          <a:p>
            <a:pPr lvl="1" marL="34452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Contract Terms</a:t>
            </a:r>
            <a:endParaRPr b="0" lang="en-US" sz="1000" strike="noStrike" u="none">
              <a:solidFill>
                <a:srgbClr val="000000"/>
              </a:solidFill>
              <a:effectLst/>
              <a:uFillTx/>
              <a:latin typeface="Arial"/>
            </a:endParaRPr>
          </a:p>
          <a:p>
            <a:pPr lvl="1" marL="34452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Purchase Price</a:t>
            </a:r>
            <a:endParaRPr b="0" lang="en-US" sz="1000" strike="noStrike" u="none">
              <a:solidFill>
                <a:srgbClr val="000000"/>
              </a:solidFill>
              <a:effectLst/>
              <a:uFillTx/>
              <a:latin typeface="Arial"/>
            </a:endParaRPr>
          </a:p>
          <a:p>
            <a:pPr marL="11124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208" name=""/>
          <p:cNvSpPr/>
          <p:nvPr/>
        </p:nvSpPr>
        <p:spPr>
          <a:xfrm>
            <a:off x="3857760" y="2949480"/>
            <a:ext cx="1376280" cy="1109880"/>
          </a:xfrm>
          <a:custGeom>
            <a:avLst/>
            <a:gdLst>
              <a:gd name="textAreaLeft" fmla="*/ 0 w 1376280"/>
              <a:gd name="textAreaRight" fmla="*/ 1376640 w 137628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Risk Assessment</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209" name=""/>
          <p:cNvSpPr/>
          <p:nvPr/>
        </p:nvSpPr>
        <p:spPr>
          <a:xfrm>
            <a:off x="1982880" y="2878200"/>
            <a:ext cx="1753920" cy="1109520"/>
          </a:xfrm>
          <a:custGeom>
            <a:avLst/>
            <a:gdLst>
              <a:gd name="textAreaLeft" fmla="*/ 0 w 1753920"/>
              <a:gd name="textAreaRight" fmla="*/ 1754280 w 175392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fontScale="77500" lnSpcReduction="19999"/>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Inventory</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Risk Controls / Underwriting</a:t>
            </a:r>
            <a:endParaRPr b="0" lang="en-US" sz="1200" strike="noStrike" u="none">
              <a:solidFill>
                <a:srgbClr val="000000"/>
              </a:solidFill>
              <a:effectLst/>
              <a:uFillTx/>
              <a:latin typeface="Arial"/>
            </a:endParaRPr>
          </a:p>
        </p:txBody>
      </p:sp>
      <p:sp>
        <p:nvSpPr>
          <p:cNvPr id="210" name=""/>
          <p:cNvSpPr/>
          <p:nvPr/>
        </p:nvSpPr>
        <p:spPr>
          <a:xfrm>
            <a:off x="236520" y="2849400"/>
            <a:ext cx="1673280" cy="1109880"/>
          </a:xfrm>
          <a:custGeom>
            <a:avLst/>
            <a:gdLst>
              <a:gd name="textAreaLeft" fmla="*/ 0 w 1673280"/>
              <a:gd name="textAreaRight" fmla="*/ 1673640 w 167328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fontScale="25000" lnSpcReduction="19999"/>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Existing Assets and Positions</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New Investments / Transactions</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New Market Development</a:t>
            </a:r>
            <a:endParaRPr b="0" lang="en-US" sz="1200" strike="noStrike" u="none">
              <a:solidFill>
                <a:srgbClr val="000000"/>
              </a:solidFill>
              <a:effectLst/>
              <a:uFillTx/>
              <a:latin typeface="Arial"/>
            </a:endParaRPr>
          </a:p>
        </p:txBody>
      </p:sp>
      <p:sp>
        <p:nvSpPr>
          <p:cNvPr id="211" name=""/>
          <p:cNvSpPr/>
          <p:nvPr/>
        </p:nvSpPr>
        <p:spPr>
          <a:xfrm>
            <a:off x="7128000" y="2849400"/>
            <a:ext cx="1766880" cy="1109880"/>
          </a:xfrm>
          <a:custGeom>
            <a:avLst/>
            <a:gdLst>
              <a:gd name="textAreaLeft" fmla="*/ 0 w 1766880"/>
              <a:gd name="textAreaRight" fmla="*/ 1767240 w 176688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Assign Responsibility for Mitigation Plan</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Track/Audit Update</a:t>
            </a:r>
            <a:endParaRPr b="0" lang="en-US" sz="1200" strike="noStrike" u="none">
              <a:solidFill>
                <a:srgbClr val="000000"/>
              </a:solidFill>
              <a:effectLst/>
              <a:uFillTx/>
              <a:latin typeface="Arial"/>
            </a:endParaRPr>
          </a:p>
        </p:txBody>
      </p:sp>
      <p:sp>
        <p:nvSpPr>
          <p:cNvPr id="212" name=""/>
          <p:cNvSpPr/>
          <p:nvPr/>
        </p:nvSpPr>
        <p:spPr>
          <a:xfrm>
            <a:off x="1449360" y="3763800"/>
            <a:ext cx="690480" cy="373320"/>
          </a:xfrm>
          <a:prstGeom prst="rightArrow">
            <a:avLst>
              <a:gd name="adj1" fmla="val 50000"/>
              <a:gd name="adj2" fmla="val 46239"/>
            </a:avLst>
          </a:prstGeom>
          <a:gradFill rotWithShape="0">
            <a:gsLst>
              <a:gs pos="0">
                <a:srgbClr val="ff7c80"/>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13" name=""/>
          <p:cNvSpPr/>
          <p:nvPr/>
        </p:nvSpPr>
        <p:spPr>
          <a:xfrm>
            <a:off x="1449360" y="5056200"/>
            <a:ext cx="690480" cy="372960"/>
          </a:xfrm>
          <a:prstGeom prst="rightArrow">
            <a:avLst>
              <a:gd name="adj1" fmla="val 50000"/>
              <a:gd name="adj2" fmla="val 46284"/>
            </a:avLst>
          </a:prstGeom>
          <a:gradFill rotWithShape="0">
            <a:gsLst>
              <a:gs pos="0">
                <a:srgbClr val="ff7c80"/>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14" name=""/>
          <p:cNvSpPr/>
          <p:nvPr/>
        </p:nvSpPr>
        <p:spPr>
          <a:xfrm>
            <a:off x="901800" y="5581800"/>
            <a:ext cx="7338960" cy="529920"/>
          </a:xfrm>
          <a:prstGeom prst="leftRightArrow">
            <a:avLst>
              <a:gd name="adj1" fmla="val 50000"/>
              <a:gd name="adj2" fmla="val 275701"/>
            </a:avLst>
          </a:prstGeom>
          <a:gradFill rotWithShape="0">
            <a:gsLst>
              <a:gs pos="0">
                <a:srgbClr val="fc98a8"/>
              </a:gs>
              <a:gs pos="100000">
                <a:srgbClr val="fc0128"/>
              </a:gs>
            </a:gsLst>
            <a:path path="rect">
              <a:fillToRect l="50000" t="50000" r="50000" b="50000"/>
            </a:path>
          </a:gradFill>
          <a:ln w="9360">
            <a:solidFill>
              <a:srgbClr val="ff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Identify Opportunities</a:t>
            </a:r>
            <a:endParaRPr b="0" lang="en-US" sz="1800" strike="noStrike" u="none">
              <a:solidFill>
                <a:srgbClr val="000000"/>
              </a:solidFill>
              <a:effectLst/>
              <a:uFillTx/>
              <a:latin typeface="Arial"/>
            </a:endParaRPr>
          </a:p>
        </p:txBody>
      </p:sp>
      <p:sp>
        <p:nvSpPr>
          <p:cNvPr id="215" name=""/>
          <p:cNvSpPr/>
          <p:nvPr/>
        </p:nvSpPr>
        <p:spPr>
          <a:xfrm>
            <a:off x="1906560" y="4757760"/>
            <a:ext cx="1754280" cy="525600"/>
          </a:xfrm>
          <a:custGeom>
            <a:avLst/>
            <a:gdLst>
              <a:gd name="textAreaLeft" fmla="*/ 0 w 1754280"/>
              <a:gd name="textAreaRight" fmla="*/ 1754640 w 1754280"/>
              <a:gd name="textAreaTop" fmla="*/ 0 h 525600"/>
              <a:gd name="textAreaBottom" fmla="*/ 525960 h 52560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fontScale="92500" lnSpcReduction="9999"/>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Government Affairs</a:t>
            </a:r>
            <a:endParaRPr b="0" lang="en-US" sz="1200" strike="noStrike" u="none">
              <a:solidFill>
                <a:srgbClr val="000000"/>
              </a:solidFill>
              <a:effectLst/>
              <a:uFillTx/>
              <a:latin typeface="Arial"/>
            </a:endParaRPr>
          </a:p>
        </p:txBody>
      </p:sp>
      <p:sp>
        <p:nvSpPr>
          <p:cNvPr id="216" name=""/>
          <p:cNvSpPr/>
          <p:nvPr/>
        </p:nvSpPr>
        <p:spPr>
          <a:xfrm>
            <a:off x="3843360" y="4757760"/>
            <a:ext cx="1754280" cy="525600"/>
          </a:xfrm>
          <a:custGeom>
            <a:avLst/>
            <a:gdLst>
              <a:gd name="textAreaLeft" fmla="*/ 0 w 1754280"/>
              <a:gd name="textAreaRight" fmla="*/ 1754640 w 1754280"/>
              <a:gd name="textAreaTop" fmla="*/ 0 h 525600"/>
              <a:gd name="textAreaBottom" fmla="*/ 525960 h 52560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fontScale="55000" lnSpcReduction="19999"/>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Market Opening Timeline/Quality</a:t>
            </a:r>
            <a:endParaRPr b="0" lang="en-US" sz="1200" strike="noStrike" u="none">
              <a:solidFill>
                <a:srgbClr val="000000"/>
              </a:solidFill>
              <a:effectLst/>
              <a:uFillTx/>
              <a:latin typeface="Arial"/>
            </a:endParaRPr>
          </a:p>
        </p:txBody>
      </p:sp>
      <p:sp>
        <p:nvSpPr>
          <p:cNvPr id="217" name=""/>
          <p:cNvSpPr/>
          <p:nvPr/>
        </p:nvSpPr>
        <p:spPr>
          <a:xfrm>
            <a:off x="5164200" y="5067360"/>
            <a:ext cx="1639800" cy="330120"/>
          </a:xfrm>
          <a:custGeom>
            <a:avLst/>
            <a:gdLst>
              <a:gd name="textAreaLeft" fmla="*/ 0 w 1639800"/>
              <a:gd name="textAreaRight" fmla="*/ 1640160 w 1639800"/>
              <a:gd name="textAreaTop" fmla="*/ 0 h 330120"/>
              <a:gd name="textAreaBottom" fmla="*/ 330480 h 3301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Indices</a:t>
            </a:r>
            <a:endParaRPr b="0" lang="en-US" sz="1200" strike="noStrike" u="none">
              <a:solidFill>
                <a:srgbClr val="000000"/>
              </a:solidFill>
              <a:effectLst/>
              <a:uFillTx/>
              <a:latin typeface="Arial"/>
            </a:endParaRPr>
          </a:p>
        </p:txBody>
      </p:sp>
      <p:sp>
        <p:nvSpPr>
          <p:cNvPr id="218" name=""/>
          <p:cNvSpPr/>
          <p:nvPr/>
        </p:nvSpPr>
        <p:spPr>
          <a:xfrm>
            <a:off x="6950160" y="5075280"/>
            <a:ext cx="1639800" cy="525600"/>
          </a:xfrm>
          <a:custGeom>
            <a:avLst/>
            <a:gdLst>
              <a:gd name="textAreaLeft" fmla="*/ 0 w 1639800"/>
              <a:gd name="textAreaRight" fmla="*/ 1640160 w 1639800"/>
              <a:gd name="textAreaTop" fmla="*/ 0 h 525600"/>
              <a:gd name="textAreaBottom" fmla="*/ 525960 h 52560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Publish</a:t>
            </a:r>
            <a:endParaRPr b="0"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9" name=""/>
          <p:cNvSpPr/>
          <p:nvPr/>
        </p:nvSpPr>
        <p:spPr>
          <a:xfrm>
            <a:off x="0" y="18576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Measure Success</a:t>
            </a:r>
            <a:endParaRPr b="0" lang="en-US" sz="3000" strike="noStrike" u="none">
              <a:solidFill>
                <a:srgbClr val="000000"/>
              </a:solidFill>
              <a:effectLst/>
              <a:uFillTx/>
              <a:latin typeface="Arial"/>
            </a:endParaRPr>
          </a:p>
        </p:txBody>
      </p:sp>
      <p:sp>
        <p:nvSpPr>
          <p:cNvPr id="220" name=""/>
          <p:cNvSpPr/>
          <p:nvPr/>
        </p:nvSpPr>
        <p:spPr>
          <a:xfrm>
            <a:off x="568440" y="3573360"/>
            <a:ext cx="8103960" cy="25628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Value of Publishing Market Reform Indices</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Measure Public Affairs’ success in meeting Enron’s internal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needs in liberalizing markets = our “score”.</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Support public discourse and advocacy by identifying market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successes and failures for policymakers and stakeholders. </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Provide tool to direct Public Affairs’ resources.</a:t>
            </a:r>
            <a:endParaRPr b="0" lang="en-US" sz="1800" strike="noStrike" u="none">
              <a:solidFill>
                <a:srgbClr val="000000"/>
              </a:solidFill>
              <a:effectLst/>
              <a:uFillTx/>
              <a:latin typeface="Arial"/>
            </a:endParaRPr>
          </a:p>
        </p:txBody>
      </p:sp>
      <p:sp>
        <p:nvSpPr>
          <p:cNvPr id="221" name=""/>
          <p:cNvSpPr/>
          <p:nvPr/>
        </p:nvSpPr>
        <p:spPr>
          <a:xfrm flipV="1">
            <a:off x="1322280" y="5054040"/>
            <a:ext cx="146160" cy="1458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280" bIns="26280" anchor="ctr">
            <a:noAutofit/>
          </a:bodyPr>
          <a:p>
            <a:endParaRPr b="0" lang="en-US" sz="2400" strike="noStrike" u="none">
              <a:solidFill>
                <a:srgbClr val="000000"/>
              </a:solidFill>
              <a:effectLst/>
              <a:uFillTx/>
              <a:latin typeface="Arial"/>
            </a:endParaRPr>
          </a:p>
        </p:txBody>
      </p:sp>
      <p:sp>
        <p:nvSpPr>
          <p:cNvPr id="222" name=""/>
          <p:cNvSpPr/>
          <p:nvPr/>
        </p:nvSpPr>
        <p:spPr>
          <a:xfrm flipV="1">
            <a:off x="1322280" y="4228560"/>
            <a:ext cx="146160" cy="1458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280" bIns="26280" anchor="ctr">
            <a:noAutofit/>
          </a:bodyPr>
          <a:p>
            <a:endParaRPr b="0" lang="en-US" sz="2400" strike="noStrike" u="none">
              <a:solidFill>
                <a:srgbClr val="000000"/>
              </a:solidFill>
              <a:effectLst/>
              <a:uFillTx/>
              <a:latin typeface="Arial"/>
            </a:endParaRPr>
          </a:p>
        </p:txBody>
      </p:sp>
      <p:sp>
        <p:nvSpPr>
          <p:cNvPr id="223" name=""/>
          <p:cNvSpPr/>
          <p:nvPr/>
        </p:nvSpPr>
        <p:spPr>
          <a:xfrm>
            <a:off x="0" y="1158840"/>
            <a:ext cx="9144000" cy="19234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To measure how Public Affairs’ advocacy is advancing Enron’s </a:t>
            </a:r>
            <a:endParaRPr b="0" lang="en-US" sz="2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network vision, there needs to be an independent metric. </a:t>
            </a:r>
            <a:endParaRPr b="0" lang="en-US" sz="2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Public Affairs is working with industry sources to publish            structured Indices (domestic and global) which quantify                                        overall energy market liberalization.</a:t>
            </a:r>
            <a:endParaRPr b="0" lang="en-US" sz="2000" strike="noStrike" u="none">
              <a:solidFill>
                <a:srgbClr val="000000"/>
              </a:solidFill>
              <a:effectLst/>
              <a:uFillTx/>
              <a:latin typeface="Arial"/>
            </a:endParaRPr>
          </a:p>
        </p:txBody>
      </p:sp>
      <p:sp>
        <p:nvSpPr>
          <p:cNvPr id="224" name=""/>
          <p:cNvSpPr/>
          <p:nvPr/>
        </p:nvSpPr>
        <p:spPr>
          <a:xfrm>
            <a:off x="5386320" y="3641760"/>
            <a:ext cx="625680" cy="217440"/>
          </a:xfrm>
          <a:custGeom>
            <a:avLst/>
            <a:gdLst>
              <a:gd name="textAreaLeft" fmla="*/ 97560 w 625680"/>
              <a:gd name="textAreaRight" fmla="*/ 547560 w 625680"/>
              <a:gd name="textAreaTop" fmla="*/ 54360 h 217440"/>
              <a:gd name="textAreaBottom" fmla="*/ 163080 h 217440"/>
            </a:gdLst>
            <a:ahLst/>
            <a:cxnLst/>
            <a:rect l="textAreaLeft" t="textAreaTop" r="textAreaRight" b="textAreaBottom"/>
            <a:pathLst>
              <a:path w="21600" h="21600">
                <a:moveTo>
                  <a:pt x="3375" y="5400"/>
                </a:moveTo>
                <a:lnTo>
                  <a:pt x="16200" y="5400"/>
                </a:lnTo>
                <a:lnTo>
                  <a:pt x="16200" y="0"/>
                </a:lnTo>
                <a:lnTo>
                  <a:pt x="21600" y="10800"/>
                </a:lnTo>
                <a:lnTo>
                  <a:pt x="16200" y="21600"/>
                </a:lnTo>
                <a:lnTo>
                  <a:pt x="16200" y="16200"/>
                </a:lnTo>
                <a:lnTo>
                  <a:pt x="3375" y="16200"/>
                </a:lnTo>
                <a:close/>
              </a:path>
              <a:path w="21600" h="21600">
                <a:moveTo>
                  <a:pt x="0" y="5400"/>
                </a:moveTo>
                <a:lnTo>
                  <a:pt x="675" y="5400"/>
                </a:lnTo>
                <a:lnTo>
                  <a:pt x="675" y="16200"/>
                </a:lnTo>
                <a:lnTo>
                  <a:pt x="0" y="16200"/>
                </a:lnTo>
                <a:close/>
              </a:path>
              <a:path w="21600" h="21600">
                <a:moveTo>
                  <a:pt x="1350" y="5400"/>
                </a:moveTo>
                <a:lnTo>
                  <a:pt x="2700" y="5400"/>
                </a:lnTo>
                <a:lnTo>
                  <a:pt x="2700" y="16200"/>
                </a:lnTo>
                <a:lnTo>
                  <a:pt x="1350" y="16200"/>
                </a:lnTo>
                <a:close/>
              </a:path>
            </a:pathLst>
          </a:custGeom>
          <a:gradFill rotWithShape="0">
            <a:gsLst>
              <a:gs pos="0">
                <a:srgbClr val="004275"/>
              </a:gs>
              <a:gs pos="100000">
                <a:srgbClr val="0091ff"/>
              </a:gs>
            </a:gsLst>
            <a:lin ang="108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25" name=""/>
          <p:cNvSpPr/>
          <p:nvPr/>
        </p:nvSpPr>
        <p:spPr>
          <a:xfrm flipV="1">
            <a:off x="1322280" y="5867280"/>
            <a:ext cx="14616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6" name=""/>
          <p:cNvSpPr/>
          <p:nvPr/>
        </p:nvSpPr>
        <p:spPr>
          <a:xfrm>
            <a:off x="539640" y="1300320"/>
            <a:ext cx="8604360" cy="4503600"/>
          </a:xfrm>
          <a:prstGeom prst="rect">
            <a:avLst/>
          </a:prstGeom>
          <a:noFill/>
          <a:ln w="0">
            <a:noFill/>
          </a:ln>
        </p:spPr>
        <p:style>
          <a:lnRef idx="0"/>
          <a:fillRef idx="0"/>
          <a:effectRef idx="0"/>
          <a:fontRef idx="minor"/>
        </p:style>
        <p:txBody>
          <a:bodyPr lIns="90000" rIns="90000" tIns="46800" bIns="46800" anchor="t">
            <a:normAutofit fontScale="85000" lnSpcReduction="19999"/>
          </a:bodyPr>
          <a:p>
            <a:pPr>
              <a:spcBef>
                <a:spcPts val="1874"/>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Global Energy Investment Index</a:t>
            </a:r>
            <a:endParaRPr b="0" lang="en-US" sz="2000" strike="noStrike" u="none">
              <a:solidFill>
                <a:srgbClr val="000000"/>
              </a:solidFill>
              <a:effectLst/>
              <a:uFillTx/>
              <a:latin typeface="Arial"/>
            </a:endParaRPr>
          </a:p>
          <a:p>
            <a:pPr>
              <a:spcBef>
                <a:spcPts val="675"/>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Measure 20 countries versus “ideal” market model on 100 point scale.</a:t>
            </a:r>
            <a:endParaRPr b="0" lang="en-US" sz="1800" strike="noStrike" u="none">
              <a:solidFill>
                <a:srgbClr val="000000"/>
              </a:solidFill>
              <a:effectLst/>
              <a:uFillTx/>
              <a:latin typeface="Arial"/>
            </a:endParaRPr>
          </a:p>
          <a:p>
            <a:pPr lvl="1" marL="291960" indent="-177480">
              <a:spcBef>
                <a:spcPts val="675"/>
              </a:spcBef>
              <a:buClr>
                <a:srgbClr val="000000"/>
              </a:buClr>
              <a:buSzPct val="70000"/>
              <a:buFont typeface="ZapfDingbats" charset="2"/>
              <a:buChar char=""/>
              <a:tabLst>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Primary Attributes:  </a:t>
            </a:r>
            <a:endParaRPr b="0" lang="en-US" sz="1800" strike="noStrike" u="none">
              <a:solidFill>
                <a:srgbClr val="000000"/>
              </a:solidFill>
              <a:effectLst/>
              <a:uFillTx/>
              <a:latin typeface="Arial"/>
            </a:endParaRPr>
          </a:p>
          <a:p>
            <a:pPr>
              <a:spcBef>
                <a:spcPts val="675"/>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1. Financial stability, 2. % assets private, 3. % market access</a:t>
            </a:r>
            <a:endParaRPr b="0" lang="en-US" sz="1800" strike="noStrike" u="none">
              <a:solidFill>
                <a:srgbClr val="000000"/>
              </a:solidFill>
              <a:effectLst/>
              <a:uFillTx/>
              <a:latin typeface="Arial"/>
            </a:endParaRPr>
          </a:p>
          <a:p>
            <a:pPr lvl="1" marL="291960" indent="-177480">
              <a:spcBef>
                <a:spcPts val="675"/>
              </a:spcBef>
              <a:buClr>
                <a:srgbClr val="000000"/>
              </a:buClr>
              <a:buSzPct val="70000"/>
              <a:buFont typeface="ZapfDingbats" charset="2"/>
              <a:buChar char=""/>
              <a:tabLst>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Least Open Markets:</a:t>
            </a:r>
            <a:endParaRPr b="0" lang="en-US" sz="1800" strike="noStrike" u="none">
              <a:solidFill>
                <a:srgbClr val="000000"/>
              </a:solidFill>
              <a:effectLst/>
              <a:uFillTx/>
              <a:latin typeface="Arial"/>
            </a:endParaRPr>
          </a:p>
          <a:p>
            <a:pPr>
              <a:spcBef>
                <a:spcPts val="601"/>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20. India - 23, 19. China - 25, 18. France - 27</a:t>
            </a:r>
            <a:endParaRPr b="0" lang="en-US" sz="1600" strike="noStrike" u="none">
              <a:solidFill>
                <a:srgbClr val="000000"/>
              </a:solidFill>
              <a:effectLst/>
              <a:uFillTx/>
              <a:latin typeface="Arial"/>
            </a:endParaRPr>
          </a:p>
          <a:p>
            <a:pPr>
              <a:spcBef>
                <a:spcPts val="524"/>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sng">
                <a:solidFill>
                  <a:srgbClr val="000000"/>
                </a:solidFill>
                <a:effectLst/>
                <a:uFillTx/>
                <a:latin typeface="Arial"/>
              </a:rPr>
              <a:t>Oil &amp; Gas Journal</a:t>
            </a:r>
            <a:r>
              <a:rPr b="1" lang="en-US" sz="1400" strike="noStrike" u="none">
                <a:solidFill>
                  <a:srgbClr val="000000"/>
                </a:solidFill>
                <a:effectLst/>
                <a:uFillTx/>
                <a:latin typeface="Arial"/>
              </a:rPr>
              <a:t> will publish</a:t>
            </a:r>
            <a:endParaRPr b="0" lang="en-US" sz="1400" strike="noStrike" u="none">
              <a:solidFill>
                <a:srgbClr val="000000"/>
              </a:solidFill>
              <a:effectLst/>
              <a:uFillTx/>
              <a:latin typeface="Arial"/>
            </a:endParaRPr>
          </a:p>
          <a:p>
            <a:pPr>
              <a:spcBef>
                <a:spcPts val="751"/>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a:spcBef>
                <a:spcPts val="751"/>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US Retail Electric Competition Index</a:t>
            </a:r>
            <a:endParaRPr b="0" lang="en-US" sz="2000" strike="noStrike" u="none">
              <a:solidFill>
                <a:srgbClr val="000000"/>
              </a:solidFill>
              <a:effectLst/>
              <a:uFillTx/>
              <a:latin typeface="Arial"/>
            </a:endParaRPr>
          </a:p>
          <a:p>
            <a:pPr>
              <a:spcBef>
                <a:spcPts val="675"/>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Measure retail competition versus “key” market elements on 100 point scale.</a:t>
            </a:r>
            <a:endParaRPr b="0" lang="en-US" sz="1800" strike="noStrike" u="none">
              <a:solidFill>
                <a:srgbClr val="000000"/>
              </a:solidFill>
              <a:effectLst/>
              <a:uFillTx/>
              <a:latin typeface="Arial"/>
            </a:endParaRPr>
          </a:p>
          <a:p>
            <a:pPr lvl="1" marL="291960" indent="-177480">
              <a:spcBef>
                <a:spcPts val="675"/>
              </a:spcBef>
              <a:buClr>
                <a:srgbClr val="000000"/>
              </a:buClr>
              <a:buSzPct val="70000"/>
              <a:buFont typeface="ZapfDingbats" charset="2"/>
              <a:buChar char=""/>
              <a:tabLst>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Primary Attributes:  </a:t>
            </a:r>
            <a:endParaRPr b="0" lang="en-US" sz="1800" strike="noStrike" u="none">
              <a:solidFill>
                <a:srgbClr val="000000"/>
              </a:solidFill>
              <a:effectLst/>
              <a:uFillTx/>
              <a:latin typeface="Arial"/>
            </a:endParaRPr>
          </a:p>
          <a:p>
            <a:pPr>
              <a:spcBef>
                <a:spcPts val="675"/>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1. Divestiture,  2. Default Service Model, 3. Unbundling</a:t>
            </a:r>
            <a:endParaRPr b="0" lang="en-US" sz="1800" strike="noStrike" u="none">
              <a:solidFill>
                <a:srgbClr val="000000"/>
              </a:solidFill>
              <a:effectLst/>
              <a:uFillTx/>
              <a:latin typeface="Arial"/>
            </a:endParaRPr>
          </a:p>
          <a:p>
            <a:pPr lvl="1" marL="291960" indent="-177480">
              <a:spcBef>
                <a:spcPts val="675"/>
              </a:spcBef>
              <a:buClr>
                <a:srgbClr val="000000"/>
              </a:buClr>
              <a:buSzPct val="70000"/>
              <a:buFont typeface="ZapfDingbats" charset="2"/>
              <a:buChar char=""/>
              <a:tabLst>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Most Competitive Markets:  </a:t>
            </a:r>
            <a:endParaRPr b="0" lang="en-US" sz="1800" strike="noStrike" u="none">
              <a:solidFill>
                <a:srgbClr val="000000"/>
              </a:solidFill>
              <a:effectLst/>
              <a:uFillTx/>
              <a:latin typeface="Arial"/>
            </a:endParaRPr>
          </a:p>
          <a:p>
            <a:pPr>
              <a:spcBef>
                <a:spcPts val="601"/>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1.  Maine - 63, 2. Pennsylvania - 57, 3. New Jersey - 53</a:t>
            </a:r>
            <a:endParaRPr b="0" lang="en-US" sz="1600" strike="noStrike" u="none">
              <a:solidFill>
                <a:srgbClr val="000000"/>
              </a:solidFill>
              <a:effectLst/>
              <a:uFillTx/>
              <a:latin typeface="Arial"/>
            </a:endParaRPr>
          </a:p>
          <a:p>
            <a:pPr>
              <a:spcBef>
                <a:spcPts val="524"/>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Center for Advancement of Energy Markets</a:t>
            </a:r>
            <a:r>
              <a:rPr b="1" lang="en-US" sz="1400" strike="noStrike" u="none">
                <a:solidFill>
                  <a:srgbClr val="000000"/>
                </a:solidFill>
                <a:effectLst/>
                <a:uFillTx/>
                <a:latin typeface="Arial"/>
              </a:rPr>
              <a:t> may publish</a:t>
            </a:r>
            <a:endParaRPr b="0" lang="en-US" sz="1400" strike="noStrike" u="none">
              <a:solidFill>
                <a:srgbClr val="000000"/>
              </a:solidFill>
              <a:effectLst/>
              <a:uFillTx/>
              <a:latin typeface="Arial"/>
            </a:endParaRPr>
          </a:p>
        </p:txBody>
      </p:sp>
      <p:sp>
        <p:nvSpPr>
          <p:cNvPr id="227" name=""/>
          <p:cNvSpPr/>
          <p:nvPr/>
        </p:nvSpPr>
        <p:spPr>
          <a:xfrm flipV="1">
            <a:off x="392040" y="1417680"/>
            <a:ext cx="14436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228" name=""/>
          <p:cNvSpPr/>
          <p:nvPr/>
        </p:nvSpPr>
        <p:spPr>
          <a:xfrm>
            <a:off x="0" y="18576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Indices</a:t>
            </a:r>
            <a:endParaRPr b="0" lang="en-US" sz="3000" strike="noStrike" u="none">
              <a:solidFill>
                <a:srgbClr val="000000"/>
              </a:solidFill>
              <a:effectLst/>
              <a:uFillTx/>
              <a:latin typeface="Arial"/>
            </a:endParaRPr>
          </a:p>
        </p:txBody>
      </p:sp>
      <p:sp>
        <p:nvSpPr>
          <p:cNvPr id="229" name=""/>
          <p:cNvSpPr/>
          <p:nvPr/>
        </p:nvSpPr>
        <p:spPr>
          <a:xfrm flipV="1">
            <a:off x="392040" y="4241160"/>
            <a:ext cx="144360" cy="1458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280" bIns="2628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0" name=""/>
          <p:cNvSpPr/>
          <p:nvPr/>
        </p:nvSpPr>
        <p:spPr>
          <a:xfrm>
            <a:off x="743040" y="2222640"/>
            <a:ext cx="7646760" cy="1504800"/>
          </a:xfrm>
          <a:prstGeom prst="bevel">
            <a:avLst>
              <a:gd name="adj" fmla="val 12500"/>
            </a:avLst>
          </a:prstGeom>
          <a:gradFill rotWithShape="0">
            <a:gsLst>
              <a:gs pos="0">
                <a:srgbClr val="0091ff"/>
              </a:gs>
              <a:gs pos="50000">
                <a:srgbClr val="a8d9fe"/>
              </a:gs>
              <a:gs pos="100000">
                <a:srgbClr val="0091ff"/>
              </a:gs>
            </a:gsLst>
            <a:lin ang="5400000"/>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31" name=""/>
          <p:cNvSpPr/>
          <p:nvPr/>
        </p:nvSpPr>
        <p:spPr>
          <a:xfrm>
            <a:off x="695160" y="2398680"/>
            <a:ext cx="7772400" cy="114300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Black"/>
              </a:rPr>
              <a:t>Corporate Communication</a:t>
            </a:r>
            <a:endParaRPr b="0" lang="en-US"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2" name=""/>
          <p:cNvSpPr/>
          <p:nvPr/>
        </p:nvSpPr>
        <p:spPr>
          <a:xfrm>
            <a:off x="0" y="18576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Functions</a:t>
            </a:r>
            <a:endParaRPr b="0" lang="en-US" sz="3000" strike="noStrike" u="none">
              <a:solidFill>
                <a:srgbClr val="000000"/>
              </a:solidFill>
              <a:effectLst/>
              <a:uFillTx/>
              <a:latin typeface="Arial"/>
            </a:endParaRPr>
          </a:p>
        </p:txBody>
      </p:sp>
      <p:sp>
        <p:nvSpPr>
          <p:cNvPr id="233" name=""/>
          <p:cNvSpPr/>
          <p:nvPr/>
        </p:nvSpPr>
        <p:spPr>
          <a:xfrm>
            <a:off x="1143000" y="1308240"/>
            <a:ext cx="7162920" cy="5067000"/>
          </a:xfrm>
          <a:prstGeom prst="rect">
            <a:avLst/>
          </a:prstGeom>
          <a:noFill/>
          <a:ln w="0">
            <a:noFill/>
          </a:ln>
        </p:spPr>
        <p:style>
          <a:lnRef idx="0"/>
          <a:fillRef idx="0"/>
          <a:effectRef idx="0"/>
          <a:fontRef idx="minor"/>
        </p:style>
        <p:txBody>
          <a:bodyPr lIns="90000" rIns="90000" tIns="46800" bIns="4680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Corporate Public Relations</a:t>
            </a:r>
            <a:endParaRPr b="0" lang="en-US" sz="2000" strike="noStrike" u="none">
              <a:solidFill>
                <a:srgbClr val="000000"/>
              </a:solidFill>
              <a:effectLst/>
              <a:uFillTx/>
              <a:latin typeface="Arial"/>
            </a:endParaRPr>
          </a:p>
          <a:p>
            <a:pPr>
              <a:lnSpc>
                <a:spcPct val="7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 Earned Media</a:t>
            </a:r>
            <a:endParaRPr b="0" lang="en-US" sz="1800" strike="noStrike" u="none">
              <a:solidFill>
                <a:srgbClr val="000000"/>
              </a:solidFill>
              <a:effectLst/>
              <a:uFillTx/>
              <a:latin typeface="Arial"/>
            </a:endParaRPr>
          </a:p>
          <a:p>
            <a:pPr>
              <a:lnSpc>
                <a:spcPct val="7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 Visitor Center </a:t>
            </a:r>
            <a:endParaRPr b="0" lang="en-US" sz="1800" strike="noStrike" u="none">
              <a:solidFill>
                <a:srgbClr val="000000"/>
              </a:solidFill>
              <a:effectLst/>
              <a:uFillTx/>
              <a:latin typeface="Arial"/>
            </a:endParaRPr>
          </a:p>
          <a:p>
            <a:pPr>
              <a:lnSpc>
                <a:spcPct val="7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 Internet </a:t>
            </a:r>
            <a:endParaRPr b="0" lang="en-US" sz="1800" strike="noStrike" u="none">
              <a:solidFill>
                <a:srgbClr val="000000"/>
              </a:solidFill>
              <a:effectLst/>
              <a:uFillTx/>
              <a:latin typeface="Arial"/>
            </a:endParaRPr>
          </a:p>
          <a:p>
            <a:pPr>
              <a:lnSpc>
                <a:spcPct val="7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 Business Unit Public Relations Coordination</a:t>
            </a:r>
            <a:endParaRPr b="0" lang="en-US" sz="1800" strike="noStrike" u="none">
              <a:solidFill>
                <a:srgbClr val="000000"/>
              </a:solidFill>
              <a:effectLst/>
              <a:uFillTx/>
              <a:latin typeface="Arial"/>
            </a:endParaRPr>
          </a:p>
          <a:p>
            <a:pPr>
              <a:lnSpc>
                <a:spcPct val="8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Corporate Brand Advertising</a:t>
            </a:r>
            <a:endParaRPr b="0" lang="en-US" sz="2000" strike="noStrike" u="none">
              <a:solidFill>
                <a:srgbClr val="000000"/>
              </a:solidFill>
              <a:effectLst/>
              <a:uFillTx/>
              <a:latin typeface="Arial"/>
            </a:endParaRPr>
          </a:p>
          <a:p>
            <a:pPr>
              <a:lnSpc>
                <a:spcPct val="85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1800" strike="noStrike" u="none">
                <a:solidFill>
                  <a:srgbClr val="000000"/>
                </a:solidFill>
                <a:effectLst/>
                <a:uFillTx/>
                <a:latin typeface="Arial"/>
              </a:rPr>
              <a:t>• Paid Media</a:t>
            </a:r>
            <a:endParaRPr b="0" lang="en-US" sz="1800" strike="noStrike" u="none">
              <a:solidFill>
                <a:srgbClr val="000000"/>
              </a:solidFill>
              <a:effectLst/>
              <a:uFillTx/>
              <a:latin typeface="Arial"/>
            </a:endParaRPr>
          </a:p>
          <a:p>
            <a:pPr>
              <a:lnSpc>
                <a:spcPct val="85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 Internet</a:t>
            </a:r>
            <a:endParaRPr b="0" lang="en-US" sz="1800" strike="noStrike" u="none">
              <a:solidFill>
                <a:srgbClr val="000000"/>
              </a:solidFill>
              <a:effectLst/>
              <a:uFillTx/>
              <a:latin typeface="Arial"/>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Internal Communication</a:t>
            </a:r>
            <a:endParaRPr b="0" lang="en-US" sz="2000" strike="noStrike" u="none">
              <a:solidFill>
                <a:srgbClr val="000000"/>
              </a:solidFill>
              <a:effectLst/>
              <a:uFillTx/>
              <a:latin typeface="Arial"/>
            </a:endParaRPr>
          </a:p>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 Enron Business</a:t>
            </a:r>
            <a:endParaRPr b="0" lang="en-US" sz="1800" strike="noStrike" u="none">
              <a:solidFill>
                <a:srgbClr val="000000"/>
              </a:solidFill>
              <a:effectLst/>
              <a:uFillTx/>
              <a:latin typeface="Arial"/>
            </a:endParaRPr>
          </a:p>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 Hello Enron</a:t>
            </a:r>
            <a:endParaRPr b="0" lang="en-US" sz="1800" strike="noStrike" u="none">
              <a:solidFill>
                <a:srgbClr val="000000"/>
              </a:solidFill>
              <a:effectLst/>
              <a:uFillTx/>
              <a:latin typeface="Arial"/>
            </a:endParaRPr>
          </a:p>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 Employee Meetings/Orientations</a:t>
            </a:r>
            <a:endParaRPr b="0" lang="en-US" sz="1800" strike="noStrike" u="none">
              <a:solidFill>
                <a:srgbClr val="000000"/>
              </a:solidFill>
              <a:effectLst/>
              <a:uFillTx/>
              <a:latin typeface="Arial"/>
            </a:endParaRPr>
          </a:p>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 Intranet</a:t>
            </a:r>
            <a:endParaRPr b="0" lang="en-US" sz="1800" strike="noStrike" u="none">
              <a:solidFill>
                <a:srgbClr val="000000"/>
              </a:solidFill>
              <a:effectLst/>
              <a:uFillTx/>
              <a:latin typeface="Arial"/>
            </a:endParaRPr>
          </a:p>
        </p:txBody>
      </p:sp>
      <p:sp>
        <p:nvSpPr>
          <p:cNvPr id="234" name=""/>
          <p:cNvSpPr/>
          <p:nvPr/>
        </p:nvSpPr>
        <p:spPr>
          <a:xfrm flipV="1">
            <a:off x="981000" y="1409760"/>
            <a:ext cx="165240" cy="1648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
        <p:nvSpPr>
          <p:cNvPr id="235" name=""/>
          <p:cNvSpPr/>
          <p:nvPr/>
        </p:nvSpPr>
        <p:spPr>
          <a:xfrm flipV="1">
            <a:off x="981000" y="3153600"/>
            <a:ext cx="165240" cy="1652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
        <p:nvSpPr>
          <p:cNvPr id="236" name=""/>
          <p:cNvSpPr/>
          <p:nvPr/>
        </p:nvSpPr>
        <p:spPr>
          <a:xfrm flipV="1">
            <a:off x="981000" y="4396680"/>
            <a:ext cx="165240" cy="1652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7" name=""/>
          <p:cNvSpPr/>
          <p:nvPr/>
        </p:nvSpPr>
        <p:spPr>
          <a:xfrm>
            <a:off x="1819440" y="1554120"/>
            <a:ext cx="5929200" cy="4687560"/>
          </a:xfrm>
          <a:prstGeom prst="rect">
            <a:avLst/>
          </a:prstGeom>
          <a:noFill/>
          <a:ln w="0">
            <a:noFill/>
          </a:ln>
        </p:spPr>
        <p:style>
          <a:lnRef idx="0"/>
          <a:fillRef idx="0"/>
          <a:effectRef idx="0"/>
          <a:fontRef idx="minor"/>
        </p:style>
        <p:txBody>
          <a:bodyPr lIns="90000" rIns="90000" tIns="46800" bIns="46800" anchor="t">
            <a:spAutoFit/>
          </a:bodyPr>
          <a:p>
            <a:pPr algn="ctr">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Consistent Delivery Of The “Message”</a:t>
            </a:r>
            <a:endParaRPr b="0" lang="en-US" sz="2000" strike="noStrike" u="none">
              <a:solidFill>
                <a:srgbClr val="000000"/>
              </a:solidFill>
              <a:effectLst/>
              <a:uFillTx/>
              <a:latin typeface="Arial"/>
            </a:endParaRPr>
          </a:p>
          <a:p>
            <a:pPr>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endParaRPr b="0" lang="en-US" sz="2000" strike="noStrike" u="none">
              <a:solidFill>
                <a:srgbClr val="000000"/>
              </a:solidFill>
              <a:effectLst/>
              <a:uFillTx/>
              <a:latin typeface="Arial"/>
            </a:endParaRPr>
          </a:p>
          <a:p>
            <a:pPr>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Coverage On Our Terms</a:t>
            </a:r>
            <a:endParaRPr b="0" lang="en-US" sz="2000" strike="noStrike" u="none">
              <a:solidFill>
                <a:srgbClr val="000000"/>
              </a:solidFill>
              <a:effectLst/>
              <a:uFillTx/>
              <a:latin typeface="Arial"/>
            </a:endParaRPr>
          </a:p>
          <a:p>
            <a:pPr>
              <a:spcBef>
                <a:spcPts val="168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endParaRPr b="0" lang="en-US" sz="1800" strike="noStrike" u="none">
              <a:solidFill>
                <a:srgbClr val="000000"/>
              </a:solidFill>
              <a:effectLst/>
              <a:uFillTx/>
              <a:latin typeface="Arial"/>
            </a:endParaRPr>
          </a:p>
          <a:p>
            <a:pPr>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Ask “How Can We Help You Make Money?” </a:t>
            </a:r>
            <a:r>
              <a:rPr b="1" lang="en-US" sz="2000" strike="noStrike" u="none">
                <a:solidFill>
                  <a:srgbClr val="000000"/>
                </a:solidFill>
                <a:effectLst/>
                <a:uFillTx/>
                <a:latin typeface="Arial"/>
              </a:rPr>
              <a:t>	</a:t>
            </a:r>
            <a:endParaRPr b="0" lang="en-US" sz="2000" strike="noStrike" u="none">
              <a:solidFill>
                <a:srgbClr val="000000"/>
              </a:solidFill>
              <a:effectLst/>
              <a:uFillTx/>
              <a:latin typeface="Arial"/>
            </a:endParaRPr>
          </a:p>
          <a:p>
            <a:pPr>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endParaRPr b="0" lang="en-US" sz="2000" strike="noStrike" u="none">
              <a:solidFill>
                <a:srgbClr val="000000"/>
              </a:solidFill>
              <a:effectLst/>
              <a:uFillTx/>
              <a:latin typeface="Arial"/>
            </a:endParaRPr>
          </a:p>
          <a:p>
            <a:pPr>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Investor Relations’ Audience is Primary</a:t>
            </a:r>
            <a:endParaRPr b="0" lang="en-US" sz="2000" strike="noStrike" u="none">
              <a:solidFill>
                <a:srgbClr val="000000"/>
              </a:solidFill>
              <a:effectLst/>
              <a:uFillTx/>
              <a:latin typeface="Arial"/>
            </a:endParaRPr>
          </a:p>
          <a:p>
            <a:pPr>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
        <p:nvSpPr>
          <p:cNvPr id="238" name=""/>
          <p:cNvSpPr/>
          <p:nvPr/>
        </p:nvSpPr>
        <p:spPr>
          <a:xfrm>
            <a:off x="0" y="17136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Strategy / Approach</a:t>
            </a:r>
            <a:endParaRPr b="0" lang="en-US" sz="3000" strike="noStrike" u="none">
              <a:solidFill>
                <a:srgbClr val="000000"/>
              </a:solidFill>
              <a:effectLst/>
              <a:uFillTx/>
              <a:latin typeface="Arial"/>
            </a:endParaRPr>
          </a:p>
        </p:txBody>
      </p:sp>
      <p:sp>
        <p:nvSpPr>
          <p:cNvPr id="239" name=""/>
          <p:cNvSpPr/>
          <p:nvPr/>
        </p:nvSpPr>
        <p:spPr>
          <a:xfrm flipV="1">
            <a:off x="1639800" y="2192400"/>
            <a:ext cx="165240" cy="1648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
        <p:nvSpPr>
          <p:cNvPr id="240" name=""/>
          <p:cNvSpPr/>
          <p:nvPr/>
        </p:nvSpPr>
        <p:spPr>
          <a:xfrm flipV="1">
            <a:off x="1639800" y="3236040"/>
            <a:ext cx="165240" cy="1652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
        <p:nvSpPr>
          <p:cNvPr id="241" name=""/>
          <p:cNvSpPr/>
          <p:nvPr/>
        </p:nvSpPr>
        <p:spPr>
          <a:xfrm flipV="1">
            <a:off x="1639800" y="4315680"/>
            <a:ext cx="165240" cy="1652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
        <p:nvSpPr>
          <p:cNvPr id="242" name=""/>
          <p:cNvSpPr/>
          <p:nvPr/>
        </p:nvSpPr>
        <p:spPr>
          <a:xfrm flipV="1">
            <a:off x="1639800" y="5365800"/>
            <a:ext cx="165240" cy="1648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3" name=""/>
          <p:cNvSpPr/>
          <p:nvPr/>
        </p:nvSpPr>
        <p:spPr>
          <a:xfrm>
            <a:off x="425520" y="3014640"/>
            <a:ext cx="1849320" cy="1146240"/>
          </a:xfrm>
          <a:prstGeom prst="bevel">
            <a:avLst>
              <a:gd name="adj" fmla="val 12500"/>
            </a:avLst>
          </a:prstGeom>
          <a:gradFill rotWithShape="0">
            <a:gsLst>
              <a:gs pos="0">
                <a:srgbClr val="dbecfe"/>
              </a:gs>
              <a:gs pos="100000">
                <a:srgbClr val="99ccff"/>
              </a:gs>
            </a:gsLst>
            <a:path path="rect">
              <a:fillToRect l="50000" t="50000" r="50000" b="50000"/>
            </a:path>
          </a:gradFill>
          <a:ln w="9360">
            <a:solidFill>
              <a:srgbClr val="99cc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44" name=""/>
          <p:cNvSpPr/>
          <p:nvPr/>
        </p:nvSpPr>
        <p:spPr>
          <a:xfrm>
            <a:off x="425520" y="4838760"/>
            <a:ext cx="1849320" cy="1146240"/>
          </a:xfrm>
          <a:prstGeom prst="bevel">
            <a:avLst>
              <a:gd name="adj" fmla="val 12500"/>
            </a:avLst>
          </a:prstGeom>
          <a:gradFill rotWithShape="0">
            <a:gsLst>
              <a:gs pos="0">
                <a:srgbClr val="dbecfe"/>
              </a:gs>
              <a:gs pos="100000">
                <a:srgbClr val="99ccff"/>
              </a:gs>
            </a:gsLst>
            <a:path path="rect">
              <a:fillToRect l="50000" t="50000" r="50000" b="50000"/>
            </a:path>
          </a:gradFill>
          <a:ln w="9360">
            <a:solidFill>
              <a:srgbClr val="99cc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45" name=""/>
          <p:cNvSpPr/>
          <p:nvPr/>
        </p:nvSpPr>
        <p:spPr>
          <a:xfrm>
            <a:off x="425520" y="1339920"/>
            <a:ext cx="1849320" cy="1146240"/>
          </a:xfrm>
          <a:prstGeom prst="bevel">
            <a:avLst>
              <a:gd name="adj" fmla="val 12500"/>
            </a:avLst>
          </a:prstGeom>
          <a:gradFill rotWithShape="0">
            <a:gsLst>
              <a:gs pos="0">
                <a:srgbClr val="dbecfe"/>
              </a:gs>
              <a:gs pos="100000">
                <a:srgbClr val="99ccff"/>
              </a:gs>
            </a:gsLst>
            <a:path path="rect">
              <a:fillToRect l="50000" t="50000" r="50000" b="50000"/>
            </a:path>
          </a:gradFill>
          <a:ln w="9360">
            <a:solidFill>
              <a:srgbClr val="99cc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46"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Advertising Approach</a:t>
            </a:r>
            <a:endParaRPr b="0" lang="en-US" sz="3000" strike="noStrike" u="none">
              <a:solidFill>
                <a:srgbClr val="000000"/>
              </a:solidFill>
              <a:effectLst/>
              <a:uFillTx/>
              <a:latin typeface="Arial Black"/>
            </a:endParaRPr>
          </a:p>
        </p:txBody>
      </p:sp>
      <p:sp>
        <p:nvSpPr>
          <p:cNvPr id="247" name="PlaceHolder 2"/>
          <p:cNvSpPr>
            <a:spLocks noGrp="1"/>
          </p:cNvSpPr>
          <p:nvPr>
            <p:ph/>
          </p:nvPr>
        </p:nvSpPr>
        <p:spPr>
          <a:xfrm>
            <a:off x="828720" y="1698480"/>
            <a:ext cx="1589040" cy="579600"/>
          </a:xfrm>
          <a:prstGeom prst="rect">
            <a:avLst/>
          </a:prstGeom>
          <a:noFill/>
          <a:ln w="0">
            <a:noFill/>
          </a:ln>
        </p:spPr>
        <p:txBody>
          <a:bodyPr lIns="90000" rIns="90000" tIns="46800" bIns="46800" anchor="t">
            <a:normAutofit/>
          </a:bodyPr>
          <a:p>
            <a:pPr indent="0">
              <a:spcBef>
                <a:spcPts val="1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Message</a:t>
            </a:r>
            <a:endParaRPr b="1" lang="en-US" sz="1600" strike="noStrike" u="none">
              <a:solidFill>
                <a:srgbClr val="000000"/>
              </a:solidFill>
              <a:effectLst/>
              <a:uFillTx/>
              <a:latin typeface="Arial"/>
            </a:endParaRPr>
          </a:p>
        </p:txBody>
      </p:sp>
      <p:sp>
        <p:nvSpPr>
          <p:cNvPr id="248" name=""/>
          <p:cNvSpPr/>
          <p:nvPr/>
        </p:nvSpPr>
        <p:spPr>
          <a:xfrm>
            <a:off x="542880" y="3287880"/>
            <a:ext cx="1589040" cy="579240"/>
          </a:xfrm>
          <a:prstGeom prst="rect">
            <a:avLst/>
          </a:prstGeom>
          <a:noFill/>
          <a:ln w="0">
            <a:noFill/>
          </a:ln>
        </p:spPr>
        <p:style>
          <a:lnRef idx="0"/>
          <a:fillRef idx="0"/>
          <a:effectRef idx="0"/>
          <a:fontRef idx="minor"/>
        </p:style>
        <p:txBody>
          <a:bodyPr lIns="90000" rIns="90000" tIns="46800" bIns="46800" anchor="t">
            <a:normAutofit fontScale="92500" lnSpcReduction="9999"/>
          </a:bodyPr>
          <a:p>
            <a:pPr algn="ct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Target Audience</a:t>
            </a:r>
            <a:endParaRPr b="0" lang="en-US" sz="1600" strike="noStrike" u="none">
              <a:solidFill>
                <a:srgbClr val="000000"/>
              </a:solidFill>
              <a:effectLst/>
              <a:uFillTx/>
              <a:latin typeface="Arial"/>
            </a:endParaRPr>
          </a:p>
        </p:txBody>
      </p:sp>
      <p:sp>
        <p:nvSpPr>
          <p:cNvPr id="249" name=""/>
          <p:cNvSpPr/>
          <p:nvPr/>
        </p:nvSpPr>
        <p:spPr>
          <a:xfrm>
            <a:off x="606600" y="5207040"/>
            <a:ext cx="1589040" cy="579240"/>
          </a:xfrm>
          <a:prstGeom prst="rect">
            <a:avLst/>
          </a:prstGeom>
          <a:noFill/>
          <a:ln w="0">
            <a:noFill/>
          </a:ln>
        </p:spPr>
        <p:style>
          <a:lnRef idx="0"/>
          <a:fillRef idx="0"/>
          <a:effectRef idx="0"/>
          <a:fontRef idx="minor"/>
        </p:style>
        <p:txBody>
          <a:bodyPr lIns="90000" rIns="90000" tIns="46800" bIns="46800" anchor="t">
            <a:norm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Measurement</a:t>
            </a:r>
            <a:endParaRPr b="0" lang="en-US" sz="1600" strike="noStrike" u="none">
              <a:solidFill>
                <a:srgbClr val="000000"/>
              </a:solidFill>
              <a:effectLst/>
              <a:uFillTx/>
              <a:latin typeface="Arial"/>
            </a:endParaRPr>
          </a:p>
        </p:txBody>
      </p:sp>
      <p:sp>
        <p:nvSpPr>
          <p:cNvPr id="250" name=""/>
          <p:cNvSpPr/>
          <p:nvPr/>
        </p:nvSpPr>
        <p:spPr>
          <a:xfrm>
            <a:off x="2448000" y="1395360"/>
            <a:ext cx="5957640" cy="579600"/>
          </a:xfrm>
          <a:prstGeom prst="rect">
            <a:avLst/>
          </a:prstGeom>
          <a:noFill/>
          <a:ln w="0">
            <a:noFill/>
          </a:ln>
        </p:spPr>
        <p:style>
          <a:lnRef idx="0"/>
          <a:fillRef idx="0"/>
          <a:effectRef idx="0"/>
          <a:fontRef idx="minor"/>
        </p:style>
        <p:txBody>
          <a:bodyPr lIns="90000" rIns="90000" tIns="46800" bIns="46800" anchor="t">
            <a:normAutofit fontScale="47500" lnSpcReduction="19999"/>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Move Toward Endless Possibilities, Innovative, “Network”</a:t>
            </a:r>
            <a:endParaRPr b="0" lang="en-US" sz="1600" strike="noStrike" u="none">
              <a:solidFill>
                <a:srgbClr val="000000"/>
              </a:solidFill>
              <a:effectLst/>
              <a:uFillTx/>
              <a:latin typeface="Arial"/>
            </a:endParaRPr>
          </a:p>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Deemphasize sole focus on “Energy Company”</a:t>
            </a:r>
            <a:endParaRPr b="0" lang="en-US" sz="1600" strike="noStrike" u="none">
              <a:solidFill>
                <a:srgbClr val="000000"/>
              </a:solidFill>
              <a:effectLst/>
              <a:uFillTx/>
              <a:latin typeface="Arial"/>
            </a:endParaRPr>
          </a:p>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Focus on categories/examples, not individual testimonials</a:t>
            </a:r>
            <a:endParaRPr b="0" lang="en-US" sz="1600" strike="noStrike" u="none">
              <a:solidFill>
                <a:srgbClr val="000000"/>
              </a:solidFill>
              <a:effectLst/>
              <a:uFillTx/>
              <a:latin typeface="Arial"/>
            </a:endParaRPr>
          </a:p>
        </p:txBody>
      </p:sp>
      <p:sp>
        <p:nvSpPr>
          <p:cNvPr id="251" name=""/>
          <p:cNvSpPr/>
          <p:nvPr/>
        </p:nvSpPr>
        <p:spPr>
          <a:xfrm>
            <a:off x="2448000" y="2886120"/>
            <a:ext cx="5957640" cy="1846080"/>
          </a:xfrm>
          <a:prstGeom prst="rect">
            <a:avLst/>
          </a:prstGeom>
          <a:noFill/>
          <a:ln w="0">
            <a:noFill/>
          </a:ln>
        </p:spPr>
        <p:style>
          <a:lnRef idx="0"/>
          <a:fillRef idx="0"/>
          <a:effectRef idx="0"/>
          <a:fontRef idx="minor"/>
        </p:style>
        <p:txBody>
          <a:bodyPr lIns="90000" rIns="90000" tIns="46800" bIns="46800" anchor="t">
            <a:normAutofit/>
          </a:bodyPr>
          <a:p>
            <a:pPr>
              <a:spcBef>
                <a:spcPts val="300"/>
              </a:spcBef>
              <a:tabLst>
                <a:tab algn="l" pos="0"/>
                <a:tab algn="l" pos="4618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Business Decision Makers (45%)</a:t>
            </a:r>
            <a:endParaRPr b="0" lang="en-US" sz="1600" strike="noStrike" u="none">
              <a:solidFill>
                <a:srgbClr val="000000"/>
              </a:solidFill>
              <a:effectLst/>
              <a:uFillTx/>
              <a:latin typeface="Arial"/>
            </a:endParaRPr>
          </a:p>
          <a:p>
            <a:pPr>
              <a:spcBef>
                <a:spcPts val="300"/>
              </a:spcBef>
              <a:tabLst>
                <a:tab algn="l" pos="0"/>
                <a:tab algn="l" pos="4618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CXOs and Their Advisors</a:t>
            </a:r>
            <a:endParaRPr b="0" lang="en-US" sz="1600" strike="noStrike" u="none">
              <a:solidFill>
                <a:srgbClr val="000000"/>
              </a:solidFill>
              <a:effectLst/>
              <a:uFillTx/>
              <a:latin typeface="Arial"/>
            </a:endParaRPr>
          </a:p>
          <a:p>
            <a:pPr>
              <a:spcBef>
                <a:spcPts val="300"/>
              </a:spcBef>
              <a:tabLst>
                <a:tab algn="l" pos="0"/>
                <a:tab algn="l" pos="4618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Opinion Leaders (45%)</a:t>
            </a:r>
            <a:endParaRPr b="0" lang="en-US" sz="1600" strike="noStrike" u="none">
              <a:solidFill>
                <a:srgbClr val="000000"/>
              </a:solidFill>
              <a:effectLst/>
              <a:uFillTx/>
              <a:latin typeface="Arial"/>
            </a:endParaRPr>
          </a:p>
          <a:p>
            <a:pPr>
              <a:spcBef>
                <a:spcPts val="300"/>
              </a:spcBef>
              <a:tabLst>
                <a:tab algn="l" pos="0"/>
                <a:tab algn="l" pos="4618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Regulators, Politicians, Media</a:t>
            </a:r>
            <a:endParaRPr b="0" lang="en-US" sz="1600" strike="noStrike" u="none">
              <a:solidFill>
                <a:srgbClr val="000000"/>
              </a:solidFill>
              <a:effectLst/>
              <a:uFillTx/>
              <a:latin typeface="Arial"/>
            </a:endParaRPr>
          </a:p>
          <a:p>
            <a:pPr>
              <a:spcBef>
                <a:spcPts val="300"/>
              </a:spcBef>
              <a:tabLst>
                <a:tab algn="l" pos="0"/>
                <a:tab algn="l" pos="4618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Employees (10%)</a:t>
            </a:r>
            <a:endParaRPr b="0" lang="en-US" sz="1600" strike="noStrike" u="none">
              <a:solidFill>
                <a:srgbClr val="000000"/>
              </a:solidFill>
              <a:effectLst/>
              <a:uFillTx/>
              <a:latin typeface="Arial"/>
            </a:endParaRPr>
          </a:p>
          <a:p>
            <a:pPr>
              <a:spcBef>
                <a:spcPts val="300"/>
              </a:spcBef>
              <a:tabLst>
                <a:tab algn="l" pos="0"/>
                <a:tab algn="l" pos="4618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Current/Prospective</a:t>
            </a:r>
            <a:endParaRPr b="0" lang="en-US" sz="1600" strike="noStrike" u="none">
              <a:solidFill>
                <a:srgbClr val="000000"/>
              </a:solidFill>
              <a:effectLst/>
              <a:uFillTx/>
              <a:latin typeface="Arial"/>
            </a:endParaRPr>
          </a:p>
        </p:txBody>
      </p:sp>
      <p:sp>
        <p:nvSpPr>
          <p:cNvPr id="252" name=""/>
          <p:cNvSpPr/>
          <p:nvPr/>
        </p:nvSpPr>
        <p:spPr>
          <a:xfrm>
            <a:off x="2448000" y="5070600"/>
            <a:ext cx="6318000" cy="579240"/>
          </a:xfrm>
          <a:prstGeom prst="rect">
            <a:avLst/>
          </a:prstGeom>
          <a:noFill/>
          <a:ln w="0">
            <a:noFill/>
          </a:ln>
        </p:spPr>
        <p:style>
          <a:lnRef idx="0"/>
          <a:fillRef idx="0"/>
          <a:effectRef idx="0"/>
          <a:fontRef idx="minor"/>
        </p:style>
        <p:txBody>
          <a:bodyPr lIns="90000" rIns="90000" tIns="46800" bIns="46800" anchor="t">
            <a:normAutofit fontScale="62500" lnSpcReduction="19999"/>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Awareness Tracking to Measure Effectiveness of Media Plan</a:t>
            </a:r>
            <a:endParaRPr b="0" lang="en-US" sz="1600" strike="noStrike" u="none">
              <a:solidFill>
                <a:srgbClr val="000000"/>
              </a:solidFill>
              <a:effectLst/>
              <a:uFillTx/>
              <a:latin typeface="Arial"/>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Opinion Research to Measure Impact on Target Audience</a:t>
            </a:r>
            <a:endParaRPr b="0" lang="en-US" sz="1600" strike="noStrike" u="none">
              <a:solidFill>
                <a:srgbClr val="000000"/>
              </a:solidFill>
              <a:effectLst/>
              <a:uFillTx/>
              <a:latin typeface="Arial"/>
            </a:endParaRPr>
          </a:p>
        </p:txBody>
      </p:sp>
      <p:sp>
        <p:nvSpPr>
          <p:cNvPr id="253" name=""/>
          <p:cNvSpPr/>
          <p:nvPr/>
        </p:nvSpPr>
        <p:spPr>
          <a:xfrm flipV="1">
            <a:off x="2367000" y="1492200"/>
            <a:ext cx="109440" cy="1094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7920" bIns="7920" anchor="ctr">
            <a:noAutofit/>
          </a:bodyPr>
          <a:p>
            <a:endParaRPr b="0" lang="en-US" sz="2400" strike="noStrike" u="none">
              <a:solidFill>
                <a:srgbClr val="000000"/>
              </a:solidFill>
              <a:effectLst/>
              <a:uFillTx/>
              <a:latin typeface="Arial"/>
            </a:endParaRPr>
          </a:p>
        </p:txBody>
      </p:sp>
      <p:sp>
        <p:nvSpPr>
          <p:cNvPr id="254" name=""/>
          <p:cNvSpPr/>
          <p:nvPr/>
        </p:nvSpPr>
        <p:spPr>
          <a:xfrm flipV="1">
            <a:off x="2367000" y="1828800"/>
            <a:ext cx="109440" cy="1094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7920" bIns="7920" anchor="ctr">
            <a:noAutofit/>
          </a:bodyPr>
          <a:p>
            <a:endParaRPr b="0" lang="en-US" sz="2400" strike="noStrike" u="none">
              <a:solidFill>
                <a:srgbClr val="000000"/>
              </a:solidFill>
              <a:effectLst/>
              <a:uFillTx/>
              <a:latin typeface="Arial"/>
            </a:endParaRPr>
          </a:p>
        </p:txBody>
      </p:sp>
      <p:sp>
        <p:nvSpPr>
          <p:cNvPr id="255" name=""/>
          <p:cNvSpPr/>
          <p:nvPr/>
        </p:nvSpPr>
        <p:spPr>
          <a:xfrm flipV="1">
            <a:off x="2367000" y="2117880"/>
            <a:ext cx="109440" cy="1094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7920" bIns="7920" anchor="ctr">
            <a:noAutofit/>
          </a:bodyPr>
          <a:p>
            <a:endParaRPr b="0" lang="en-US" sz="2400" strike="noStrike" u="none">
              <a:solidFill>
                <a:srgbClr val="000000"/>
              </a:solidFill>
              <a:effectLst/>
              <a:uFillTx/>
              <a:latin typeface="Arial"/>
            </a:endParaRPr>
          </a:p>
        </p:txBody>
      </p:sp>
      <p:sp>
        <p:nvSpPr>
          <p:cNvPr id="256" name=""/>
          <p:cNvSpPr/>
          <p:nvPr/>
        </p:nvSpPr>
        <p:spPr>
          <a:xfrm flipV="1">
            <a:off x="2367000" y="3003480"/>
            <a:ext cx="109440" cy="1094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7920" bIns="7920" anchor="ctr">
            <a:noAutofit/>
          </a:bodyPr>
          <a:p>
            <a:endParaRPr b="0" lang="en-US" sz="2400" strike="noStrike" u="none">
              <a:solidFill>
                <a:srgbClr val="000000"/>
              </a:solidFill>
              <a:effectLst/>
              <a:uFillTx/>
              <a:latin typeface="Arial"/>
            </a:endParaRPr>
          </a:p>
        </p:txBody>
      </p:sp>
      <p:sp>
        <p:nvSpPr>
          <p:cNvPr id="257" name=""/>
          <p:cNvSpPr/>
          <p:nvPr/>
        </p:nvSpPr>
        <p:spPr>
          <a:xfrm flipV="1">
            <a:off x="2367000" y="3553560"/>
            <a:ext cx="109440" cy="1098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8280" bIns="8280" anchor="ctr">
            <a:noAutofit/>
          </a:bodyPr>
          <a:p>
            <a:endParaRPr b="0" lang="en-US" sz="2400" strike="noStrike" u="none">
              <a:solidFill>
                <a:srgbClr val="000000"/>
              </a:solidFill>
              <a:effectLst/>
              <a:uFillTx/>
              <a:latin typeface="Arial"/>
            </a:endParaRPr>
          </a:p>
        </p:txBody>
      </p:sp>
      <p:sp>
        <p:nvSpPr>
          <p:cNvPr id="258" name=""/>
          <p:cNvSpPr/>
          <p:nvPr/>
        </p:nvSpPr>
        <p:spPr>
          <a:xfrm flipV="1">
            <a:off x="2367000" y="4146480"/>
            <a:ext cx="109440" cy="1094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7920" bIns="7920" anchor="ctr">
            <a:noAutofit/>
          </a:bodyPr>
          <a:p>
            <a:endParaRPr b="0" lang="en-US" sz="2400" strike="noStrike" u="none">
              <a:solidFill>
                <a:srgbClr val="000000"/>
              </a:solidFill>
              <a:effectLst/>
              <a:uFillTx/>
              <a:latin typeface="Arial"/>
            </a:endParaRPr>
          </a:p>
        </p:txBody>
      </p:sp>
      <p:sp>
        <p:nvSpPr>
          <p:cNvPr id="259" name=""/>
          <p:cNvSpPr/>
          <p:nvPr/>
        </p:nvSpPr>
        <p:spPr>
          <a:xfrm flipV="1">
            <a:off x="2367000" y="5172120"/>
            <a:ext cx="109440" cy="1094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7920" bIns="7920" anchor="ctr">
            <a:noAutofit/>
          </a:bodyPr>
          <a:p>
            <a:endParaRPr b="0" lang="en-US" sz="2400" strike="noStrike" u="none">
              <a:solidFill>
                <a:srgbClr val="000000"/>
              </a:solidFill>
              <a:effectLst/>
              <a:uFillTx/>
              <a:latin typeface="Arial"/>
            </a:endParaRPr>
          </a:p>
        </p:txBody>
      </p:sp>
      <p:sp>
        <p:nvSpPr>
          <p:cNvPr id="260" name=""/>
          <p:cNvSpPr/>
          <p:nvPr/>
        </p:nvSpPr>
        <p:spPr>
          <a:xfrm flipV="1">
            <a:off x="2367000" y="5600880"/>
            <a:ext cx="109440" cy="1094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7920" bIns="792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1" name=""/>
          <p:cNvSpPr/>
          <p:nvPr/>
        </p:nvSpPr>
        <p:spPr>
          <a:xfrm>
            <a:off x="571680" y="182520"/>
            <a:ext cx="8001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Objectives</a:t>
            </a:r>
            <a:endParaRPr b="0" lang="en-US" sz="3000" strike="noStrike" u="none">
              <a:solidFill>
                <a:srgbClr val="000000"/>
              </a:solidFill>
              <a:effectLst/>
              <a:uFillTx/>
              <a:latin typeface="Arial"/>
            </a:endParaRPr>
          </a:p>
        </p:txBody>
      </p:sp>
      <p:sp>
        <p:nvSpPr>
          <p:cNvPr id="262" name=""/>
          <p:cNvSpPr/>
          <p:nvPr/>
        </p:nvSpPr>
        <p:spPr>
          <a:xfrm>
            <a:off x="696960" y="1147680"/>
            <a:ext cx="8218440" cy="3903840"/>
          </a:xfrm>
          <a:prstGeom prst="rect">
            <a:avLst/>
          </a:prstGeom>
          <a:noFill/>
          <a:ln w="0">
            <a:noFill/>
          </a:ln>
        </p:spPr>
        <p:style>
          <a:lnRef idx="0"/>
          <a:fillRef idx="0"/>
          <a:effectRef idx="0"/>
          <a:fontRef idx="minor"/>
        </p:style>
        <p:txBody>
          <a:bodyPr lIns="90000" rIns="90000" tIns="46800" bIns="46800" anchor="t">
            <a:spAutoFit/>
          </a:bodyPr>
          <a:p>
            <a:pPr marL="176040" indent="-176040"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marL="176040" indent="-176040">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Increase familiarity &amp; favorability rankings by 20 percentage points among CXO audience</a:t>
            </a:r>
            <a:endParaRPr b="0" lang="en-US" sz="2000" strike="noStrike" u="none">
              <a:solidFill>
                <a:srgbClr val="000000"/>
              </a:solidFill>
              <a:effectLst/>
              <a:uFillTx/>
              <a:latin typeface="Arial"/>
            </a:endParaRPr>
          </a:p>
          <a:p>
            <a:pPr marL="176040" indent="-176040">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marL="176040" indent="-176040">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Continually improve website</a:t>
            </a:r>
            <a:endParaRPr b="0" lang="en-US" sz="2000" strike="noStrike" u="none">
              <a:solidFill>
                <a:srgbClr val="000000"/>
              </a:solidFill>
              <a:effectLst/>
              <a:uFillTx/>
              <a:latin typeface="Arial"/>
            </a:endParaRPr>
          </a:p>
          <a:p>
            <a:pPr marL="176040" indent="-176040">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marL="176040" indent="-176040">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Generate favorable profile pieces  (comparable to NYT)</a:t>
            </a:r>
            <a:endParaRPr b="0" lang="en-US" sz="2000" strike="noStrike" u="none">
              <a:solidFill>
                <a:srgbClr val="000000"/>
              </a:solidFill>
              <a:effectLst/>
              <a:uFillTx/>
              <a:latin typeface="Arial"/>
            </a:endParaRPr>
          </a:p>
          <a:p>
            <a:pPr marL="176040" indent="-176040">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endParaRPr b="0" lang="en-US" sz="2000" strike="noStrike" u="none">
              <a:solidFill>
                <a:srgbClr val="000000"/>
              </a:solidFill>
              <a:effectLst/>
              <a:uFillTx/>
              <a:latin typeface="Arial"/>
            </a:endParaRPr>
          </a:p>
          <a:p>
            <a:pPr marL="176040" indent="-176040">
              <a:lnSpc>
                <a:spcPct val="85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Provide a platform for information movement across Enron</a:t>
            </a:r>
            <a:endParaRPr b="0" lang="en-US" sz="2000" strike="noStrike" u="none">
              <a:solidFill>
                <a:srgbClr val="000000"/>
              </a:solidFill>
              <a:effectLst/>
              <a:uFillTx/>
              <a:latin typeface="Arial"/>
            </a:endParaRPr>
          </a:p>
        </p:txBody>
      </p:sp>
      <p:sp>
        <p:nvSpPr>
          <p:cNvPr id="263" name=""/>
          <p:cNvSpPr/>
          <p:nvPr/>
        </p:nvSpPr>
        <p:spPr>
          <a:xfrm flipV="1">
            <a:off x="668160" y="1719360"/>
            <a:ext cx="165240" cy="1648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
        <p:nvSpPr>
          <p:cNvPr id="264" name=""/>
          <p:cNvSpPr/>
          <p:nvPr/>
        </p:nvSpPr>
        <p:spPr>
          <a:xfrm flipV="1">
            <a:off x="668160" y="2935440"/>
            <a:ext cx="165240" cy="1648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
        <p:nvSpPr>
          <p:cNvPr id="265" name=""/>
          <p:cNvSpPr/>
          <p:nvPr/>
        </p:nvSpPr>
        <p:spPr>
          <a:xfrm flipV="1">
            <a:off x="668160" y="3857760"/>
            <a:ext cx="165240" cy="1648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
        <p:nvSpPr>
          <p:cNvPr id="266" name=""/>
          <p:cNvSpPr/>
          <p:nvPr/>
        </p:nvSpPr>
        <p:spPr>
          <a:xfrm flipV="1">
            <a:off x="668160" y="4734720"/>
            <a:ext cx="165240" cy="1652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 name=""/>
          <p:cNvSpPr/>
          <p:nvPr/>
        </p:nvSpPr>
        <p:spPr>
          <a:xfrm rot="10800000">
            <a:off x="3657600" y="2657160"/>
            <a:ext cx="985680" cy="2074680"/>
          </a:xfrm>
          <a:prstGeom prst="leftArrow">
            <a:avLst>
              <a:gd name="adj1" fmla="val 48685"/>
              <a:gd name="adj2" fmla="val 55310"/>
            </a:avLst>
          </a:prstGeom>
          <a:gradFill rotWithShape="0">
            <a:gsLst>
              <a:gs pos="0">
                <a:srgbClr val="ff9999"/>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8" name=""/>
          <p:cNvSpPr/>
          <p:nvPr/>
        </p:nvSpPr>
        <p:spPr>
          <a:xfrm>
            <a:off x="0" y="50760"/>
            <a:ext cx="9144000" cy="922320"/>
          </a:xfrm>
          <a:prstGeom prst="rect">
            <a:avLst/>
          </a:prstGeom>
          <a:noFill/>
          <a:ln w="0">
            <a:noFill/>
          </a:ln>
        </p:spPr>
        <p:style>
          <a:lnRef idx="0"/>
          <a:fillRef idx="0"/>
          <a:effectRef idx="0"/>
          <a:fontRef idx="minor"/>
        </p:style>
        <p:txBody>
          <a:bodyPr lIns="90000" rIns="90000" tIns="46800" bIns="4680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Context</a:t>
            </a:r>
            <a:br>
              <a:rPr sz="3000"/>
            </a:br>
            <a:r>
              <a:rPr b="0" i="1" lang="en-US" sz="2400" strike="noStrike" u="none">
                <a:solidFill>
                  <a:srgbClr val="000000"/>
                </a:solidFill>
                <a:effectLst/>
                <a:uFillTx/>
                <a:latin typeface="Arial Black"/>
              </a:rPr>
              <a:t>Distinguishing Enron’s Approach to Public Affairs</a:t>
            </a:r>
            <a:endParaRPr b="0" lang="en-US" sz="2400" strike="noStrike" u="none">
              <a:solidFill>
                <a:srgbClr val="000000"/>
              </a:solidFill>
              <a:effectLst/>
              <a:uFillTx/>
              <a:latin typeface="Arial"/>
            </a:endParaRPr>
          </a:p>
        </p:txBody>
      </p:sp>
      <p:sp>
        <p:nvSpPr>
          <p:cNvPr id="69" name=""/>
          <p:cNvSpPr/>
          <p:nvPr/>
        </p:nvSpPr>
        <p:spPr>
          <a:xfrm>
            <a:off x="407880" y="1946160"/>
            <a:ext cx="3889440" cy="4224600"/>
          </a:xfrm>
          <a:prstGeom prst="rect">
            <a:avLst/>
          </a:prstGeom>
          <a:noFill/>
          <a:ln w="0">
            <a:noFill/>
          </a:ln>
        </p:spPr>
        <p:style>
          <a:lnRef idx="0"/>
          <a:fillRef idx="0"/>
          <a:effectRef idx="0"/>
          <a:fontRef idx="minor"/>
        </p:style>
        <p:txBody>
          <a:bodyPr lIns="90000" rIns="90000" tIns="46800" bIns="46800" anchor="t">
            <a:normAutofit/>
          </a:bodyPr>
          <a:p>
            <a:pPr>
              <a:spcBef>
                <a:spcPts val="2251"/>
              </a:spcBef>
              <a:tabLst>
                <a:tab algn="l" pos="0"/>
                <a:tab algn="l" pos="23184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2000" strike="noStrike" u="none">
                <a:solidFill>
                  <a:srgbClr val="000000"/>
                </a:solidFill>
                <a:effectLst/>
                <a:uFillTx/>
                <a:latin typeface="Arial"/>
              </a:rPr>
              <a:t>Highly Regulated Environment</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Public policy decisions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dramatically affect business</a:t>
            </a:r>
            <a:endParaRPr b="0" lang="en-US" sz="1800" strike="noStrike" u="none">
              <a:solidFill>
                <a:srgbClr val="000000"/>
              </a:solidFill>
              <a:effectLst/>
              <a:uFillTx/>
              <a:latin typeface="Arial"/>
            </a:endParaRPr>
          </a:p>
          <a:p>
            <a:pPr>
              <a:spcBef>
                <a:spcPts val="1125"/>
              </a:spcBef>
              <a:tabLst>
                <a:tab algn="l" pos="0"/>
                <a:tab algn="l" pos="23184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0" lang="en-US" sz="1800" strike="noStrike" u="none">
              <a:solidFill>
                <a:srgbClr val="000000"/>
              </a:solidFill>
              <a:effectLst/>
              <a:uFillTx/>
              <a:latin typeface="Arial"/>
            </a:endParaRPr>
          </a:p>
          <a:p>
            <a:pPr>
              <a:spcBef>
                <a:spcPts val="1250"/>
              </a:spcBef>
              <a:tabLst>
                <a:tab algn="l" pos="0"/>
                <a:tab algn="l" pos="23184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2000" strike="noStrike" u="none">
                <a:solidFill>
                  <a:srgbClr val="000000"/>
                </a:solidFill>
                <a:effectLst/>
                <a:uFillTx/>
                <a:latin typeface="Arial"/>
              </a:rPr>
              <a:t>Significant Public Scrutiny</a:t>
            </a:r>
            <a:endParaRPr b="0" lang="en-US" sz="2000" strike="noStrike" u="none">
              <a:solidFill>
                <a:srgbClr val="000000"/>
              </a:solidFill>
              <a:effectLst/>
              <a:uFillTx/>
              <a:latin typeface="Arial"/>
            </a:endParaRPr>
          </a:p>
          <a:p>
            <a:pPr>
              <a:spcBef>
                <a:spcPts val="1125"/>
              </a:spcBef>
              <a:tabLst>
                <a:tab algn="l" pos="0"/>
                <a:tab algn="l" pos="23184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0" lang="en-US" sz="1800" strike="noStrike" u="none">
              <a:solidFill>
                <a:srgbClr val="000000"/>
              </a:solidFill>
              <a:effectLst/>
              <a:uFillTx/>
              <a:latin typeface="Arial"/>
            </a:endParaRPr>
          </a:p>
          <a:p>
            <a:pPr>
              <a:spcBef>
                <a:spcPts val="1125"/>
              </a:spcBef>
              <a:tabLst>
                <a:tab algn="l" pos="0"/>
                <a:tab algn="l" pos="23184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2000" strike="noStrike" u="none">
                <a:solidFill>
                  <a:srgbClr val="000000"/>
                </a:solidFill>
                <a:effectLst/>
                <a:uFillTx/>
                <a:latin typeface="Arial"/>
              </a:rPr>
              <a:t>High Profile</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Enron wants to change the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world</a:t>
            </a:r>
            <a:endParaRPr b="0" lang="en-US" sz="1800" strike="noStrike" u="none">
              <a:solidFill>
                <a:srgbClr val="000000"/>
              </a:solidFill>
              <a:effectLst/>
              <a:uFillTx/>
              <a:latin typeface="Arial"/>
            </a:endParaRPr>
          </a:p>
          <a:p>
            <a:pPr>
              <a:spcBef>
                <a:spcPts val="1125"/>
              </a:spcBef>
              <a:tabLst>
                <a:tab algn="l" pos="0"/>
                <a:tab algn="l" pos="23184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0" lang="en-US" sz="1800" strike="noStrike" u="none">
              <a:solidFill>
                <a:srgbClr val="000000"/>
              </a:solidFill>
              <a:effectLst/>
              <a:uFillTx/>
              <a:latin typeface="Arial"/>
            </a:endParaRPr>
          </a:p>
          <a:p>
            <a:pPr>
              <a:spcBef>
                <a:spcPts val="1250"/>
              </a:spcBef>
              <a:tabLst>
                <a:tab algn="l" pos="0"/>
                <a:tab algn="l" pos="23184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2000" strike="noStrike" u="none">
                <a:solidFill>
                  <a:srgbClr val="000000"/>
                </a:solidFill>
                <a:effectLst/>
                <a:uFillTx/>
                <a:latin typeface="Arial"/>
              </a:rPr>
              <a:t>Business to Business Focus</a:t>
            </a:r>
            <a:endParaRPr b="0" lang="en-US" sz="2000" strike="noStrike" u="none">
              <a:solidFill>
                <a:srgbClr val="000000"/>
              </a:solidFill>
              <a:effectLst/>
              <a:uFillTx/>
              <a:latin typeface="Arial"/>
            </a:endParaRPr>
          </a:p>
        </p:txBody>
      </p:sp>
      <p:sp>
        <p:nvSpPr>
          <p:cNvPr id="70" name=""/>
          <p:cNvSpPr/>
          <p:nvPr/>
        </p:nvSpPr>
        <p:spPr>
          <a:xfrm>
            <a:off x="4740120" y="1968480"/>
            <a:ext cx="4179960" cy="4597560"/>
          </a:xfrm>
          <a:prstGeom prst="rect">
            <a:avLst/>
          </a:prstGeom>
          <a:noFill/>
          <a:ln w="0">
            <a:noFill/>
          </a:ln>
        </p:spPr>
        <p:style>
          <a:lnRef idx="0"/>
          <a:fillRef idx="0"/>
          <a:effectRef idx="0"/>
          <a:fontRef idx="minor"/>
        </p:style>
        <p:txBody>
          <a:bodyPr lIns="90000" rIns="90000" tIns="46800" bIns="46800" anchor="t">
            <a:normAutofit fontScale="92500" lnSpcReduction="9999"/>
          </a:bodyPr>
          <a:p>
            <a:pPr>
              <a:spcBef>
                <a:spcPts val="1239"/>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800" strike="noStrike" u="none">
                <a:solidFill>
                  <a:srgbClr val="000000"/>
                </a:solidFill>
                <a:effectLst/>
                <a:uFillTx/>
                <a:latin typeface="Arial"/>
              </a:rPr>
              <a:t>Regulatory/Political expertise and influence are critical to success</a:t>
            </a:r>
            <a:endParaRPr b="0" lang="en-US" sz="1800" strike="noStrike" u="none">
              <a:solidFill>
                <a:srgbClr val="000000"/>
              </a:solidFill>
              <a:effectLst/>
              <a:uFillTx/>
              <a:latin typeface="Arial"/>
            </a:endParaRPr>
          </a:p>
          <a:p>
            <a:pPr>
              <a:spcBef>
                <a:spcPts val="1239"/>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800" strike="noStrike" u="none">
                <a:solidFill>
                  <a:srgbClr val="000000"/>
                </a:solidFill>
                <a:effectLst/>
                <a:uFillTx/>
                <a:latin typeface="Arial"/>
              </a:rPr>
              <a:t>Need regulatory information - - understanding the environment and how it’s changing</a:t>
            </a:r>
            <a:endParaRPr b="0" lang="en-US" sz="1800" strike="noStrike" u="none">
              <a:solidFill>
                <a:srgbClr val="000000"/>
              </a:solidFill>
              <a:effectLst/>
              <a:uFillTx/>
              <a:latin typeface="Arial"/>
            </a:endParaRPr>
          </a:p>
          <a:p>
            <a:pPr>
              <a:spcBef>
                <a:spcPts val="1239"/>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800" strike="noStrike" u="none">
                <a:solidFill>
                  <a:srgbClr val="000000"/>
                </a:solidFill>
                <a:effectLst/>
                <a:uFillTx/>
                <a:latin typeface="Arial"/>
              </a:rPr>
              <a:t>Need to accurately assess and manage regulatory and political risk</a:t>
            </a:r>
            <a:endParaRPr b="0" lang="en-US" sz="1800" strike="noStrike" u="none">
              <a:solidFill>
                <a:srgbClr val="000000"/>
              </a:solidFill>
              <a:effectLst/>
              <a:uFillTx/>
              <a:latin typeface="Arial"/>
            </a:endParaRPr>
          </a:p>
          <a:p>
            <a:pPr>
              <a:spcBef>
                <a:spcPts val="1100"/>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800" strike="noStrike" u="none">
                <a:solidFill>
                  <a:srgbClr val="000000"/>
                </a:solidFill>
                <a:effectLst/>
                <a:uFillTx/>
                <a:latin typeface="Arial"/>
              </a:rPr>
              <a:t>Need aggressive and effective media relations                                                                        </a:t>
            </a:r>
            <a:r>
              <a:rPr b="1" lang="en-US" sz="1600" strike="noStrike" u="none">
                <a:solidFill>
                  <a:srgbClr val="000000"/>
                </a:solidFill>
                <a:effectLst/>
                <a:uFillTx/>
                <a:latin typeface="Arial"/>
              </a:rPr>
              <a:t>- to manage crises                                               - to exploit opportunities</a:t>
            </a:r>
            <a:endParaRPr b="0" lang="en-US" sz="1600" strike="noStrike" u="none">
              <a:solidFill>
                <a:srgbClr val="000000"/>
              </a:solidFill>
              <a:effectLst/>
              <a:uFillTx/>
              <a:latin typeface="Arial"/>
            </a:endParaRPr>
          </a:p>
          <a:p>
            <a:pPr>
              <a:spcBef>
                <a:spcPts val="1239"/>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800" strike="noStrike" u="none">
                <a:solidFill>
                  <a:srgbClr val="000000"/>
                </a:solidFill>
                <a:effectLst/>
                <a:uFillTx/>
                <a:latin typeface="Arial"/>
              </a:rPr>
              <a:t>Advertising focused on opinion and business leaders  (not mass markets)</a:t>
            </a:r>
            <a:endParaRPr b="0" lang="en-US" sz="1800" strike="noStrike" u="none">
              <a:solidFill>
                <a:srgbClr val="000000"/>
              </a:solidFill>
              <a:effectLst/>
              <a:uFillTx/>
              <a:latin typeface="Arial"/>
            </a:endParaRPr>
          </a:p>
        </p:txBody>
      </p:sp>
      <p:sp>
        <p:nvSpPr>
          <p:cNvPr id="71" name=""/>
          <p:cNvSpPr/>
          <p:nvPr/>
        </p:nvSpPr>
        <p:spPr>
          <a:xfrm flipV="1">
            <a:off x="277920" y="2075040"/>
            <a:ext cx="141120" cy="1267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Arial"/>
            </a:endParaRPr>
          </a:p>
        </p:txBody>
      </p:sp>
      <p:sp>
        <p:nvSpPr>
          <p:cNvPr id="72" name=""/>
          <p:cNvSpPr/>
          <p:nvPr/>
        </p:nvSpPr>
        <p:spPr>
          <a:xfrm flipV="1">
            <a:off x="4605480" y="2090880"/>
            <a:ext cx="141120" cy="1267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Arial"/>
            </a:endParaRPr>
          </a:p>
        </p:txBody>
      </p:sp>
      <p:sp>
        <p:nvSpPr>
          <p:cNvPr id="73" name=""/>
          <p:cNvSpPr/>
          <p:nvPr/>
        </p:nvSpPr>
        <p:spPr>
          <a:xfrm>
            <a:off x="5810400" y="1146240"/>
            <a:ext cx="1863720" cy="63504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4" name=""/>
          <p:cNvSpPr/>
          <p:nvPr/>
        </p:nvSpPr>
        <p:spPr>
          <a:xfrm>
            <a:off x="1171440" y="1141560"/>
            <a:ext cx="1863720" cy="63468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5" name=""/>
          <p:cNvSpPr/>
          <p:nvPr/>
        </p:nvSpPr>
        <p:spPr>
          <a:xfrm>
            <a:off x="1413000" y="1244520"/>
            <a:ext cx="1834920" cy="373320"/>
          </a:xfrm>
          <a:prstGeom prst="rect">
            <a:avLst/>
          </a:prstGeom>
          <a:noFill/>
          <a:ln w="0">
            <a:noFill/>
          </a:ln>
        </p:spPr>
        <p:style>
          <a:lnRef idx="0"/>
          <a:fillRef idx="0"/>
          <a:effectRef idx="0"/>
          <a:fontRef idx="minor"/>
        </p:style>
        <p:txBody>
          <a:bodyPr lIns="90000" rIns="90000" tIns="46800" bIns="46800" anchor="t">
            <a:normAutofit fontScale="85000" lnSpcReduction="9999"/>
          </a:bodyPr>
          <a:p>
            <a:pPr>
              <a:spcBef>
                <a:spcPts val="1874"/>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2000" strike="noStrike" u="none">
                <a:solidFill>
                  <a:srgbClr val="000000"/>
                </a:solidFill>
                <a:effectLst/>
                <a:uFillTx/>
                <a:latin typeface="Arial"/>
              </a:rPr>
              <a:t>Key Facts</a:t>
            </a:r>
            <a:endParaRPr b="0" lang="en-US" sz="2000" strike="noStrike" u="none">
              <a:solidFill>
                <a:srgbClr val="000000"/>
              </a:solidFill>
              <a:effectLst/>
              <a:uFillTx/>
              <a:latin typeface="Arial"/>
            </a:endParaRPr>
          </a:p>
        </p:txBody>
      </p:sp>
      <p:sp>
        <p:nvSpPr>
          <p:cNvPr id="76" name=""/>
          <p:cNvSpPr/>
          <p:nvPr/>
        </p:nvSpPr>
        <p:spPr>
          <a:xfrm>
            <a:off x="5937120" y="1236600"/>
            <a:ext cx="2067120" cy="372960"/>
          </a:xfrm>
          <a:prstGeom prst="rect">
            <a:avLst/>
          </a:prstGeom>
          <a:noFill/>
          <a:ln w="0">
            <a:noFill/>
          </a:ln>
        </p:spPr>
        <p:style>
          <a:lnRef idx="0"/>
          <a:fillRef idx="0"/>
          <a:effectRef idx="0"/>
          <a:fontRef idx="minor"/>
        </p:style>
        <p:txBody>
          <a:bodyPr lIns="90000" rIns="90000" tIns="46800" bIns="46800" anchor="t">
            <a:normAutofit fontScale="85000" lnSpcReduction="9999"/>
          </a:bodyPr>
          <a:p>
            <a:pPr>
              <a:spcBef>
                <a:spcPts val="1874"/>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2000" strike="noStrike" u="none">
                <a:solidFill>
                  <a:srgbClr val="000000"/>
                </a:solidFill>
                <a:effectLst/>
                <a:uFillTx/>
                <a:latin typeface="Arial"/>
              </a:rPr>
              <a:t>Implications</a:t>
            </a:r>
            <a:endParaRPr b="0" lang="en-US" sz="2000" strike="noStrike" u="none">
              <a:solidFill>
                <a:srgbClr val="000000"/>
              </a:solidFill>
              <a:effectLst/>
              <a:uFillTx/>
              <a:latin typeface="Arial"/>
            </a:endParaRPr>
          </a:p>
        </p:txBody>
      </p:sp>
      <p:sp>
        <p:nvSpPr>
          <p:cNvPr id="77" name=""/>
          <p:cNvSpPr/>
          <p:nvPr/>
        </p:nvSpPr>
        <p:spPr>
          <a:xfrm flipV="1">
            <a:off x="277920" y="3491640"/>
            <a:ext cx="14112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78" name=""/>
          <p:cNvSpPr/>
          <p:nvPr/>
        </p:nvSpPr>
        <p:spPr>
          <a:xfrm flipV="1">
            <a:off x="277920" y="4355280"/>
            <a:ext cx="14112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79" name=""/>
          <p:cNvSpPr/>
          <p:nvPr/>
        </p:nvSpPr>
        <p:spPr>
          <a:xfrm flipV="1">
            <a:off x="277920" y="5780880"/>
            <a:ext cx="14112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80" name=""/>
          <p:cNvSpPr/>
          <p:nvPr/>
        </p:nvSpPr>
        <p:spPr>
          <a:xfrm flipV="1">
            <a:off x="4605480" y="2768760"/>
            <a:ext cx="141120" cy="1267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Arial"/>
            </a:endParaRPr>
          </a:p>
        </p:txBody>
      </p:sp>
      <p:sp>
        <p:nvSpPr>
          <p:cNvPr id="81" name=""/>
          <p:cNvSpPr/>
          <p:nvPr/>
        </p:nvSpPr>
        <p:spPr>
          <a:xfrm flipV="1">
            <a:off x="4605480" y="3758400"/>
            <a:ext cx="14112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82" name=""/>
          <p:cNvSpPr/>
          <p:nvPr/>
        </p:nvSpPr>
        <p:spPr>
          <a:xfrm flipV="1">
            <a:off x="4605480" y="4444200"/>
            <a:ext cx="14112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83" name=""/>
          <p:cNvSpPr/>
          <p:nvPr/>
        </p:nvSpPr>
        <p:spPr>
          <a:xfrm flipV="1">
            <a:off x="4605480" y="5644440"/>
            <a:ext cx="14112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7" name=""/>
          <p:cNvSpPr/>
          <p:nvPr/>
        </p:nvSpPr>
        <p:spPr>
          <a:xfrm>
            <a:off x="0" y="19692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Initiatives</a:t>
            </a:r>
            <a:endParaRPr b="0" lang="en-US" sz="3000" strike="noStrike" u="none">
              <a:solidFill>
                <a:srgbClr val="000000"/>
              </a:solidFill>
              <a:effectLst/>
              <a:uFillTx/>
              <a:latin typeface="Arial"/>
            </a:endParaRPr>
          </a:p>
        </p:txBody>
      </p:sp>
      <p:sp>
        <p:nvSpPr>
          <p:cNvPr id="268" name=""/>
          <p:cNvSpPr/>
          <p:nvPr/>
        </p:nvSpPr>
        <p:spPr>
          <a:xfrm>
            <a:off x="2805120" y="1251000"/>
            <a:ext cx="3983040" cy="5183640"/>
          </a:xfrm>
          <a:prstGeom prst="rect">
            <a:avLst/>
          </a:prstGeom>
          <a:no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000000"/>
                </a:solidFill>
                <a:effectLst/>
                <a:uFillTx/>
                <a:latin typeface="Arial"/>
              </a:rPr>
              <a:t>PUBLIC RELATIONS</a:t>
            </a:r>
            <a:endParaRPr b="0" lang="en-US" sz="2400" strike="noStrike" u="none">
              <a:solidFill>
                <a:srgbClr val="000000"/>
              </a:solidFill>
              <a:effectLst/>
              <a:uFillTx/>
              <a:latin typeface="Arial"/>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Financial Times Profile</a:t>
            </a:r>
            <a:endParaRPr b="0" lang="en-US" sz="2000" strike="noStrike" u="none">
              <a:solidFill>
                <a:srgbClr val="000000"/>
              </a:solidFill>
              <a:effectLst/>
              <a:uFillTx/>
              <a:latin typeface="Arial"/>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Communications Media Tour</a:t>
            </a:r>
            <a:endParaRPr b="0" lang="en-US" sz="2000" strike="noStrike" u="none">
              <a:solidFill>
                <a:srgbClr val="000000"/>
              </a:solidFill>
              <a:effectLst/>
              <a:uFillTx/>
              <a:latin typeface="Arial"/>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Visitor Center</a:t>
            </a:r>
            <a:endParaRPr b="0" lang="en-US" sz="2000" strike="noStrike" u="none">
              <a:solidFill>
                <a:srgbClr val="000000"/>
              </a:solidFill>
              <a:effectLst/>
              <a:uFillTx/>
              <a:latin typeface="Arial"/>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Internet</a:t>
            </a:r>
            <a:endParaRPr b="0" lang="en-US" sz="2000" strike="noStrike" u="none">
              <a:solidFill>
                <a:srgbClr val="000000"/>
              </a:solidFill>
              <a:effectLst/>
              <a:uFillTx/>
              <a:latin typeface="Arial"/>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000000"/>
                </a:solidFill>
                <a:effectLst/>
                <a:uFillTx/>
                <a:latin typeface="Arial"/>
              </a:rPr>
              <a:t>ADVERTISING</a:t>
            </a:r>
            <a:endParaRPr b="0" lang="en-US" sz="2400" strike="noStrike" u="none">
              <a:solidFill>
                <a:srgbClr val="000000"/>
              </a:solidFill>
              <a:effectLst/>
              <a:uFillTx/>
              <a:latin typeface="Arial"/>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“Why” Campaign</a:t>
            </a:r>
            <a:endParaRPr b="0" lang="en-US" sz="2000" strike="noStrike" u="none">
              <a:solidFill>
                <a:srgbClr val="000000"/>
              </a:solidFill>
              <a:effectLst/>
              <a:uFillTx/>
              <a:latin typeface="Arial"/>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Internet</a:t>
            </a:r>
            <a:endParaRPr b="0" lang="en-US" sz="2000" strike="noStrike" u="none">
              <a:solidFill>
                <a:srgbClr val="000000"/>
              </a:solidFill>
              <a:effectLst/>
              <a:uFillTx/>
              <a:latin typeface="Arial"/>
            </a:endParaRPr>
          </a:p>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000000"/>
                </a:solidFill>
                <a:effectLst/>
                <a:uFillTx/>
                <a:latin typeface="Arial"/>
              </a:rPr>
              <a:t>INTERNAL COMMUNICATION</a:t>
            </a:r>
            <a:endParaRPr b="0" lang="en-US" sz="2400" strike="noStrike" u="none">
              <a:solidFill>
                <a:srgbClr val="000000"/>
              </a:solidFill>
              <a:effectLst/>
              <a:uFillTx/>
              <a:latin typeface="Arial"/>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“eThink” Intranet Platform</a:t>
            </a:r>
            <a:endParaRPr b="0" lang="en-US" sz="2000" strike="noStrike" u="none">
              <a:solidFill>
                <a:srgbClr val="000000"/>
              </a:solidFill>
              <a:effectLst/>
              <a:uFillTx/>
              <a:latin typeface="Arial"/>
            </a:endParaRPr>
          </a:p>
        </p:txBody>
      </p:sp>
      <p:sp>
        <p:nvSpPr>
          <p:cNvPr id="269" name=""/>
          <p:cNvSpPr/>
          <p:nvPr/>
        </p:nvSpPr>
        <p:spPr>
          <a:xfrm flipV="1">
            <a:off x="2824200" y="1896480"/>
            <a:ext cx="122040" cy="1220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270" name=""/>
          <p:cNvSpPr/>
          <p:nvPr/>
        </p:nvSpPr>
        <p:spPr>
          <a:xfrm flipV="1">
            <a:off x="2824200" y="2371680"/>
            <a:ext cx="122040" cy="1224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271" name=""/>
          <p:cNvSpPr/>
          <p:nvPr/>
        </p:nvSpPr>
        <p:spPr>
          <a:xfrm flipV="1">
            <a:off x="2824200" y="2814480"/>
            <a:ext cx="122040" cy="1224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272" name=""/>
          <p:cNvSpPr/>
          <p:nvPr/>
        </p:nvSpPr>
        <p:spPr>
          <a:xfrm flipV="1">
            <a:off x="2824200" y="3279600"/>
            <a:ext cx="122040" cy="1224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273" name=""/>
          <p:cNvSpPr/>
          <p:nvPr/>
        </p:nvSpPr>
        <p:spPr>
          <a:xfrm flipV="1">
            <a:off x="2824200" y="4281480"/>
            <a:ext cx="122040" cy="1224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274" name=""/>
          <p:cNvSpPr/>
          <p:nvPr/>
        </p:nvSpPr>
        <p:spPr>
          <a:xfrm flipV="1">
            <a:off x="2824200" y="4740120"/>
            <a:ext cx="122040" cy="1224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275" name=""/>
          <p:cNvSpPr/>
          <p:nvPr/>
        </p:nvSpPr>
        <p:spPr>
          <a:xfrm flipV="1">
            <a:off x="2822400" y="6095880"/>
            <a:ext cx="122400" cy="1224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6" name=""/>
          <p:cNvSpPr/>
          <p:nvPr/>
        </p:nvSpPr>
        <p:spPr>
          <a:xfrm>
            <a:off x="457200" y="2222640"/>
            <a:ext cx="8231040" cy="1504800"/>
          </a:xfrm>
          <a:prstGeom prst="bevel">
            <a:avLst>
              <a:gd name="adj" fmla="val 12500"/>
            </a:avLst>
          </a:prstGeom>
          <a:gradFill rotWithShape="0">
            <a:gsLst>
              <a:gs pos="0">
                <a:srgbClr val="0091ff"/>
              </a:gs>
              <a:gs pos="50000">
                <a:srgbClr val="a8d9fe"/>
              </a:gs>
              <a:gs pos="100000">
                <a:srgbClr val="0091ff"/>
              </a:gs>
            </a:gsLst>
            <a:lin ang="5400000"/>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77" name=""/>
          <p:cNvSpPr/>
          <p:nvPr/>
        </p:nvSpPr>
        <p:spPr>
          <a:xfrm>
            <a:off x="225360" y="2398680"/>
            <a:ext cx="8678880" cy="114300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ffffff"/>
                </a:solidFill>
                <a:effectLst/>
                <a:uFillTx/>
                <a:latin typeface="Arial Black"/>
              </a:rPr>
              <a:t>International Marketing, </a:t>
            </a:r>
            <a:br>
              <a:rPr sz="3000"/>
            </a:br>
            <a:r>
              <a:rPr b="0" lang="en-US" sz="3000" strike="noStrike" u="none">
                <a:solidFill>
                  <a:srgbClr val="ffffff"/>
                </a:solidFill>
                <a:effectLst/>
                <a:uFillTx/>
                <a:latin typeface="Arial Black"/>
              </a:rPr>
              <a:t>Communication and Public Relations</a:t>
            </a:r>
            <a:endParaRPr b="0" lang="en-US" sz="3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8" name="PlaceHolder 1"/>
          <p:cNvSpPr>
            <a:spLocks noGrp="1"/>
          </p:cNvSpPr>
          <p:nvPr>
            <p:ph type="title"/>
          </p:nvPr>
        </p:nvSpPr>
        <p:spPr>
          <a:xfrm>
            <a:off x="0" y="144000"/>
            <a:ext cx="9144000" cy="762120"/>
          </a:xfrm>
          <a:prstGeom prst="rect">
            <a:avLst/>
          </a:prstGeom>
          <a:noFill/>
          <a:ln w="0">
            <a:noFill/>
          </a:ln>
        </p:spPr>
        <p:txBody>
          <a:bodyPr lIns="90000" rIns="90000" tIns="46800" bIns="46800" anchor="ctr">
            <a:noAutofit/>
          </a:bodyPr>
          <a:p>
            <a:pPr indent="0" algn="ct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Black"/>
              </a:rPr>
              <a:t>Objectives</a:t>
            </a:r>
            <a:endParaRPr b="0" lang="en-US" sz="2800" strike="noStrike" u="none">
              <a:solidFill>
                <a:srgbClr val="000000"/>
              </a:solidFill>
              <a:effectLst/>
              <a:uFillTx/>
              <a:latin typeface="Arial Black"/>
            </a:endParaRPr>
          </a:p>
        </p:txBody>
      </p:sp>
      <p:sp>
        <p:nvSpPr>
          <p:cNvPr id="279" name="PlaceHolder 2"/>
          <p:cNvSpPr>
            <a:spLocks noGrp="1"/>
          </p:cNvSpPr>
          <p:nvPr>
            <p:ph/>
          </p:nvPr>
        </p:nvSpPr>
        <p:spPr>
          <a:xfrm>
            <a:off x="1079640" y="2036520"/>
            <a:ext cx="7570800" cy="3468600"/>
          </a:xfrm>
          <a:prstGeom prst="rect">
            <a:avLst/>
          </a:prstGeom>
          <a:noFill/>
          <a:ln w="0">
            <a:noFill/>
          </a:ln>
        </p:spPr>
        <p:txBody>
          <a:bodyPr lIns="90000" rIns="90000" tIns="46800" bIns="46800" anchor="t">
            <a:normAutofit/>
          </a:bodyPr>
          <a:p>
            <a:pPr indent="0">
              <a:spcBef>
                <a:spcPts val="2064"/>
              </a:spcBef>
              <a:spcAft>
                <a:spcPts val="11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Support business goals by actively contributing to the                                                                                  success of projects in development and operation.</a:t>
            </a:r>
            <a:endParaRPr b="1" lang="en-US" sz="2200" strike="noStrike" u="none">
              <a:solidFill>
                <a:srgbClr val="000000"/>
              </a:solidFill>
              <a:effectLst/>
              <a:uFillTx/>
              <a:latin typeface="Arial"/>
            </a:endParaRPr>
          </a:p>
          <a:p>
            <a:pPr indent="0">
              <a:spcBef>
                <a:spcPts val="2064"/>
              </a:spcBef>
              <a:spcAft>
                <a:spcPts val="11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Enhance Enron’s image with key audiences.</a:t>
            </a:r>
            <a:endParaRPr b="1" lang="en-US" sz="2200" strike="noStrike" u="none">
              <a:solidFill>
                <a:srgbClr val="000000"/>
              </a:solidFill>
              <a:effectLst/>
              <a:uFillTx/>
              <a:latin typeface="Arial"/>
            </a:endParaRPr>
          </a:p>
          <a:p>
            <a:pPr indent="0">
              <a:spcBef>
                <a:spcPts val="2064"/>
              </a:spcBef>
              <a:spcAft>
                <a:spcPts val="11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Anticipate/manage issues and opportunities in rapidly changing markets.</a:t>
            </a:r>
            <a:endParaRPr b="1" lang="en-US" sz="2200" strike="noStrike" u="none">
              <a:solidFill>
                <a:srgbClr val="000000"/>
              </a:solidFill>
              <a:effectLst/>
              <a:uFillTx/>
              <a:latin typeface="Arial"/>
            </a:endParaRPr>
          </a:p>
        </p:txBody>
      </p:sp>
      <p:sp>
        <p:nvSpPr>
          <p:cNvPr id="280" name=""/>
          <p:cNvSpPr/>
          <p:nvPr/>
        </p:nvSpPr>
        <p:spPr>
          <a:xfrm flipV="1">
            <a:off x="957240" y="2172600"/>
            <a:ext cx="122400" cy="1220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281" name=""/>
          <p:cNvSpPr/>
          <p:nvPr/>
        </p:nvSpPr>
        <p:spPr>
          <a:xfrm flipV="1">
            <a:off x="957240" y="3228840"/>
            <a:ext cx="122400" cy="1224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282" name=""/>
          <p:cNvSpPr/>
          <p:nvPr/>
        </p:nvSpPr>
        <p:spPr>
          <a:xfrm flipV="1">
            <a:off x="957240" y="3961800"/>
            <a:ext cx="122400" cy="1220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3" name=""/>
          <p:cNvSpPr/>
          <p:nvPr/>
        </p:nvSpPr>
        <p:spPr>
          <a:xfrm>
            <a:off x="217440" y="2940120"/>
            <a:ext cx="8601120" cy="1968480"/>
          </a:xfrm>
          <a:prstGeom prst="rect">
            <a:avLst/>
          </a:prstGeom>
          <a:gradFill rotWithShape="0">
            <a:gsLst>
              <a:gs pos="0">
                <a:srgbClr val="ff7c80"/>
              </a:gs>
              <a:gs pos="50000">
                <a:srgbClr val="fefefe"/>
              </a:gs>
              <a:gs pos="100000">
                <a:srgbClr val="ff7c80"/>
              </a:gs>
            </a:gsLst>
            <a:lin ang="5400000"/>
          </a:gradFill>
          <a:ln w="9360">
            <a:solidFill>
              <a:srgbClr val="ff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4" name=""/>
          <p:cNvSpPr/>
          <p:nvPr/>
        </p:nvSpPr>
        <p:spPr>
          <a:xfrm>
            <a:off x="217440" y="4923000"/>
            <a:ext cx="8601120" cy="923760"/>
          </a:xfrm>
          <a:prstGeom prst="rect">
            <a:avLst/>
          </a:prstGeom>
          <a:gradFill rotWithShape="0">
            <a:gsLst>
              <a:gs pos="0">
                <a:srgbClr val="85ff88"/>
              </a:gs>
              <a:gs pos="50000">
                <a:srgbClr val="fefefe"/>
              </a:gs>
              <a:gs pos="100000">
                <a:srgbClr val="85ff88"/>
              </a:gs>
            </a:gsLst>
            <a:lin ang="5400000"/>
          </a:gradFill>
          <a:ln w="9360">
            <a:solidFill>
              <a:srgbClr val="00f008"/>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5" name=""/>
          <p:cNvSpPr/>
          <p:nvPr/>
        </p:nvSpPr>
        <p:spPr>
          <a:xfrm>
            <a:off x="217440" y="1778040"/>
            <a:ext cx="8601120" cy="1144440"/>
          </a:xfrm>
          <a:prstGeom prst="rect">
            <a:avLst/>
          </a:prstGeom>
          <a:gradFill rotWithShape="0">
            <a:gsLst>
              <a:gs pos="0">
                <a:srgbClr val="99d3ff"/>
              </a:gs>
              <a:gs pos="50000">
                <a:srgbClr val="fefefe"/>
              </a:gs>
              <a:gs pos="100000">
                <a:srgbClr val="99d3ff"/>
              </a:gs>
            </a:gsLst>
            <a:lin ang="5400000"/>
          </a:gradFill>
          <a:ln w="9360">
            <a:solidFill>
              <a:srgbClr val="79c6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6" name="PlaceHolder 1"/>
          <p:cNvSpPr>
            <a:spLocks noGrp="1"/>
          </p:cNvSpPr>
          <p:nvPr>
            <p:ph type="title"/>
          </p:nvPr>
        </p:nvSpPr>
        <p:spPr>
          <a:xfrm>
            <a:off x="662040" y="100080"/>
            <a:ext cx="7810560" cy="7617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1999 Significant Developments</a:t>
            </a:r>
            <a:endParaRPr b="0" lang="en-US" sz="3000" strike="noStrike" u="none">
              <a:solidFill>
                <a:srgbClr val="000000"/>
              </a:solidFill>
              <a:effectLst/>
              <a:uFillTx/>
              <a:latin typeface="Arial Black"/>
            </a:endParaRPr>
          </a:p>
        </p:txBody>
      </p:sp>
      <p:sp>
        <p:nvSpPr>
          <p:cNvPr id="287" name="PlaceHolder 2"/>
          <p:cNvSpPr>
            <a:spLocks noGrp="1"/>
          </p:cNvSpPr>
          <p:nvPr>
            <p:ph/>
          </p:nvPr>
        </p:nvSpPr>
        <p:spPr>
          <a:xfrm>
            <a:off x="431640" y="1412640"/>
            <a:ext cx="3810240" cy="4724280"/>
          </a:xfrm>
          <a:prstGeom prst="rect">
            <a:avLst/>
          </a:prstGeom>
          <a:noFill/>
          <a:ln w="0">
            <a:noFill/>
          </a:ln>
        </p:spPr>
        <p:txBody>
          <a:bodyPr lIns="90000" rIns="90000" tIns="46800" bIns="46800" anchor="t">
            <a:normAutofit/>
          </a:bodyPr>
          <a:p>
            <a:pPr indent="0">
              <a:spcBef>
                <a:spcPts val="1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EVENTS</a:t>
            </a:r>
            <a:endParaRPr b="1" lang="en-US" sz="1600" strike="noStrike" u="none">
              <a:solidFill>
                <a:srgbClr val="000000"/>
              </a:solidFill>
              <a:effectLst/>
              <a:uFillTx/>
              <a:latin typeface="Arial"/>
            </a:endParaRPr>
          </a:p>
          <a:p>
            <a:pPr indent="0">
              <a:spcBef>
                <a:spcPts val="1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Changing business landscape; attacks by NGOs on human rights and environmental grounds</a:t>
            </a:r>
            <a:endParaRPr b="1" lang="en-US" sz="1600" strike="noStrike" u="none">
              <a:solidFill>
                <a:srgbClr val="000000"/>
              </a:solidFill>
              <a:effectLst/>
              <a:uFillTx/>
              <a:latin typeface="Arial"/>
            </a:endParaRPr>
          </a:p>
          <a:p>
            <a:pPr indent="0">
              <a:lnSpc>
                <a:spcPct val="210000"/>
              </a:lnSpc>
              <a:spcBef>
                <a:spcPts val="1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Enron “First-Mover”</a:t>
            </a:r>
            <a:endParaRPr b="1" lang="en-US" sz="1600" strike="noStrike" u="none">
              <a:solidFill>
                <a:srgbClr val="000000"/>
              </a:solidFill>
              <a:effectLst/>
              <a:uFillTx/>
              <a:latin typeface="Arial"/>
            </a:endParaRPr>
          </a:p>
          <a:p>
            <a:pPr indent="0">
              <a:spcBef>
                <a:spcPts val="1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600" strike="noStrike" u="none">
              <a:solidFill>
                <a:srgbClr val="000000"/>
              </a:solidFill>
              <a:effectLst/>
              <a:uFillTx/>
              <a:latin typeface="Arial"/>
            </a:endParaRPr>
          </a:p>
          <a:p>
            <a:pPr indent="0">
              <a:spcBef>
                <a:spcPts val="1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600" strike="noStrike" u="none">
              <a:solidFill>
                <a:srgbClr val="000000"/>
              </a:solidFill>
              <a:effectLst/>
              <a:uFillTx/>
              <a:latin typeface="Arial"/>
            </a:endParaRPr>
          </a:p>
          <a:p>
            <a:pPr indent="0">
              <a:lnSpc>
                <a:spcPct val="140000"/>
              </a:lnSpc>
              <a:spcBef>
                <a:spcPts val="1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600" strike="noStrike" u="none">
              <a:solidFill>
                <a:srgbClr val="000000"/>
              </a:solidFill>
              <a:effectLst/>
              <a:uFillTx/>
              <a:latin typeface="Arial"/>
            </a:endParaRPr>
          </a:p>
          <a:p>
            <a:pPr indent="0">
              <a:spcBef>
                <a:spcPts val="2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Enron’s evolution to a truly global company</a:t>
            </a:r>
            <a:endParaRPr b="1" lang="en-US" sz="1600" strike="noStrike" u="none">
              <a:solidFill>
                <a:srgbClr val="000000"/>
              </a:solidFill>
              <a:effectLst/>
              <a:uFillTx/>
              <a:latin typeface="Arial"/>
            </a:endParaRPr>
          </a:p>
          <a:p>
            <a:pPr indent="0">
              <a:spcBef>
                <a:spcPts val="1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600" strike="noStrike" u="none">
              <a:solidFill>
                <a:srgbClr val="000000"/>
              </a:solidFill>
              <a:effectLst/>
              <a:uFillTx/>
              <a:latin typeface="Arial"/>
            </a:endParaRPr>
          </a:p>
        </p:txBody>
      </p:sp>
      <p:sp>
        <p:nvSpPr>
          <p:cNvPr id="288" name="PlaceHolder 3"/>
          <p:cNvSpPr>
            <a:spLocks noGrp="1"/>
          </p:cNvSpPr>
          <p:nvPr>
            <p:ph/>
          </p:nvPr>
        </p:nvSpPr>
        <p:spPr>
          <a:xfrm>
            <a:off x="4343040" y="1412640"/>
            <a:ext cx="4280040" cy="4724280"/>
          </a:xfrm>
          <a:prstGeom prst="rect">
            <a:avLst/>
          </a:prstGeom>
          <a:noFill/>
          <a:ln w="0">
            <a:noFill/>
          </a:ln>
        </p:spPr>
        <p:txBody>
          <a:bodyPr lIns="90000" rIns="90000" tIns="46800" bIns="46800" anchor="t">
            <a:normAutofit/>
          </a:bodyPr>
          <a:p>
            <a:pPr marL="111240" indent="-111240">
              <a:spcBef>
                <a:spcPts val="1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Arial"/>
              </a:rPr>
              <a:t>IMPLICATIONS</a:t>
            </a:r>
            <a:endParaRPr b="1" lang="en-US" sz="1600" strike="noStrike" u="none">
              <a:solidFill>
                <a:srgbClr val="000000"/>
              </a:solidFill>
              <a:effectLst/>
              <a:uFillTx/>
              <a:latin typeface="Arial"/>
            </a:endParaRPr>
          </a:p>
          <a:p>
            <a:pPr marL="111240" indent="-11124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Reputation management problems</a:t>
            </a:r>
            <a:endParaRPr b="1" lang="en-US" sz="1200" strike="noStrike" u="none">
              <a:solidFill>
                <a:srgbClr val="000000"/>
              </a:solidFill>
              <a:effectLst/>
              <a:uFillTx/>
              <a:latin typeface="Arial"/>
            </a:endParaRPr>
          </a:p>
          <a:p>
            <a:pPr marL="111240" indent="-11124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Manage concerns by lenders, investors, government</a:t>
            </a:r>
            <a:endParaRPr b="1" lang="en-US" sz="1200" strike="noStrike" u="none">
              <a:solidFill>
                <a:srgbClr val="000000"/>
              </a:solidFill>
              <a:effectLst/>
              <a:uFillTx/>
              <a:latin typeface="Arial"/>
            </a:endParaRPr>
          </a:p>
          <a:p>
            <a:pPr marL="111240" indent="-11124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Requires policies, advocacy and strong community interface</a:t>
            </a:r>
            <a:endParaRPr b="1" lang="en-US" sz="1200" strike="noStrike" u="none">
              <a:solidFill>
                <a:srgbClr val="000000"/>
              </a:solidFill>
              <a:effectLst/>
              <a:uFillTx/>
              <a:latin typeface="Arial"/>
            </a:endParaRPr>
          </a:p>
          <a:p>
            <a:pPr marL="111240" indent="-11124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Significant interest in and visibility for Enron worldwide</a:t>
            </a:r>
            <a:endParaRPr b="1" lang="en-US" sz="1200" strike="noStrike" u="none">
              <a:solidFill>
                <a:srgbClr val="000000"/>
              </a:solidFill>
              <a:effectLst/>
              <a:uFillTx/>
              <a:latin typeface="Arial"/>
            </a:endParaRPr>
          </a:p>
          <a:p>
            <a:pPr marL="111240" indent="-11124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Being first may result in later controversy over issues such as tariffs, transparency</a:t>
            </a:r>
            <a:endParaRPr b="1" lang="en-US" sz="1200" strike="noStrike" u="none">
              <a:solidFill>
                <a:srgbClr val="000000"/>
              </a:solidFill>
              <a:effectLst/>
              <a:uFillTx/>
              <a:latin typeface="Arial"/>
            </a:endParaRPr>
          </a:p>
          <a:p>
            <a:pPr marL="111240" indent="-11124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Emerging economies often have unstable governments</a:t>
            </a:r>
            <a:endParaRPr b="1" lang="en-US" sz="1200" strike="noStrike" u="none">
              <a:solidFill>
                <a:srgbClr val="000000"/>
              </a:solidFill>
              <a:effectLst/>
              <a:uFillTx/>
              <a:latin typeface="Arial"/>
            </a:endParaRPr>
          </a:p>
          <a:p>
            <a:pPr marL="111240" indent="-11124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Opportunity to create understanding of new products and services</a:t>
            </a:r>
            <a:endParaRPr b="1" lang="en-US" sz="1200" strike="noStrike" u="none">
              <a:solidFill>
                <a:srgbClr val="000000"/>
              </a:solidFill>
              <a:effectLst/>
              <a:uFillTx/>
              <a:latin typeface="Arial"/>
            </a:endParaRPr>
          </a:p>
          <a:p>
            <a:pPr marL="111240" indent="-11124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Stakeholders expectations differ</a:t>
            </a:r>
            <a:endParaRPr b="1" lang="en-US" sz="1200" strike="noStrike" u="none">
              <a:solidFill>
                <a:srgbClr val="000000"/>
              </a:solidFill>
              <a:effectLst/>
              <a:uFillTx/>
              <a:latin typeface="Arial"/>
            </a:endParaRPr>
          </a:p>
          <a:p>
            <a:pPr marL="111240" indent="-11124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Cultural/ethical issues</a:t>
            </a:r>
            <a:endParaRPr b="1" lang="en-US" sz="1200" strike="noStrike" u="none">
              <a:solidFill>
                <a:srgbClr val="000000"/>
              </a:solidFill>
              <a:effectLst/>
              <a:uFillTx/>
              <a:latin typeface="Arial"/>
            </a:endParaRPr>
          </a:p>
          <a:p>
            <a:pPr marL="111240" indent="-111240">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Consistent brand and marketing strategy</a:t>
            </a:r>
            <a:endParaRPr b="1"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9" name="PlaceHolder 1"/>
          <p:cNvSpPr>
            <a:spLocks noGrp="1"/>
          </p:cNvSpPr>
          <p:nvPr>
            <p:ph type="title"/>
          </p:nvPr>
        </p:nvSpPr>
        <p:spPr>
          <a:xfrm>
            <a:off x="685800" y="7092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Functions</a:t>
            </a:r>
            <a:endParaRPr b="0" lang="en-US" sz="3000" strike="noStrike" u="none">
              <a:solidFill>
                <a:srgbClr val="000000"/>
              </a:solidFill>
              <a:effectLst/>
              <a:uFillTx/>
              <a:latin typeface="Arial Black"/>
            </a:endParaRPr>
          </a:p>
        </p:txBody>
      </p:sp>
      <p:sp>
        <p:nvSpPr>
          <p:cNvPr id="290" name="PlaceHolder 2"/>
          <p:cNvSpPr>
            <a:spLocks noGrp="1"/>
          </p:cNvSpPr>
          <p:nvPr>
            <p:ph/>
          </p:nvPr>
        </p:nvSpPr>
        <p:spPr>
          <a:xfrm>
            <a:off x="1891800" y="1109520"/>
            <a:ext cx="5613480" cy="5716800"/>
          </a:xfrm>
          <a:prstGeom prst="rect">
            <a:avLst/>
          </a:prstGeom>
          <a:noFill/>
          <a:ln w="0">
            <a:noFill/>
          </a:ln>
        </p:spPr>
        <p:txBody>
          <a:bodyPr lIns="90000" rIns="90000" tIns="46800" bIns="46800" anchor="t">
            <a:normAutofit/>
          </a:bodyPr>
          <a:p>
            <a:pPr indent="0">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Public Relations Strategy</a:t>
            </a:r>
            <a:endParaRPr b="1" lang="en-US" sz="2000" strike="noStrike" u="none">
              <a:solidFill>
                <a:srgbClr val="000000"/>
              </a:solidFill>
              <a:effectLst/>
              <a:uFillTx/>
              <a:latin typeface="Arial"/>
            </a:endParaRPr>
          </a:p>
          <a:p>
            <a:pPr lvl="2" marL="1143000" indent="-228600">
              <a:spcBef>
                <a:spcPts val="90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Business development</a:t>
            </a:r>
            <a:endParaRPr b="1" lang="en-US" sz="1800" strike="noStrike" u="none">
              <a:solidFill>
                <a:srgbClr val="000000"/>
              </a:solidFill>
              <a:effectLst/>
              <a:uFillTx/>
              <a:latin typeface="Arial"/>
            </a:endParaRPr>
          </a:p>
          <a:p>
            <a:pPr lvl="2" marL="1143000" indent="-228600">
              <a:spcBef>
                <a:spcPts val="90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Image enhancement</a:t>
            </a:r>
            <a:endParaRPr b="1" lang="en-US" sz="1800" strike="noStrike" u="none">
              <a:solidFill>
                <a:srgbClr val="000000"/>
              </a:solidFill>
              <a:effectLst/>
              <a:uFillTx/>
              <a:latin typeface="Arial"/>
            </a:endParaRPr>
          </a:p>
          <a:p>
            <a:pPr lvl="2" marL="1143000" indent="-228600">
              <a:spcBef>
                <a:spcPts val="901"/>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Promote strategic initiatives</a:t>
            </a:r>
            <a:endParaRPr b="1" lang="en-US" sz="1800" strike="noStrike" u="none">
              <a:solidFill>
                <a:srgbClr val="000000"/>
              </a:solidFill>
              <a:effectLst/>
              <a:uFillTx/>
              <a:latin typeface="Arial"/>
            </a:endParaRPr>
          </a:p>
          <a:p>
            <a:pPr indent="0">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Opinion Research</a:t>
            </a:r>
            <a:endParaRPr b="1" lang="en-US" sz="2000" strike="noStrike" u="none">
              <a:solidFill>
                <a:srgbClr val="000000"/>
              </a:solidFill>
              <a:effectLst/>
              <a:uFillTx/>
              <a:latin typeface="Arial"/>
            </a:endParaRPr>
          </a:p>
          <a:p>
            <a:pPr indent="0">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Media Relations</a:t>
            </a:r>
            <a:endParaRPr b="1" lang="en-US" sz="2000" strike="noStrike" u="none">
              <a:solidFill>
                <a:srgbClr val="000000"/>
              </a:solidFill>
              <a:effectLst/>
              <a:uFillTx/>
              <a:latin typeface="Arial"/>
            </a:endParaRPr>
          </a:p>
          <a:p>
            <a:pPr indent="0">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Crisis Planning/Management</a:t>
            </a:r>
            <a:endParaRPr b="1" lang="en-US" sz="2000" strike="noStrike" u="none">
              <a:solidFill>
                <a:srgbClr val="000000"/>
              </a:solidFill>
              <a:effectLst/>
              <a:uFillTx/>
              <a:latin typeface="Arial"/>
            </a:endParaRPr>
          </a:p>
          <a:p>
            <a:pPr indent="0">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Issues Management/Policy Development</a:t>
            </a:r>
            <a:endParaRPr b="1" lang="en-US" sz="2000" strike="noStrike" u="none">
              <a:solidFill>
                <a:srgbClr val="000000"/>
              </a:solidFill>
              <a:effectLst/>
              <a:uFillTx/>
              <a:latin typeface="Arial"/>
            </a:endParaRPr>
          </a:p>
          <a:p>
            <a:pPr indent="0">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Marketing/Market Entry</a:t>
            </a:r>
            <a:endParaRPr b="1" lang="en-US" sz="2000" strike="noStrike" u="none">
              <a:solidFill>
                <a:srgbClr val="000000"/>
              </a:solidFill>
              <a:effectLst/>
              <a:uFillTx/>
              <a:latin typeface="Arial"/>
            </a:endParaRPr>
          </a:p>
          <a:p>
            <a:pPr indent="0">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Events and Protocol</a:t>
            </a:r>
            <a:endParaRPr b="1" lang="en-US" sz="2000" strike="noStrike" u="none">
              <a:solidFill>
                <a:srgbClr val="000000"/>
              </a:solidFill>
              <a:effectLst/>
              <a:uFillTx/>
              <a:latin typeface="Arial"/>
            </a:endParaRPr>
          </a:p>
          <a:p>
            <a:pPr indent="0">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Employee Communication</a:t>
            </a:r>
            <a:endParaRPr b="1" lang="en-US" sz="2000" strike="noStrike" u="none">
              <a:solidFill>
                <a:srgbClr val="000000"/>
              </a:solidFill>
              <a:effectLst/>
              <a:uFillTx/>
              <a:latin typeface="Arial"/>
            </a:endParaRPr>
          </a:p>
          <a:p>
            <a:pPr indent="0">
              <a:spcBef>
                <a:spcPts val="10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Community Relations</a:t>
            </a:r>
            <a:endParaRPr b="1" lang="en-US" sz="2000" strike="noStrike" u="none">
              <a:solidFill>
                <a:srgbClr val="000000"/>
              </a:solidFill>
              <a:effectLst/>
              <a:uFillTx/>
              <a:latin typeface="Arial"/>
            </a:endParaRPr>
          </a:p>
        </p:txBody>
      </p:sp>
      <p:sp>
        <p:nvSpPr>
          <p:cNvPr id="291" name=""/>
          <p:cNvSpPr/>
          <p:nvPr/>
        </p:nvSpPr>
        <p:spPr>
          <a:xfrm flipV="1">
            <a:off x="1747800" y="1237680"/>
            <a:ext cx="122400" cy="1220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292" name=""/>
          <p:cNvSpPr/>
          <p:nvPr/>
        </p:nvSpPr>
        <p:spPr>
          <a:xfrm flipV="1">
            <a:off x="1747800" y="2844720"/>
            <a:ext cx="122400" cy="1224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293" name=""/>
          <p:cNvSpPr/>
          <p:nvPr/>
        </p:nvSpPr>
        <p:spPr>
          <a:xfrm flipV="1">
            <a:off x="1747800" y="3255840"/>
            <a:ext cx="122400" cy="1224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294" name=""/>
          <p:cNvSpPr/>
          <p:nvPr/>
        </p:nvSpPr>
        <p:spPr>
          <a:xfrm flipV="1">
            <a:off x="1747800" y="3666960"/>
            <a:ext cx="122400" cy="1224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295" name=""/>
          <p:cNvSpPr/>
          <p:nvPr/>
        </p:nvSpPr>
        <p:spPr>
          <a:xfrm flipV="1">
            <a:off x="1747800" y="4104720"/>
            <a:ext cx="122400" cy="1220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296" name=""/>
          <p:cNvSpPr/>
          <p:nvPr/>
        </p:nvSpPr>
        <p:spPr>
          <a:xfrm flipV="1">
            <a:off x="1747800" y="4545000"/>
            <a:ext cx="122400" cy="1224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297" name=""/>
          <p:cNvSpPr/>
          <p:nvPr/>
        </p:nvSpPr>
        <p:spPr>
          <a:xfrm flipV="1">
            <a:off x="1747800" y="4953960"/>
            <a:ext cx="122400" cy="1220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298" name=""/>
          <p:cNvSpPr/>
          <p:nvPr/>
        </p:nvSpPr>
        <p:spPr>
          <a:xfrm flipV="1">
            <a:off x="1747800" y="5392080"/>
            <a:ext cx="122400" cy="1220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299" name=""/>
          <p:cNvSpPr/>
          <p:nvPr/>
        </p:nvSpPr>
        <p:spPr>
          <a:xfrm flipV="1">
            <a:off x="1747800" y="5833440"/>
            <a:ext cx="122400" cy="1220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0" name=""/>
          <p:cNvSpPr/>
          <p:nvPr/>
        </p:nvSpPr>
        <p:spPr>
          <a:xfrm>
            <a:off x="4435560" y="1289160"/>
            <a:ext cx="4230720" cy="4554360"/>
          </a:xfrm>
          <a:prstGeom prst="rect">
            <a:avLst/>
          </a:prstGeom>
          <a:gradFill rotWithShape="0">
            <a:gsLst>
              <a:gs pos="0">
                <a:srgbClr val="99d3ff"/>
              </a:gs>
              <a:gs pos="100000">
                <a:srgbClr val="d5ec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1" name=""/>
          <p:cNvSpPr/>
          <p:nvPr/>
        </p:nvSpPr>
        <p:spPr>
          <a:xfrm>
            <a:off x="0" y="1730520"/>
            <a:ext cx="4449600" cy="442800"/>
          </a:xfrm>
          <a:prstGeom prst="rightArrow">
            <a:avLst>
              <a:gd name="adj1" fmla="val 50000"/>
              <a:gd name="adj2" fmla="val 113188"/>
            </a:avLst>
          </a:prstGeom>
          <a:gradFill rotWithShape="0">
            <a:gsLst>
              <a:gs pos="0">
                <a:srgbClr val="85ff88"/>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2" name=""/>
          <p:cNvSpPr/>
          <p:nvPr/>
        </p:nvSpPr>
        <p:spPr>
          <a:xfrm>
            <a:off x="0" y="3236760"/>
            <a:ext cx="4449600" cy="443160"/>
          </a:xfrm>
          <a:prstGeom prst="rightArrow">
            <a:avLst>
              <a:gd name="adj1" fmla="val 50000"/>
              <a:gd name="adj2" fmla="val 113096"/>
            </a:avLst>
          </a:prstGeom>
          <a:gradFill rotWithShape="0">
            <a:gsLst>
              <a:gs pos="0">
                <a:srgbClr val="85ff88"/>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3" name=""/>
          <p:cNvSpPr/>
          <p:nvPr/>
        </p:nvSpPr>
        <p:spPr>
          <a:xfrm>
            <a:off x="0" y="3594240"/>
            <a:ext cx="4449600" cy="442800"/>
          </a:xfrm>
          <a:prstGeom prst="rightArrow">
            <a:avLst>
              <a:gd name="adj1" fmla="val 50000"/>
              <a:gd name="adj2" fmla="val 113188"/>
            </a:avLst>
          </a:prstGeom>
          <a:gradFill rotWithShape="0">
            <a:gsLst>
              <a:gs pos="0">
                <a:srgbClr val="85ff88"/>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4" name=""/>
          <p:cNvSpPr/>
          <p:nvPr/>
        </p:nvSpPr>
        <p:spPr>
          <a:xfrm>
            <a:off x="0" y="3992400"/>
            <a:ext cx="4449600" cy="443160"/>
          </a:xfrm>
          <a:prstGeom prst="rightArrow">
            <a:avLst>
              <a:gd name="adj1" fmla="val 50000"/>
              <a:gd name="adj2" fmla="val 113096"/>
            </a:avLst>
          </a:prstGeom>
          <a:gradFill rotWithShape="0">
            <a:gsLst>
              <a:gs pos="0">
                <a:srgbClr val="85ff88"/>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5" name=""/>
          <p:cNvSpPr/>
          <p:nvPr/>
        </p:nvSpPr>
        <p:spPr>
          <a:xfrm>
            <a:off x="0" y="4572000"/>
            <a:ext cx="4449600" cy="442800"/>
          </a:xfrm>
          <a:prstGeom prst="rightArrow">
            <a:avLst>
              <a:gd name="adj1" fmla="val 50000"/>
              <a:gd name="adj2" fmla="val 113188"/>
            </a:avLst>
          </a:prstGeom>
          <a:gradFill rotWithShape="0">
            <a:gsLst>
              <a:gs pos="0">
                <a:srgbClr val="85ff88"/>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6" name=""/>
          <p:cNvSpPr/>
          <p:nvPr/>
        </p:nvSpPr>
        <p:spPr>
          <a:xfrm>
            <a:off x="0" y="4902120"/>
            <a:ext cx="4449600" cy="443160"/>
          </a:xfrm>
          <a:prstGeom prst="rightArrow">
            <a:avLst>
              <a:gd name="adj1" fmla="val 50000"/>
              <a:gd name="adj2" fmla="val 113096"/>
            </a:avLst>
          </a:prstGeom>
          <a:gradFill rotWithShape="0">
            <a:gsLst>
              <a:gs pos="0">
                <a:srgbClr val="85ff88"/>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7" name=""/>
          <p:cNvSpPr/>
          <p:nvPr/>
        </p:nvSpPr>
        <p:spPr>
          <a:xfrm>
            <a:off x="0" y="5261040"/>
            <a:ext cx="4449600" cy="442800"/>
          </a:xfrm>
          <a:prstGeom prst="rightArrow">
            <a:avLst>
              <a:gd name="adj1" fmla="val 50000"/>
              <a:gd name="adj2" fmla="val 113188"/>
            </a:avLst>
          </a:prstGeom>
          <a:gradFill rotWithShape="0">
            <a:gsLst>
              <a:gs pos="0">
                <a:srgbClr val="85ff88"/>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8" name=""/>
          <p:cNvSpPr/>
          <p:nvPr/>
        </p:nvSpPr>
        <p:spPr>
          <a:xfrm>
            <a:off x="0" y="1357200"/>
            <a:ext cx="4449600" cy="443160"/>
          </a:xfrm>
          <a:prstGeom prst="rightArrow">
            <a:avLst>
              <a:gd name="adj1" fmla="val 50000"/>
              <a:gd name="adj2" fmla="val 113096"/>
            </a:avLst>
          </a:prstGeom>
          <a:gradFill rotWithShape="0">
            <a:gsLst>
              <a:gs pos="0">
                <a:srgbClr val="85ff88"/>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09"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1999 Significant Accomplishments</a:t>
            </a:r>
            <a:endParaRPr b="0" lang="en-US" sz="3000" strike="noStrike" u="none">
              <a:solidFill>
                <a:srgbClr val="000000"/>
              </a:solidFill>
              <a:effectLst/>
              <a:uFillTx/>
              <a:latin typeface="Arial Black"/>
            </a:endParaRPr>
          </a:p>
        </p:txBody>
      </p:sp>
      <p:sp>
        <p:nvSpPr>
          <p:cNvPr id="310" name="PlaceHolder 2"/>
          <p:cNvSpPr>
            <a:spLocks noGrp="1"/>
          </p:cNvSpPr>
          <p:nvPr>
            <p:ph/>
          </p:nvPr>
        </p:nvSpPr>
        <p:spPr>
          <a:xfrm>
            <a:off x="303120" y="1431720"/>
            <a:ext cx="3772080" cy="4724280"/>
          </a:xfrm>
          <a:prstGeom prst="rect">
            <a:avLst/>
          </a:prstGeom>
          <a:noFill/>
          <a:ln w="0">
            <a:noFill/>
          </a:ln>
        </p:spPr>
        <p:txBody>
          <a:bodyPr lIns="90000" rIns="90000" tIns="46800" bIns="46800" anchor="t">
            <a:normAutofit/>
          </a:bodyPr>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Opinion Research</a:t>
            </a: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Media Relations</a:t>
            </a: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Crisis Planning/Management</a:t>
            </a: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Issue Management/Policy Development</a:t>
            </a: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Marketing/Market Entry</a:t>
            </a:r>
            <a:endParaRPr b="1" lang="en-US" sz="1400" strike="noStrike" u="none">
              <a:solidFill>
                <a:srgbClr val="000000"/>
              </a:solidFill>
              <a:effectLst/>
              <a:uFillTx/>
              <a:latin typeface="Arial"/>
            </a:endParaRPr>
          </a:p>
          <a:p>
            <a:pPr indent="0">
              <a:lnSpc>
                <a:spcPct val="10000"/>
              </a:lnSpc>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Events and Protocol</a:t>
            </a: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Employee Communication</a:t>
            </a: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Advertising</a:t>
            </a:r>
            <a:endParaRPr b="1" lang="en-US" sz="1400" strike="noStrike" u="none">
              <a:solidFill>
                <a:srgbClr val="000000"/>
              </a:solidFill>
              <a:effectLst/>
              <a:uFillTx/>
              <a:latin typeface="Arial"/>
            </a:endParaRPr>
          </a:p>
        </p:txBody>
      </p:sp>
      <p:sp>
        <p:nvSpPr>
          <p:cNvPr id="311" name="PlaceHolder 3"/>
          <p:cNvSpPr>
            <a:spLocks noGrp="1"/>
          </p:cNvSpPr>
          <p:nvPr>
            <p:ph/>
          </p:nvPr>
        </p:nvSpPr>
        <p:spPr>
          <a:xfrm>
            <a:off x="4420800" y="1456920"/>
            <a:ext cx="4381560" cy="4724280"/>
          </a:xfrm>
          <a:prstGeom prst="rect">
            <a:avLst/>
          </a:prstGeom>
          <a:noFill/>
          <a:ln w="0">
            <a:noFill/>
          </a:ln>
        </p:spPr>
        <p:txBody>
          <a:bodyPr lIns="90000" rIns="90000" tIns="46800" bIns="46800" anchor="t">
            <a:normAutofit/>
          </a:bodyPr>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Guatemala, Brazil, Bangladesh</a:t>
            </a: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WSJ Dabhol story, dedication publicity; Project Finance Best Sponsor award; Sutton Class of 2000; Gazeta Mercantil features; Pipeline &amp; Gas Journal cover story; Nikkei (5 mm circulation) Enron/Sutton feature; Infrastructure Journal cover story</a:t>
            </a: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Nicaragua ROW, Promigas explosion</a:t>
            </a: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Cuiabá, Human Rights Watch</a:t>
            </a: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Korea, Jamaica, Australia, Thailand, Dominican Republic, Haina, Panama, Venezuela, Argentina</a:t>
            </a: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Africa Summit, S. American Ministerial</a:t>
            </a: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Downsizings: Elektro, Panama, Puerto Rico</a:t>
            </a:r>
            <a:endParaRPr b="1" lang="en-US" sz="1400" strike="noStrike" u="none">
              <a:solidFill>
                <a:srgbClr val="000000"/>
              </a:solidFill>
              <a:effectLst/>
              <a:uFillTx/>
              <a:latin typeface="Arial"/>
            </a:endParaRPr>
          </a:p>
          <a:p>
            <a:pPr indent="0">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Brazil and Argentina</a:t>
            </a:r>
            <a:endParaRPr b="1" lang="en-US" sz="1400" strike="noStrike" u="none">
              <a:solidFill>
                <a:srgbClr val="000000"/>
              </a:solidFill>
              <a:effectLst/>
              <a:uFillTx/>
              <a:latin typeface="Arial"/>
            </a:endParaRPr>
          </a:p>
        </p:txBody>
      </p:sp>
      <p:sp>
        <p:nvSpPr>
          <p:cNvPr id="312" name=""/>
          <p:cNvSpPr/>
          <p:nvPr/>
        </p:nvSpPr>
        <p:spPr>
          <a:xfrm flipV="1">
            <a:off x="192240" y="1509120"/>
            <a:ext cx="122040" cy="1220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313" name=""/>
          <p:cNvSpPr/>
          <p:nvPr/>
        </p:nvSpPr>
        <p:spPr>
          <a:xfrm flipV="1">
            <a:off x="192240" y="1887480"/>
            <a:ext cx="122040" cy="1224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314" name=""/>
          <p:cNvSpPr/>
          <p:nvPr/>
        </p:nvSpPr>
        <p:spPr>
          <a:xfrm flipV="1">
            <a:off x="192240" y="3377520"/>
            <a:ext cx="122040" cy="1220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315" name=""/>
          <p:cNvSpPr/>
          <p:nvPr/>
        </p:nvSpPr>
        <p:spPr>
          <a:xfrm flipV="1">
            <a:off x="192240" y="3763800"/>
            <a:ext cx="122040" cy="1224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316" name=""/>
          <p:cNvSpPr/>
          <p:nvPr/>
        </p:nvSpPr>
        <p:spPr>
          <a:xfrm flipV="1">
            <a:off x="192240" y="4108320"/>
            <a:ext cx="122040" cy="1224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317" name=""/>
          <p:cNvSpPr/>
          <p:nvPr/>
        </p:nvSpPr>
        <p:spPr>
          <a:xfrm flipV="1">
            <a:off x="192240" y="4701600"/>
            <a:ext cx="122040" cy="1220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318" name=""/>
          <p:cNvSpPr/>
          <p:nvPr/>
        </p:nvSpPr>
        <p:spPr>
          <a:xfrm flipV="1">
            <a:off x="192240" y="5074560"/>
            <a:ext cx="122040" cy="1220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
        <p:nvSpPr>
          <p:cNvPr id="319" name=""/>
          <p:cNvSpPr/>
          <p:nvPr/>
        </p:nvSpPr>
        <p:spPr>
          <a:xfrm flipV="1">
            <a:off x="192240" y="5419080"/>
            <a:ext cx="122040" cy="1220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4400" bIns="144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0" name="PlaceHolder 1"/>
          <p:cNvSpPr>
            <a:spLocks noGrp="1"/>
          </p:cNvSpPr>
          <p:nvPr>
            <p:ph type="title"/>
          </p:nvPr>
        </p:nvSpPr>
        <p:spPr>
          <a:xfrm>
            <a:off x="622080" y="78840"/>
            <a:ext cx="788652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1999 Initiatives</a:t>
            </a:r>
            <a:endParaRPr b="0" lang="en-US" sz="3000" strike="noStrike" u="none">
              <a:solidFill>
                <a:srgbClr val="000000"/>
              </a:solidFill>
              <a:effectLst/>
              <a:uFillTx/>
              <a:latin typeface="Arial Black"/>
            </a:endParaRPr>
          </a:p>
        </p:txBody>
      </p:sp>
      <p:sp>
        <p:nvSpPr>
          <p:cNvPr id="321" name="PlaceHolder 2"/>
          <p:cNvSpPr>
            <a:spLocks noGrp="1"/>
          </p:cNvSpPr>
          <p:nvPr>
            <p:ph/>
          </p:nvPr>
        </p:nvSpPr>
        <p:spPr>
          <a:xfrm>
            <a:off x="1255680" y="1163520"/>
            <a:ext cx="7408800" cy="4724640"/>
          </a:xfrm>
          <a:prstGeom prst="rect">
            <a:avLst/>
          </a:prstGeom>
          <a:noFill/>
          <a:ln w="0">
            <a:noFill/>
          </a:ln>
        </p:spPr>
        <p:txBody>
          <a:bodyPr lIns="90000" rIns="90000" tIns="46800" bIns="46800" anchor="t">
            <a:normAutofit fontScale="85000" lnSpcReduction="9999"/>
          </a:bodyPr>
          <a:p>
            <a:pPr indent="0">
              <a:spcBef>
                <a:spcPts val="2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Establish benchmarking research in major markets.</a:t>
            </a:r>
            <a:endParaRPr b="1" lang="en-US" sz="2000" strike="noStrike" u="none">
              <a:solidFill>
                <a:srgbClr val="000000"/>
              </a:solidFill>
              <a:effectLst/>
              <a:uFillTx/>
              <a:latin typeface="Arial"/>
            </a:endParaRPr>
          </a:p>
          <a:p>
            <a:pPr indent="0">
              <a:spcBef>
                <a:spcPts val="2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Conduct international best practices audit. </a:t>
            </a:r>
            <a:endParaRPr b="1" lang="en-US" sz="2000" strike="noStrike" u="none">
              <a:solidFill>
                <a:srgbClr val="000000"/>
              </a:solidFill>
              <a:effectLst/>
              <a:uFillTx/>
              <a:latin typeface="Arial"/>
            </a:endParaRPr>
          </a:p>
          <a:p>
            <a:pPr indent="0">
              <a:spcBef>
                <a:spcPts val="2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Introduce written international media relations policy.  </a:t>
            </a:r>
            <a:endParaRPr b="1" lang="en-US" sz="2000" strike="noStrike" u="none">
              <a:solidFill>
                <a:srgbClr val="000000"/>
              </a:solidFill>
              <a:effectLst/>
              <a:uFillTx/>
              <a:latin typeface="Arial"/>
            </a:endParaRPr>
          </a:p>
          <a:p>
            <a:pPr indent="0">
              <a:spcBef>
                <a:spcPts val="2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Roll out cost effective targeted communication tools for various markets. </a:t>
            </a:r>
            <a:endParaRPr b="1" lang="en-US" sz="2000" strike="noStrike" u="none">
              <a:solidFill>
                <a:srgbClr val="000000"/>
              </a:solidFill>
              <a:effectLst/>
              <a:uFillTx/>
              <a:latin typeface="Arial"/>
            </a:endParaRPr>
          </a:p>
          <a:p>
            <a:pPr indent="0">
              <a:spcBef>
                <a:spcPts val="2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Ensure that community relations, crisis plans are in place for key assets in construction and operation.</a:t>
            </a:r>
            <a:endParaRPr b="1" lang="en-US" sz="2000" strike="noStrike" u="none">
              <a:solidFill>
                <a:srgbClr val="000000"/>
              </a:solidFill>
              <a:effectLst/>
              <a:uFillTx/>
              <a:latin typeface="Arial"/>
            </a:endParaRPr>
          </a:p>
          <a:p>
            <a:pPr indent="0">
              <a:spcBef>
                <a:spcPts val="2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Introduce Enron Social Responsibility and Environmental program. </a:t>
            </a:r>
            <a:endParaRPr b="1" lang="en-US" sz="2000" strike="noStrike" u="none">
              <a:solidFill>
                <a:srgbClr val="000000"/>
              </a:solidFill>
              <a:effectLst/>
              <a:uFillTx/>
              <a:latin typeface="Arial"/>
            </a:endParaRPr>
          </a:p>
          <a:p>
            <a:pPr indent="0">
              <a:spcBef>
                <a:spcPts val="25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Roll out field test of community relations program with worldwide entities, such as CARE and the Red Cross.</a:t>
            </a:r>
            <a:endParaRPr b="1" lang="en-US" sz="2000" strike="noStrike" u="none">
              <a:solidFill>
                <a:srgbClr val="000000"/>
              </a:solidFill>
              <a:effectLst/>
              <a:uFillTx/>
              <a:latin typeface="Arial"/>
            </a:endParaRPr>
          </a:p>
        </p:txBody>
      </p:sp>
      <p:sp>
        <p:nvSpPr>
          <p:cNvPr id="322" name=""/>
          <p:cNvSpPr/>
          <p:nvPr/>
        </p:nvSpPr>
        <p:spPr>
          <a:xfrm flipV="1">
            <a:off x="1116000" y="1287360"/>
            <a:ext cx="136440" cy="1368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1600" bIns="21600" anchor="ctr">
            <a:noAutofit/>
          </a:bodyPr>
          <a:p>
            <a:endParaRPr b="0" lang="en-US" sz="2400" strike="noStrike" u="none">
              <a:solidFill>
                <a:srgbClr val="000000"/>
              </a:solidFill>
              <a:effectLst/>
              <a:uFillTx/>
              <a:latin typeface="Arial"/>
            </a:endParaRPr>
          </a:p>
        </p:txBody>
      </p:sp>
      <p:sp>
        <p:nvSpPr>
          <p:cNvPr id="323" name=""/>
          <p:cNvSpPr/>
          <p:nvPr/>
        </p:nvSpPr>
        <p:spPr>
          <a:xfrm flipV="1">
            <a:off x="1116000" y="1892160"/>
            <a:ext cx="136440" cy="1368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1600" bIns="21600" anchor="ctr">
            <a:noAutofit/>
          </a:bodyPr>
          <a:p>
            <a:endParaRPr b="0" lang="en-US" sz="2400" strike="noStrike" u="none">
              <a:solidFill>
                <a:srgbClr val="000000"/>
              </a:solidFill>
              <a:effectLst/>
              <a:uFillTx/>
              <a:latin typeface="Arial"/>
            </a:endParaRPr>
          </a:p>
        </p:txBody>
      </p:sp>
      <p:sp>
        <p:nvSpPr>
          <p:cNvPr id="324" name=""/>
          <p:cNvSpPr/>
          <p:nvPr/>
        </p:nvSpPr>
        <p:spPr>
          <a:xfrm flipV="1">
            <a:off x="1116000" y="2485440"/>
            <a:ext cx="136440" cy="1364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1600" bIns="21600" anchor="ctr">
            <a:noAutofit/>
          </a:bodyPr>
          <a:p>
            <a:endParaRPr b="0" lang="en-US" sz="2400" strike="noStrike" u="none">
              <a:solidFill>
                <a:srgbClr val="000000"/>
              </a:solidFill>
              <a:effectLst/>
              <a:uFillTx/>
              <a:latin typeface="Arial"/>
            </a:endParaRPr>
          </a:p>
        </p:txBody>
      </p:sp>
      <p:sp>
        <p:nvSpPr>
          <p:cNvPr id="325" name=""/>
          <p:cNvSpPr/>
          <p:nvPr/>
        </p:nvSpPr>
        <p:spPr>
          <a:xfrm flipV="1">
            <a:off x="1116000" y="3102840"/>
            <a:ext cx="136440" cy="1364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1600" bIns="21600" anchor="ctr">
            <a:noAutofit/>
          </a:bodyPr>
          <a:p>
            <a:endParaRPr b="0" lang="en-US" sz="2400" strike="noStrike" u="none">
              <a:solidFill>
                <a:srgbClr val="000000"/>
              </a:solidFill>
              <a:effectLst/>
              <a:uFillTx/>
              <a:latin typeface="Arial"/>
            </a:endParaRPr>
          </a:p>
        </p:txBody>
      </p:sp>
      <p:sp>
        <p:nvSpPr>
          <p:cNvPr id="326" name=""/>
          <p:cNvSpPr/>
          <p:nvPr/>
        </p:nvSpPr>
        <p:spPr>
          <a:xfrm flipV="1">
            <a:off x="1116000" y="4031640"/>
            <a:ext cx="136440" cy="1364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1600" bIns="21600" anchor="ctr">
            <a:noAutofit/>
          </a:bodyPr>
          <a:p>
            <a:endParaRPr b="0" lang="en-US" sz="2400" strike="noStrike" u="none">
              <a:solidFill>
                <a:srgbClr val="000000"/>
              </a:solidFill>
              <a:effectLst/>
              <a:uFillTx/>
              <a:latin typeface="Arial"/>
            </a:endParaRPr>
          </a:p>
        </p:txBody>
      </p:sp>
      <p:sp>
        <p:nvSpPr>
          <p:cNvPr id="327" name=""/>
          <p:cNvSpPr/>
          <p:nvPr/>
        </p:nvSpPr>
        <p:spPr>
          <a:xfrm flipV="1">
            <a:off x="1116000" y="4952880"/>
            <a:ext cx="136440" cy="1368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1600" bIns="21600" anchor="ctr">
            <a:noAutofit/>
          </a:bodyPr>
          <a:p>
            <a:endParaRPr b="0" lang="en-US" sz="2400" strike="noStrike" u="none">
              <a:solidFill>
                <a:srgbClr val="000000"/>
              </a:solidFill>
              <a:effectLst/>
              <a:uFillTx/>
              <a:latin typeface="Arial"/>
            </a:endParaRPr>
          </a:p>
        </p:txBody>
      </p:sp>
      <p:sp>
        <p:nvSpPr>
          <p:cNvPr id="328" name=""/>
          <p:cNvSpPr/>
          <p:nvPr/>
        </p:nvSpPr>
        <p:spPr>
          <a:xfrm flipV="1">
            <a:off x="1116000" y="5863680"/>
            <a:ext cx="136440" cy="1364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1600" bIns="216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9" name=""/>
          <p:cNvSpPr/>
          <p:nvPr/>
        </p:nvSpPr>
        <p:spPr>
          <a:xfrm>
            <a:off x="0" y="28440"/>
            <a:ext cx="9144000" cy="954360"/>
          </a:xfrm>
          <a:prstGeom prst="rect">
            <a:avLst/>
          </a:prstGeom>
          <a:noFill/>
          <a:ln w="0">
            <a:noFill/>
          </a:ln>
        </p:spPr>
        <p:style>
          <a:lnRef idx="0"/>
          <a:fillRef idx="0"/>
          <a:effectRef idx="0"/>
          <a:fontRef idx="minor"/>
        </p:style>
        <p:txBody>
          <a:bodyPr lIns="90000" rIns="90000" tIns="46800" bIns="4680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Central America/Caribbean/</a:t>
            </a:r>
            <a:br>
              <a:rPr sz="3000"/>
            </a:br>
            <a:r>
              <a:rPr b="0" lang="en-US" sz="3000" strike="noStrike" u="none">
                <a:solidFill>
                  <a:srgbClr val="000000"/>
                </a:solidFill>
                <a:effectLst/>
                <a:uFillTx/>
                <a:latin typeface="Arial Black"/>
              </a:rPr>
              <a:t>South America</a:t>
            </a:r>
            <a:endParaRPr b="0" lang="en-US" sz="3000" strike="noStrike" u="none">
              <a:solidFill>
                <a:srgbClr val="000000"/>
              </a:solidFill>
              <a:effectLst/>
              <a:uFillTx/>
              <a:latin typeface="Arial"/>
            </a:endParaRPr>
          </a:p>
        </p:txBody>
      </p:sp>
      <p:sp>
        <p:nvSpPr>
          <p:cNvPr id="330" name=""/>
          <p:cNvSpPr/>
          <p:nvPr/>
        </p:nvSpPr>
        <p:spPr>
          <a:xfrm>
            <a:off x="584280" y="1547640"/>
            <a:ext cx="3809880" cy="4114800"/>
          </a:xfrm>
          <a:prstGeom prst="rect">
            <a:avLst/>
          </a:prstGeom>
          <a:noFill/>
          <a:ln w="0">
            <a:noFill/>
          </a:ln>
        </p:spPr>
        <p:style>
          <a:lnRef idx="0"/>
          <a:fillRef idx="0"/>
          <a:effectRef idx="0"/>
          <a:fontRef idx="minor"/>
        </p:style>
        <p:txBody>
          <a:bodyPr lIns="90000" rIns="90000" tIns="46800" bIns="46800" anchor="t">
            <a:normAutofit fontScale="92500" lnSpcReduction="9999"/>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Argentina</a:t>
            </a:r>
            <a:endParaRPr b="0" lang="en-US" sz="1400" strike="noStrike" u="none">
              <a:solidFill>
                <a:srgbClr val="000000"/>
              </a:solidFill>
              <a:effectLst/>
              <a:uFillTx/>
              <a:latin typeface="Arial"/>
            </a:endParaRPr>
          </a:p>
          <a:p>
            <a:pPr lvl="1" marL="743040" indent="-2858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Oil &amp; Gas Expo/Art Exhibit </a:t>
            </a:r>
            <a:endParaRPr b="0" lang="en-US" sz="1200" strike="noStrike" u="none">
              <a:solidFill>
                <a:srgbClr val="000000"/>
              </a:solidFill>
              <a:effectLst/>
              <a:uFillTx/>
              <a:latin typeface="Arial"/>
            </a:endParaRPr>
          </a:p>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Bolivia</a:t>
            </a:r>
            <a:endParaRPr b="0" lang="en-US" sz="1400" strike="noStrike" u="none">
              <a:solidFill>
                <a:srgbClr val="000000"/>
              </a:solidFill>
              <a:effectLst/>
              <a:uFillTx/>
              <a:latin typeface="Arial"/>
            </a:endParaRPr>
          </a:p>
          <a:p>
            <a:pPr lvl="1" marL="743040" indent="-2858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Cuiabá/Transredes crisis, media, collateral, trainings</a:t>
            </a:r>
            <a:endParaRPr b="0" lang="en-US" sz="1200" strike="noStrike" u="none">
              <a:solidFill>
                <a:srgbClr val="000000"/>
              </a:solidFill>
              <a:effectLst/>
              <a:uFillTx/>
              <a:latin typeface="Arial"/>
            </a:endParaRPr>
          </a:p>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Brazil</a:t>
            </a:r>
            <a:endParaRPr b="0" lang="en-US" sz="1400" strike="noStrike" u="none">
              <a:solidFill>
                <a:srgbClr val="000000"/>
              </a:solidFill>
              <a:effectLst/>
              <a:uFillTx/>
              <a:latin typeface="Arial"/>
            </a:endParaRPr>
          </a:p>
          <a:p>
            <a:pPr lvl="1" marL="743040" indent="-2858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Opinion research/marketing/ PR strategy/ad campaign</a:t>
            </a:r>
            <a:endParaRPr b="0" lang="en-US" sz="1200" strike="noStrike" u="none">
              <a:solidFill>
                <a:srgbClr val="000000"/>
              </a:solidFill>
              <a:effectLst/>
              <a:uFillTx/>
              <a:latin typeface="Arial"/>
            </a:endParaRPr>
          </a:p>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Colombia</a:t>
            </a:r>
            <a:endParaRPr b="0" lang="en-US" sz="1400" strike="noStrike" u="none">
              <a:solidFill>
                <a:srgbClr val="000000"/>
              </a:solidFill>
              <a:effectLst/>
              <a:uFillTx/>
              <a:latin typeface="Arial"/>
            </a:endParaRPr>
          </a:p>
          <a:p>
            <a:pPr lvl="1" marL="743040" indent="-2858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 strategy for new pipeline</a:t>
            </a:r>
            <a:endParaRPr b="0" lang="en-US" sz="1200" strike="noStrike" u="none">
              <a:solidFill>
                <a:srgbClr val="000000"/>
              </a:solidFill>
              <a:effectLst/>
              <a:uFillTx/>
              <a:latin typeface="Arial"/>
            </a:endParaRPr>
          </a:p>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Dominican Republic</a:t>
            </a:r>
            <a:endParaRPr b="0" lang="en-US" sz="1400" strike="noStrike" u="none">
              <a:solidFill>
                <a:srgbClr val="000000"/>
              </a:solidFill>
              <a:effectLst/>
              <a:uFillTx/>
              <a:latin typeface="Arial"/>
            </a:endParaRPr>
          </a:p>
          <a:p>
            <a:pPr lvl="1" marL="743040" indent="-2858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Haina closing 9-30/PR plan for transition and downsizing</a:t>
            </a:r>
            <a:endParaRPr b="0" lang="en-US" sz="1200" strike="noStrike" u="none">
              <a:solidFill>
                <a:srgbClr val="000000"/>
              </a:solidFill>
              <a:effectLst/>
              <a:uFillTx/>
              <a:latin typeface="Arial"/>
            </a:endParaRPr>
          </a:p>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Ecuador</a:t>
            </a:r>
            <a:endParaRPr b="0" lang="en-US" sz="1400" strike="noStrike" u="none">
              <a:solidFill>
                <a:srgbClr val="000000"/>
              </a:solidFill>
              <a:effectLst/>
              <a:uFillTx/>
              <a:latin typeface="Arial"/>
            </a:endParaRPr>
          </a:p>
          <a:p>
            <a:pPr lvl="1" marL="743040" indent="-2858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Oil pipeline issues management</a:t>
            </a:r>
            <a:endParaRPr b="0" lang="en-US" sz="1200" strike="noStrike" u="none">
              <a:solidFill>
                <a:srgbClr val="000000"/>
              </a:solidFill>
              <a:effectLst/>
              <a:uFillTx/>
              <a:latin typeface="Arial"/>
            </a:endParaRPr>
          </a:p>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331" name=""/>
          <p:cNvSpPr/>
          <p:nvPr/>
        </p:nvSpPr>
        <p:spPr>
          <a:xfrm>
            <a:off x="4610160" y="1535040"/>
            <a:ext cx="3809880" cy="4114800"/>
          </a:xfrm>
          <a:prstGeom prst="rect">
            <a:avLst/>
          </a:prstGeom>
          <a:noFill/>
          <a:ln w="0">
            <a:noFill/>
          </a:ln>
        </p:spPr>
        <p:style>
          <a:lnRef idx="0"/>
          <a:fillRef idx="0"/>
          <a:effectRef idx="0"/>
          <a:fontRef idx="minor"/>
        </p:style>
        <p:txBody>
          <a:bodyPr lIns="90000" rIns="90000" tIns="46800" bIns="46800" anchor="t">
            <a:normAutofit fontScale="85000" lnSpcReduction="9999"/>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Guatemala</a:t>
            </a:r>
            <a:endParaRPr b="0" lang="en-US" sz="1400" strike="noStrike" u="none">
              <a:solidFill>
                <a:srgbClr val="000000"/>
              </a:solidFill>
              <a:effectLst/>
              <a:uFillTx/>
              <a:latin typeface="Arial"/>
            </a:endParaRPr>
          </a:p>
          <a:p>
            <a:pPr lvl="1" marL="743040" indent="-2858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New barge mktg. support/ research/media/CR</a:t>
            </a:r>
            <a:endParaRPr b="0" lang="en-US" sz="1200" strike="noStrike" u="none">
              <a:solidFill>
                <a:srgbClr val="000000"/>
              </a:solidFill>
              <a:effectLst/>
              <a:uFillTx/>
              <a:latin typeface="Arial"/>
            </a:endParaRPr>
          </a:p>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Jamaica</a:t>
            </a:r>
            <a:endParaRPr b="0" lang="en-US" sz="1400" strike="noStrike" u="none">
              <a:solidFill>
                <a:srgbClr val="000000"/>
              </a:solidFill>
              <a:effectLst/>
              <a:uFillTx/>
              <a:latin typeface="Arial"/>
            </a:endParaRPr>
          </a:p>
          <a:p>
            <a:pPr lvl="1" marL="743040" indent="-2858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Consumer marketing programs for growth/retention/winbacks</a:t>
            </a:r>
            <a:endParaRPr b="0" lang="en-US" sz="1200" strike="noStrike" u="none">
              <a:solidFill>
                <a:srgbClr val="000000"/>
              </a:solidFill>
              <a:effectLst/>
              <a:uFillTx/>
              <a:latin typeface="Arial"/>
            </a:endParaRPr>
          </a:p>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Nicaragua </a:t>
            </a:r>
            <a:endParaRPr b="0" lang="en-US" sz="1400" strike="noStrike" u="none">
              <a:solidFill>
                <a:srgbClr val="000000"/>
              </a:solidFill>
              <a:effectLst/>
              <a:uFillTx/>
              <a:latin typeface="Arial"/>
            </a:endParaRPr>
          </a:p>
          <a:p>
            <a:pPr lvl="1" marL="743040" indent="-2858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Inauguration/CR plan</a:t>
            </a:r>
            <a:endParaRPr b="0" lang="en-US" sz="1200" strike="noStrike" u="none">
              <a:solidFill>
                <a:srgbClr val="000000"/>
              </a:solidFill>
              <a:effectLst/>
              <a:uFillTx/>
              <a:latin typeface="Arial"/>
            </a:endParaRPr>
          </a:p>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Panama</a:t>
            </a:r>
            <a:endParaRPr b="0" lang="en-US" sz="1400" strike="noStrike" u="none">
              <a:solidFill>
                <a:srgbClr val="000000"/>
              </a:solidFill>
              <a:effectLst/>
              <a:uFillTx/>
              <a:latin typeface="Arial"/>
            </a:endParaRPr>
          </a:p>
          <a:p>
            <a:pPr lvl="1" marL="743040" indent="-2858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Media/stakeholder/employee programs</a:t>
            </a:r>
            <a:endParaRPr b="0" lang="en-US" sz="1200" strike="noStrike" u="none">
              <a:solidFill>
                <a:srgbClr val="000000"/>
              </a:solidFill>
              <a:effectLst/>
              <a:uFillTx/>
              <a:latin typeface="Arial"/>
            </a:endParaRPr>
          </a:p>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Puerto Rico</a:t>
            </a:r>
            <a:endParaRPr b="0" lang="en-US" sz="1400" strike="noStrike" u="none">
              <a:solidFill>
                <a:srgbClr val="000000"/>
              </a:solidFill>
              <a:effectLst/>
              <a:uFillTx/>
              <a:latin typeface="Arial"/>
            </a:endParaRPr>
          </a:p>
          <a:p>
            <a:pPr lvl="1" marL="743040" indent="-2858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Media/community relations </a:t>
            </a:r>
            <a:endParaRPr b="0" lang="en-US" sz="1200" strike="noStrike" u="none">
              <a:solidFill>
                <a:srgbClr val="000000"/>
              </a:solidFill>
              <a:effectLst/>
              <a:uFillTx/>
              <a:latin typeface="Arial"/>
            </a:endParaRPr>
          </a:p>
          <a:p>
            <a:pPr lvl="1" marL="743040" indent="-2858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Trial/labor/new pipeline/ ECO</a:t>
            </a:r>
            <a:endParaRPr b="0" lang="en-US" sz="1200" strike="noStrike" u="none">
              <a:solidFill>
                <a:srgbClr val="000000"/>
              </a:solidFill>
              <a:effectLst/>
              <a:uFillTx/>
              <a:latin typeface="Arial"/>
            </a:endParaRPr>
          </a:p>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Venezuela</a:t>
            </a:r>
            <a:endParaRPr b="0" lang="en-US" sz="1400" strike="noStrike" u="none">
              <a:solidFill>
                <a:srgbClr val="000000"/>
              </a:solidFill>
              <a:effectLst/>
              <a:uFillTx/>
              <a:latin typeface="Arial"/>
            </a:endParaRPr>
          </a:p>
          <a:p>
            <a:pPr lvl="1" marL="743040" indent="-2858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ACCRO/CALIFE/Ventane</a:t>
            </a:r>
            <a:endParaRPr b="0" lang="en-US" sz="1200" strike="noStrike" u="none">
              <a:solidFill>
                <a:srgbClr val="000000"/>
              </a:solidFill>
              <a:effectLst/>
              <a:uFillTx/>
              <a:latin typeface="Arial"/>
            </a:endParaRPr>
          </a:p>
          <a:p>
            <a:pPr lvl="1" marL="743040" indent="-2858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Media/crisis/community/mktg.</a:t>
            </a:r>
            <a:endParaRPr b="0" lang="en-US" sz="1200" strike="noStrike" u="none">
              <a:solidFill>
                <a:srgbClr val="000000"/>
              </a:solidFill>
              <a:effectLst/>
              <a:uFillTx/>
              <a:latin typeface="Arial"/>
            </a:endParaRPr>
          </a:p>
          <a:p>
            <a:pPr lvl="1" marL="743040" indent="-285840">
              <a:spcBef>
                <a:spcPts val="876"/>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332" name=""/>
          <p:cNvSpPr/>
          <p:nvPr/>
        </p:nvSpPr>
        <p:spPr>
          <a:xfrm>
            <a:off x="544680" y="985680"/>
            <a:ext cx="8038800" cy="459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Supporting 30 operating units and business initiatives</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3" name=""/>
          <p:cNvSpPr/>
          <p:nvPr/>
        </p:nvSpPr>
        <p:spPr>
          <a:xfrm>
            <a:off x="0" y="-54000"/>
            <a:ext cx="9144000" cy="1143000"/>
          </a:xfrm>
          <a:prstGeom prst="rect">
            <a:avLst/>
          </a:prstGeom>
          <a:noFill/>
          <a:ln w="0">
            <a:noFill/>
          </a:ln>
        </p:spPr>
        <p:style>
          <a:lnRef idx="0"/>
          <a:fillRef idx="0"/>
          <a:effectRef idx="0"/>
          <a:fontRef idx="minor"/>
        </p:style>
        <p:txBody>
          <a:bodyPr lIns="90000" rIns="90000" tIns="46800" bIns="4680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Asia Pacific/Africa/China, India </a:t>
            </a:r>
            <a:br>
              <a:rPr sz="3000"/>
            </a:br>
            <a:r>
              <a:rPr b="0" lang="en-US" sz="3000" strike="noStrike" u="none">
                <a:solidFill>
                  <a:srgbClr val="000000"/>
                </a:solidFill>
                <a:effectLst/>
                <a:uFillTx/>
                <a:latin typeface="Arial Black"/>
              </a:rPr>
              <a:t>&amp; Middle East</a:t>
            </a:r>
            <a:endParaRPr b="0" lang="en-US" sz="3000" strike="noStrike" u="none">
              <a:solidFill>
                <a:srgbClr val="000000"/>
              </a:solidFill>
              <a:effectLst/>
              <a:uFillTx/>
              <a:latin typeface="Arial"/>
            </a:endParaRPr>
          </a:p>
        </p:txBody>
      </p:sp>
      <p:sp>
        <p:nvSpPr>
          <p:cNvPr id="334" name=""/>
          <p:cNvSpPr/>
          <p:nvPr/>
        </p:nvSpPr>
        <p:spPr>
          <a:xfrm>
            <a:off x="596880" y="1612800"/>
            <a:ext cx="3911760" cy="4114800"/>
          </a:xfrm>
          <a:prstGeom prst="rect">
            <a:avLst/>
          </a:prstGeom>
          <a:noFill/>
          <a:ln w="0">
            <a:noFill/>
          </a:ln>
        </p:spPr>
        <p:style>
          <a:lnRef idx="0"/>
          <a:fillRef idx="0"/>
          <a:effectRef idx="0"/>
          <a:fontRef idx="minor"/>
        </p:style>
        <p:txBody>
          <a:bodyPr lIns="90000" rIns="90000" tIns="46800" bIns="46800" anchor="t">
            <a:normAutofit fontScale="92500" lnSpcReduction="9999"/>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Algeria </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Australia - Create image as first mover in trading/commodity based finance </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Bangladesh - Differentiate from EOG</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Benin </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China - Name recognition &amp; coal-fired plant issues</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Cote d’Ivoire</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Egypt</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Gaza Strip - Regional publicity</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Guam - High profile community relations to overcome utility opposition</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India - Human rights &amp; Dabhol renegotiation issues</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Indonesia - Manage press interest in MIGA political risk claim/past partners</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Japan - Deregulation &amp; market entry</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Malaysia </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Mozambique - Reverse negative perception</a:t>
            </a:r>
            <a:endParaRPr b="0" lang="en-US" sz="1200" strike="noStrike" u="none">
              <a:solidFill>
                <a:srgbClr val="000000"/>
              </a:solidFill>
              <a:effectLst/>
              <a:uFillTx/>
              <a:latin typeface="Arial"/>
            </a:endParaRPr>
          </a:p>
        </p:txBody>
      </p:sp>
      <p:sp>
        <p:nvSpPr>
          <p:cNvPr id="335" name=""/>
          <p:cNvSpPr/>
          <p:nvPr/>
        </p:nvSpPr>
        <p:spPr>
          <a:xfrm>
            <a:off x="4635360" y="1612800"/>
            <a:ext cx="4152960" cy="4114800"/>
          </a:xfrm>
          <a:prstGeom prst="rect">
            <a:avLst/>
          </a:prstGeom>
          <a:noFill/>
          <a:ln w="0">
            <a:noFill/>
          </a:ln>
        </p:spPr>
        <p:style>
          <a:lnRef idx="0"/>
          <a:fillRef idx="0"/>
          <a:effectRef idx="0"/>
          <a:fontRef idx="minor"/>
        </p:style>
        <p:txBody>
          <a:bodyPr lIns="90000" rIns="90000" tIns="46800" bIns="46800" anchor="t">
            <a:normAutofit fontScale="85000" lnSpcReduction="19999"/>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Morocco</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Nigeria - Leveraged Africa Summit for gov. contacts/Comm. relations part of  bid</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Oman</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Philippines  </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Qatar</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Saipan - Manage gov. corruption issues to maintain viability of Enron bid</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Saudi Arabia</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Senegal</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South Africa</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South Korea - Increase Enron recognition and develop gas use campaign </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Taiwan</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Thailand - Publicly/appropriately sever link with past partner.  Promote regional gas hub </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Togo</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United Arab Emirates</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Vietnam - Lawsuit reputation threat</a:t>
            </a:r>
            <a:endParaRPr b="0" lang="en-US" sz="1200" strike="noStrike" u="none">
              <a:solidFill>
                <a:srgbClr val="000000"/>
              </a:solidFill>
              <a:effectLst/>
              <a:uFillTx/>
              <a:latin typeface="Arial"/>
            </a:endParaRPr>
          </a:p>
        </p:txBody>
      </p:sp>
      <p:sp>
        <p:nvSpPr>
          <p:cNvPr id="336" name=""/>
          <p:cNvSpPr/>
          <p:nvPr/>
        </p:nvSpPr>
        <p:spPr>
          <a:xfrm>
            <a:off x="554400" y="1012680"/>
            <a:ext cx="8038800" cy="459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Supporting 25 operating units and business initiatives</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337" name=""/>
          <p:cNvSpPr/>
          <p:nvPr/>
        </p:nvSpPr>
        <p:spPr>
          <a:xfrm>
            <a:off x="747720" y="2230560"/>
            <a:ext cx="7647120" cy="1530360"/>
          </a:xfrm>
          <a:prstGeom prst="bevel">
            <a:avLst>
              <a:gd name="adj" fmla="val 12500"/>
            </a:avLst>
          </a:prstGeom>
          <a:gradFill rotWithShape="0">
            <a:gsLst>
              <a:gs pos="0">
                <a:srgbClr val="0091ff"/>
              </a:gs>
              <a:gs pos="50000">
                <a:srgbClr val="a8d9fe"/>
              </a:gs>
              <a:gs pos="100000">
                <a:srgbClr val="0091ff"/>
              </a:gs>
            </a:gsLst>
            <a:lin ang="5400000"/>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38" name=""/>
          <p:cNvSpPr/>
          <p:nvPr/>
        </p:nvSpPr>
        <p:spPr>
          <a:xfrm>
            <a:off x="1563840" y="2448000"/>
            <a:ext cx="6013440" cy="106956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Black"/>
              </a:rPr>
              <a:t>State Government/</a:t>
            </a:r>
            <a:endParaRPr b="0" lang="en-US" sz="32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Black"/>
              </a:rPr>
              <a:t>Federal Regulatory Affairs</a:t>
            </a:r>
            <a:endParaRPr b="0" lang="en-US"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
          <p:cNvSpPr/>
          <p:nvPr/>
        </p:nvSpPr>
        <p:spPr>
          <a:xfrm>
            <a:off x="3630600" y="2882880"/>
            <a:ext cx="4164120" cy="1689120"/>
          </a:xfrm>
          <a:prstGeom prst="leftArrow">
            <a:avLst>
              <a:gd name="adj1" fmla="val 54509"/>
              <a:gd name="adj2" fmla="val 61654"/>
            </a:avLst>
          </a:prstGeom>
          <a:gradFill rotWithShape="0">
            <a:gsLst>
              <a:gs pos="0">
                <a:srgbClr val="fefefe"/>
              </a:gs>
              <a:gs pos="100000">
                <a:srgbClr val="ffff99"/>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5" name=""/>
          <p:cNvSpPr/>
          <p:nvPr/>
        </p:nvSpPr>
        <p:spPr>
          <a:xfrm>
            <a:off x="3630600" y="4567320"/>
            <a:ext cx="4164120" cy="1780920"/>
          </a:xfrm>
          <a:prstGeom prst="leftArrow">
            <a:avLst>
              <a:gd name="adj1" fmla="val 58463"/>
              <a:gd name="adj2" fmla="val 60619"/>
            </a:avLst>
          </a:prstGeom>
          <a:gradFill rotWithShape="0">
            <a:gsLst>
              <a:gs pos="0">
                <a:srgbClr val="fefefe"/>
              </a:gs>
              <a:gs pos="100000">
                <a:srgbClr val="ff9999"/>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6" name=""/>
          <p:cNvSpPr/>
          <p:nvPr/>
        </p:nvSpPr>
        <p:spPr>
          <a:xfrm>
            <a:off x="3630600" y="1000080"/>
            <a:ext cx="4164120" cy="1844640"/>
          </a:xfrm>
          <a:prstGeom prst="leftArrow">
            <a:avLst>
              <a:gd name="adj1" fmla="val 61444"/>
              <a:gd name="adj2" fmla="val 58525"/>
            </a:avLst>
          </a:prstGeom>
          <a:gradFill rotWithShape="0">
            <a:gsLst>
              <a:gs pos="0">
                <a:srgbClr val="fefefe"/>
              </a:gs>
              <a:gs pos="100000">
                <a:srgbClr val="c5e6ff"/>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7"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Objectives</a:t>
            </a:r>
            <a:endParaRPr b="0" lang="en-US" sz="3000" strike="noStrike" u="none">
              <a:solidFill>
                <a:srgbClr val="000000"/>
              </a:solidFill>
              <a:effectLst/>
              <a:uFillTx/>
              <a:latin typeface="Arial Black"/>
            </a:endParaRPr>
          </a:p>
        </p:txBody>
      </p:sp>
      <p:sp>
        <p:nvSpPr>
          <p:cNvPr id="88" name="PlaceHolder 2"/>
          <p:cNvSpPr>
            <a:spLocks noGrp="1"/>
          </p:cNvSpPr>
          <p:nvPr>
            <p:ph/>
          </p:nvPr>
        </p:nvSpPr>
        <p:spPr>
          <a:xfrm>
            <a:off x="485640" y="1327320"/>
            <a:ext cx="3889440" cy="4597200"/>
          </a:xfrm>
          <a:prstGeom prst="rect">
            <a:avLst/>
          </a:prstGeom>
          <a:noFill/>
          <a:ln w="0">
            <a:noFill/>
          </a:ln>
        </p:spPr>
        <p:txBody>
          <a:bodyPr lIns="90000" rIns="90000" tIns="46800" bIns="46800" anchor="t">
            <a:normAutofit/>
          </a:bodyPr>
          <a:p>
            <a:pPr indent="0">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600" strike="noStrike" u="none">
                <a:solidFill>
                  <a:srgbClr val="000000"/>
                </a:solidFill>
                <a:effectLst/>
                <a:uFillTx/>
                <a:latin typeface="Arial"/>
              </a:rPr>
              <a:t>Enable Enron to build Flexible,          Non-regulated Network</a:t>
            </a:r>
            <a:endParaRPr b="1" lang="en-US" sz="1600" strike="noStrike" u="none">
              <a:solidFill>
                <a:srgbClr val="000000"/>
              </a:solidFill>
              <a:effectLst/>
              <a:uFillTx/>
              <a:latin typeface="Arial"/>
            </a:endParaRPr>
          </a:p>
          <a:p>
            <a:pPr indent="0">
              <a:spcBef>
                <a:spcPts val="374"/>
              </a:spcBef>
              <a:spcAft>
                <a:spcPts val="374"/>
              </a:spcAft>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“Atomize” the market </a:t>
            </a:r>
            <a:endParaRPr b="1" lang="en-US" sz="1200" strike="noStrike" u="none">
              <a:solidFill>
                <a:srgbClr val="000000"/>
              </a:solidFill>
              <a:effectLst/>
              <a:uFillTx/>
              <a:latin typeface="Arial"/>
            </a:endParaRPr>
          </a:p>
          <a:p>
            <a:pPr indent="0">
              <a:spcBef>
                <a:spcPts val="374"/>
              </a:spcBef>
              <a:spcAft>
                <a:spcPts val="374"/>
              </a:spcAft>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200" strike="noStrike" u="none">
                <a:solidFill>
                  <a:srgbClr val="000000"/>
                </a:solidFill>
                <a:effectLst/>
                <a:uFillTx/>
                <a:latin typeface="Arial"/>
              </a:rPr>
              <a:t>       -  Increase transaction flexibility/repackaging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opportunities</a:t>
            </a:r>
            <a:endParaRPr b="1" lang="en-US" sz="1200" strike="noStrike" u="none">
              <a:solidFill>
                <a:srgbClr val="000000"/>
              </a:solidFill>
              <a:effectLst/>
              <a:uFillTx/>
              <a:latin typeface="Arial"/>
            </a:endParaRPr>
          </a:p>
          <a:p>
            <a:pPr indent="0">
              <a:spcBef>
                <a:spcPts val="499"/>
              </a:spcBef>
              <a:spcAft>
                <a:spcPts val="499"/>
              </a:spcAft>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1" lang="en-US" sz="1600" strike="noStrike" u="none">
              <a:solidFill>
                <a:srgbClr val="000000"/>
              </a:solidFill>
              <a:effectLst/>
              <a:uFillTx/>
              <a:latin typeface="Arial"/>
            </a:endParaRPr>
          </a:p>
          <a:p>
            <a:pPr indent="0">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1" lang="en-US" sz="1600" strike="noStrike" u="none">
              <a:solidFill>
                <a:srgbClr val="000000"/>
              </a:solidFill>
              <a:effectLst/>
              <a:uFillTx/>
              <a:latin typeface="Arial"/>
            </a:endParaRPr>
          </a:p>
          <a:p>
            <a:pPr indent="0">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1" lang="en-US" sz="1600" strike="noStrike" u="none">
              <a:solidFill>
                <a:srgbClr val="000000"/>
              </a:solidFill>
              <a:effectLst/>
              <a:uFillTx/>
              <a:latin typeface="Arial"/>
            </a:endParaRPr>
          </a:p>
          <a:p>
            <a:pPr indent="0">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600" strike="noStrike" u="none">
                <a:solidFill>
                  <a:srgbClr val="000000"/>
                </a:solidFill>
                <a:effectLst/>
                <a:uFillTx/>
                <a:latin typeface="Arial"/>
              </a:rPr>
              <a:t>Best system for assessing and managing regulatory risk and opportunity</a:t>
            </a:r>
            <a:endParaRPr b="1" lang="en-US" sz="1600" strike="noStrike" u="none">
              <a:solidFill>
                <a:srgbClr val="000000"/>
              </a:solidFill>
              <a:effectLst/>
              <a:uFillTx/>
              <a:latin typeface="Arial"/>
            </a:endParaRPr>
          </a:p>
          <a:p>
            <a:pPr indent="0">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1" lang="en-US" sz="1600" strike="noStrike" u="none">
              <a:solidFill>
                <a:srgbClr val="000000"/>
              </a:solidFill>
              <a:effectLst/>
              <a:uFillTx/>
              <a:latin typeface="Arial"/>
            </a:endParaRPr>
          </a:p>
          <a:p>
            <a:pPr indent="0">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1" lang="en-US" sz="1600" strike="noStrike" u="none">
              <a:solidFill>
                <a:srgbClr val="000000"/>
              </a:solidFill>
              <a:effectLst/>
              <a:uFillTx/>
              <a:latin typeface="Arial"/>
            </a:endParaRPr>
          </a:p>
          <a:p>
            <a:pPr indent="0">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1" lang="en-US" sz="1600" strike="noStrike" u="none">
              <a:solidFill>
                <a:srgbClr val="000000"/>
              </a:solidFill>
              <a:effectLst/>
              <a:uFillTx/>
              <a:latin typeface="Arial"/>
            </a:endParaRPr>
          </a:p>
          <a:p>
            <a:pPr indent="0">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1" lang="en-US" sz="1600" strike="noStrike" u="none">
              <a:solidFill>
                <a:srgbClr val="000000"/>
              </a:solidFill>
              <a:effectLst/>
              <a:uFillTx/>
              <a:latin typeface="Arial"/>
            </a:endParaRPr>
          </a:p>
          <a:p>
            <a:pPr indent="0">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600" strike="noStrike" u="none">
                <a:solidFill>
                  <a:srgbClr val="000000"/>
                </a:solidFill>
                <a:effectLst/>
                <a:uFillTx/>
                <a:latin typeface="Arial"/>
              </a:rPr>
              <a:t>Enhance Enron’s Image</a:t>
            </a:r>
            <a:endParaRPr b="1" lang="en-US" sz="1600" strike="noStrike" u="none">
              <a:solidFill>
                <a:srgbClr val="000000"/>
              </a:solidFill>
              <a:effectLst/>
              <a:uFillTx/>
              <a:latin typeface="Arial"/>
            </a:endParaRPr>
          </a:p>
          <a:p>
            <a:pPr indent="0">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Most innovative</a:t>
            </a:r>
            <a:endParaRPr b="1" lang="en-US" sz="1200" strike="noStrike" u="none">
              <a:solidFill>
                <a:srgbClr val="000000"/>
              </a:solidFill>
              <a:effectLst/>
              <a:uFillTx/>
              <a:latin typeface="Arial"/>
            </a:endParaRPr>
          </a:p>
          <a:p>
            <a:pPr indent="0">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Shift to Energy and Communications</a:t>
            </a:r>
            <a:endParaRPr b="1" lang="en-US" sz="1200" strike="noStrike" u="none">
              <a:solidFill>
                <a:srgbClr val="000000"/>
              </a:solidFill>
              <a:effectLst/>
              <a:uFillTx/>
              <a:latin typeface="Arial"/>
            </a:endParaRPr>
          </a:p>
          <a:p>
            <a:pPr indent="0">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1" lang="en-US" sz="1200" strike="noStrike" u="none">
              <a:solidFill>
                <a:srgbClr val="000000"/>
              </a:solidFill>
              <a:effectLst/>
              <a:uFillTx/>
              <a:latin typeface="Arial"/>
            </a:endParaRPr>
          </a:p>
        </p:txBody>
      </p:sp>
      <p:sp>
        <p:nvSpPr>
          <p:cNvPr id="89" name=""/>
          <p:cNvSpPr/>
          <p:nvPr/>
        </p:nvSpPr>
        <p:spPr>
          <a:xfrm>
            <a:off x="4765680" y="1127160"/>
            <a:ext cx="3889440" cy="4597200"/>
          </a:xfrm>
          <a:prstGeom prst="rect">
            <a:avLst/>
          </a:prstGeom>
          <a:noFill/>
          <a:ln w="0">
            <a:noFill/>
          </a:ln>
        </p:spPr>
        <p:style>
          <a:lnRef idx="0"/>
          <a:fillRef idx="0"/>
          <a:effectRef idx="0"/>
          <a:fontRef idx="minor"/>
        </p:style>
        <p:txBody>
          <a:bodyPr lIns="90000" rIns="90000" tIns="46800" bIns="46800" anchor="t">
            <a:normAutofit fontScale="85000" lnSpcReduction="9999"/>
          </a:bodyPr>
          <a:p>
            <a:pPr>
              <a:spcBef>
                <a:spcPts val="901"/>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600" strike="noStrike" u="none">
                <a:solidFill>
                  <a:srgbClr val="000000"/>
                </a:solidFill>
                <a:effectLst/>
                <a:uFillTx/>
                <a:latin typeface="Arial"/>
              </a:rPr>
              <a:t>Privatization; divestiture               </a:t>
            </a:r>
            <a:endParaRPr b="0" lang="en-US" sz="1600" strike="noStrike" u="none">
              <a:solidFill>
                <a:srgbClr val="000000"/>
              </a:solidFill>
              <a:effectLst/>
              <a:uFillTx/>
              <a:latin typeface="Arial"/>
            </a:endParaRPr>
          </a:p>
          <a:p>
            <a:pPr>
              <a:spcBef>
                <a:spcPts val="901"/>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600" strike="noStrike" u="none">
                <a:solidFill>
                  <a:srgbClr val="000000"/>
                </a:solidFill>
                <a:effectLst/>
                <a:uFillTx/>
                <a:latin typeface="Arial"/>
              </a:rPr>
              <a:t>Open access; choice; free trade; deregulation of competitive functions</a:t>
            </a:r>
            <a:endParaRPr b="0" lang="en-US" sz="1600" strike="noStrike" u="none">
              <a:solidFill>
                <a:srgbClr val="000000"/>
              </a:solidFill>
              <a:effectLst/>
              <a:uFillTx/>
              <a:latin typeface="Arial"/>
            </a:endParaRPr>
          </a:p>
          <a:p>
            <a:pPr>
              <a:spcBef>
                <a:spcPts val="901"/>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600" strike="noStrike" u="none">
                <a:solidFill>
                  <a:srgbClr val="000000"/>
                </a:solidFill>
                <a:effectLst/>
                <a:uFillTx/>
                <a:latin typeface="Arial"/>
              </a:rPr>
              <a:t>Write the “source code” for restructuring</a:t>
            </a:r>
            <a:endParaRPr b="0" lang="en-US" sz="1600" strike="noStrike" u="none">
              <a:solidFill>
                <a:srgbClr val="000000"/>
              </a:solidFill>
              <a:effectLst/>
              <a:uFillTx/>
              <a:latin typeface="Arial"/>
            </a:endParaRPr>
          </a:p>
          <a:p>
            <a:pPr>
              <a:lnSpc>
                <a:spcPct val="30000"/>
              </a:lnSpc>
              <a:spcBef>
                <a:spcPts val="901"/>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0" lang="en-US" sz="1600" strike="noStrike" u="none">
              <a:solidFill>
                <a:srgbClr val="000000"/>
              </a:solidFill>
              <a:effectLst/>
              <a:uFillTx/>
              <a:latin typeface="Arial"/>
            </a:endParaRPr>
          </a:p>
          <a:p>
            <a:pPr>
              <a:spcBef>
                <a:spcPts val="901"/>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0" lang="en-US" sz="1600" strike="noStrike" u="none">
              <a:solidFill>
                <a:srgbClr val="000000"/>
              </a:solidFill>
              <a:effectLst/>
              <a:uFillTx/>
              <a:latin typeface="Arial"/>
            </a:endParaRPr>
          </a:p>
          <a:p>
            <a:pPr>
              <a:spcBef>
                <a:spcPts val="901"/>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600" strike="noStrike" u="none">
                <a:solidFill>
                  <a:srgbClr val="000000"/>
                </a:solidFill>
                <a:effectLst/>
                <a:uFillTx/>
                <a:latin typeface="Arial"/>
              </a:rPr>
              <a:t>Assessment</a:t>
            </a:r>
            <a:endParaRPr b="0" lang="en-US" sz="1600" strike="noStrike" u="none">
              <a:solidFill>
                <a:srgbClr val="000000"/>
              </a:solidFill>
              <a:effectLst/>
              <a:uFillTx/>
              <a:latin typeface="Arial"/>
            </a:endParaRPr>
          </a:p>
          <a:p>
            <a:pPr>
              <a:spcBef>
                <a:spcPts val="901"/>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600" strike="noStrike" u="none">
                <a:solidFill>
                  <a:srgbClr val="000000"/>
                </a:solidFill>
                <a:effectLst/>
                <a:uFillTx/>
                <a:latin typeface="Arial"/>
              </a:rPr>
              <a:t>Mitigation</a:t>
            </a:r>
            <a:endParaRPr b="0" lang="en-US" sz="1600" strike="noStrike" u="none">
              <a:solidFill>
                <a:srgbClr val="000000"/>
              </a:solidFill>
              <a:effectLst/>
              <a:uFillTx/>
              <a:latin typeface="Arial"/>
            </a:endParaRPr>
          </a:p>
          <a:p>
            <a:pPr>
              <a:spcBef>
                <a:spcPts val="901"/>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600" strike="noStrike" u="none">
                <a:solidFill>
                  <a:srgbClr val="000000"/>
                </a:solidFill>
                <a:effectLst/>
                <a:uFillTx/>
                <a:latin typeface="Arial"/>
              </a:rPr>
              <a:t>Resource allocation</a:t>
            </a:r>
            <a:endParaRPr b="0" lang="en-US" sz="1600" strike="noStrike" u="none">
              <a:solidFill>
                <a:srgbClr val="000000"/>
              </a:solidFill>
              <a:effectLst/>
              <a:uFillTx/>
              <a:latin typeface="Arial"/>
            </a:endParaRPr>
          </a:p>
          <a:p>
            <a:pPr>
              <a:lnSpc>
                <a:spcPct val="90000"/>
              </a:lnSpc>
              <a:spcBef>
                <a:spcPts val="901"/>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0" lang="en-US" sz="1600" strike="noStrike" u="none">
              <a:solidFill>
                <a:srgbClr val="000000"/>
              </a:solidFill>
              <a:effectLst/>
              <a:uFillTx/>
              <a:latin typeface="Arial"/>
            </a:endParaRPr>
          </a:p>
          <a:p>
            <a:pPr>
              <a:spcBef>
                <a:spcPts val="901"/>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0" lang="en-US" sz="1600" strike="noStrike" u="none">
              <a:solidFill>
                <a:srgbClr val="000000"/>
              </a:solidFill>
              <a:effectLst/>
              <a:uFillTx/>
              <a:latin typeface="Arial"/>
            </a:endParaRPr>
          </a:p>
          <a:p>
            <a:pPr>
              <a:spcBef>
                <a:spcPts val="901"/>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600" strike="noStrike" u="none">
                <a:solidFill>
                  <a:srgbClr val="000000"/>
                </a:solidFill>
                <a:effectLst/>
                <a:uFillTx/>
                <a:latin typeface="Arial"/>
              </a:rPr>
              <a:t>Brand Advertising</a:t>
            </a:r>
            <a:endParaRPr b="0" lang="en-US" sz="1600" strike="noStrike" u="none">
              <a:solidFill>
                <a:srgbClr val="000000"/>
              </a:solidFill>
              <a:effectLst/>
              <a:uFillTx/>
              <a:latin typeface="Arial"/>
            </a:endParaRPr>
          </a:p>
          <a:p>
            <a:pPr>
              <a:spcBef>
                <a:spcPts val="901"/>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600" strike="noStrike" u="none">
                <a:solidFill>
                  <a:srgbClr val="000000"/>
                </a:solidFill>
                <a:effectLst/>
                <a:uFillTx/>
                <a:latin typeface="Arial"/>
              </a:rPr>
              <a:t>Active media relations</a:t>
            </a:r>
            <a:endParaRPr b="0" lang="en-US" sz="1600" strike="noStrike" u="none">
              <a:solidFill>
                <a:srgbClr val="000000"/>
              </a:solidFill>
              <a:effectLst/>
              <a:uFillTx/>
              <a:latin typeface="Arial"/>
            </a:endParaRPr>
          </a:p>
          <a:p>
            <a:pPr>
              <a:spcBef>
                <a:spcPts val="901"/>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600" strike="noStrike" u="none">
                <a:solidFill>
                  <a:srgbClr val="000000"/>
                </a:solidFill>
                <a:effectLst/>
                <a:uFillTx/>
                <a:latin typeface="Arial"/>
              </a:rPr>
              <a:t>Focus attention on opinion leaders (politicians, regulators, NGOs)</a:t>
            </a:r>
            <a:endParaRPr b="0" lang="en-US" sz="1600" strike="noStrike" u="none">
              <a:solidFill>
                <a:srgbClr val="000000"/>
              </a:solidFill>
              <a:effectLst/>
              <a:uFillTx/>
              <a:latin typeface="Arial"/>
            </a:endParaRPr>
          </a:p>
          <a:p>
            <a:pPr>
              <a:lnSpc>
                <a:spcPct val="40000"/>
              </a:lnSpc>
              <a:spcBef>
                <a:spcPts val="901"/>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0" lang="en-US" sz="1600" strike="noStrike" u="none">
              <a:solidFill>
                <a:srgbClr val="000000"/>
              </a:solidFill>
              <a:effectLst/>
              <a:uFillTx/>
              <a:latin typeface="Arial"/>
            </a:endParaRPr>
          </a:p>
        </p:txBody>
      </p:sp>
      <p:sp>
        <p:nvSpPr>
          <p:cNvPr id="90" name=""/>
          <p:cNvSpPr/>
          <p:nvPr/>
        </p:nvSpPr>
        <p:spPr>
          <a:xfrm flipV="1">
            <a:off x="376200" y="1421640"/>
            <a:ext cx="1414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91" name=""/>
          <p:cNvSpPr/>
          <p:nvPr/>
        </p:nvSpPr>
        <p:spPr>
          <a:xfrm flipV="1">
            <a:off x="361800" y="3513240"/>
            <a:ext cx="141480" cy="1267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Arial"/>
            </a:endParaRPr>
          </a:p>
        </p:txBody>
      </p:sp>
      <p:sp>
        <p:nvSpPr>
          <p:cNvPr id="92" name=""/>
          <p:cNvSpPr/>
          <p:nvPr/>
        </p:nvSpPr>
        <p:spPr>
          <a:xfrm flipV="1">
            <a:off x="361800" y="5245920"/>
            <a:ext cx="1414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93" name=""/>
          <p:cNvSpPr/>
          <p:nvPr/>
        </p:nvSpPr>
        <p:spPr>
          <a:xfrm flipV="1">
            <a:off x="4618080" y="1221480"/>
            <a:ext cx="14112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94" name=""/>
          <p:cNvSpPr/>
          <p:nvPr/>
        </p:nvSpPr>
        <p:spPr>
          <a:xfrm flipV="1">
            <a:off x="4618080" y="1580400"/>
            <a:ext cx="14112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95" name=""/>
          <p:cNvSpPr/>
          <p:nvPr/>
        </p:nvSpPr>
        <p:spPr>
          <a:xfrm flipV="1">
            <a:off x="4618080" y="2174040"/>
            <a:ext cx="14112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96" name=""/>
          <p:cNvSpPr/>
          <p:nvPr/>
        </p:nvSpPr>
        <p:spPr>
          <a:xfrm flipV="1">
            <a:off x="4618080" y="3326760"/>
            <a:ext cx="14112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97" name=""/>
          <p:cNvSpPr/>
          <p:nvPr/>
        </p:nvSpPr>
        <p:spPr>
          <a:xfrm flipV="1">
            <a:off x="4618080" y="3672000"/>
            <a:ext cx="141120" cy="1267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Arial"/>
            </a:endParaRPr>
          </a:p>
        </p:txBody>
      </p:sp>
      <p:sp>
        <p:nvSpPr>
          <p:cNvPr id="98" name=""/>
          <p:cNvSpPr/>
          <p:nvPr/>
        </p:nvSpPr>
        <p:spPr>
          <a:xfrm flipV="1">
            <a:off x="4618080" y="4016520"/>
            <a:ext cx="141120" cy="1267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Arial"/>
            </a:endParaRPr>
          </a:p>
        </p:txBody>
      </p:sp>
      <p:sp>
        <p:nvSpPr>
          <p:cNvPr id="99" name=""/>
          <p:cNvSpPr/>
          <p:nvPr/>
        </p:nvSpPr>
        <p:spPr>
          <a:xfrm flipV="1">
            <a:off x="4618080" y="5063400"/>
            <a:ext cx="14112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100" name=""/>
          <p:cNvSpPr/>
          <p:nvPr/>
        </p:nvSpPr>
        <p:spPr>
          <a:xfrm flipV="1">
            <a:off x="4618080" y="5396040"/>
            <a:ext cx="141120" cy="1267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Arial"/>
            </a:endParaRPr>
          </a:p>
        </p:txBody>
      </p:sp>
      <p:sp>
        <p:nvSpPr>
          <p:cNvPr id="101" name=""/>
          <p:cNvSpPr/>
          <p:nvPr/>
        </p:nvSpPr>
        <p:spPr>
          <a:xfrm flipV="1">
            <a:off x="4618080" y="5768280"/>
            <a:ext cx="14112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9" name="PlaceHolder 1"/>
          <p:cNvSpPr>
            <a:spLocks noGrp="1"/>
          </p:cNvSpPr>
          <p:nvPr>
            <p:ph type="title"/>
          </p:nvPr>
        </p:nvSpPr>
        <p:spPr>
          <a:xfrm>
            <a:off x="0" y="33120"/>
            <a:ext cx="9144000" cy="866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Approach</a:t>
            </a:r>
            <a:endParaRPr b="0" lang="en-US" sz="3000" strike="noStrike" u="none">
              <a:solidFill>
                <a:srgbClr val="000000"/>
              </a:solidFill>
              <a:effectLst/>
              <a:uFillTx/>
              <a:latin typeface="Arial Black"/>
            </a:endParaRPr>
          </a:p>
        </p:txBody>
      </p:sp>
      <p:sp>
        <p:nvSpPr>
          <p:cNvPr id="340" name="PlaceHolder 2"/>
          <p:cNvSpPr>
            <a:spLocks noGrp="1"/>
          </p:cNvSpPr>
          <p:nvPr>
            <p:ph/>
          </p:nvPr>
        </p:nvSpPr>
        <p:spPr>
          <a:xfrm>
            <a:off x="1268280" y="1636560"/>
            <a:ext cx="7375680" cy="4114800"/>
          </a:xfrm>
          <a:prstGeom prst="rect">
            <a:avLst/>
          </a:prstGeom>
          <a:noFill/>
          <a:ln w="0">
            <a:noFill/>
          </a:ln>
        </p:spPr>
        <p:txBody>
          <a:bodyPr lIns="90000" rIns="90000" tIns="46800" bIns="46800" anchor="t">
            <a:normAutofit/>
          </a:bodyPr>
          <a:p>
            <a:pPr indent="0">
              <a:buNone/>
              <a:tabLst>
                <a:tab algn="l" pos="0"/>
                <a:tab algn="l" pos="404640"/>
                <a:tab algn="l" pos="5745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Rely on outstanding base of internal resources</a:t>
            </a:r>
            <a:endParaRPr b="1" lang="en-US" sz="2000" strike="noStrike" u="none">
              <a:solidFill>
                <a:srgbClr val="000000"/>
              </a:solidFill>
              <a:effectLst/>
              <a:uFillTx/>
              <a:latin typeface="Arial"/>
            </a:endParaRPr>
          </a:p>
          <a:p>
            <a:pPr indent="0">
              <a:buNone/>
              <a:tabLst>
                <a:tab algn="l" pos="0"/>
                <a:tab algn="l" pos="404640"/>
                <a:tab algn="l" pos="57456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indent="0">
              <a:buNone/>
              <a:tabLst>
                <a:tab algn="l" pos="0"/>
                <a:tab algn="l" pos="404640"/>
                <a:tab algn="l" pos="5745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Leverage firmly established position as leader of open market perspective</a:t>
            </a:r>
            <a:endParaRPr b="1" lang="en-US" sz="2000" strike="noStrike" u="none">
              <a:solidFill>
                <a:srgbClr val="000000"/>
              </a:solidFill>
              <a:effectLst/>
              <a:uFillTx/>
              <a:latin typeface="Arial"/>
            </a:endParaRPr>
          </a:p>
          <a:p>
            <a:pPr indent="0">
              <a:buNone/>
              <a:tabLst>
                <a:tab algn="l" pos="0"/>
                <a:tab algn="l" pos="404640"/>
                <a:tab algn="l" pos="57456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indent="0">
              <a:buNone/>
              <a:tabLst>
                <a:tab algn="l" pos="0"/>
                <a:tab algn="l" pos="404640"/>
                <a:tab algn="l" pos="5745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Objectives tied directly to asset and transaction enhancement/protection/creation</a:t>
            </a:r>
            <a:endParaRPr b="1" lang="en-US" sz="2000" strike="noStrike" u="none">
              <a:solidFill>
                <a:srgbClr val="000000"/>
              </a:solidFill>
              <a:effectLst/>
              <a:uFillTx/>
              <a:latin typeface="Arial"/>
            </a:endParaRPr>
          </a:p>
          <a:p>
            <a:pPr indent="0">
              <a:buNone/>
              <a:tabLst>
                <a:tab algn="l" pos="0"/>
                <a:tab algn="l" pos="404640"/>
                <a:tab algn="l" pos="57456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a:p>
            <a:pPr indent="0">
              <a:buNone/>
              <a:tabLst>
                <a:tab algn="l" pos="0"/>
                <a:tab algn="l" pos="404640"/>
                <a:tab algn="l" pos="5745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Rigorous resource allocation process</a:t>
            </a:r>
            <a:endParaRPr b="1" lang="en-US" sz="2000" strike="noStrike" u="none">
              <a:solidFill>
                <a:srgbClr val="000000"/>
              </a:solidFill>
              <a:effectLst/>
              <a:uFillTx/>
              <a:latin typeface="Arial"/>
            </a:endParaRPr>
          </a:p>
          <a:p>
            <a:pPr indent="0">
              <a:buNone/>
              <a:tabLst>
                <a:tab algn="l" pos="0"/>
                <a:tab algn="l" pos="404640"/>
                <a:tab algn="l" pos="5745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2000 budget 12% less than 1999 budget</a:t>
            </a:r>
            <a:endParaRPr b="1" lang="en-US" sz="1800" strike="noStrike" u="none">
              <a:solidFill>
                <a:srgbClr val="000000"/>
              </a:solidFill>
              <a:effectLst/>
              <a:uFillTx/>
              <a:latin typeface="Arial"/>
            </a:endParaRPr>
          </a:p>
        </p:txBody>
      </p:sp>
      <p:sp>
        <p:nvSpPr>
          <p:cNvPr id="341" name=""/>
          <p:cNvSpPr/>
          <p:nvPr/>
        </p:nvSpPr>
        <p:spPr>
          <a:xfrm rot="18900000">
            <a:off x="1152360" y="178704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342" name=""/>
          <p:cNvSpPr/>
          <p:nvPr/>
        </p:nvSpPr>
        <p:spPr>
          <a:xfrm rot="18900000">
            <a:off x="1152360" y="239364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343" name=""/>
          <p:cNvSpPr/>
          <p:nvPr/>
        </p:nvSpPr>
        <p:spPr>
          <a:xfrm rot="18900000">
            <a:off x="1152360" y="330624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344" name=""/>
          <p:cNvSpPr/>
          <p:nvPr/>
        </p:nvSpPr>
        <p:spPr>
          <a:xfrm rot="18900000">
            <a:off x="1152360" y="424620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5" name=""/>
          <p:cNvSpPr/>
          <p:nvPr/>
        </p:nvSpPr>
        <p:spPr>
          <a:xfrm>
            <a:off x="2362320" y="2400480"/>
            <a:ext cx="2280960" cy="3679200"/>
          </a:xfrm>
          <a:prstGeom prst="rect">
            <a:avLst/>
          </a:prstGeom>
          <a:noFill/>
          <a:ln w="0">
            <a:noFill/>
          </a:ln>
        </p:spPr>
        <p:style>
          <a:lnRef idx="0"/>
          <a:fillRef idx="0"/>
          <a:effectRef idx="0"/>
          <a:fontRef idx="minor"/>
        </p:style>
        <p:txBody>
          <a:bodyPr lIns="90000" rIns="90000" tIns="46800" bIns="46800" anchor="t">
            <a:spAutoFit/>
          </a:bodyPr>
          <a:p>
            <a:pPr marL="111240" indent="-111240">
              <a:lnSpc>
                <a:spcPct val="110000"/>
              </a:lnSpc>
              <a:spcBef>
                <a:spcPts val="238"/>
              </a:spcBef>
              <a:buClr>
                <a:srgbClr val="fc0128"/>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c0128"/>
                </a:solidFill>
                <a:effectLst/>
                <a:uFillTx/>
                <a:latin typeface="Arial"/>
              </a:rPr>
              <a:t>Natural Gas Asset Management</a:t>
            </a:r>
            <a:endParaRPr b="0" lang="en-US" sz="1300" strike="noStrike" u="none">
              <a:solidFill>
                <a:srgbClr val="000000"/>
              </a:solidFill>
              <a:effectLst/>
              <a:uFillTx/>
              <a:latin typeface="Arial"/>
            </a:endParaRPr>
          </a:p>
          <a:p>
            <a:pPr marL="111240" indent="-111240">
              <a:lnSpc>
                <a:spcPct val="110000"/>
              </a:lnSpc>
              <a:spcBef>
                <a:spcPts val="238"/>
              </a:spcBef>
              <a:buClr>
                <a:srgbClr val="fc0128"/>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c0128"/>
                </a:solidFill>
                <a:effectLst/>
                <a:uFillTx/>
                <a:latin typeface="Arial"/>
              </a:rPr>
              <a:t>Industrial customer solutions</a:t>
            </a:r>
            <a:endParaRPr b="0" lang="en-US" sz="1300" strike="noStrike" u="none">
              <a:solidFill>
                <a:srgbClr val="000000"/>
              </a:solidFill>
              <a:effectLst/>
              <a:uFillTx/>
              <a:latin typeface="Arial"/>
            </a:endParaRPr>
          </a:p>
          <a:p>
            <a:pPr marL="111240" indent="-111240">
              <a:lnSpc>
                <a:spcPct val="110000"/>
              </a:lnSpc>
              <a:spcBef>
                <a:spcPts val="238"/>
              </a:spcBef>
              <a:buClr>
                <a:srgbClr val="fc0128"/>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c0128"/>
                </a:solidFill>
                <a:effectLst/>
                <a:uFillTx/>
                <a:latin typeface="Arial"/>
              </a:rPr>
              <a:t>2000 peakers</a:t>
            </a:r>
            <a:endParaRPr b="0" lang="en-US" sz="1300" strike="noStrike" u="none">
              <a:solidFill>
                <a:srgbClr val="000000"/>
              </a:solidFill>
              <a:effectLst/>
              <a:uFillTx/>
              <a:latin typeface="Arial"/>
            </a:endParaRPr>
          </a:p>
          <a:p>
            <a:pPr marL="111240" indent="-111240">
              <a:lnSpc>
                <a:spcPct val="110000"/>
              </a:lnSpc>
              <a:spcBef>
                <a:spcPts val="238"/>
              </a:spcBef>
              <a:buClr>
                <a:srgbClr val="fc0128"/>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c0128"/>
                </a:solidFill>
                <a:effectLst/>
                <a:uFillTx/>
                <a:latin typeface="Arial"/>
              </a:rPr>
              <a:t>EnerConnect</a:t>
            </a:r>
            <a:endParaRPr b="0" lang="en-US" sz="1300" strike="noStrike" u="none">
              <a:solidFill>
                <a:srgbClr val="000000"/>
              </a:solidFill>
              <a:effectLst/>
              <a:uFillTx/>
              <a:latin typeface="Arial"/>
            </a:endParaRPr>
          </a:p>
          <a:p>
            <a:pPr marL="111240" indent="-111240">
              <a:lnSpc>
                <a:spcPct val="110000"/>
              </a:lnSpc>
              <a:spcBef>
                <a:spcPts val="238"/>
              </a:spcBef>
              <a:buClr>
                <a:srgbClr val="fc0128"/>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c0128"/>
                </a:solidFill>
                <a:effectLst/>
                <a:uFillTx/>
                <a:latin typeface="Arial"/>
              </a:rPr>
              <a:t>Hedge fund</a:t>
            </a:r>
            <a:endParaRPr b="0" lang="en-US" sz="1300" strike="noStrike" u="none">
              <a:solidFill>
                <a:srgbClr val="000000"/>
              </a:solidFill>
              <a:effectLst/>
              <a:uFillTx/>
              <a:latin typeface="Arial"/>
            </a:endParaRPr>
          </a:p>
          <a:p>
            <a:pPr marL="111240" indent="-111240">
              <a:lnSpc>
                <a:spcPct val="110000"/>
              </a:lnSpc>
              <a:spcBef>
                <a:spcPts val="238"/>
              </a:spcBef>
              <a:buClr>
                <a:srgbClr val="0091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marL="111240" indent="-111240">
              <a:lnSpc>
                <a:spcPct val="110000"/>
              </a:lnSpc>
              <a:spcBef>
                <a:spcPts val="238"/>
              </a:spcBef>
              <a:buClr>
                <a:srgbClr val="0091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91ff"/>
                </a:solidFill>
                <a:effectLst/>
                <a:uFillTx/>
                <a:latin typeface="Arial"/>
              </a:rPr>
              <a:t>Federal facilities: access</a:t>
            </a:r>
            <a:endParaRPr b="0" lang="en-US" sz="1300" strike="noStrike" u="none">
              <a:solidFill>
                <a:srgbClr val="000000"/>
              </a:solidFill>
              <a:effectLst/>
              <a:uFillTx/>
              <a:latin typeface="Arial"/>
            </a:endParaRPr>
          </a:p>
          <a:p>
            <a:pPr marL="111240" indent="-111240">
              <a:lnSpc>
                <a:spcPct val="110000"/>
              </a:lnSpc>
              <a:spcBef>
                <a:spcPts val="238"/>
              </a:spcBef>
              <a:buClr>
                <a:srgbClr val="0091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91ff"/>
                </a:solidFill>
                <a:effectLst/>
                <a:uFillTx/>
                <a:latin typeface="Arial"/>
              </a:rPr>
              <a:t>Simon redistribution</a:t>
            </a:r>
            <a:endParaRPr b="0" lang="en-US" sz="1300" strike="noStrike" u="none">
              <a:solidFill>
                <a:srgbClr val="000000"/>
              </a:solidFill>
              <a:effectLst/>
              <a:uFillTx/>
              <a:latin typeface="Arial"/>
            </a:endParaRPr>
          </a:p>
          <a:p>
            <a:pPr marL="111240" indent="-111240">
              <a:lnSpc>
                <a:spcPct val="110000"/>
              </a:lnSpc>
              <a:spcBef>
                <a:spcPts val="238"/>
              </a:spcBef>
              <a:buClr>
                <a:srgbClr val="0091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marL="111240" indent="-111240">
              <a:lnSpc>
                <a:spcPct val="110000"/>
              </a:lnSpc>
              <a:spcBef>
                <a:spcPts val="238"/>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marL="111240" indent="-111240">
              <a:lnSpc>
                <a:spcPct val="110000"/>
              </a:lnSpc>
              <a:spcBef>
                <a:spcPts val="238"/>
              </a:spcBef>
              <a:buClr>
                <a:srgbClr val="33cc33"/>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marL="111240" indent="-111240">
              <a:lnSpc>
                <a:spcPct val="110000"/>
              </a:lnSpc>
              <a:spcBef>
                <a:spcPts val="238"/>
              </a:spcBef>
              <a:buClr>
                <a:srgbClr val="33cc33"/>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marL="111240" indent="-111240">
              <a:buClr>
                <a:srgbClr val="33cc33"/>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33cc33"/>
                </a:solidFill>
                <a:effectLst/>
                <a:uFillTx/>
                <a:latin typeface="Arial"/>
              </a:rPr>
              <a:t>Fiber build</a:t>
            </a:r>
            <a:endParaRPr b="0" lang="en-US" sz="1300" strike="noStrike" u="none">
              <a:solidFill>
                <a:srgbClr val="000000"/>
              </a:solidFill>
              <a:effectLst/>
              <a:uFillTx/>
              <a:latin typeface="Arial"/>
            </a:endParaRPr>
          </a:p>
        </p:txBody>
      </p:sp>
      <p:sp>
        <p:nvSpPr>
          <p:cNvPr id="346" name=""/>
          <p:cNvSpPr/>
          <p:nvPr/>
        </p:nvSpPr>
        <p:spPr>
          <a:xfrm>
            <a:off x="331920" y="2374920"/>
            <a:ext cx="2103480" cy="4195800"/>
          </a:xfrm>
          <a:prstGeom prst="rect">
            <a:avLst/>
          </a:prstGeom>
          <a:noFill/>
          <a:ln w="0">
            <a:noFill/>
          </a:ln>
        </p:spPr>
        <p:style>
          <a:lnRef idx="0"/>
          <a:fillRef idx="0"/>
          <a:effectRef idx="0"/>
          <a:fontRef idx="minor"/>
        </p:style>
        <p:txBody>
          <a:bodyPr lIns="90000" rIns="90000" tIns="46800" bIns="46800" anchor="t">
            <a:spAutoFit/>
          </a:bodyPr>
          <a:p>
            <a:pPr marL="111240" indent="-111240">
              <a:lnSpc>
                <a:spcPct val="110000"/>
              </a:lnSpc>
              <a:spcBef>
                <a:spcPts val="238"/>
              </a:spcBef>
              <a:buClr>
                <a:srgbClr val="fc0128"/>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c0128"/>
                </a:solidFill>
                <a:effectLst/>
                <a:uFillTx/>
                <a:latin typeface="Arial"/>
              </a:rPr>
              <a:t>Control areas</a:t>
            </a:r>
            <a:endParaRPr b="0" lang="en-US" sz="1300" strike="noStrike" u="none">
              <a:solidFill>
                <a:srgbClr val="000000"/>
              </a:solidFill>
              <a:effectLst/>
              <a:uFillTx/>
              <a:latin typeface="Arial"/>
            </a:endParaRPr>
          </a:p>
          <a:p>
            <a:pPr marL="111240" indent="-111240">
              <a:lnSpc>
                <a:spcPct val="110000"/>
              </a:lnSpc>
              <a:spcBef>
                <a:spcPts val="238"/>
              </a:spcBef>
              <a:buClr>
                <a:srgbClr val="fc0128"/>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c0128"/>
                </a:solidFill>
                <a:effectLst/>
                <a:uFillTx/>
                <a:latin typeface="Arial"/>
              </a:rPr>
              <a:t>Day-to-day support for trading activities</a:t>
            </a:r>
            <a:endParaRPr b="0" lang="en-US" sz="1300" strike="noStrike" u="none">
              <a:solidFill>
                <a:srgbClr val="000000"/>
              </a:solidFill>
              <a:effectLst/>
              <a:uFillTx/>
              <a:latin typeface="Arial"/>
            </a:endParaRPr>
          </a:p>
          <a:p>
            <a:pPr marL="111240" indent="-111240">
              <a:lnSpc>
                <a:spcPct val="110000"/>
              </a:lnSpc>
              <a:spcBef>
                <a:spcPts val="238"/>
              </a:spcBef>
              <a:buClr>
                <a:srgbClr val="fc0128"/>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c0128"/>
                </a:solidFill>
                <a:effectLst/>
                <a:uFillTx/>
                <a:latin typeface="Arial"/>
              </a:rPr>
              <a:t>East Coast Power</a:t>
            </a:r>
            <a:endParaRPr b="0" lang="en-US" sz="1300" strike="noStrike" u="none">
              <a:solidFill>
                <a:srgbClr val="000000"/>
              </a:solidFill>
              <a:effectLst/>
              <a:uFillTx/>
              <a:latin typeface="Arial"/>
            </a:endParaRPr>
          </a:p>
          <a:p>
            <a:pPr marL="111240" indent="-111240">
              <a:lnSpc>
                <a:spcPct val="110000"/>
              </a:lnSpc>
              <a:spcBef>
                <a:spcPts val="238"/>
              </a:spcBef>
              <a:buClr>
                <a:srgbClr val="fc0128"/>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marL="111240" indent="-111240">
              <a:lnSpc>
                <a:spcPct val="110000"/>
              </a:lnSpc>
              <a:spcBef>
                <a:spcPts val="238"/>
              </a:spcBef>
              <a:buClr>
                <a:srgbClr val="0091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marL="111240" indent="-111240">
              <a:lnSpc>
                <a:spcPct val="110000"/>
              </a:lnSpc>
              <a:spcBef>
                <a:spcPts val="238"/>
              </a:spcBef>
              <a:buClr>
                <a:srgbClr val="0091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marL="111240" indent="-111240">
              <a:lnSpc>
                <a:spcPct val="110000"/>
              </a:lnSpc>
              <a:spcBef>
                <a:spcPts val="238"/>
              </a:spcBef>
              <a:buClr>
                <a:srgbClr val="0091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marL="111240" indent="-111240">
              <a:lnSpc>
                <a:spcPct val="110000"/>
              </a:lnSpc>
              <a:spcBef>
                <a:spcPts val="238"/>
              </a:spcBef>
              <a:buClr>
                <a:srgbClr val="0091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91ff"/>
                </a:solidFill>
                <a:effectLst/>
                <a:uFillTx/>
                <a:latin typeface="Arial"/>
              </a:rPr>
              <a:t>Mitigating tariff risk--e.g. California CTC</a:t>
            </a:r>
            <a:endParaRPr b="0" lang="en-US" sz="1300" strike="noStrike" u="none">
              <a:solidFill>
                <a:srgbClr val="000000"/>
              </a:solidFill>
              <a:effectLst/>
              <a:uFillTx/>
              <a:latin typeface="Arial"/>
            </a:endParaRPr>
          </a:p>
          <a:p>
            <a:pPr marL="111240" indent="-111240">
              <a:lnSpc>
                <a:spcPct val="110000"/>
              </a:lnSpc>
              <a:spcBef>
                <a:spcPts val="238"/>
              </a:spcBef>
              <a:buClr>
                <a:srgbClr val="0091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91ff"/>
                </a:solidFill>
                <a:effectLst/>
                <a:uFillTx/>
                <a:latin typeface="Arial"/>
              </a:rPr>
              <a:t>Outsourcing transactions</a:t>
            </a:r>
            <a:endParaRPr b="0" lang="en-US" sz="1300" strike="noStrike" u="none">
              <a:solidFill>
                <a:srgbClr val="000000"/>
              </a:solidFill>
              <a:effectLst/>
              <a:uFillTx/>
              <a:latin typeface="Arial"/>
            </a:endParaRPr>
          </a:p>
          <a:p>
            <a:pPr marL="111240" indent="-111240">
              <a:lnSpc>
                <a:spcPct val="110000"/>
              </a:lnSpc>
              <a:spcBef>
                <a:spcPts val="238"/>
              </a:spcBef>
              <a:buClr>
                <a:srgbClr val="0091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91ff"/>
                </a:solidFill>
                <a:effectLst/>
                <a:uFillTx/>
                <a:latin typeface="Arial"/>
              </a:rPr>
              <a:t>Gas commodity</a:t>
            </a:r>
            <a:endParaRPr b="0" lang="en-US" sz="1300" strike="noStrike" u="none">
              <a:solidFill>
                <a:srgbClr val="000000"/>
              </a:solidFill>
              <a:effectLst/>
              <a:uFillTx/>
              <a:latin typeface="Arial"/>
            </a:endParaRPr>
          </a:p>
          <a:p>
            <a:pPr marL="111240" indent="-111240">
              <a:lnSpc>
                <a:spcPct val="110000"/>
              </a:lnSpc>
              <a:spcBef>
                <a:spcPts val="23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marL="111240" indent="-111240">
              <a:lnSpc>
                <a:spcPct val="110000"/>
              </a:lnSpc>
              <a:spcBef>
                <a:spcPts val="238"/>
              </a:spcBef>
              <a:buClr>
                <a:srgbClr val="33cc33"/>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33cc33"/>
                </a:solidFill>
                <a:effectLst/>
                <a:uFillTx/>
                <a:latin typeface="Arial"/>
              </a:rPr>
              <a:t>Bandwidth Trading</a:t>
            </a:r>
            <a:endParaRPr b="0" lang="en-US" sz="1300" strike="noStrike" u="none">
              <a:solidFill>
                <a:srgbClr val="000000"/>
              </a:solidFill>
              <a:effectLst/>
              <a:uFillTx/>
              <a:latin typeface="Arial"/>
            </a:endParaRPr>
          </a:p>
          <a:p>
            <a:pPr marL="111240" indent="-111240">
              <a:lnSpc>
                <a:spcPct val="110000"/>
              </a:lnSpc>
              <a:spcBef>
                <a:spcPts val="238"/>
              </a:spcBef>
              <a:buClr>
                <a:srgbClr val="33cc33"/>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33cc33"/>
                </a:solidFill>
                <a:effectLst/>
                <a:uFillTx/>
                <a:latin typeface="Arial"/>
              </a:rPr>
              <a:t>E-Commerce</a:t>
            </a:r>
            <a:endParaRPr b="0" lang="en-US" sz="1300" strike="noStrike" u="none">
              <a:solidFill>
                <a:srgbClr val="000000"/>
              </a:solidFill>
              <a:effectLst/>
              <a:uFillTx/>
              <a:latin typeface="Arial"/>
            </a:endParaRPr>
          </a:p>
          <a:p>
            <a:pPr marL="111240" indent="-111240">
              <a:lnSpc>
                <a:spcPct val="110000"/>
              </a:lnSpc>
              <a:spcBef>
                <a:spcPts val="23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p:txBody>
      </p:sp>
      <p:sp>
        <p:nvSpPr>
          <p:cNvPr id="347" name=""/>
          <p:cNvSpPr/>
          <p:nvPr/>
        </p:nvSpPr>
        <p:spPr>
          <a:xfrm>
            <a:off x="5881680" y="1251000"/>
            <a:ext cx="2849400" cy="1109520"/>
          </a:xfrm>
          <a:custGeom>
            <a:avLst/>
            <a:gdLst>
              <a:gd name="textAreaLeft" fmla="*/ 0 w 2849400"/>
              <a:gd name="textAreaRight" fmla="*/ 2849760 w 284940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348" name=""/>
          <p:cNvSpPr/>
          <p:nvPr/>
        </p:nvSpPr>
        <p:spPr>
          <a:xfrm>
            <a:off x="4253040" y="1251000"/>
            <a:ext cx="2427120" cy="1109520"/>
          </a:xfrm>
          <a:custGeom>
            <a:avLst/>
            <a:gdLst>
              <a:gd name="textAreaLeft" fmla="*/ 0 w 2427120"/>
              <a:gd name="textAreaRight" fmla="*/ 2427480 w 242712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349" name=""/>
          <p:cNvSpPr/>
          <p:nvPr/>
        </p:nvSpPr>
        <p:spPr>
          <a:xfrm>
            <a:off x="2449440" y="1251000"/>
            <a:ext cx="2427480" cy="1109520"/>
          </a:xfrm>
          <a:custGeom>
            <a:avLst/>
            <a:gdLst>
              <a:gd name="textAreaLeft" fmla="*/ 0 w 2427480"/>
              <a:gd name="textAreaRight" fmla="*/ 2427840 w 242748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350" name=""/>
          <p:cNvSpPr/>
          <p:nvPr/>
        </p:nvSpPr>
        <p:spPr>
          <a:xfrm>
            <a:off x="6621480" y="1265400"/>
            <a:ext cx="2087640" cy="1109520"/>
          </a:xfrm>
          <a:custGeom>
            <a:avLst/>
            <a:gdLst>
              <a:gd name="textAreaLeft" fmla="*/ 0 w 2087640"/>
              <a:gd name="textAreaRight" fmla="*/ 2088000 w 208764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Create and Exploit</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Opportunities</a:t>
            </a:r>
            <a:endParaRPr b="0" lang="en-US" sz="1200" strike="noStrike" u="none">
              <a:solidFill>
                <a:srgbClr val="000000"/>
              </a:solidFill>
              <a:effectLst/>
              <a:uFillTx/>
              <a:latin typeface="Arial"/>
            </a:endParaRPr>
          </a:p>
        </p:txBody>
      </p:sp>
      <p:sp>
        <p:nvSpPr>
          <p:cNvPr id="351" name=""/>
          <p:cNvSpPr/>
          <p:nvPr/>
        </p:nvSpPr>
        <p:spPr>
          <a:xfrm>
            <a:off x="4500720" y="1252440"/>
            <a:ext cx="2087280" cy="1109880"/>
          </a:xfrm>
          <a:custGeom>
            <a:avLst/>
            <a:gdLst>
              <a:gd name="textAreaLeft" fmla="*/ 0 w 2087280"/>
              <a:gd name="textAreaRight" fmla="*/ 2087640 w 208728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New Market Development</a:t>
            </a:r>
            <a:endParaRPr b="0" lang="en-US" sz="1200" strike="noStrike" u="none">
              <a:solidFill>
                <a:srgbClr val="000000"/>
              </a:solidFill>
              <a:effectLst/>
              <a:uFillTx/>
              <a:latin typeface="Arial"/>
            </a:endParaRPr>
          </a:p>
        </p:txBody>
      </p:sp>
      <p:sp>
        <p:nvSpPr>
          <p:cNvPr id="352" name=""/>
          <p:cNvSpPr/>
          <p:nvPr/>
        </p:nvSpPr>
        <p:spPr>
          <a:xfrm>
            <a:off x="2935440" y="1252440"/>
            <a:ext cx="2189160" cy="1109880"/>
          </a:xfrm>
          <a:custGeom>
            <a:avLst/>
            <a:gdLst>
              <a:gd name="textAreaLeft" fmla="*/ 0 w 2189160"/>
              <a:gd name="textAreaRight" fmla="*/ 2189520 w 218916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Support Potential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Transactions</a:t>
            </a:r>
            <a:endParaRPr b="0" lang="en-US" sz="1200" strike="noStrike" u="none">
              <a:solidFill>
                <a:srgbClr val="000000"/>
              </a:solidFill>
              <a:effectLst/>
              <a:uFillTx/>
              <a:latin typeface="Arial"/>
            </a:endParaRPr>
          </a:p>
        </p:txBody>
      </p:sp>
      <p:sp>
        <p:nvSpPr>
          <p:cNvPr id="353" name=""/>
          <p:cNvSpPr/>
          <p:nvPr/>
        </p:nvSpPr>
        <p:spPr>
          <a:xfrm>
            <a:off x="360360" y="1249200"/>
            <a:ext cx="2863800" cy="1109880"/>
          </a:xfrm>
          <a:custGeom>
            <a:avLst/>
            <a:gdLst>
              <a:gd name="textAreaLeft" fmla="*/ 0 w 2863800"/>
              <a:gd name="textAreaRight" fmla="*/ 2864160 w 286380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354" name=""/>
          <p:cNvSpPr/>
          <p:nvPr/>
        </p:nvSpPr>
        <p:spPr>
          <a:xfrm>
            <a:off x="704880" y="1488960"/>
            <a:ext cx="1696680" cy="8254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Protect and Enhance</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Existing Assets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and Positions</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355" name=""/>
          <p:cNvSpPr/>
          <p:nvPr/>
        </p:nvSpPr>
        <p:spPr>
          <a:xfrm>
            <a:off x="0" y="255600"/>
            <a:ext cx="9144000" cy="482760"/>
          </a:xfrm>
          <a:prstGeom prst="rect">
            <a:avLst/>
          </a:prstGeom>
          <a:noFill/>
          <a:ln w="0">
            <a:noFill/>
          </a:ln>
        </p:spPr>
        <p:style>
          <a:lnRef idx="0"/>
          <a:fillRef idx="0"/>
          <a:effectRef idx="0"/>
          <a:fontRef idx="minor"/>
        </p:style>
        <p:txBody>
          <a:bodyPr lIns="90000" rIns="90000" tIns="46800" bIns="4680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Objectives and Accomplishments</a:t>
            </a:r>
            <a:endParaRPr b="0" lang="en-US" sz="3000" strike="noStrike" u="none">
              <a:solidFill>
                <a:srgbClr val="000000"/>
              </a:solidFill>
              <a:effectLst/>
              <a:uFillTx/>
              <a:latin typeface="Arial"/>
            </a:endParaRPr>
          </a:p>
        </p:txBody>
      </p:sp>
      <p:sp>
        <p:nvSpPr>
          <p:cNvPr id="356" name=""/>
          <p:cNvSpPr/>
          <p:nvPr/>
        </p:nvSpPr>
        <p:spPr>
          <a:xfrm>
            <a:off x="6638760" y="2374920"/>
            <a:ext cx="1311480" cy="2929320"/>
          </a:xfrm>
          <a:prstGeom prst="rect">
            <a:avLst/>
          </a:prstGeom>
          <a:noFill/>
          <a:ln w="0">
            <a:noFill/>
          </a:ln>
        </p:spPr>
        <p:style>
          <a:lnRef idx="0"/>
          <a:fillRef idx="0"/>
          <a:effectRef idx="0"/>
          <a:fontRef idx="minor"/>
        </p:style>
        <p:txBody>
          <a:bodyPr lIns="90000" rIns="90000" tIns="46800" bIns="46800" anchor="t">
            <a:spAutoFit/>
          </a:bodyPr>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c0128"/>
                </a:solidFill>
                <a:effectLst/>
                <a:uFillTx/>
                <a:latin typeface="Arial"/>
              </a:rPr>
              <a:t>NHEC</a:t>
            </a:r>
            <a:endParaRPr b="0" lang="en-US" sz="1300" strike="noStrike" u="none">
              <a:solidFill>
                <a:srgbClr val="000000"/>
              </a:solidFill>
              <a:effectLst/>
              <a:uFillTx/>
              <a:latin typeface="Arial"/>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c0128"/>
                </a:solidFill>
                <a:effectLst/>
                <a:uFillTx/>
                <a:latin typeface="Arial"/>
              </a:rPr>
              <a:t>UI</a:t>
            </a:r>
            <a:endParaRPr b="0" lang="en-US" sz="1300" strike="noStrike" u="none">
              <a:solidFill>
                <a:srgbClr val="000000"/>
              </a:solidFill>
              <a:effectLst/>
              <a:uFillTx/>
              <a:latin typeface="Arial"/>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p:txBody>
      </p:sp>
      <p:sp>
        <p:nvSpPr>
          <p:cNvPr id="357" name=""/>
          <p:cNvSpPr/>
          <p:nvPr/>
        </p:nvSpPr>
        <p:spPr>
          <a:xfrm rot="16200000">
            <a:off x="2880" y="2709000"/>
            <a:ext cx="582840" cy="3225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c0128"/>
                </a:solidFill>
                <a:effectLst/>
                <a:uFillTx/>
                <a:latin typeface="Arial"/>
              </a:rPr>
              <a:t>ENA</a:t>
            </a:r>
            <a:endParaRPr b="0" lang="en-US" sz="1500" strike="noStrike" u="none">
              <a:solidFill>
                <a:srgbClr val="000000"/>
              </a:solidFill>
              <a:effectLst/>
              <a:uFillTx/>
              <a:latin typeface="Arial"/>
            </a:endParaRPr>
          </a:p>
        </p:txBody>
      </p:sp>
      <p:sp>
        <p:nvSpPr>
          <p:cNvPr id="358" name=""/>
          <p:cNvSpPr/>
          <p:nvPr/>
        </p:nvSpPr>
        <p:spPr>
          <a:xfrm rot="16200000">
            <a:off x="11880" y="4726080"/>
            <a:ext cx="561960" cy="3225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9bff"/>
                </a:solidFill>
                <a:effectLst/>
                <a:uFillTx/>
                <a:latin typeface="Arial"/>
              </a:rPr>
              <a:t>EES</a:t>
            </a:r>
            <a:endParaRPr b="0" lang="en-US" sz="1500" strike="noStrike" u="none">
              <a:solidFill>
                <a:srgbClr val="000000"/>
              </a:solidFill>
              <a:effectLst/>
              <a:uFillTx/>
              <a:latin typeface="Arial"/>
            </a:endParaRPr>
          </a:p>
        </p:txBody>
      </p:sp>
      <p:sp>
        <p:nvSpPr>
          <p:cNvPr id="359" name=""/>
          <p:cNvSpPr/>
          <p:nvPr/>
        </p:nvSpPr>
        <p:spPr>
          <a:xfrm rot="16200000">
            <a:off x="61560" y="5907600"/>
            <a:ext cx="498240" cy="3225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33cc33"/>
                </a:solidFill>
                <a:effectLst/>
                <a:uFillTx/>
                <a:latin typeface="Arial"/>
              </a:rPr>
              <a:t>ECI</a:t>
            </a:r>
            <a:endParaRPr b="0" lang="en-US" sz="1500" strike="noStrike" u="none">
              <a:solidFill>
                <a:srgbClr val="000000"/>
              </a:solidFill>
              <a:effectLst/>
              <a:uFillTx/>
              <a:latin typeface="Arial"/>
            </a:endParaRPr>
          </a:p>
        </p:txBody>
      </p:sp>
      <p:sp>
        <p:nvSpPr>
          <p:cNvPr id="360" name=""/>
          <p:cNvSpPr/>
          <p:nvPr/>
        </p:nvSpPr>
        <p:spPr>
          <a:xfrm>
            <a:off x="4552920" y="2398680"/>
            <a:ext cx="2143080" cy="3331080"/>
          </a:xfrm>
          <a:prstGeom prst="rect">
            <a:avLst/>
          </a:prstGeom>
          <a:noFill/>
          <a:ln w="0">
            <a:noFill/>
          </a:ln>
        </p:spPr>
        <p:style>
          <a:lnRef idx="0"/>
          <a:fillRef idx="0"/>
          <a:effectRef idx="0"/>
          <a:fontRef idx="minor"/>
        </p:style>
        <p:txBody>
          <a:bodyPr lIns="90000" rIns="90000" tIns="46800" bIns="46800" anchor="t">
            <a:spAutoFit/>
          </a:bodyPr>
          <a:p>
            <a:pPr marL="111240" indent="-111240">
              <a:lnSpc>
                <a:spcPct val="110000"/>
              </a:lnSpc>
              <a:spcBef>
                <a:spcPts val="488"/>
              </a:spcBef>
              <a:spcAft>
                <a:spcPts val="488"/>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Legislation passed          in 9 States</a:t>
            </a:r>
            <a:endParaRPr b="0" lang="en-US" sz="1300" strike="noStrike" u="none">
              <a:solidFill>
                <a:srgbClr val="000000"/>
              </a:solidFill>
              <a:effectLst/>
              <a:uFillTx/>
              <a:latin typeface="Arial"/>
            </a:endParaRPr>
          </a:p>
          <a:p>
            <a:pPr marL="111240" indent="-111240">
              <a:lnSpc>
                <a:spcPct val="110000"/>
              </a:lnSpc>
              <a:spcBef>
                <a:spcPts val="488"/>
              </a:spcBef>
              <a:spcAft>
                <a:spcPts val="488"/>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$50 billion new open market revenues added</a:t>
            </a:r>
            <a:endParaRPr b="0" lang="en-US" sz="1300" strike="noStrike" u="none">
              <a:solidFill>
                <a:srgbClr val="000000"/>
              </a:solidFill>
              <a:effectLst/>
              <a:uFillTx/>
              <a:latin typeface="Arial"/>
            </a:endParaRPr>
          </a:p>
          <a:p>
            <a:pPr marL="111240" indent="-111240">
              <a:lnSpc>
                <a:spcPct val="110000"/>
              </a:lnSpc>
              <a:spcBef>
                <a:spcPts val="488"/>
              </a:spcBef>
              <a:spcAft>
                <a:spcPts val="488"/>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RTO NOPR</a:t>
            </a:r>
            <a:endParaRPr b="0" lang="en-US" sz="1300" strike="noStrike" u="none">
              <a:solidFill>
                <a:srgbClr val="000000"/>
              </a:solidFill>
              <a:effectLst/>
              <a:uFillTx/>
              <a:latin typeface="Arial"/>
            </a:endParaRPr>
          </a:p>
          <a:p>
            <a:pPr marL="111240" indent="-111240">
              <a:lnSpc>
                <a:spcPct val="110000"/>
              </a:lnSpc>
              <a:spcBef>
                <a:spcPts val="488"/>
              </a:spcBef>
              <a:spcAft>
                <a:spcPts val="488"/>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Utilities Merchant Function Changing, e.g. ComEd; UI</a:t>
            </a:r>
            <a:endParaRPr b="0" lang="en-US" sz="1300" strike="noStrike" u="none">
              <a:solidFill>
                <a:srgbClr val="000000"/>
              </a:solidFill>
              <a:effectLst/>
              <a:uFillTx/>
              <a:latin typeface="Arial"/>
            </a:endParaRPr>
          </a:p>
          <a:p>
            <a:pPr marL="111240" indent="-111240">
              <a:lnSpc>
                <a:spcPct val="110000"/>
              </a:lnSpc>
              <a:spcBef>
                <a:spcPts val="488"/>
              </a:spcBef>
              <a:spcAft>
                <a:spcPts val="488"/>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Continuing utility generation asset divestitures</a:t>
            </a:r>
            <a:endParaRPr b="0" lang="en-US" sz="1300" strike="noStrike" u="none">
              <a:solidFill>
                <a:srgbClr val="000000"/>
              </a:solidFill>
              <a:effectLst/>
              <a:uFillTx/>
              <a:latin typeface="Arial"/>
            </a:endParaRPr>
          </a:p>
          <a:p>
            <a:pPr marL="111240" indent="-111240">
              <a:lnSpc>
                <a:spcPct val="110000"/>
              </a:lnSpc>
              <a:spcBef>
                <a:spcPts val="488"/>
              </a:spcBef>
              <a:spcAft>
                <a:spcPts val="488"/>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Uniform business rules</a:t>
            </a:r>
            <a:endParaRPr b="0" lang="en-US" sz="1300" strike="noStrike" u="none">
              <a:solidFill>
                <a:srgbClr val="000000"/>
              </a:solidFill>
              <a:effectLst/>
              <a:uFillTx/>
              <a:latin typeface="Arial"/>
            </a:endParaRPr>
          </a:p>
        </p:txBody>
      </p:sp>
      <p:sp>
        <p:nvSpPr>
          <p:cNvPr id="361" name=""/>
          <p:cNvSpPr/>
          <p:nvPr/>
        </p:nvSpPr>
        <p:spPr>
          <a:xfrm>
            <a:off x="7556400" y="2463840"/>
            <a:ext cx="1312920" cy="4906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c0128"/>
                </a:solidFill>
                <a:effectLst/>
                <a:uFillTx/>
                <a:latin typeface="Arial"/>
              </a:rPr>
              <a:t>Standard offer provision</a:t>
            </a:r>
            <a:endParaRPr b="0" lang="en-US" sz="1300" strike="noStrike" u="none">
              <a:solidFill>
                <a:srgbClr val="000000"/>
              </a:solidFill>
              <a:effectLst/>
              <a:uFillTx/>
              <a:latin typeface="Arial"/>
            </a:endParaRPr>
          </a:p>
        </p:txBody>
      </p:sp>
      <p:sp>
        <p:nvSpPr>
          <p:cNvPr id="362" name=""/>
          <p:cNvSpPr/>
          <p:nvPr/>
        </p:nvSpPr>
        <p:spPr>
          <a:xfrm>
            <a:off x="7340760" y="2413080"/>
            <a:ext cx="190440" cy="596880"/>
          </a:xfrm>
          <a:custGeom>
            <a:avLst/>
            <a:gdLst>
              <a:gd name="textAreaLeft" fmla="*/ 0 w 190440"/>
              <a:gd name="textAreaRight" fmla="*/ 68760 w 190440"/>
              <a:gd name="textAreaTop" fmla="*/ 15480 h 596880"/>
              <a:gd name="textAreaBottom" fmla="*/ 581400 h 596880"/>
              <a:gd name="GluePoint1X" fmla="*/ 0 w 21600"/>
              <a:gd name="GluePoint1Y" fmla="*/ 0 h 21600"/>
              <a:gd name="GluePoint2X" fmla="*/ 0 w 21600"/>
              <a:gd name="GluePoint2Y" fmla="*/ 21600 h 21600"/>
              <a:gd name="GluePoint3X" fmla="*/ 21600 w 21600"/>
              <a:gd name="GluePoint3Y" fmla="*/ 108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0" y="0"/>
                </a:moveTo>
                <a:cubicBezTo>
                  <a:pt x="5400" y="0"/>
                  <a:pt x="10800" y="900"/>
                  <a:pt x="10800" y="1800"/>
                </a:cubicBezTo>
                <a:lnTo>
                  <a:pt x="10800" y="8540"/>
                </a:lnTo>
                <a:cubicBezTo>
                  <a:pt x="10800" y="9440"/>
                  <a:pt x="16200" y="10340"/>
                  <a:pt x="21600" y="10340"/>
                </a:cubicBezTo>
                <a:cubicBezTo>
                  <a:pt x="16200" y="10340"/>
                  <a:pt x="10800" y="11240"/>
                  <a:pt x="10800" y="12140"/>
                </a:cubicBezTo>
                <a:lnTo>
                  <a:pt x="10800" y="19800"/>
                </a:lnTo>
                <a:cubicBezTo>
                  <a:pt x="10800" y="20700"/>
                  <a:pt x="5400" y="21600"/>
                  <a:pt x="0" y="21600"/>
                </a:cubicBezTo>
              </a:path>
            </a:pathLst>
          </a:custGeom>
          <a:noFill/>
          <a:ln w="9360">
            <a:solidFill>
              <a:srgbClr val="fc0128"/>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3" name="PlaceHolder 1"/>
          <p:cNvSpPr>
            <a:spLocks noGrp="1"/>
          </p:cNvSpPr>
          <p:nvPr>
            <p:ph type="title"/>
          </p:nvPr>
        </p:nvSpPr>
        <p:spPr>
          <a:xfrm>
            <a:off x="685800" y="201600"/>
            <a:ext cx="7772400" cy="550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Asset Base:  </a:t>
            </a:r>
            <a:br>
              <a:rPr sz="3000"/>
            </a:br>
            <a:r>
              <a:rPr b="0" lang="en-US" sz="2400" strike="noStrike" u="none">
                <a:solidFill>
                  <a:srgbClr val="000000"/>
                </a:solidFill>
                <a:effectLst/>
                <a:uFillTx/>
                <a:latin typeface="Arial Black"/>
              </a:rPr>
              <a:t>The Effects of Restructuring</a:t>
            </a:r>
            <a:endParaRPr b="0" lang="en-US" sz="2400" strike="noStrike" u="none">
              <a:solidFill>
                <a:srgbClr val="000000"/>
              </a:solidFill>
              <a:effectLst/>
              <a:uFillTx/>
              <a:latin typeface="Arial Black"/>
            </a:endParaRPr>
          </a:p>
        </p:txBody>
      </p:sp>
      <p:graphicFrame>
        <p:nvGraphicFramePr>
          <p:cNvPr id="364" name=""/>
          <p:cNvGraphicFramePr/>
          <p:nvPr/>
        </p:nvGraphicFramePr>
        <p:xfrm>
          <a:off x="380880" y="1284120"/>
          <a:ext cx="8535960" cy="4964400"/>
        </p:xfrm>
        <a:graphic>
          <a:graphicData uri="http://schemas.openxmlformats.org/presentationml/2006/ole">
            <p:oleObj r:id="rId1" spid="">
              <p:embed/>
              <p:pic>
                <p:nvPicPr>
                  <p:cNvPr id="365" name="" descr=""/>
                  <p:cNvPicPr/>
                  <p:nvPr/>
                </p:nvPicPr>
                <p:blipFill>
                  <a:blip r:embed="rId2"/>
                  <a:stretch/>
                </p:blipFill>
                <p:spPr>
                  <a:xfrm>
                    <a:off x="380880" y="1284120"/>
                    <a:ext cx="8535960" cy="4964400"/>
                  </a:xfrm>
                  <a:prstGeom prst="rect">
                    <a:avLst/>
                  </a:prstGeom>
                  <a:noFill/>
                  <a:ln w="0">
                    <a:noFill/>
                  </a:ln>
                </p:spPr>
              </p:pic>
            </p:oleObj>
          </a:graphicData>
        </a:graphic>
      </p:graphicFrame>
      <p:sp>
        <p:nvSpPr>
          <p:cNvPr id="366" name=""/>
          <p:cNvSpPr/>
          <p:nvPr/>
        </p:nvSpPr>
        <p:spPr>
          <a:xfrm>
            <a:off x="126720" y="6408720"/>
            <a:ext cx="521352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Sources:  DOE/EIA, Electric Power Supply Association, Resource Data International</a:t>
            </a:r>
            <a:endParaRPr b="0" lang="en-US" sz="1000" strike="noStrike" u="none">
              <a:solidFill>
                <a:srgbClr val="000000"/>
              </a:solidFill>
              <a:effectLst/>
              <a:uFillTx/>
              <a:latin typeface="Arial"/>
            </a:endParaRPr>
          </a:p>
        </p:txBody>
      </p:sp>
      <p:sp>
        <p:nvSpPr>
          <p:cNvPr id="367" name=""/>
          <p:cNvSpPr/>
          <p:nvPr/>
        </p:nvSpPr>
        <p:spPr>
          <a:xfrm rot="16218600">
            <a:off x="-254520" y="3405600"/>
            <a:ext cx="1182960" cy="33768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MW(000’s)</a:t>
            </a:r>
            <a:endParaRPr b="0" lang="en-US" sz="1600" strike="noStrike" u="none">
              <a:solidFill>
                <a:srgbClr val="000000"/>
              </a:solidFill>
              <a:effectLst/>
              <a:uFillTx/>
              <a:latin typeface="Arial"/>
            </a:endParaRPr>
          </a:p>
        </p:txBody>
      </p:sp>
      <p:sp>
        <p:nvSpPr>
          <p:cNvPr id="368" name=""/>
          <p:cNvSpPr/>
          <p:nvPr/>
        </p:nvSpPr>
        <p:spPr>
          <a:xfrm>
            <a:off x="3543480" y="1386000"/>
            <a:ext cx="2247840" cy="608040"/>
          </a:xfrm>
          <a:prstGeom prst="bevel">
            <a:avLst>
              <a:gd name="adj" fmla="val 12000"/>
            </a:avLst>
          </a:prstGeom>
          <a:gradFill rotWithShape="0">
            <a:gsLst>
              <a:gs pos="0">
                <a:srgbClr val="00001e"/>
              </a:gs>
              <a:gs pos="50000">
                <a:srgbClr val="0000ff"/>
              </a:gs>
              <a:gs pos="100000">
                <a:srgbClr val="00001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69" name=""/>
          <p:cNvSpPr/>
          <p:nvPr/>
        </p:nvSpPr>
        <p:spPr>
          <a:xfrm>
            <a:off x="3714120" y="1494000"/>
            <a:ext cx="1892160" cy="3988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38% Merchant</a:t>
            </a:r>
            <a:endParaRPr b="0" lang="en-US" sz="2000" strike="noStrike" u="none">
              <a:solidFill>
                <a:srgbClr val="000000"/>
              </a:solidFill>
              <a:effectLst/>
              <a:uFillTx/>
              <a:latin typeface="Arial"/>
            </a:endParaRPr>
          </a:p>
        </p:txBody>
      </p:sp>
      <p:sp>
        <p:nvSpPr>
          <p:cNvPr id="370" name=""/>
          <p:cNvSpPr/>
          <p:nvPr/>
        </p:nvSpPr>
        <p:spPr>
          <a:xfrm>
            <a:off x="1341720" y="3833640"/>
            <a:ext cx="527760" cy="3074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90.5</a:t>
            </a:r>
            <a:endParaRPr b="0" lang="en-US" sz="1400" strike="noStrike" u="none">
              <a:solidFill>
                <a:srgbClr val="000000"/>
              </a:solidFill>
              <a:effectLst/>
              <a:uFillTx/>
              <a:latin typeface="Arial"/>
            </a:endParaRPr>
          </a:p>
        </p:txBody>
      </p:sp>
      <p:sp>
        <p:nvSpPr>
          <p:cNvPr id="371" name=""/>
          <p:cNvSpPr/>
          <p:nvPr/>
        </p:nvSpPr>
        <p:spPr>
          <a:xfrm>
            <a:off x="2340000" y="3505320"/>
            <a:ext cx="626760" cy="3074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117.6</a:t>
            </a:r>
            <a:endParaRPr b="0" lang="en-US" sz="1400" strike="noStrike" u="none">
              <a:solidFill>
                <a:srgbClr val="000000"/>
              </a:solidFill>
              <a:effectLst/>
              <a:uFillTx/>
              <a:latin typeface="Arial"/>
            </a:endParaRPr>
          </a:p>
        </p:txBody>
      </p:sp>
      <p:sp>
        <p:nvSpPr>
          <p:cNvPr id="372" name=""/>
          <p:cNvSpPr/>
          <p:nvPr/>
        </p:nvSpPr>
        <p:spPr>
          <a:xfrm>
            <a:off x="3454560" y="3111480"/>
            <a:ext cx="626760" cy="3074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149.4</a:t>
            </a:r>
            <a:endParaRPr b="0" lang="en-US" sz="1400" strike="noStrike" u="none">
              <a:solidFill>
                <a:srgbClr val="000000"/>
              </a:solidFill>
              <a:effectLst/>
              <a:uFillTx/>
              <a:latin typeface="Arial"/>
            </a:endParaRPr>
          </a:p>
        </p:txBody>
      </p:sp>
      <p:sp>
        <p:nvSpPr>
          <p:cNvPr id="373" name=""/>
          <p:cNvSpPr/>
          <p:nvPr/>
        </p:nvSpPr>
        <p:spPr>
          <a:xfrm>
            <a:off x="4618800" y="2793960"/>
            <a:ext cx="478080" cy="3074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177</a:t>
            </a:r>
            <a:endParaRPr b="0" lang="en-US" sz="1400" strike="noStrike" u="none">
              <a:solidFill>
                <a:srgbClr val="000000"/>
              </a:solidFill>
              <a:effectLst/>
              <a:uFillTx/>
              <a:latin typeface="Arial"/>
            </a:endParaRPr>
          </a:p>
        </p:txBody>
      </p:sp>
      <p:sp>
        <p:nvSpPr>
          <p:cNvPr id="374" name=""/>
          <p:cNvSpPr/>
          <p:nvPr/>
        </p:nvSpPr>
        <p:spPr>
          <a:xfrm>
            <a:off x="5702760" y="2120760"/>
            <a:ext cx="478080" cy="3074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229</a:t>
            </a:r>
            <a:endParaRPr b="0" lang="en-US" sz="1400" strike="noStrike" u="none">
              <a:solidFill>
                <a:srgbClr val="000000"/>
              </a:solidFill>
              <a:effectLst/>
              <a:uFillTx/>
              <a:latin typeface="Arial"/>
            </a:endParaRPr>
          </a:p>
        </p:txBody>
      </p:sp>
      <p:sp>
        <p:nvSpPr>
          <p:cNvPr id="375" name=""/>
          <p:cNvSpPr/>
          <p:nvPr/>
        </p:nvSpPr>
        <p:spPr>
          <a:xfrm>
            <a:off x="6782400" y="1752480"/>
            <a:ext cx="478080" cy="3074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259</a:t>
            </a:r>
            <a:endParaRPr b="0" lang="en-US" sz="1400" strike="noStrike" u="none">
              <a:solidFill>
                <a:srgbClr val="000000"/>
              </a:solidFill>
              <a:effectLst/>
              <a:uFillTx/>
              <a:latin typeface="Arial"/>
            </a:endParaRPr>
          </a:p>
        </p:txBody>
      </p:sp>
      <p:sp>
        <p:nvSpPr>
          <p:cNvPr id="376" name=""/>
          <p:cNvSpPr/>
          <p:nvPr/>
        </p:nvSpPr>
        <p:spPr>
          <a:xfrm>
            <a:off x="7887240" y="1600200"/>
            <a:ext cx="478080" cy="3074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270</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7" name=""/>
          <p:cNvSpPr/>
          <p:nvPr/>
        </p:nvSpPr>
        <p:spPr>
          <a:xfrm>
            <a:off x="3543480" y="1386000"/>
            <a:ext cx="2247840" cy="608040"/>
          </a:xfrm>
          <a:prstGeom prst="bevel">
            <a:avLst>
              <a:gd name="adj" fmla="val 12000"/>
            </a:avLst>
          </a:prstGeom>
          <a:gradFill rotWithShape="0">
            <a:gsLst>
              <a:gs pos="0">
                <a:srgbClr val="00001e"/>
              </a:gs>
              <a:gs pos="50000">
                <a:srgbClr val="0000ff"/>
              </a:gs>
              <a:gs pos="100000">
                <a:srgbClr val="00001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78" name="PlaceHolder 1"/>
          <p:cNvSpPr>
            <a:spLocks noGrp="1"/>
          </p:cNvSpPr>
          <p:nvPr>
            <p:ph type="title"/>
          </p:nvPr>
        </p:nvSpPr>
        <p:spPr>
          <a:xfrm>
            <a:off x="0" y="57240"/>
            <a:ext cx="9144000" cy="8380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1999 Advocacy Results:</a:t>
            </a:r>
            <a:br>
              <a:rPr sz="3000"/>
            </a:br>
            <a:r>
              <a:rPr b="0" lang="en-US" sz="3000" strike="noStrike" u="none">
                <a:solidFill>
                  <a:srgbClr val="000000"/>
                </a:solidFill>
                <a:effectLst/>
                <a:uFillTx/>
                <a:latin typeface="Arial Black"/>
              </a:rPr>
              <a:t>Increased Network Size</a:t>
            </a:r>
            <a:endParaRPr b="0" lang="en-US" sz="3000" strike="noStrike" u="none">
              <a:solidFill>
                <a:srgbClr val="000000"/>
              </a:solidFill>
              <a:effectLst/>
              <a:uFillTx/>
              <a:latin typeface="Arial Black"/>
            </a:endParaRPr>
          </a:p>
        </p:txBody>
      </p:sp>
      <p:graphicFrame>
        <p:nvGraphicFramePr>
          <p:cNvPr id="379" name=""/>
          <p:cNvGraphicFramePr/>
          <p:nvPr/>
        </p:nvGraphicFramePr>
        <p:xfrm>
          <a:off x="687240" y="1224000"/>
          <a:ext cx="7778880" cy="5227560"/>
        </p:xfrm>
        <a:graphic>
          <a:graphicData uri="http://schemas.openxmlformats.org/presentationml/2006/ole">
            <p:oleObj r:id="rId1" spid="">
              <p:embed/>
              <p:pic>
                <p:nvPicPr>
                  <p:cNvPr id="380" name="" descr=""/>
                  <p:cNvPicPr/>
                  <p:nvPr/>
                </p:nvPicPr>
                <p:blipFill>
                  <a:blip r:embed="rId2"/>
                  <a:stretch/>
                </p:blipFill>
                <p:spPr>
                  <a:xfrm>
                    <a:off x="687240" y="1224000"/>
                    <a:ext cx="7778880" cy="5227560"/>
                  </a:xfrm>
                  <a:prstGeom prst="rect">
                    <a:avLst/>
                  </a:prstGeom>
                  <a:noFill/>
                  <a:ln w="0">
                    <a:noFill/>
                  </a:ln>
                </p:spPr>
              </p:pic>
            </p:oleObj>
          </a:graphicData>
        </a:graphic>
      </p:graphicFrame>
      <p:sp>
        <p:nvSpPr>
          <p:cNvPr id="381" name=""/>
          <p:cNvSpPr/>
          <p:nvPr/>
        </p:nvSpPr>
        <p:spPr>
          <a:xfrm>
            <a:off x="3747960" y="1506600"/>
            <a:ext cx="1892880" cy="3988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$50B increase</a:t>
            </a:r>
            <a:endParaRPr b="0" lang="en-US" sz="2000" strike="noStrike" u="none">
              <a:solidFill>
                <a:srgbClr val="000000"/>
              </a:solidFill>
              <a:effectLst/>
              <a:uFillTx/>
              <a:latin typeface="Arial"/>
            </a:endParaRPr>
          </a:p>
        </p:txBody>
      </p:sp>
      <p:sp>
        <p:nvSpPr>
          <p:cNvPr id="382" name=""/>
          <p:cNvSpPr/>
          <p:nvPr/>
        </p:nvSpPr>
        <p:spPr>
          <a:xfrm>
            <a:off x="1822680" y="4211640"/>
            <a:ext cx="392760" cy="3225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86</a:t>
            </a:r>
            <a:endParaRPr b="0" lang="en-US" sz="1500" strike="noStrike" u="none">
              <a:solidFill>
                <a:srgbClr val="000000"/>
              </a:solidFill>
              <a:effectLst/>
              <a:uFillTx/>
              <a:latin typeface="Arial"/>
            </a:endParaRPr>
          </a:p>
        </p:txBody>
      </p:sp>
      <p:sp>
        <p:nvSpPr>
          <p:cNvPr id="383" name=""/>
          <p:cNvSpPr/>
          <p:nvPr/>
        </p:nvSpPr>
        <p:spPr>
          <a:xfrm>
            <a:off x="3162960" y="3862440"/>
            <a:ext cx="498600" cy="3225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112</a:t>
            </a:r>
            <a:endParaRPr b="0" lang="en-US" sz="1500" strike="noStrike" u="none">
              <a:solidFill>
                <a:srgbClr val="000000"/>
              </a:solidFill>
              <a:effectLst/>
              <a:uFillTx/>
              <a:latin typeface="Arial"/>
            </a:endParaRPr>
          </a:p>
        </p:txBody>
      </p:sp>
      <p:sp>
        <p:nvSpPr>
          <p:cNvPr id="384" name=""/>
          <p:cNvSpPr/>
          <p:nvPr/>
        </p:nvSpPr>
        <p:spPr>
          <a:xfrm>
            <a:off x="4569480" y="3438360"/>
            <a:ext cx="498600" cy="3225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142</a:t>
            </a:r>
            <a:endParaRPr b="0" lang="en-US" sz="1500" strike="noStrike" u="none">
              <a:solidFill>
                <a:srgbClr val="000000"/>
              </a:solidFill>
              <a:effectLst/>
              <a:uFillTx/>
              <a:latin typeface="Arial"/>
            </a:endParaRPr>
          </a:p>
        </p:txBody>
      </p:sp>
      <p:sp>
        <p:nvSpPr>
          <p:cNvPr id="385" name=""/>
          <p:cNvSpPr/>
          <p:nvPr/>
        </p:nvSpPr>
        <p:spPr>
          <a:xfrm>
            <a:off x="5980680" y="2906640"/>
            <a:ext cx="498600" cy="3225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180</a:t>
            </a:r>
            <a:endParaRPr b="0" lang="en-US" sz="1500" strike="noStrike" u="none">
              <a:solidFill>
                <a:srgbClr val="000000"/>
              </a:solidFill>
              <a:effectLst/>
              <a:uFillTx/>
              <a:latin typeface="Arial"/>
            </a:endParaRPr>
          </a:p>
        </p:txBody>
      </p:sp>
      <p:sp>
        <p:nvSpPr>
          <p:cNvPr id="386" name=""/>
          <p:cNvSpPr/>
          <p:nvPr/>
        </p:nvSpPr>
        <p:spPr>
          <a:xfrm>
            <a:off x="7364880" y="2757600"/>
            <a:ext cx="498600" cy="3225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188</a:t>
            </a:r>
            <a:endParaRPr b="0" lang="en-US" sz="1500" strike="noStrike" u="none">
              <a:solidFill>
                <a:srgbClr val="000000"/>
              </a:solidFill>
              <a:effectLst/>
              <a:uFillTx/>
              <a:latin typeface="Arial"/>
            </a:endParaRPr>
          </a:p>
        </p:txBody>
      </p:sp>
      <p:sp>
        <p:nvSpPr>
          <p:cNvPr id="387" name=""/>
          <p:cNvSpPr/>
          <p:nvPr/>
        </p:nvSpPr>
        <p:spPr>
          <a:xfrm rot="16218600">
            <a:off x="8640" y="3570840"/>
            <a:ext cx="1081800" cy="33768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Billions</a:t>
            </a:r>
            <a:endParaRPr b="0" lang="en-US"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8" name=""/>
          <p:cNvSpPr/>
          <p:nvPr/>
        </p:nvSpPr>
        <p:spPr>
          <a:xfrm>
            <a:off x="2898720" y="5824440"/>
            <a:ext cx="3511440" cy="912960"/>
          </a:xfrm>
          <a:prstGeom prst="bevel">
            <a:avLst>
              <a:gd name="adj" fmla="val 12000"/>
            </a:avLst>
          </a:prstGeom>
          <a:solidFill>
            <a:srgbClr val="0099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89" name=""/>
          <p:cNvSpPr/>
          <p:nvPr/>
        </p:nvSpPr>
        <p:spPr>
          <a:xfrm>
            <a:off x="318960" y="1012680"/>
            <a:ext cx="6934320" cy="483012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2000" strike="noStrike" u="none">
                <a:solidFill>
                  <a:srgbClr val="000000"/>
                </a:solidFill>
                <a:effectLst/>
                <a:uFillTx/>
                <a:latin typeface="Arial"/>
              </a:rPr>
              <a:t>Project</a:t>
            </a:r>
            <a:endParaRPr b="0" lang="en-US" sz="20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FERC Complaint: BPA Shaped Transmission Service</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FERC Order : MAPP Transmission Services Refund</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Texas Legislation (w/o Electric Utility Restructuring)</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NEPOOL Billing Error Correction</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BC/Alberta Firm Transmission</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California PUC Revenue Adjustment Proceeding</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United Illuminating</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Dismissal of MAPP Investigation</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New Jersey Restructuring Settlements</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FERC Annual Fees</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ECI: Louisiana Fiber Siting</a:t>
            </a:r>
            <a:endParaRPr b="0" lang="en-US" sz="1800" strike="noStrike" u="none">
              <a:solidFill>
                <a:srgbClr val="000000"/>
              </a:solidFill>
              <a:effectLst/>
              <a:uFillTx/>
              <a:latin typeface="Arial"/>
            </a:endParaRPr>
          </a:p>
        </p:txBody>
      </p:sp>
      <p:sp>
        <p:nvSpPr>
          <p:cNvPr id="390" name=""/>
          <p:cNvSpPr/>
          <p:nvPr/>
        </p:nvSpPr>
        <p:spPr>
          <a:xfrm>
            <a:off x="6946920" y="1014480"/>
            <a:ext cx="1878120" cy="483012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   </a:t>
            </a:r>
            <a:r>
              <a:rPr b="1" lang="en-US" sz="2000" strike="noStrike" u="none">
                <a:solidFill>
                  <a:srgbClr val="000000"/>
                </a:solidFill>
                <a:effectLst/>
                <a:uFillTx/>
                <a:latin typeface="Arial"/>
              </a:rPr>
              <a:t>Value</a:t>
            </a:r>
            <a:endParaRPr b="0" lang="en-US" sz="20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$400,000</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$600,000</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$1,200,000</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$1,300,000</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$2,000,000</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$2,500,000</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$2,500,000 </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$3,100,000</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$3,900,000</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$12,500,000</a:t>
            </a:r>
            <a:endParaRPr b="0" lang="en-US" sz="1800" strike="noStrike" u="none">
              <a:solidFill>
                <a:srgbClr val="000000"/>
              </a:solidFill>
              <a:effectLst/>
              <a:uFillTx/>
              <a:latin typeface="Arial"/>
            </a:endParaRPr>
          </a:p>
          <a:p>
            <a:pPr>
              <a:spcBef>
                <a:spcPts val="1012"/>
              </a:spcBef>
              <a:tabLst>
                <a:tab algn="l" pos="0"/>
                <a:tab algn="l" pos="681120"/>
                <a:tab algn="l" pos="1362240"/>
                <a:tab algn="l" pos="2043000"/>
                <a:tab algn="l" pos="2724120"/>
                <a:tab algn="l" pos="3405240"/>
                <a:tab algn="l" pos="4086360"/>
                <a:tab algn="l" pos="4767120"/>
                <a:tab algn="l" pos="5448240"/>
                <a:tab algn="l" pos="6129360"/>
                <a:tab algn="l" pos="6810480"/>
                <a:tab algn="l" pos="7491240"/>
                <a:tab algn="l" pos="8172360"/>
                <a:tab algn="l" pos="8853480"/>
                <a:tab algn="l" pos="9534600"/>
                <a:tab algn="l" pos="10215720"/>
                <a:tab algn="l" pos="10896480"/>
              </a:tabLst>
            </a:pPr>
            <a:r>
              <a:rPr b="1" lang="en-US" sz="1800" strike="noStrike" u="none">
                <a:solidFill>
                  <a:srgbClr val="000000"/>
                </a:solidFill>
                <a:effectLst/>
                <a:uFillTx/>
                <a:latin typeface="Arial"/>
              </a:rPr>
              <a:t>$14,650,000</a:t>
            </a:r>
            <a:endParaRPr b="0" lang="en-US" sz="1800" strike="noStrike" u="none">
              <a:solidFill>
                <a:srgbClr val="000000"/>
              </a:solidFill>
              <a:effectLst/>
              <a:uFillTx/>
              <a:latin typeface="Arial"/>
            </a:endParaRPr>
          </a:p>
        </p:txBody>
      </p:sp>
      <p:sp>
        <p:nvSpPr>
          <p:cNvPr id="391" name=""/>
          <p:cNvSpPr/>
          <p:nvPr/>
        </p:nvSpPr>
        <p:spPr>
          <a:xfrm rot="18900000">
            <a:off x="240840" y="1555560"/>
            <a:ext cx="88920" cy="88560"/>
          </a:xfrm>
          <a:prstGeom prst="rect">
            <a:avLst/>
          </a:prstGeom>
          <a:solidFill>
            <a:srgbClr val="ffe80f"/>
          </a:solidFill>
          <a:ln w="6480">
            <a:solidFill>
              <a:srgbClr val="000000"/>
            </a:solidFill>
            <a:miter/>
          </a:ln>
        </p:spPr>
        <p:style>
          <a:lnRef idx="0"/>
          <a:fillRef idx="0"/>
          <a:effectRef idx="0"/>
          <a:fontRef idx="minor"/>
        </p:style>
        <p:txBody>
          <a:bodyPr wrap="none" lIns="90000" rIns="90000" tIns="41760" bIns="41760" anchor="ctr">
            <a:noAutofit/>
          </a:bodyPr>
          <a:p>
            <a:endParaRPr b="0" lang="en-US" sz="2400" strike="noStrike" u="none">
              <a:solidFill>
                <a:srgbClr val="000000"/>
              </a:solidFill>
              <a:effectLst/>
              <a:uFillTx/>
              <a:latin typeface="Arial"/>
            </a:endParaRPr>
          </a:p>
        </p:txBody>
      </p:sp>
      <p:sp>
        <p:nvSpPr>
          <p:cNvPr id="392" name=""/>
          <p:cNvSpPr/>
          <p:nvPr/>
        </p:nvSpPr>
        <p:spPr>
          <a:xfrm rot="18900000">
            <a:off x="241200" y="194580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393" name=""/>
          <p:cNvSpPr/>
          <p:nvPr/>
        </p:nvSpPr>
        <p:spPr>
          <a:xfrm rot="18900000">
            <a:off x="241200" y="236988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394" name=""/>
          <p:cNvSpPr/>
          <p:nvPr/>
        </p:nvSpPr>
        <p:spPr>
          <a:xfrm rot="18900000">
            <a:off x="241200" y="274608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395" name=""/>
          <p:cNvSpPr/>
          <p:nvPr/>
        </p:nvSpPr>
        <p:spPr>
          <a:xfrm rot="18900000">
            <a:off x="241200" y="316512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396" name=""/>
          <p:cNvSpPr/>
          <p:nvPr/>
        </p:nvSpPr>
        <p:spPr>
          <a:xfrm rot="18900000">
            <a:off x="241200" y="354132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397" name=""/>
          <p:cNvSpPr/>
          <p:nvPr/>
        </p:nvSpPr>
        <p:spPr>
          <a:xfrm rot="18900000">
            <a:off x="241200" y="394632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398" name=""/>
          <p:cNvSpPr/>
          <p:nvPr/>
        </p:nvSpPr>
        <p:spPr>
          <a:xfrm rot="18900000">
            <a:off x="241200" y="438444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399" name=""/>
          <p:cNvSpPr/>
          <p:nvPr/>
        </p:nvSpPr>
        <p:spPr>
          <a:xfrm rot="18900000">
            <a:off x="241200" y="474948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400" name=""/>
          <p:cNvSpPr/>
          <p:nvPr/>
        </p:nvSpPr>
        <p:spPr>
          <a:xfrm rot="18900000">
            <a:off x="241200" y="515916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401" name=""/>
          <p:cNvSpPr/>
          <p:nvPr/>
        </p:nvSpPr>
        <p:spPr>
          <a:xfrm>
            <a:off x="0" y="85680"/>
            <a:ext cx="9144000" cy="7574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Valuation of Selected Efforts</a:t>
            </a:r>
            <a:endParaRPr b="0" lang="en-US" sz="3000" strike="noStrike" u="none">
              <a:solidFill>
                <a:srgbClr val="000000"/>
              </a:solidFill>
              <a:effectLst/>
              <a:uFillTx/>
              <a:latin typeface="Arial"/>
            </a:endParaRPr>
          </a:p>
        </p:txBody>
      </p:sp>
      <p:sp>
        <p:nvSpPr>
          <p:cNvPr id="402" name=""/>
          <p:cNvSpPr/>
          <p:nvPr/>
        </p:nvSpPr>
        <p:spPr>
          <a:xfrm>
            <a:off x="2057400" y="5919840"/>
            <a:ext cx="5181480" cy="7570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$44.5 Million</a:t>
            </a:r>
            <a:endParaRPr b="0" lang="en-US" sz="2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165% of Budget</a:t>
            </a:r>
            <a:endParaRPr b="0" lang="en-US" sz="2000" strike="noStrike" u="none">
              <a:solidFill>
                <a:srgbClr val="000000"/>
              </a:solidFill>
              <a:effectLst/>
              <a:uFillTx/>
              <a:latin typeface="Arial"/>
            </a:endParaRPr>
          </a:p>
        </p:txBody>
      </p:sp>
      <p:sp>
        <p:nvSpPr>
          <p:cNvPr id="403" name=""/>
          <p:cNvSpPr/>
          <p:nvPr/>
        </p:nvSpPr>
        <p:spPr>
          <a:xfrm rot="18900000">
            <a:off x="241200" y="556704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404" name=""/>
          <p:cNvSpPr/>
          <p:nvPr/>
        </p:nvSpPr>
        <p:spPr>
          <a:xfrm>
            <a:off x="746280" y="2540160"/>
            <a:ext cx="7646760" cy="1504800"/>
          </a:xfrm>
          <a:prstGeom prst="bevel">
            <a:avLst>
              <a:gd name="adj" fmla="val 12500"/>
            </a:avLst>
          </a:prstGeom>
          <a:gradFill rotWithShape="0">
            <a:gsLst>
              <a:gs pos="0">
                <a:srgbClr val="0091ff"/>
              </a:gs>
              <a:gs pos="50000">
                <a:srgbClr val="a8d9fe"/>
              </a:gs>
              <a:gs pos="100000">
                <a:srgbClr val="0091ff"/>
              </a:gs>
            </a:gsLst>
            <a:lin ang="5400000"/>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05" name=""/>
          <p:cNvSpPr/>
          <p:nvPr/>
        </p:nvSpPr>
        <p:spPr>
          <a:xfrm>
            <a:off x="1609560" y="3027240"/>
            <a:ext cx="5916960" cy="55116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ffffff"/>
                </a:solidFill>
                <a:effectLst/>
                <a:uFillTx/>
                <a:latin typeface="Arial Black"/>
              </a:rPr>
              <a:t>Federal Government Affairs</a:t>
            </a:r>
            <a:endParaRPr b="0" lang="en-US" sz="3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6" name=""/>
          <p:cNvSpPr/>
          <p:nvPr/>
        </p:nvSpPr>
        <p:spPr>
          <a:xfrm>
            <a:off x="5830920" y="1609560"/>
            <a:ext cx="2195640" cy="1109880"/>
          </a:xfrm>
          <a:custGeom>
            <a:avLst/>
            <a:gdLst>
              <a:gd name="textAreaLeft" fmla="*/ 0 w 2195640"/>
              <a:gd name="textAreaRight" fmla="*/ 2195640 w 219564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407" name=""/>
          <p:cNvSpPr/>
          <p:nvPr/>
        </p:nvSpPr>
        <p:spPr>
          <a:xfrm>
            <a:off x="4214880" y="1609560"/>
            <a:ext cx="2195280" cy="1109880"/>
          </a:xfrm>
          <a:custGeom>
            <a:avLst/>
            <a:gdLst>
              <a:gd name="textAreaLeft" fmla="*/ 0 w 2195280"/>
              <a:gd name="textAreaRight" fmla="*/ 2195640 w 219528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408" name=""/>
          <p:cNvSpPr/>
          <p:nvPr/>
        </p:nvSpPr>
        <p:spPr>
          <a:xfrm>
            <a:off x="2627280" y="1609560"/>
            <a:ext cx="2195640" cy="1109880"/>
          </a:xfrm>
          <a:custGeom>
            <a:avLst/>
            <a:gdLst>
              <a:gd name="textAreaLeft" fmla="*/ 0 w 2195640"/>
              <a:gd name="textAreaRight" fmla="*/ 2195640 w 219564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409" name=""/>
          <p:cNvSpPr/>
          <p:nvPr/>
        </p:nvSpPr>
        <p:spPr>
          <a:xfrm>
            <a:off x="6151680" y="1611360"/>
            <a:ext cx="2087280" cy="1109520"/>
          </a:xfrm>
          <a:custGeom>
            <a:avLst/>
            <a:gdLst>
              <a:gd name="textAreaLeft" fmla="*/ 0 w 2087280"/>
              <a:gd name="textAreaRight" fmla="*/ 2087640 w 208728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Opportunities</a:t>
            </a:r>
            <a:endParaRPr b="0" lang="en-US" sz="1200" strike="noStrike" u="none">
              <a:solidFill>
                <a:srgbClr val="000000"/>
              </a:solidFill>
              <a:effectLst/>
              <a:uFillTx/>
              <a:latin typeface="Arial"/>
            </a:endParaRPr>
          </a:p>
        </p:txBody>
      </p:sp>
      <p:sp>
        <p:nvSpPr>
          <p:cNvPr id="410" name=""/>
          <p:cNvSpPr/>
          <p:nvPr/>
        </p:nvSpPr>
        <p:spPr>
          <a:xfrm>
            <a:off x="4500720" y="1611360"/>
            <a:ext cx="2087280" cy="1109520"/>
          </a:xfrm>
          <a:custGeom>
            <a:avLst/>
            <a:gdLst>
              <a:gd name="textAreaLeft" fmla="*/ 0 w 2087280"/>
              <a:gd name="textAreaRight" fmla="*/ 2087640 w 208728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New Market Development</a:t>
            </a:r>
            <a:endParaRPr b="0" lang="en-US" sz="1200" strike="noStrike" u="none">
              <a:solidFill>
                <a:srgbClr val="000000"/>
              </a:solidFill>
              <a:effectLst/>
              <a:uFillTx/>
              <a:latin typeface="Arial"/>
            </a:endParaRPr>
          </a:p>
        </p:txBody>
      </p:sp>
      <p:sp>
        <p:nvSpPr>
          <p:cNvPr id="411" name=""/>
          <p:cNvSpPr/>
          <p:nvPr/>
        </p:nvSpPr>
        <p:spPr>
          <a:xfrm>
            <a:off x="2935440" y="1611360"/>
            <a:ext cx="2087280" cy="1109520"/>
          </a:xfrm>
          <a:custGeom>
            <a:avLst/>
            <a:gdLst>
              <a:gd name="textAreaLeft" fmla="*/ 0 w 2087280"/>
              <a:gd name="textAreaRight" fmla="*/ 2087640 w 208728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Facilitating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Potential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Transactions</a:t>
            </a:r>
            <a:endParaRPr b="0" lang="en-US" sz="1200" strike="noStrike" u="none">
              <a:solidFill>
                <a:srgbClr val="000000"/>
              </a:solidFill>
              <a:effectLst/>
              <a:uFillTx/>
              <a:latin typeface="Arial"/>
            </a:endParaRPr>
          </a:p>
        </p:txBody>
      </p:sp>
      <p:sp>
        <p:nvSpPr>
          <p:cNvPr id="412" name=""/>
          <p:cNvSpPr/>
          <p:nvPr/>
        </p:nvSpPr>
        <p:spPr>
          <a:xfrm>
            <a:off x="1055520" y="1608120"/>
            <a:ext cx="2195640" cy="1109520"/>
          </a:xfrm>
          <a:custGeom>
            <a:avLst/>
            <a:gdLst>
              <a:gd name="textAreaLeft" fmla="*/ 0 w 2195640"/>
              <a:gd name="textAreaRight" fmla="*/ 2195640 w 219564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413"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Summary</a:t>
            </a:r>
            <a:endParaRPr b="0" lang="en-US" sz="3000" strike="noStrike" u="none">
              <a:solidFill>
                <a:srgbClr val="000000"/>
              </a:solidFill>
              <a:effectLst/>
              <a:uFillTx/>
              <a:latin typeface="Arial Black"/>
            </a:endParaRPr>
          </a:p>
        </p:txBody>
      </p:sp>
      <p:sp>
        <p:nvSpPr>
          <p:cNvPr id="414" name=""/>
          <p:cNvSpPr/>
          <p:nvPr/>
        </p:nvSpPr>
        <p:spPr>
          <a:xfrm>
            <a:off x="1209600" y="1560600"/>
            <a:ext cx="2087640" cy="1109520"/>
          </a:xfrm>
          <a:custGeom>
            <a:avLst/>
            <a:gdLst>
              <a:gd name="textAreaLeft" fmla="*/ 0 w 2087640"/>
              <a:gd name="textAreaRight" fmla="*/ 2088000 w 208764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Protecting and Enhancing Existing Assets and Positions</a:t>
            </a:r>
            <a:endParaRPr b="0" lang="en-US" sz="1200" strike="noStrike" u="none">
              <a:solidFill>
                <a:srgbClr val="000000"/>
              </a:solidFill>
              <a:effectLst/>
              <a:uFillTx/>
              <a:latin typeface="Arial"/>
            </a:endParaRPr>
          </a:p>
        </p:txBody>
      </p:sp>
      <p:sp>
        <p:nvSpPr>
          <p:cNvPr id="415" name=""/>
          <p:cNvSpPr/>
          <p:nvPr/>
        </p:nvSpPr>
        <p:spPr>
          <a:xfrm>
            <a:off x="4386240" y="3278160"/>
            <a:ext cx="2087640" cy="1109520"/>
          </a:xfrm>
          <a:custGeom>
            <a:avLst/>
            <a:gdLst>
              <a:gd name="textAreaLeft" fmla="*/ 0 w 2087640"/>
              <a:gd name="textAreaRight" fmla="*/ 2088000 w 208764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fontScale="70000" lnSpcReduction="19999"/>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WTO</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Electric Restructuring Legislation</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Africa Growth and Development Act</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Trade</a:t>
            </a:r>
            <a:endParaRPr b="0" lang="en-US" sz="1200" strike="noStrike" u="none">
              <a:solidFill>
                <a:srgbClr val="000000"/>
              </a:solidFill>
              <a:effectLst/>
              <a:uFillTx/>
              <a:latin typeface="Arial"/>
            </a:endParaRPr>
          </a:p>
        </p:txBody>
      </p:sp>
      <p:sp>
        <p:nvSpPr>
          <p:cNvPr id="416" name=""/>
          <p:cNvSpPr/>
          <p:nvPr/>
        </p:nvSpPr>
        <p:spPr>
          <a:xfrm>
            <a:off x="2820960" y="3278160"/>
            <a:ext cx="1746360" cy="1109520"/>
          </a:xfrm>
          <a:custGeom>
            <a:avLst/>
            <a:gdLst>
              <a:gd name="textAreaLeft" fmla="*/ 0 w 1746360"/>
              <a:gd name="textAreaRight" fmla="*/ 1746720 w 174636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fontScale="92500" lnSpcReduction="9999"/>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OPIC reauthorization</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Domestic/intern-ational project development</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TVA</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417" name=""/>
          <p:cNvSpPr/>
          <p:nvPr/>
        </p:nvSpPr>
        <p:spPr>
          <a:xfrm>
            <a:off x="955800" y="3278160"/>
            <a:ext cx="2071440" cy="1109520"/>
          </a:xfrm>
          <a:custGeom>
            <a:avLst/>
            <a:gdLst>
              <a:gd name="textAreaLeft" fmla="*/ 0 w 2071440"/>
              <a:gd name="textAreaRight" fmla="*/ 2071440 w 207144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fontScale="40000" lnSpcReduction="19999"/>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CFTC</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Bankruptcy code amendments</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Clean Air Act Issues</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Telecommunications</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Universal services</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Taxation</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Electricity restructuring legislation</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418" name=""/>
          <p:cNvSpPr/>
          <p:nvPr/>
        </p:nvSpPr>
        <p:spPr>
          <a:xfrm>
            <a:off x="1154160" y="2903400"/>
            <a:ext cx="3217680" cy="1109880"/>
          </a:xfrm>
          <a:custGeom>
            <a:avLst/>
            <a:gdLst>
              <a:gd name="textAreaLeft" fmla="*/ 0 w 3217680"/>
              <a:gd name="textAreaRight" fmla="*/ 3218040 w 321768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a:bodyPr>
          <a:p>
            <a:pPr marL="111240" indent="-111240">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Project Advocacy with USG</a:t>
            </a:r>
            <a:endParaRPr b="0" lang="en-US" sz="1200" strike="noStrike" u="none">
              <a:solidFill>
                <a:srgbClr val="000000"/>
              </a:solidFill>
              <a:effectLst/>
              <a:uFillTx/>
              <a:latin typeface="Arial"/>
            </a:endParaRPr>
          </a:p>
        </p:txBody>
      </p:sp>
      <p:sp>
        <p:nvSpPr>
          <p:cNvPr id="419" name=""/>
          <p:cNvSpPr/>
          <p:nvPr/>
        </p:nvSpPr>
        <p:spPr>
          <a:xfrm rot="16200000">
            <a:off x="2593800" y="1309320"/>
            <a:ext cx="74520" cy="3125520"/>
          </a:xfrm>
          <a:custGeom>
            <a:avLst/>
            <a:gdLst>
              <a:gd name="textAreaLeft" fmla="*/ 21960 w 74520"/>
              <a:gd name="textAreaRight" fmla="*/ 74880 w 74520"/>
              <a:gd name="textAreaTop" fmla="*/ 129960 h 3125520"/>
              <a:gd name="textAreaBottom" fmla="*/ 2995560 h 3125520"/>
              <a:gd name="GluePoint1X" fmla="*/ 21600 w 21600"/>
              <a:gd name="GluePoint1Y" fmla="*/ 0 h 21600"/>
              <a:gd name="GluePoint2X" fmla="*/ 0 w 21600"/>
              <a:gd name="GluePoint2Y" fmla="*/ 10800 h 21600"/>
              <a:gd name="GluePoint3X" fmla="*/ 21600 w 21600"/>
              <a:gd name="GluePoint3Y" fmla="*/ 216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21600" y="0"/>
                </a:moveTo>
                <a:cubicBezTo>
                  <a:pt x="10800" y="0"/>
                  <a:pt x="0" y="900"/>
                  <a:pt x="0" y="1800"/>
                </a:cubicBezTo>
                <a:lnTo>
                  <a:pt x="0" y="19800"/>
                </a:lnTo>
                <a:cubicBezTo>
                  <a:pt x="0" y="20700"/>
                  <a:pt x="10800" y="21600"/>
                  <a:pt x="21600" y="21600"/>
                </a:cubicBezTo>
              </a:path>
            </a:pathLst>
          </a:cu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20" name=""/>
          <p:cNvSpPr/>
          <p:nvPr/>
        </p:nvSpPr>
        <p:spPr>
          <a:xfrm>
            <a:off x="6114960" y="3263760"/>
            <a:ext cx="1639800" cy="1109880"/>
          </a:xfrm>
          <a:custGeom>
            <a:avLst/>
            <a:gdLst>
              <a:gd name="textAreaLeft" fmla="*/ 0 w 1639800"/>
              <a:gd name="textAreaRight" fmla="*/ 1640160 w 163980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Tax Code Changes</a:t>
            </a:r>
            <a:endParaRPr b="0"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1"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Update</a:t>
            </a:r>
            <a:endParaRPr b="0" lang="en-US" sz="3000" strike="noStrike" u="none">
              <a:solidFill>
                <a:srgbClr val="000000"/>
              </a:solidFill>
              <a:effectLst/>
              <a:uFillTx/>
              <a:latin typeface="Arial Black"/>
            </a:endParaRPr>
          </a:p>
        </p:txBody>
      </p:sp>
      <p:sp>
        <p:nvSpPr>
          <p:cNvPr id="422" name="PlaceHolder 2"/>
          <p:cNvSpPr>
            <a:spLocks noGrp="1"/>
          </p:cNvSpPr>
          <p:nvPr>
            <p:ph/>
          </p:nvPr>
        </p:nvSpPr>
        <p:spPr>
          <a:xfrm>
            <a:off x="958320" y="1002960"/>
            <a:ext cx="7425000" cy="4597560"/>
          </a:xfrm>
          <a:prstGeom prst="rect">
            <a:avLst/>
          </a:prstGeom>
          <a:noFill/>
          <a:ln w="0">
            <a:noFill/>
          </a:ln>
        </p:spPr>
        <p:txBody>
          <a:bodyPr lIns="90000" rIns="90000" tIns="46800" bIns="46800" anchor="t">
            <a:normAutofit fontScale="77500" lnSpcReduction="19999"/>
          </a:bodyPr>
          <a:p>
            <a:pPr marL="173160" indent="-173160">
              <a:spcBef>
                <a:spcPts val="4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US WTO Energy Service Coalition (ESC)</a:t>
            </a:r>
            <a:endParaRPr b="1" lang="en-US" sz="1400" strike="noStrike" u="none">
              <a:solidFill>
                <a:srgbClr val="000000"/>
              </a:solidFill>
              <a:effectLst/>
              <a:uFillTx/>
              <a:latin typeface="Arial"/>
            </a:endParaRPr>
          </a:p>
          <a:p>
            <a:pPr marL="173160" indent="-173160">
              <a:spcBef>
                <a:spcPts val="37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Enron is leading the effort to have the World Trade Organization (WTO) include energy services in its GATS 2000 service negotiations. </a:t>
            </a:r>
            <a:endParaRPr b="1" lang="en-US" sz="1200" strike="noStrike" u="none">
              <a:solidFill>
                <a:srgbClr val="000000"/>
              </a:solidFill>
              <a:effectLst/>
              <a:uFillTx/>
              <a:latin typeface="Arial"/>
            </a:endParaRPr>
          </a:p>
          <a:p>
            <a:pPr marL="173160" indent="-173160">
              <a:spcBef>
                <a:spcPts val="37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Organized the US WTO Energy Services Coalition.</a:t>
            </a:r>
            <a:endParaRPr b="1" lang="en-US" sz="1200" strike="noStrike" u="none">
              <a:solidFill>
                <a:srgbClr val="000000"/>
              </a:solidFill>
              <a:effectLst/>
              <a:uFillTx/>
              <a:latin typeface="Arial"/>
            </a:endParaRPr>
          </a:p>
          <a:p>
            <a:pPr marL="173160" indent="-173160">
              <a:spcBef>
                <a:spcPts val="37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Successfully lobbied USTR to include ESC in the US negotiation list.</a:t>
            </a:r>
            <a:endParaRPr b="1" lang="en-US" sz="1200" strike="noStrike" u="none">
              <a:solidFill>
                <a:srgbClr val="000000"/>
              </a:solidFill>
              <a:effectLst/>
              <a:uFillTx/>
              <a:latin typeface="Arial"/>
            </a:endParaRPr>
          </a:p>
          <a:p>
            <a:pPr marL="173160" indent="-173160">
              <a:spcBef>
                <a:spcPts val="37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Met with international industry representatives and embassy officials to have other countries include energy services as a priority.</a:t>
            </a:r>
            <a:endParaRPr b="1" lang="en-US" sz="1200" strike="noStrike" u="none">
              <a:solidFill>
                <a:srgbClr val="000000"/>
              </a:solidFill>
              <a:effectLst/>
              <a:uFillTx/>
              <a:latin typeface="Arial"/>
            </a:endParaRPr>
          </a:p>
          <a:p>
            <a:pPr marL="173160" indent="-173160">
              <a:spcBef>
                <a:spcPts val="37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Enron representatives will participate in the upcoming World Services Congress and the WTO Seattle Ministerial.</a:t>
            </a:r>
            <a:endParaRPr b="1" lang="en-US" sz="1200" strike="noStrike" u="none">
              <a:solidFill>
                <a:srgbClr val="000000"/>
              </a:solidFill>
              <a:effectLst/>
              <a:uFillTx/>
              <a:latin typeface="Arial"/>
            </a:endParaRPr>
          </a:p>
          <a:p>
            <a:pPr marL="173160" indent="-17316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0000"/>
              </a:solidFill>
              <a:effectLst/>
              <a:uFillTx/>
              <a:latin typeface="Arial"/>
            </a:endParaRPr>
          </a:p>
          <a:p>
            <a:pPr marL="173160" indent="-173160">
              <a:spcBef>
                <a:spcPts val="4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Fighting Anti-Competitive Sanctions</a:t>
            </a:r>
            <a:endParaRPr b="1" lang="en-US" sz="1400" strike="noStrike" u="none">
              <a:solidFill>
                <a:srgbClr val="000000"/>
              </a:solidFill>
              <a:effectLst/>
              <a:uFillTx/>
              <a:latin typeface="Arial"/>
            </a:endParaRPr>
          </a:p>
          <a:p>
            <a:pPr marL="173160" indent="-173160">
              <a:spcBef>
                <a:spcPts val="37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Enron is leading the effort to waive the sanctions on India, Azerbaijan, as well as opposing other unilateral sanctions as they arise. </a:t>
            </a:r>
            <a:endParaRPr b="1" lang="en-US" sz="1200" strike="noStrike" u="none">
              <a:solidFill>
                <a:srgbClr val="000000"/>
              </a:solidFill>
              <a:effectLst/>
              <a:uFillTx/>
              <a:latin typeface="Arial"/>
            </a:endParaRPr>
          </a:p>
          <a:p>
            <a:pPr marL="173160" indent="-173160">
              <a:spcBef>
                <a:spcPts val="37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Opposed efforts to repeal NTR for China. </a:t>
            </a:r>
            <a:endParaRPr b="1" lang="en-US" sz="1200" strike="noStrike" u="none">
              <a:solidFill>
                <a:srgbClr val="000000"/>
              </a:solidFill>
              <a:effectLst/>
              <a:uFillTx/>
              <a:latin typeface="Arial"/>
            </a:endParaRPr>
          </a:p>
          <a:p>
            <a:pPr marL="173160" indent="-173160">
              <a:spcBef>
                <a:spcPts val="37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Worked to enhance US trade with Vietnam. </a:t>
            </a:r>
            <a:endParaRPr b="1" lang="en-US" sz="1200" strike="noStrike" u="none">
              <a:solidFill>
                <a:srgbClr val="000000"/>
              </a:solidFill>
              <a:effectLst/>
              <a:uFillTx/>
              <a:latin typeface="Arial"/>
            </a:endParaRPr>
          </a:p>
          <a:p>
            <a:pPr marL="173160" indent="-173160">
              <a:spcBef>
                <a:spcPts val="37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Opposed the Save Domestic Oil anti-dumping petition.</a:t>
            </a:r>
            <a:endParaRPr b="1" lang="en-US" sz="1200" strike="noStrike" u="none">
              <a:solidFill>
                <a:srgbClr val="000000"/>
              </a:solidFill>
              <a:effectLst/>
              <a:uFillTx/>
              <a:latin typeface="Arial"/>
            </a:endParaRPr>
          </a:p>
          <a:p>
            <a:pPr marL="17316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0000"/>
              </a:solidFill>
              <a:effectLst/>
              <a:uFillTx/>
              <a:latin typeface="Arial"/>
            </a:endParaRPr>
          </a:p>
          <a:p>
            <a:pPr marL="173160" indent="-173160">
              <a:spcBef>
                <a:spcPts val="4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Opening Markets</a:t>
            </a:r>
            <a:endParaRPr b="1" lang="en-US" sz="1400" strike="noStrike" u="none">
              <a:solidFill>
                <a:srgbClr val="000000"/>
              </a:solidFill>
              <a:effectLst/>
              <a:uFillTx/>
              <a:latin typeface="Arial"/>
            </a:endParaRPr>
          </a:p>
          <a:p>
            <a:pPr marL="173160" indent="-173160">
              <a:spcBef>
                <a:spcPts val="37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Enron is leading a coalition to pass the Africa Growth and Opportunity Act as well as the Caribbean Basin Initiative which will provide the framework to expand US trade in these regions.  </a:t>
            </a:r>
            <a:endParaRPr b="1" lang="en-US" sz="1200" strike="noStrike" u="none">
              <a:solidFill>
                <a:srgbClr val="000000"/>
              </a:solidFill>
              <a:effectLst/>
              <a:uFillTx/>
              <a:latin typeface="Arial"/>
            </a:endParaRPr>
          </a:p>
          <a:p>
            <a:pPr marL="173160" indent="-173160">
              <a:spcBef>
                <a:spcPts val="37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Through our active engagement in CEE, we support a 4-year reauthorization and maximum funding for OPIC, and support other export  finance agencies.</a:t>
            </a:r>
            <a:endParaRPr b="1" lang="en-US" sz="1200" strike="noStrike" u="none">
              <a:solidFill>
                <a:srgbClr val="000000"/>
              </a:solidFill>
              <a:effectLst/>
              <a:uFillTx/>
              <a:latin typeface="Arial"/>
            </a:endParaRPr>
          </a:p>
          <a:p>
            <a:pPr marL="173160" indent="0">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0000"/>
              </a:solidFill>
              <a:effectLst/>
              <a:uFillTx/>
              <a:latin typeface="Arial"/>
            </a:endParaRPr>
          </a:p>
          <a:p>
            <a:pPr marL="173160" indent="-173160">
              <a:spcBef>
                <a:spcPts val="4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US Bolivia Business Partnership</a:t>
            </a:r>
            <a:endParaRPr b="1" lang="en-US" sz="1400" strike="noStrike" u="none">
              <a:solidFill>
                <a:srgbClr val="000000"/>
              </a:solidFill>
              <a:effectLst/>
              <a:uFillTx/>
              <a:latin typeface="Arial"/>
            </a:endParaRPr>
          </a:p>
          <a:p>
            <a:pPr marL="173160" indent="-173160">
              <a:spcBef>
                <a:spcPts val="37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Enron, working with the Bolivian Embassy, established the US Bolivia Business Partnership -                a coalition of US industries with projects and interest in development in Bolivia. </a:t>
            </a:r>
            <a:endParaRPr b="1" lang="en-US" sz="1200" strike="noStrike" u="none">
              <a:solidFill>
                <a:srgbClr val="000000"/>
              </a:solidFill>
              <a:effectLst/>
              <a:uFillTx/>
              <a:latin typeface="Arial"/>
            </a:endParaRPr>
          </a:p>
          <a:p>
            <a:pPr marL="173160" indent="-17316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200" strike="noStrike" u="none">
              <a:solidFill>
                <a:srgbClr val="000000"/>
              </a:solidFill>
              <a:effectLst/>
              <a:uFillTx/>
              <a:latin typeface="Arial"/>
            </a:endParaRPr>
          </a:p>
        </p:txBody>
      </p:sp>
      <p:sp>
        <p:nvSpPr>
          <p:cNvPr id="423" name=""/>
          <p:cNvSpPr/>
          <p:nvPr/>
        </p:nvSpPr>
        <p:spPr>
          <a:xfrm rot="18900000">
            <a:off x="851040" y="109008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424" name=""/>
          <p:cNvSpPr/>
          <p:nvPr/>
        </p:nvSpPr>
        <p:spPr>
          <a:xfrm rot="18900000">
            <a:off x="851040" y="478260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425" name=""/>
          <p:cNvSpPr/>
          <p:nvPr/>
        </p:nvSpPr>
        <p:spPr>
          <a:xfrm rot="18900000">
            <a:off x="851040" y="604476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426" name=""/>
          <p:cNvSpPr/>
          <p:nvPr/>
        </p:nvSpPr>
        <p:spPr>
          <a:xfrm rot="18900000">
            <a:off x="851040" y="324756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7"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Update: Trading &amp; Finance Issues</a:t>
            </a:r>
            <a:endParaRPr b="0" lang="en-US" sz="3000" strike="noStrike" u="none">
              <a:solidFill>
                <a:srgbClr val="000000"/>
              </a:solidFill>
              <a:effectLst/>
              <a:uFillTx/>
              <a:latin typeface="Arial Black"/>
            </a:endParaRPr>
          </a:p>
        </p:txBody>
      </p:sp>
      <p:sp>
        <p:nvSpPr>
          <p:cNvPr id="428" name=""/>
          <p:cNvSpPr/>
          <p:nvPr/>
        </p:nvSpPr>
        <p:spPr>
          <a:xfrm>
            <a:off x="2214720" y="1276200"/>
            <a:ext cx="1558800" cy="4486320"/>
          </a:xfrm>
          <a:prstGeom prst="rect">
            <a:avLst/>
          </a:prstGeom>
          <a:gradFill rotWithShape="0">
            <a:gsLst>
              <a:gs pos="0">
                <a:srgbClr val="ff7c80"/>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29" name=""/>
          <p:cNvSpPr/>
          <p:nvPr/>
        </p:nvSpPr>
        <p:spPr>
          <a:xfrm>
            <a:off x="3762360" y="1276200"/>
            <a:ext cx="1558800" cy="4486320"/>
          </a:xfrm>
          <a:prstGeom prst="rect">
            <a:avLst/>
          </a:prstGeom>
          <a:gradFill rotWithShape="0">
            <a:gsLst>
              <a:gs pos="0">
                <a:srgbClr val="85ff88"/>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30" name=""/>
          <p:cNvSpPr/>
          <p:nvPr/>
        </p:nvSpPr>
        <p:spPr>
          <a:xfrm>
            <a:off x="5311800" y="1276200"/>
            <a:ext cx="1558800" cy="4486320"/>
          </a:xfrm>
          <a:prstGeom prst="rect">
            <a:avLst/>
          </a:prstGeom>
          <a:gradFill rotWithShape="0">
            <a:gsLst>
              <a:gs pos="0">
                <a:srgbClr val="ffff99"/>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31" name=""/>
          <p:cNvSpPr/>
          <p:nvPr/>
        </p:nvSpPr>
        <p:spPr>
          <a:xfrm>
            <a:off x="6859440" y="1276200"/>
            <a:ext cx="1559160" cy="4486320"/>
          </a:xfrm>
          <a:prstGeom prst="rect">
            <a:avLst/>
          </a:prstGeom>
          <a:solidFill>
            <a:srgbClr val="0099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32" name=""/>
          <p:cNvSpPr/>
          <p:nvPr/>
        </p:nvSpPr>
        <p:spPr>
          <a:xfrm>
            <a:off x="665280" y="1276200"/>
            <a:ext cx="1558800" cy="4486320"/>
          </a:xfrm>
          <a:prstGeom prst="rect">
            <a:avLst/>
          </a:prstGeom>
          <a:solidFill>
            <a:srgbClr val="0099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33" name=""/>
          <p:cNvSpPr/>
          <p:nvPr/>
        </p:nvSpPr>
        <p:spPr>
          <a:xfrm>
            <a:off x="1030320" y="1405080"/>
            <a:ext cx="63180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Issues</a:t>
            </a:r>
            <a:endParaRPr b="0" lang="en-US" sz="1600" strike="noStrike" u="none">
              <a:solidFill>
                <a:srgbClr val="000000"/>
              </a:solidFill>
              <a:effectLst/>
              <a:uFillTx/>
              <a:latin typeface="Arial"/>
            </a:endParaRPr>
          </a:p>
        </p:txBody>
      </p:sp>
      <p:sp>
        <p:nvSpPr>
          <p:cNvPr id="434" name=""/>
          <p:cNvSpPr/>
          <p:nvPr/>
        </p:nvSpPr>
        <p:spPr>
          <a:xfrm>
            <a:off x="2434680" y="1392120"/>
            <a:ext cx="98028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Coalitions</a:t>
            </a:r>
            <a:endParaRPr b="0" lang="en-US" sz="1600" strike="noStrike" u="none">
              <a:solidFill>
                <a:srgbClr val="000000"/>
              </a:solidFill>
              <a:effectLst/>
              <a:uFillTx/>
              <a:latin typeface="Arial"/>
            </a:endParaRPr>
          </a:p>
        </p:txBody>
      </p:sp>
      <p:sp>
        <p:nvSpPr>
          <p:cNvPr id="435" name=""/>
          <p:cNvSpPr/>
          <p:nvPr/>
        </p:nvSpPr>
        <p:spPr>
          <a:xfrm>
            <a:off x="4124160" y="1392120"/>
            <a:ext cx="901800" cy="4878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Status/</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Activities</a:t>
            </a:r>
            <a:endParaRPr b="0" lang="en-US" sz="1600" strike="noStrike" u="none">
              <a:solidFill>
                <a:srgbClr val="000000"/>
              </a:solidFill>
              <a:effectLst/>
              <a:uFillTx/>
              <a:latin typeface="Arial"/>
            </a:endParaRPr>
          </a:p>
        </p:txBody>
      </p:sp>
      <p:sp>
        <p:nvSpPr>
          <p:cNvPr id="436" name=""/>
          <p:cNvSpPr/>
          <p:nvPr/>
        </p:nvSpPr>
        <p:spPr>
          <a:xfrm>
            <a:off x="5628960" y="1405080"/>
            <a:ext cx="777960" cy="487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Political</a:t>
            </a:r>
            <a:endParaRPr b="0" lang="en-US" sz="1600" strike="noStrike" u="none">
              <a:solidFill>
                <a:srgbClr val="000000"/>
              </a:solidFill>
              <a:effectLst/>
              <a:uFillTx/>
              <a:latin typeface="Arial"/>
            </a:endParaRPr>
          </a:p>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Factors</a:t>
            </a:r>
            <a:endParaRPr b="0" lang="en-US" sz="1600" strike="noStrike" u="none">
              <a:solidFill>
                <a:srgbClr val="000000"/>
              </a:solidFill>
              <a:effectLst/>
              <a:uFillTx/>
              <a:latin typeface="Arial"/>
            </a:endParaRPr>
          </a:p>
        </p:txBody>
      </p:sp>
      <p:sp>
        <p:nvSpPr>
          <p:cNvPr id="437" name=""/>
          <p:cNvSpPr/>
          <p:nvPr/>
        </p:nvSpPr>
        <p:spPr>
          <a:xfrm>
            <a:off x="7164000" y="1328760"/>
            <a:ext cx="957960" cy="73152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Potential </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Impact on</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Enron</a:t>
            </a:r>
            <a:endParaRPr b="0" lang="en-US" sz="1600" strike="noStrike" u="none">
              <a:solidFill>
                <a:srgbClr val="000000"/>
              </a:solidFill>
              <a:effectLst/>
              <a:uFillTx/>
              <a:latin typeface="Arial"/>
            </a:endParaRPr>
          </a:p>
        </p:txBody>
      </p:sp>
      <p:sp>
        <p:nvSpPr>
          <p:cNvPr id="438" name=""/>
          <p:cNvSpPr/>
          <p:nvPr/>
        </p:nvSpPr>
        <p:spPr>
          <a:xfrm>
            <a:off x="2449800" y="2171880"/>
            <a:ext cx="980640" cy="605520"/>
          </a:xfrm>
          <a:prstGeom prst="rect">
            <a:avLst/>
          </a:prstGeom>
          <a:noFill/>
          <a:ln w="0">
            <a:noFill/>
          </a:ln>
        </p:spPr>
        <p:style>
          <a:lnRef idx="0"/>
          <a:fillRef idx="0"/>
          <a:effectRef idx="0"/>
          <a:fontRef idx="minor"/>
        </p:style>
        <p:txBody>
          <a:bodyPr wrap="none" lIns="0" rIns="0" tIns="0" bIns="0" anchor="t">
            <a:spAutoFit/>
          </a:bodyPr>
          <a:p>
            <a:pPr>
              <a:buClr>
                <a:srgbClr val="000000"/>
              </a:buClr>
              <a:buSzPct val="14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The Energy</a:t>
            </a:r>
            <a:endParaRPr b="0" lang="en-US" sz="1200" strike="noStrike" u="none">
              <a:solidFill>
                <a:srgbClr val="000000"/>
              </a:solidFill>
              <a:effectLst/>
              <a:uFillTx/>
              <a:latin typeface="Arial"/>
            </a:endParaRPr>
          </a:p>
          <a:p>
            <a:pPr>
              <a:buClr>
                <a:srgbClr val="000000"/>
              </a:buClr>
              <a:buSzPct val="14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SzPct val="14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Group ISDA</a:t>
            </a:r>
            <a:endParaRPr b="0" lang="en-US" sz="1200" strike="noStrike" u="none">
              <a:solidFill>
                <a:srgbClr val="000000"/>
              </a:solidFill>
              <a:effectLst/>
              <a:uFillTx/>
              <a:latin typeface="Arial"/>
            </a:endParaRPr>
          </a:p>
        </p:txBody>
      </p:sp>
      <p:sp>
        <p:nvSpPr>
          <p:cNvPr id="439" name=""/>
          <p:cNvSpPr/>
          <p:nvPr/>
        </p:nvSpPr>
        <p:spPr>
          <a:xfrm>
            <a:off x="3916440" y="2154240"/>
            <a:ext cx="1361880" cy="4066920"/>
          </a:xfrm>
          <a:prstGeom prst="rect">
            <a:avLst/>
          </a:prstGeom>
          <a:noFill/>
          <a:ln w="0">
            <a:noFill/>
          </a:ln>
        </p:spPr>
        <p:style>
          <a:lnRef idx="0"/>
          <a:fillRef idx="0"/>
          <a:effectRef idx="0"/>
          <a:fontRef idx="minor"/>
        </p:style>
        <p:txBody>
          <a:bodyPr lIns="0" rIns="0" tIns="0" bIns="0" anchor="t">
            <a:spAutoFit/>
          </a:bodyPr>
          <a:p>
            <a:pPr>
              <a:buClr>
                <a:srgbClr val="000000"/>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Hearings held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in 1999 and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expected in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2000</a:t>
            </a:r>
            <a:endParaRPr b="0" lang="en-US" sz="1200" strike="noStrike" u="none">
              <a:solidFill>
                <a:srgbClr val="000000"/>
              </a:solidFill>
              <a:effectLst/>
              <a:uFillTx/>
              <a:latin typeface="Arial"/>
            </a:endParaRPr>
          </a:p>
          <a:p>
            <a:pPr>
              <a:buClr>
                <a:srgbClr val="000000"/>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Draft bill late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1999, action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in 2000</a:t>
            </a:r>
            <a:endParaRPr b="0" lang="en-US" sz="1200" strike="noStrike" u="none">
              <a:solidFill>
                <a:srgbClr val="000000"/>
              </a:solidFill>
              <a:effectLst/>
              <a:uFillTx/>
              <a:latin typeface="Arial"/>
            </a:endParaRPr>
          </a:p>
          <a:p>
            <a:pPr>
              <a:buClr>
                <a:srgbClr val="000000"/>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Advocacy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ongoing with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Congress,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CFTC,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banking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regulators</a:t>
            </a:r>
            <a:endParaRPr b="0" lang="en-US" sz="1200" strike="noStrike" u="none">
              <a:solidFill>
                <a:srgbClr val="000000"/>
              </a:solidFill>
              <a:effectLst/>
              <a:uFillTx/>
              <a:latin typeface="Arial"/>
            </a:endParaRPr>
          </a:p>
          <a:p>
            <a:pPr>
              <a:buClr>
                <a:srgbClr val="000000"/>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Tours of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Enron for key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policy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makers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conducted</a:t>
            </a:r>
            <a:endParaRPr b="0" lang="en-US" sz="1200" strike="noStrike" u="none">
              <a:solidFill>
                <a:srgbClr val="000000"/>
              </a:solidFill>
              <a:effectLst/>
              <a:uFillTx/>
              <a:latin typeface="Arial"/>
            </a:endParaRPr>
          </a:p>
          <a:p>
            <a:pPr>
              <a:buClr>
                <a:srgbClr val="000000"/>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440" name=""/>
          <p:cNvSpPr/>
          <p:nvPr/>
        </p:nvSpPr>
        <p:spPr>
          <a:xfrm>
            <a:off x="731880" y="2133720"/>
            <a:ext cx="1474920" cy="2673720"/>
          </a:xfrm>
          <a:prstGeom prst="rect">
            <a:avLst/>
          </a:prstGeom>
          <a:noFill/>
          <a:ln w="0">
            <a:noFill/>
          </a:ln>
        </p:spPr>
        <p:style>
          <a:lnRef idx="0"/>
          <a:fillRef idx="0"/>
          <a:effectRef idx="0"/>
          <a:fontRef idx="minor"/>
        </p:style>
        <p:txBody>
          <a:bodyPr lIns="0" rIns="0" tIns="0" bIns="0" anchor="t">
            <a:spAutoFit/>
          </a:bodyPr>
          <a:p>
            <a:pPr>
              <a:buClr>
                <a:srgbClr val="ffffff"/>
              </a:buClr>
              <a:buSzPct val="140000"/>
              <a:buFont typeface="Arial"/>
              <a:buChar char="•"/>
              <a:tabLst>
                <a:tab algn="l" pos="11448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Prevent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regulation of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OTC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derivatives</a:t>
            </a:r>
            <a:endParaRPr b="0" lang="en-US" sz="1200" strike="noStrike" u="none">
              <a:solidFill>
                <a:srgbClr val="000000"/>
              </a:solidFill>
              <a:effectLst/>
              <a:uFillTx/>
              <a:latin typeface="Arial"/>
            </a:endParaRPr>
          </a:p>
          <a:p>
            <a:pPr>
              <a:buClr>
                <a:srgbClr val="ffffff"/>
              </a:buClr>
              <a:buSzPct val="140000"/>
              <a:buFont typeface="Arial"/>
              <a:buChar char="•"/>
              <a:tabLst>
                <a:tab algn="l" pos="114480"/>
                <a:tab algn="l" pos="1159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ffffff"/>
              </a:buClr>
              <a:buSzPct val="140000"/>
              <a:buFont typeface="Arial"/>
              <a:buChar char="•"/>
              <a:tabLst>
                <a:tab algn="l" pos="11448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Legal certainty--</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statutory</a:t>
            </a:r>
            <a:endParaRPr b="0" lang="en-US" sz="1200" strike="noStrike" u="none">
              <a:solidFill>
                <a:srgbClr val="000000"/>
              </a:solidFill>
              <a:effectLst/>
              <a:uFillTx/>
              <a:latin typeface="Arial"/>
            </a:endParaRPr>
          </a:p>
          <a:p>
            <a:pPr>
              <a:tabLst>
                <a:tab algn="l" pos="0"/>
                <a:tab algn="l" pos="11448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exemption for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OTC derivatives</a:t>
            </a:r>
            <a:endParaRPr b="0" lang="en-US" sz="1200" strike="noStrike" u="none">
              <a:solidFill>
                <a:srgbClr val="000000"/>
              </a:solidFill>
              <a:effectLst/>
              <a:uFillTx/>
              <a:latin typeface="Arial"/>
            </a:endParaRPr>
          </a:p>
          <a:p>
            <a:pPr>
              <a:buClr>
                <a:srgbClr val="ffffff"/>
              </a:buClr>
              <a:buSzPct val="140000"/>
              <a:buFont typeface="Arial"/>
              <a:buChar char="•"/>
              <a:tabLst>
                <a:tab algn="l" pos="114480"/>
                <a:tab algn="l" pos="1159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ffffff"/>
              </a:buClr>
              <a:buSzPct val="140000"/>
              <a:buFont typeface="Arial"/>
              <a:buChar char="•"/>
              <a:tabLst>
                <a:tab algn="l" pos="11448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Prevent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regulation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of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electronic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trading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(EnronOnline)</a:t>
            </a:r>
            <a:endParaRPr b="0" lang="en-US" sz="1200" strike="noStrike" u="none">
              <a:solidFill>
                <a:srgbClr val="000000"/>
              </a:solidFill>
              <a:effectLst/>
              <a:uFillTx/>
              <a:latin typeface="Arial"/>
            </a:endParaRPr>
          </a:p>
        </p:txBody>
      </p:sp>
      <p:sp>
        <p:nvSpPr>
          <p:cNvPr id="441" name=""/>
          <p:cNvSpPr/>
          <p:nvPr/>
        </p:nvSpPr>
        <p:spPr>
          <a:xfrm>
            <a:off x="5440320" y="2162160"/>
            <a:ext cx="1362240" cy="3278880"/>
          </a:xfrm>
          <a:prstGeom prst="rect">
            <a:avLst/>
          </a:prstGeom>
          <a:noFill/>
          <a:ln w="0">
            <a:noFill/>
          </a:ln>
        </p:spPr>
        <p:style>
          <a:lnRef idx="0"/>
          <a:fillRef idx="0"/>
          <a:effectRef idx="0"/>
          <a:fontRef idx="minor"/>
        </p:style>
        <p:txBody>
          <a:bodyPr lIns="0" rIns="0" tIns="0" bIns="0" anchor="t">
            <a:spAutoFit/>
          </a:bodyPr>
          <a:p>
            <a:pPr>
              <a:buClr>
                <a:srgbClr val="000000"/>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Illinois Rep.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Ewing guided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by Chicago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Exchanges</a:t>
            </a:r>
            <a:endParaRPr b="0" lang="en-US" sz="1200" strike="noStrike" u="none">
              <a:solidFill>
                <a:srgbClr val="000000"/>
              </a:solidFill>
              <a:effectLst/>
              <a:uFillTx/>
              <a:latin typeface="Arial"/>
            </a:endParaRPr>
          </a:p>
          <a:p>
            <a:pPr>
              <a:buClr>
                <a:srgbClr val="000000"/>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Texan allies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Reps.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Combest,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Stenholm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need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education on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energy/OTC</a:t>
            </a:r>
            <a:endParaRPr b="0" lang="en-US" sz="1200" strike="noStrike" u="none">
              <a:solidFill>
                <a:srgbClr val="000000"/>
              </a:solidFill>
              <a:effectLst/>
              <a:uFillTx/>
              <a:latin typeface="Arial"/>
            </a:endParaRPr>
          </a:p>
          <a:p>
            <a:pPr>
              <a:buClr>
                <a:srgbClr val="000000"/>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Position of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new CFTC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Commissioners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unclear</a:t>
            </a:r>
            <a:endParaRPr b="0" lang="en-US" sz="1200" strike="noStrike" u="none">
              <a:solidFill>
                <a:srgbClr val="000000"/>
              </a:solidFill>
              <a:effectLst/>
              <a:uFillTx/>
              <a:latin typeface="Arial"/>
            </a:endParaRPr>
          </a:p>
          <a:p>
            <a:pPr>
              <a:buClr>
                <a:srgbClr val="000000"/>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442" name=""/>
          <p:cNvSpPr/>
          <p:nvPr/>
        </p:nvSpPr>
        <p:spPr>
          <a:xfrm>
            <a:off x="7021440" y="2157480"/>
            <a:ext cx="1362240" cy="3222360"/>
          </a:xfrm>
          <a:prstGeom prst="rect">
            <a:avLst/>
          </a:prstGeom>
          <a:noFill/>
          <a:ln w="0">
            <a:noFill/>
          </a:ln>
        </p:spPr>
        <p:style>
          <a:lnRef idx="0"/>
          <a:fillRef idx="0"/>
          <a:effectRef idx="0"/>
          <a:fontRef idx="minor"/>
        </p:style>
        <p:txBody>
          <a:bodyPr lIns="0" rIns="0" tIns="0" bIns="0" anchor="t">
            <a:spAutoFit/>
          </a:bodyPr>
          <a:p>
            <a:pPr>
              <a:buClr>
                <a:srgbClr val="ffffff"/>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Regulation of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OTC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derivatives -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Potentially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large ($???) if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business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moves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offshore</a:t>
            </a:r>
            <a:endParaRPr b="0" lang="en-US" sz="1200" strike="noStrike" u="none">
              <a:solidFill>
                <a:srgbClr val="000000"/>
              </a:solidFill>
              <a:effectLst/>
              <a:uFillTx/>
              <a:latin typeface="Arial"/>
            </a:endParaRPr>
          </a:p>
          <a:p>
            <a:pPr>
              <a:buClr>
                <a:srgbClr val="ffffff"/>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ffffff"/>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Regulation of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electronic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trading -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Potentially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large ($???) if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innovation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stifled</a:t>
            </a:r>
            <a:endParaRPr b="0" lang="en-US" sz="1200" strike="noStrike" u="none">
              <a:solidFill>
                <a:srgbClr val="000000"/>
              </a:solidFill>
              <a:effectLst/>
              <a:uFillTx/>
              <a:latin typeface="Arial"/>
            </a:endParaRPr>
          </a:p>
          <a:p>
            <a:pPr>
              <a:buClr>
                <a:srgbClr val="ffffff"/>
              </a:buClr>
              <a:buSzPct val="14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3" name=""/>
          <p:cNvSpPr/>
          <p:nvPr/>
        </p:nvSpPr>
        <p:spPr>
          <a:xfrm>
            <a:off x="2017800" y="1058760"/>
            <a:ext cx="1584360" cy="5470560"/>
          </a:xfrm>
          <a:prstGeom prst="rect">
            <a:avLst/>
          </a:prstGeom>
          <a:gradFill rotWithShape="0">
            <a:gsLst>
              <a:gs pos="0">
                <a:srgbClr val="ff7c80"/>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44" name=""/>
          <p:cNvSpPr/>
          <p:nvPr/>
        </p:nvSpPr>
        <p:spPr>
          <a:xfrm>
            <a:off x="3591000" y="1058760"/>
            <a:ext cx="1724040" cy="5470560"/>
          </a:xfrm>
          <a:prstGeom prst="rect">
            <a:avLst/>
          </a:prstGeom>
          <a:gradFill rotWithShape="0">
            <a:gsLst>
              <a:gs pos="0">
                <a:srgbClr val="85ff88"/>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45" name=""/>
          <p:cNvSpPr/>
          <p:nvPr/>
        </p:nvSpPr>
        <p:spPr>
          <a:xfrm>
            <a:off x="5311800" y="1058760"/>
            <a:ext cx="1635120" cy="5470560"/>
          </a:xfrm>
          <a:prstGeom prst="rect">
            <a:avLst/>
          </a:prstGeom>
          <a:gradFill rotWithShape="0">
            <a:gsLst>
              <a:gs pos="0">
                <a:srgbClr val="ffff99"/>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46" name=""/>
          <p:cNvSpPr/>
          <p:nvPr/>
        </p:nvSpPr>
        <p:spPr>
          <a:xfrm>
            <a:off x="6961320" y="1058760"/>
            <a:ext cx="1768320" cy="4859280"/>
          </a:xfrm>
          <a:prstGeom prst="rect">
            <a:avLst/>
          </a:prstGeom>
          <a:solidFill>
            <a:srgbClr val="0099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47" name=""/>
          <p:cNvSpPr/>
          <p:nvPr/>
        </p:nvSpPr>
        <p:spPr>
          <a:xfrm>
            <a:off x="468360" y="1058760"/>
            <a:ext cx="1558800" cy="4859280"/>
          </a:xfrm>
          <a:prstGeom prst="rect">
            <a:avLst/>
          </a:prstGeom>
          <a:solidFill>
            <a:srgbClr val="0099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48" name="PlaceHolder 1"/>
          <p:cNvSpPr>
            <a:spLocks noGrp="1"/>
          </p:cNvSpPr>
          <p:nvPr>
            <p:ph type="title"/>
          </p:nvPr>
        </p:nvSpPr>
        <p:spPr>
          <a:xfrm>
            <a:off x="342720" y="38160"/>
            <a:ext cx="84582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Update: Bankruptcy Code Amendments</a:t>
            </a:r>
            <a:endParaRPr b="0" lang="en-US" sz="3000" strike="noStrike" u="none">
              <a:solidFill>
                <a:srgbClr val="000000"/>
              </a:solidFill>
              <a:effectLst/>
              <a:uFillTx/>
              <a:latin typeface="Arial Black"/>
            </a:endParaRPr>
          </a:p>
        </p:txBody>
      </p:sp>
      <p:sp>
        <p:nvSpPr>
          <p:cNvPr id="449" name=""/>
          <p:cNvSpPr/>
          <p:nvPr/>
        </p:nvSpPr>
        <p:spPr>
          <a:xfrm>
            <a:off x="843120" y="1206360"/>
            <a:ext cx="63180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Issues</a:t>
            </a:r>
            <a:endParaRPr b="0" lang="en-US" sz="1600" strike="noStrike" u="none">
              <a:solidFill>
                <a:srgbClr val="000000"/>
              </a:solidFill>
              <a:effectLst/>
              <a:uFillTx/>
              <a:latin typeface="Arial"/>
            </a:endParaRPr>
          </a:p>
        </p:txBody>
      </p:sp>
      <p:sp>
        <p:nvSpPr>
          <p:cNvPr id="450" name=""/>
          <p:cNvSpPr/>
          <p:nvPr/>
        </p:nvSpPr>
        <p:spPr>
          <a:xfrm>
            <a:off x="2260080" y="1168560"/>
            <a:ext cx="98028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Coalitions</a:t>
            </a:r>
            <a:endParaRPr b="0" lang="en-US" sz="1600" strike="noStrike" u="none">
              <a:solidFill>
                <a:srgbClr val="000000"/>
              </a:solidFill>
              <a:effectLst/>
              <a:uFillTx/>
              <a:latin typeface="Arial"/>
            </a:endParaRPr>
          </a:p>
        </p:txBody>
      </p:sp>
      <p:sp>
        <p:nvSpPr>
          <p:cNvPr id="451" name=""/>
          <p:cNvSpPr/>
          <p:nvPr/>
        </p:nvSpPr>
        <p:spPr>
          <a:xfrm>
            <a:off x="3661560" y="1168560"/>
            <a:ext cx="157788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Status/Activities</a:t>
            </a:r>
            <a:endParaRPr b="0" lang="en-US" sz="1600" strike="noStrike" u="none">
              <a:solidFill>
                <a:srgbClr val="000000"/>
              </a:solidFill>
              <a:effectLst/>
              <a:uFillTx/>
              <a:latin typeface="Arial"/>
            </a:endParaRPr>
          </a:p>
        </p:txBody>
      </p:sp>
      <p:sp>
        <p:nvSpPr>
          <p:cNvPr id="452" name=""/>
          <p:cNvSpPr/>
          <p:nvPr/>
        </p:nvSpPr>
        <p:spPr>
          <a:xfrm>
            <a:off x="5342760" y="1155600"/>
            <a:ext cx="156636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Political Factors</a:t>
            </a:r>
            <a:endParaRPr b="0" lang="en-US" sz="1600" strike="noStrike" u="none">
              <a:solidFill>
                <a:srgbClr val="000000"/>
              </a:solidFill>
              <a:effectLst/>
              <a:uFillTx/>
              <a:latin typeface="Arial"/>
            </a:endParaRPr>
          </a:p>
        </p:txBody>
      </p:sp>
      <p:sp>
        <p:nvSpPr>
          <p:cNvPr id="453" name=""/>
          <p:cNvSpPr/>
          <p:nvPr/>
        </p:nvSpPr>
        <p:spPr>
          <a:xfrm>
            <a:off x="7032600" y="1155600"/>
            <a:ext cx="1622520" cy="4878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Potential Impact </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on Enron</a:t>
            </a:r>
            <a:endParaRPr b="0" lang="en-US" sz="1600" strike="noStrike" u="none">
              <a:solidFill>
                <a:srgbClr val="000000"/>
              </a:solidFill>
              <a:effectLst/>
              <a:uFillTx/>
              <a:latin typeface="Arial"/>
            </a:endParaRPr>
          </a:p>
        </p:txBody>
      </p:sp>
      <p:sp>
        <p:nvSpPr>
          <p:cNvPr id="454" name=""/>
          <p:cNvSpPr/>
          <p:nvPr/>
        </p:nvSpPr>
        <p:spPr>
          <a:xfrm>
            <a:off x="558720" y="1816200"/>
            <a:ext cx="1374840" cy="2194920"/>
          </a:xfrm>
          <a:prstGeom prst="rect">
            <a:avLst/>
          </a:prstGeom>
          <a:noFill/>
          <a:ln w="0">
            <a:noFill/>
          </a:ln>
        </p:spPr>
        <p:style>
          <a:lnRef idx="0"/>
          <a:fillRef idx="0"/>
          <a:effectRef idx="0"/>
          <a:fontRef idx="minor"/>
        </p:style>
        <p:txBody>
          <a:bodyPr lIns="0" rIns="0" tIns="0" bIns="0" anchor="t">
            <a:spAutoFit/>
          </a:bodyPr>
          <a:p>
            <a:pPr marL="114480" indent="-11448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Enron Technical Correction on Productions Payments</a:t>
            </a:r>
            <a:endParaRPr b="0" lang="en-US" sz="1200" strike="noStrike" u="none">
              <a:solidFill>
                <a:srgbClr val="000000"/>
              </a:solidFill>
              <a:effectLst/>
              <a:uFillTx/>
              <a:latin typeface="Arial"/>
            </a:endParaRPr>
          </a:p>
          <a:p>
            <a:pPr marL="114480" indent="-11448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4480" indent="-11448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Prevent DOI proposal on Oil/Gas leases</a:t>
            </a:r>
            <a:endParaRPr b="0" lang="en-US" sz="1200" strike="noStrike" u="none">
              <a:solidFill>
                <a:srgbClr val="000000"/>
              </a:solidFill>
              <a:effectLst/>
              <a:uFillTx/>
              <a:latin typeface="Arial"/>
            </a:endParaRPr>
          </a:p>
          <a:p>
            <a:pPr marL="114480" indent="-11448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4480" indent="-11448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Enron Technical Amendments on Derivatives </a:t>
            </a:r>
            <a:endParaRPr b="0" lang="en-US" sz="1200" strike="noStrike" u="none">
              <a:solidFill>
                <a:srgbClr val="000000"/>
              </a:solidFill>
              <a:effectLst/>
              <a:uFillTx/>
              <a:latin typeface="Arial"/>
            </a:endParaRPr>
          </a:p>
        </p:txBody>
      </p:sp>
      <p:sp>
        <p:nvSpPr>
          <p:cNvPr id="455" name=""/>
          <p:cNvSpPr/>
          <p:nvPr/>
        </p:nvSpPr>
        <p:spPr>
          <a:xfrm>
            <a:off x="3648240" y="1731960"/>
            <a:ext cx="43200" cy="1832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p:txBody>
      </p:sp>
      <p:sp>
        <p:nvSpPr>
          <p:cNvPr id="456" name=""/>
          <p:cNvSpPr/>
          <p:nvPr/>
        </p:nvSpPr>
        <p:spPr>
          <a:xfrm>
            <a:off x="7000920" y="1757520"/>
            <a:ext cx="43200" cy="1832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 </a:t>
            </a:r>
            <a:endParaRPr b="0" lang="en-US" sz="1200" strike="noStrike" u="none">
              <a:solidFill>
                <a:srgbClr val="000000"/>
              </a:solidFill>
              <a:effectLst/>
              <a:uFillTx/>
              <a:latin typeface="Arial"/>
            </a:endParaRPr>
          </a:p>
        </p:txBody>
      </p:sp>
      <p:sp>
        <p:nvSpPr>
          <p:cNvPr id="457" name=""/>
          <p:cNvSpPr/>
          <p:nvPr/>
        </p:nvSpPr>
        <p:spPr>
          <a:xfrm>
            <a:off x="2158920" y="1824120"/>
            <a:ext cx="1374840" cy="1463400"/>
          </a:xfrm>
          <a:prstGeom prst="rect">
            <a:avLst/>
          </a:prstGeom>
          <a:noFill/>
          <a:ln w="0">
            <a:noFill/>
          </a:ln>
        </p:spPr>
        <p:style>
          <a:lnRef idx="0"/>
          <a:fillRef idx="0"/>
          <a:effectRef idx="0"/>
          <a:fontRef idx="minor"/>
        </p:style>
        <p:txBody>
          <a:bodyPr lIns="0" rIns="0" tIns="0" bIns="0" anchor="t">
            <a:spAutoFit/>
          </a:bodyPr>
          <a:p>
            <a:pPr marL="11448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DOI - Oil/Gas Associations, American Bankers Assn.</a:t>
            </a:r>
            <a:endParaRPr b="0" lang="en-US" sz="1200" strike="noStrike" u="none">
              <a:solidFill>
                <a:srgbClr val="000000"/>
              </a:solidFill>
              <a:effectLst/>
              <a:uFillTx/>
              <a:latin typeface="Arial"/>
            </a:endParaRPr>
          </a:p>
          <a:p>
            <a:pPr marL="11448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448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Derivatives - ISDA, Bond Market Assn.</a:t>
            </a:r>
            <a:endParaRPr b="0" lang="en-US" sz="1200" strike="noStrike" u="none">
              <a:solidFill>
                <a:srgbClr val="000000"/>
              </a:solidFill>
              <a:effectLst/>
              <a:uFillTx/>
              <a:latin typeface="Arial"/>
            </a:endParaRPr>
          </a:p>
        </p:txBody>
      </p:sp>
      <p:sp>
        <p:nvSpPr>
          <p:cNvPr id="458" name=""/>
          <p:cNvSpPr/>
          <p:nvPr/>
        </p:nvSpPr>
        <p:spPr>
          <a:xfrm>
            <a:off x="3657600" y="1836720"/>
            <a:ext cx="1679400" cy="4572360"/>
          </a:xfrm>
          <a:prstGeom prst="rect">
            <a:avLst/>
          </a:prstGeom>
          <a:noFill/>
          <a:ln w="0">
            <a:noFill/>
          </a:ln>
        </p:spPr>
        <p:style>
          <a:lnRef idx="0"/>
          <a:fillRef idx="0"/>
          <a:effectRef idx="0"/>
          <a:fontRef idx="minor"/>
        </p:style>
        <p:txBody>
          <a:bodyPr lIns="0" rIns="0" tIns="0" bIns="0" anchor="t">
            <a:spAutoFit/>
          </a:bodyPr>
          <a:p>
            <a:pPr marL="11448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Advocacy ongoing before Congress, financial regulators, DOI, DOJ</a:t>
            </a:r>
            <a:endParaRPr b="0" lang="en-US" sz="1200" strike="noStrike" u="none">
              <a:solidFill>
                <a:srgbClr val="000000"/>
              </a:solidFill>
              <a:effectLst/>
              <a:uFillTx/>
              <a:latin typeface="Arial"/>
            </a:endParaRPr>
          </a:p>
          <a:p>
            <a:pPr marL="11448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448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H.R. 833 passed full house -- includes production payments; excludes DOI proposal; no derivatives fix</a:t>
            </a:r>
            <a:endParaRPr b="0" lang="en-US" sz="1200" strike="noStrike" u="none">
              <a:solidFill>
                <a:srgbClr val="000000"/>
              </a:solidFill>
              <a:effectLst/>
              <a:uFillTx/>
              <a:latin typeface="Arial"/>
            </a:endParaRPr>
          </a:p>
          <a:p>
            <a:pPr marL="11448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448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 625 Senate floor action 9/21/99 should include production payments; exclude DOI proposal; include derivatives fix</a:t>
            </a:r>
            <a:endParaRPr b="0" lang="en-US" sz="1200" strike="noStrike" u="none">
              <a:solidFill>
                <a:srgbClr val="000000"/>
              </a:solidFill>
              <a:effectLst/>
              <a:uFillTx/>
              <a:latin typeface="Arial"/>
            </a:endParaRPr>
          </a:p>
          <a:p>
            <a:pPr marL="11448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448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All Enron provisions should be included in conference committee, DOI provision excluded</a:t>
            </a:r>
            <a:endParaRPr b="0" lang="en-US" sz="1200" strike="noStrike" u="none">
              <a:solidFill>
                <a:srgbClr val="000000"/>
              </a:solidFill>
              <a:effectLst/>
              <a:uFillTx/>
              <a:latin typeface="Arial"/>
            </a:endParaRPr>
          </a:p>
        </p:txBody>
      </p:sp>
      <p:sp>
        <p:nvSpPr>
          <p:cNvPr id="459" name=""/>
          <p:cNvSpPr/>
          <p:nvPr/>
        </p:nvSpPr>
        <p:spPr>
          <a:xfrm>
            <a:off x="5410080" y="1828800"/>
            <a:ext cx="1501920" cy="2194920"/>
          </a:xfrm>
          <a:prstGeom prst="rect">
            <a:avLst/>
          </a:prstGeom>
          <a:noFill/>
          <a:ln w="0">
            <a:noFill/>
          </a:ln>
        </p:spPr>
        <p:style>
          <a:lnRef idx="0"/>
          <a:fillRef idx="0"/>
          <a:effectRef idx="0"/>
          <a:fontRef idx="minor"/>
        </p:style>
        <p:txBody>
          <a:bodyPr lIns="0" rIns="0" tIns="0" bIns="0" anchor="t">
            <a:spAutoFit/>
          </a:bodyPr>
          <a:p>
            <a:pPr marL="11448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Democrats, Clinton may kill bill due to opposition on unrelated consumer issues</a:t>
            </a:r>
            <a:endParaRPr b="0" lang="en-US" sz="1200" strike="noStrike" u="none">
              <a:solidFill>
                <a:srgbClr val="000000"/>
              </a:solidFill>
              <a:effectLst/>
              <a:uFillTx/>
              <a:latin typeface="Arial"/>
            </a:endParaRPr>
          </a:p>
          <a:p>
            <a:pPr marL="11448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448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May need to seek alternate vehicle (appropriations) for production payment fix</a:t>
            </a:r>
            <a:endParaRPr b="0" lang="en-US" sz="1200" strike="noStrike" u="none">
              <a:solidFill>
                <a:srgbClr val="000000"/>
              </a:solidFill>
              <a:effectLst/>
              <a:uFillTx/>
              <a:latin typeface="Arial"/>
            </a:endParaRPr>
          </a:p>
        </p:txBody>
      </p:sp>
      <p:sp>
        <p:nvSpPr>
          <p:cNvPr id="460" name=""/>
          <p:cNvSpPr/>
          <p:nvPr/>
        </p:nvSpPr>
        <p:spPr>
          <a:xfrm>
            <a:off x="7086600" y="1828800"/>
            <a:ext cx="1501920" cy="3109320"/>
          </a:xfrm>
          <a:prstGeom prst="rect">
            <a:avLst/>
          </a:prstGeom>
          <a:noFill/>
          <a:ln w="0">
            <a:noFill/>
          </a:ln>
        </p:spPr>
        <p:style>
          <a:lnRef idx="0"/>
          <a:fillRef idx="0"/>
          <a:effectRef idx="0"/>
          <a:fontRef idx="minor"/>
        </p:style>
        <p:txBody>
          <a:bodyPr lIns="0" rIns="0" tIns="0" bIns="0" anchor="t">
            <a:spAutoFit/>
          </a:bodyPr>
          <a:p>
            <a:pPr marL="114480" indent="-11448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Production payment - certainty would lesson litigation costs, add security for product </a:t>
            </a:r>
            <a:endParaRPr b="0" lang="en-US" sz="1200" strike="noStrike" u="none">
              <a:solidFill>
                <a:srgbClr val="000000"/>
              </a:solidFill>
              <a:effectLst/>
              <a:uFillTx/>
              <a:latin typeface="Arial"/>
            </a:endParaRPr>
          </a:p>
          <a:p>
            <a:pPr marL="114480" indent="-11448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4480" indent="-11448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DOI - success would avoid detriment impact on energy lending </a:t>
            </a:r>
            <a:endParaRPr b="0" lang="en-US" sz="1200" strike="noStrike" u="none">
              <a:solidFill>
                <a:srgbClr val="000000"/>
              </a:solidFill>
              <a:effectLst/>
              <a:uFillTx/>
              <a:latin typeface="Arial"/>
            </a:endParaRPr>
          </a:p>
          <a:p>
            <a:pPr marL="114480" indent="-11448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14480" indent="-11448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Derivatives - clarification would add security for products, contracts</a:t>
            </a:r>
            <a:endParaRPr b="0"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Functions and Organization</a:t>
            </a:r>
            <a:endParaRPr b="0" lang="en-US" sz="3000" strike="noStrike" u="none">
              <a:solidFill>
                <a:srgbClr val="000000"/>
              </a:solidFill>
              <a:effectLst/>
              <a:uFillTx/>
              <a:latin typeface="Arial Black"/>
            </a:endParaRPr>
          </a:p>
        </p:txBody>
      </p:sp>
      <p:sp>
        <p:nvSpPr>
          <p:cNvPr id="103" name="PlaceHolder 2"/>
          <p:cNvSpPr>
            <a:spLocks noGrp="1"/>
          </p:cNvSpPr>
          <p:nvPr>
            <p:ph/>
          </p:nvPr>
        </p:nvSpPr>
        <p:spPr>
          <a:xfrm>
            <a:off x="500040" y="1976040"/>
            <a:ext cx="3438720" cy="3871800"/>
          </a:xfrm>
          <a:prstGeom prst="rect">
            <a:avLst/>
          </a:prstGeom>
          <a:noFill/>
          <a:ln w="0">
            <a:noFill/>
          </a:ln>
        </p:spPr>
        <p:txBody>
          <a:bodyPr lIns="90000" rIns="90000" tIns="46800" bIns="46800" anchor="t">
            <a:normAutofit/>
          </a:bodyPr>
          <a:p>
            <a:pPr indent="0">
              <a:spcBef>
                <a:spcPts val="1500"/>
              </a:spcBef>
              <a:buNone/>
              <a:tabLst>
                <a:tab algn="l" pos="0"/>
                <a:tab algn="l" pos="344520"/>
                <a:tab algn="l" pos="689040"/>
                <a:tab algn="l" pos="1033560"/>
                <a:tab algn="l" pos="1378080"/>
                <a:tab algn="l" pos="1722600"/>
                <a:tab algn="l" pos="2066760"/>
                <a:tab algn="l" pos="2411280"/>
                <a:tab algn="l" pos="2755800"/>
                <a:tab algn="l" pos="3100320"/>
                <a:tab algn="l" pos="3444840"/>
                <a:tab algn="l" pos="3789360"/>
                <a:tab algn="l" pos="4133880"/>
                <a:tab algn="l" pos="4478400"/>
                <a:tab algn="l" pos="4822920"/>
                <a:tab algn="l" pos="5167440"/>
                <a:tab algn="l" pos="5511960"/>
                <a:tab algn="l" pos="5856120"/>
                <a:tab algn="l" pos="6200640"/>
                <a:tab algn="l" pos="6545160"/>
                <a:tab algn="l" pos="6889680"/>
              </a:tabLst>
            </a:pPr>
            <a:r>
              <a:rPr b="1" lang="en-US" sz="1600" strike="noStrike" u="none">
                <a:solidFill>
                  <a:srgbClr val="000000"/>
                </a:solidFill>
                <a:effectLst/>
                <a:uFillTx/>
                <a:latin typeface="Arial"/>
              </a:rPr>
              <a:t>Advocacy </a:t>
            </a:r>
            <a:endParaRPr b="1" lang="en-US" sz="1600" strike="noStrike" u="none">
              <a:solidFill>
                <a:srgbClr val="000000"/>
              </a:solidFill>
              <a:effectLst/>
              <a:uFillTx/>
              <a:latin typeface="Arial"/>
            </a:endParaRPr>
          </a:p>
          <a:p>
            <a:pPr indent="0">
              <a:buNone/>
              <a:tabLst>
                <a:tab algn="l" pos="0"/>
                <a:tab algn="l" pos="344520"/>
                <a:tab algn="l" pos="689040"/>
                <a:tab algn="l" pos="1033560"/>
                <a:tab algn="l" pos="1378080"/>
                <a:tab algn="l" pos="1722600"/>
                <a:tab algn="l" pos="2066760"/>
                <a:tab algn="l" pos="2411280"/>
                <a:tab algn="l" pos="2755800"/>
                <a:tab algn="l" pos="3100320"/>
                <a:tab algn="l" pos="3444840"/>
                <a:tab algn="l" pos="3789360"/>
                <a:tab algn="l" pos="4133880"/>
                <a:tab algn="l" pos="4478400"/>
                <a:tab algn="l" pos="4822920"/>
                <a:tab algn="l" pos="5167440"/>
                <a:tab algn="l" pos="5511960"/>
                <a:tab algn="l" pos="5856120"/>
                <a:tab algn="l" pos="6200640"/>
                <a:tab algn="l" pos="6545160"/>
                <a:tab algn="l" pos="6889680"/>
              </a:tabLst>
            </a:pPr>
            <a:r>
              <a:rPr b="1" lang="en-US" sz="1600" strike="noStrike" u="none">
                <a:solidFill>
                  <a:srgbClr val="000000"/>
                </a:solidFill>
                <a:effectLst/>
                <a:uFillTx/>
                <a:latin typeface="Arial"/>
              </a:rPr>
              <a:t>	</a:t>
            </a:r>
            <a:r>
              <a:rPr b="1" lang="en-US" sz="1200" strike="noStrike" u="none">
                <a:solidFill>
                  <a:srgbClr val="000000"/>
                </a:solidFill>
                <a:effectLst/>
                <a:uFillTx/>
                <a:latin typeface="Arial"/>
              </a:rPr>
              <a:t>- Driving change</a:t>
            </a:r>
            <a:endParaRPr b="1" lang="en-US" sz="1200" strike="noStrike" u="none">
              <a:solidFill>
                <a:srgbClr val="000000"/>
              </a:solidFill>
              <a:effectLst/>
              <a:uFillTx/>
              <a:latin typeface="Arial"/>
            </a:endParaRPr>
          </a:p>
          <a:p>
            <a:pPr indent="0">
              <a:spcBef>
                <a:spcPts val="1500"/>
              </a:spcBef>
              <a:buNone/>
              <a:tabLst>
                <a:tab algn="l" pos="0"/>
                <a:tab algn="l" pos="344520"/>
                <a:tab algn="l" pos="689040"/>
                <a:tab algn="l" pos="1033560"/>
                <a:tab algn="l" pos="1378080"/>
                <a:tab algn="l" pos="1722600"/>
                <a:tab algn="l" pos="2066760"/>
                <a:tab algn="l" pos="2411280"/>
                <a:tab algn="l" pos="2755800"/>
                <a:tab algn="l" pos="3100320"/>
                <a:tab algn="l" pos="3444840"/>
                <a:tab algn="l" pos="3789360"/>
                <a:tab algn="l" pos="4133880"/>
                <a:tab algn="l" pos="4478400"/>
                <a:tab algn="l" pos="4822920"/>
                <a:tab algn="l" pos="5167440"/>
                <a:tab algn="l" pos="5511960"/>
                <a:tab algn="l" pos="5856120"/>
                <a:tab algn="l" pos="6200640"/>
                <a:tab algn="l" pos="6545160"/>
                <a:tab algn="l" pos="6889680"/>
              </a:tabLst>
            </a:pPr>
            <a:r>
              <a:rPr b="1" lang="en-US" sz="1600" strike="noStrike" u="none">
                <a:solidFill>
                  <a:srgbClr val="000000"/>
                </a:solidFill>
                <a:effectLst/>
                <a:uFillTx/>
                <a:latin typeface="Arial"/>
              </a:rPr>
              <a:t>Business Unit support</a:t>
            </a:r>
            <a:endParaRPr b="1" lang="en-US" sz="1600" strike="noStrike" u="none">
              <a:solidFill>
                <a:srgbClr val="000000"/>
              </a:solidFill>
              <a:effectLst/>
              <a:uFillTx/>
              <a:latin typeface="Arial"/>
            </a:endParaRPr>
          </a:p>
          <a:p>
            <a:pPr indent="0">
              <a:buNone/>
              <a:tabLst>
                <a:tab algn="l" pos="0"/>
                <a:tab algn="l" pos="344520"/>
                <a:tab algn="l" pos="689040"/>
                <a:tab algn="l" pos="1033560"/>
                <a:tab algn="l" pos="1378080"/>
                <a:tab algn="l" pos="1722600"/>
                <a:tab algn="l" pos="2066760"/>
                <a:tab algn="l" pos="2411280"/>
                <a:tab algn="l" pos="2755800"/>
                <a:tab algn="l" pos="3100320"/>
                <a:tab algn="l" pos="3444840"/>
                <a:tab algn="l" pos="3789360"/>
                <a:tab algn="l" pos="4133880"/>
                <a:tab algn="l" pos="4478400"/>
                <a:tab algn="l" pos="4822920"/>
                <a:tab algn="l" pos="5167440"/>
                <a:tab algn="l" pos="5511960"/>
                <a:tab algn="l" pos="5856120"/>
                <a:tab algn="l" pos="6200640"/>
                <a:tab algn="l" pos="6545160"/>
                <a:tab algn="l" pos="6889680"/>
              </a:tabLst>
            </a:pPr>
            <a:r>
              <a:rPr b="1" lang="en-US" sz="1600" strike="noStrike" u="none">
                <a:solidFill>
                  <a:srgbClr val="000000"/>
                </a:solidFill>
                <a:effectLst/>
                <a:uFillTx/>
                <a:latin typeface="Arial"/>
              </a:rPr>
              <a:t>	</a:t>
            </a:r>
            <a:r>
              <a:rPr b="1" lang="en-US" sz="1200" strike="noStrike" u="none">
                <a:solidFill>
                  <a:srgbClr val="000000"/>
                </a:solidFill>
                <a:effectLst/>
                <a:uFillTx/>
                <a:latin typeface="Arial"/>
              </a:rPr>
              <a:t>- Transaction support</a:t>
            </a:r>
            <a:endParaRPr b="1" lang="en-US" sz="1200" strike="noStrike" u="none">
              <a:solidFill>
                <a:srgbClr val="000000"/>
              </a:solidFill>
              <a:effectLst/>
              <a:uFillTx/>
              <a:latin typeface="Arial"/>
            </a:endParaRPr>
          </a:p>
          <a:p>
            <a:pPr indent="0">
              <a:buNone/>
              <a:tabLst>
                <a:tab algn="l" pos="0"/>
                <a:tab algn="l" pos="344520"/>
                <a:tab algn="l" pos="689040"/>
                <a:tab algn="l" pos="1033560"/>
                <a:tab algn="l" pos="1378080"/>
                <a:tab algn="l" pos="1722600"/>
                <a:tab algn="l" pos="2066760"/>
                <a:tab algn="l" pos="2411280"/>
                <a:tab algn="l" pos="2755800"/>
                <a:tab algn="l" pos="3100320"/>
                <a:tab algn="l" pos="3444840"/>
                <a:tab algn="l" pos="3789360"/>
                <a:tab algn="l" pos="4133880"/>
                <a:tab algn="l" pos="4478400"/>
                <a:tab algn="l" pos="4822920"/>
                <a:tab algn="l" pos="5167440"/>
                <a:tab algn="l" pos="5511960"/>
                <a:tab algn="l" pos="5856120"/>
                <a:tab algn="l" pos="6200640"/>
                <a:tab algn="l" pos="6545160"/>
                <a:tab algn="l" pos="688968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Ongoing business</a:t>
            </a:r>
            <a:endParaRPr b="1" lang="en-US" sz="1200" strike="noStrike" u="none">
              <a:solidFill>
                <a:srgbClr val="000000"/>
              </a:solidFill>
              <a:effectLst/>
              <a:uFillTx/>
              <a:latin typeface="Arial"/>
            </a:endParaRPr>
          </a:p>
          <a:p>
            <a:pPr indent="0">
              <a:spcBef>
                <a:spcPts val="1500"/>
              </a:spcBef>
              <a:buNone/>
              <a:tabLst>
                <a:tab algn="l" pos="0"/>
                <a:tab algn="l" pos="344520"/>
                <a:tab algn="l" pos="689040"/>
                <a:tab algn="l" pos="1033560"/>
                <a:tab algn="l" pos="1378080"/>
                <a:tab algn="l" pos="1722600"/>
                <a:tab algn="l" pos="2066760"/>
                <a:tab algn="l" pos="2411280"/>
                <a:tab algn="l" pos="2755800"/>
                <a:tab algn="l" pos="3100320"/>
                <a:tab algn="l" pos="3444840"/>
                <a:tab algn="l" pos="3789360"/>
                <a:tab algn="l" pos="4133880"/>
                <a:tab algn="l" pos="4478400"/>
                <a:tab algn="l" pos="4822920"/>
                <a:tab algn="l" pos="5167440"/>
                <a:tab algn="l" pos="5511960"/>
                <a:tab algn="l" pos="5856120"/>
                <a:tab algn="l" pos="6200640"/>
                <a:tab algn="l" pos="6545160"/>
                <a:tab algn="l" pos="6889680"/>
              </a:tabLst>
            </a:pPr>
            <a:r>
              <a:rPr b="1" lang="en-US" sz="1600" strike="noStrike" u="none">
                <a:solidFill>
                  <a:srgbClr val="000000"/>
                </a:solidFill>
                <a:effectLst/>
                <a:uFillTx/>
                <a:latin typeface="Arial"/>
              </a:rPr>
              <a:t>Regulatory risk/opportunity assessment and management</a:t>
            </a:r>
            <a:endParaRPr b="1" lang="en-US" sz="1600" strike="noStrike" u="none">
              <a:solidFill>
                <a:srgbClr val="000000"/>
              </a:solidFill>
              <a:effectLst/>
              <a:uFillTx/>
              <a:latin typeface="Arial"/>
            </a:endParaRPr>
          </a:p>
          <a:p>
            <a:pPr indent="0">
              <a:spcBef>
                <a:spcPts val="1500"/>
              </a:spcBef>
              <a:buNone/>
              <a:tabLst>
                <a:tab algn="l" pos="0"/>
                <a:tab algn="l" pos="344520"/>
                <a:tab algn="l" pos="689040"/>
                <a:tab algn="l" pos="1033560"/>
                <a:tab algn="l" pos="1378080"/>
                <a:tab algn="l" pos="1722600"/>
                <a:tab algn="l" pos="2066760"/>
                <a:tab algn="l" pos="2411280"/>
                <a:tab algn="l" pos="2755800"/>
                <a:tab algn="l" pos="3100320"/>
                <a:tab algn="l" pos="3444840"/>
                <a:tab algn="l" pos="3789360"/>
                <a:tab algn="l" pos="4133880"/>
                <a:tab algn="l" pos="4478400"/>
                <a:tab algn="l" pos="4822920"/>
                <a:tab algn="l" pos="5167440"/>
                <a:tab algn="l" pos="5511960"/>
                <a:tab algn="l" pos="5856120"/>
                <a:tab algn="l" pos="6200640"/>
                <a:tab algn="l" pos="6545160"/>
                <a:tab algn="l" pos="6889680"/>
              </a:tabLst>
            </a:pPr>
            <a:r>
              <a:rPr b="1" lang="en-US" sz="1600" strike="noStrike" u="none">
                <a:solidFill>
                  <a:srgbClr val="000000"/>
                </a:solidFill>
                <a:effectLst/>
                <a:uFillTx/>
                <a:latin typeface="Arial"/>
              </a:rPr>
              <a:t>Organized geographically and by substantive area</a:t>
            </a:r>
            <a:endParaRPr b="1" lang="en-US" sz="1600" strike="noStrike" u="none">
              <a:solidFill>
                <a:srgbClr val="000000"/>
              </a:solidFill>
              <a:effectLst/>
              <a:uFillTx/>
              <a:latin typeface="Arial"/>
            </a:endParaRPr>
          </a:p>
        </p:txBody>
      </p:sp>
      <p:sp>
        <p:nvSpPr>
          <p:cNvPr id="104" name=""/>
          <p:cNvSpPr/>
          <p:nvPr/>
        </p:nvSpPr>
        <p:spPr>
          <a:xfrm>
            <a:off x="4832280" y="1089000"/>
            <a:ext cx="2890800" cy="63504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5" name=""/>
          <p:cNvSpPr/>
          <p:nvPr/>
        </p:nvSpPr>
        <p:spPr>
          <a:xfrm>
            <a:off x="514440" y="1084320"/>
            <a:ext cx="2890800" cy="63504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6" name=""/>
          <p:cNvSpPr/>
          <p:nvPr/>
        </p:nvSpPr>
        <p:spPr>
          <a:xfrm>
            <a:off x="554040" y="1200240"/>
            <a:ext cx="2846520" cy="372960"/>
          </a:xfrm>
          <a:prstGeom prst="rect">
            <a:avLst/>
          </a:prstGeom>
          <a:noFill/>
          <a:ln w="0">
            <a:noFill/>
          </a:ln>
        </p:spPr>
        <p:style>
          <a:lnRef idx="0"/>
          <a:fillRef idx="0"/>
          <a:effectRef idx="0"/>
          <a:fontRef idx="minor"/>
        </p:style>
        <p:txBody>
          <a:bodyPr lIns="90000" rIns="90000" tIns="46800" bIns="46800" anchor="t">
            <a:normAutofit fontScale="85000" lnSpcReduction="9999"/>
          </a:bodyPr>
          <a:p>
            <a:pPr algn="ctr">
              <a:spcBef>
                <a:spcPts val="1874"/>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2000" strike="noStrike" u="none">
                <a:solidFill>
                  <a:srgbClr val="000000"/>
                </a:solidFill>
                <a:effectLst/>
                <a:uFillTx/>
                <a:latin typeface="Arial"/>
              </a:rPr>
              <a:t>Government Affairs</a:t>
            </a:r>
            <a:endParaRPr b="0" lang="en-US" sz="2000" strike="noStrike" u="none">
              <a:solidFill>
                <a:srgbClr val="000000"/>
              </a:solidFill>
              <a:effectLst/>
              <a:uFillTx/>
              <a:latin typeface="Arial"/>
            </a:endParaRPr>
          </a:p>
        </p:txBody>
      </p:sp>
      <p:sp>
        <p:nvSpPr>
          <p:cNvPr id="107" name=""/>
          <p:cNvSpPr/>
          <p:nvPr/>
        </p:nvSpPr>
        <p:spPr>
          <a:xfrm>
            <a:off x="4959360" y="1217520"/>
            <a:ext cx="2681280" cy="373320"/>
          </a:xfrm>
          <a:prstGeom prst="rect">
            <a:avLst/>
          </a:prstGeom>
          <a:noFill/>
          <a:ln w="0">
            <a:noFill/>
          </a:ln>
        </p:spPr>
        <p:style>
          <a:lnRef idx="0"/>
          <a:fillRef idx="0"/>
          <a:effectRef idx="0"/>
          <a:fontRef idx="minor"/>
        </p:style>
        <p:txBody>
          <a:bodyPr lIns="90000" rIns="90000" tIns="46800" bIns="46800" anchor="t">
            <a:normAutofit fontScale="85000" lnSpcReduction="9999"/>
          </a:bodyPr>
          <a:p>
            <a:pPr algn="ctr">
              <a:spcBef>
                <a:spcPts val="1874"/>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2000" strike="noStrike" u="none">
                <a:solidFill>
                  <a:srgbClr val="000000"/>
                </a:solidFill>
                <a:effectLst/>
                <a:uFillTx/>
                <a:latin typeface="Arial"/>
              </a:rPr>
              <a:t>PR/Communication</a:t>
            </a:r>
            <a:endParaRPr b="0" lang="en-US" sz="2000" strike="noStrike" u="none">
              <a:solidFill>
                <a:srgbClr val="000000"/>
              </a:solidFill>
              <a:effectLst/>
              <a:uFillTx/>
              <a:latin typeface="Arial"/>
            </a:endParaRPr>
          </a:p>
        </p:txBody>
      </p:sp>
      <p:sp>
        <p:nvSpPr>
          <p:cNvPr id="108" name=""/>
          <p:cNvSpPr/>
          <p:nvPr/>
        </p:nvSpPr>
        <p:spPr>
          <a:xfrm>
            <a:off x="4460760" y="2381400"/>
            <a:ext cx="3438720" cy="1993680"/>
          </a:xfrm>
          <a:prstGeom prst="rect">
            <a:avLst/>
          </a:prstGeom>
          <a:noFill/>
          <a:ln w="0">
            <a:noFill/>
          </a:ln>
        </p:spPr>
        <p:style>
          <a:lnRef idx="0"/>
          <a:fillRef idx="0"/>
          <a:effectRef idx="0"/>
          <a:fontRef idx="minor"/>
        </p:style>
        <p:txBody>
          <a:bodyPr lIns="90000" rIns="90000" tIns="46800" bIns="46800" anchor="t">
            <a:normAutofit/>
          </a:bodyPr>
          <a:p>
            <a:pPr>
              <a:spcBef>
                <a:spcPts val="1500"/>
              </a:spcBef>
              <a:tabLst>
                <a:tab algn="l" pos="0"/>
                <a:tab algn="l" pos="344520"/>
                <a:tab algn="l" pos="689040"/>
                <a:tab algn="l" pos="1033560"/>
                <a:tab algn="l" pos="1378080"/>
                <a:tab algn="l" pos="1722600"/>
                <a:tab algn="l" pos="2066760"/>
                <a:tab algn="l" pos="2411280"/>
                <a:tab algn="l" pos="2755800"/>
                <a:tab algn="l" pos="3100320"/>
                <a:tab algn="l" pos="3444840"/>
                <a:tab algn="l" pos="3789360"/>
                <a:tab algn="l" pos="4133880"/>
                <a:tab algn="l" pos="4478400"/>
                <a:tab algn="l" pos="4822920"/>
                <a:tab algn="l" pos="5167440"/>
                <a:tab algn="l" pos="5511960"/>
                <a:tab algn="l" pos="5856120"/>
                <a:tab algn="l" pos="6200640"/>
                <a:tab algn="l" pos="6545160"/>
                <a:tab algn="l" pos="6889680"/>
              </a:tabLst>
            </a:pPr>
            <a:r>
              <a:rPr b="1" lang="en-US" sz="1600" strike="noStrike" u="none">
                <a:solidFill>
                  <a:srgbClr val="000000"/>
                </a:solidFill>
                <a:effectLst/>
                <a:uFillTx/>
                <a:latin typeface="Arial"/>
              </a:rPr>
              <a:t>Manage Enron’s public image</a:t>
            </a:r>
            <a:endParaRPr b="0" lang="en-US" sz="1600" strike="noStrike" u="none">
              <a:solidFill>
                <a:srgbClr val="000000"/>
              </a:solidFill>
              <a:effectLst/>
              <a:uFillTx/>
              <a:latin typeface="Arial"/>
            </a:endParaRPr>
          </a:p>
          <a:p>
            <a:pPr>
              <a:spcBef>
                <a:spcPts val="1500"/>
              </a:spcBef>
              <a:tabLst>
                <a:tab algn="l" pos="0"/>
                <a:tab algn="l" pos="344520"/>
                <a:tab algn="l" pos="689040"/>
                <a:tab algn="l" pos="1033560"/>
                <a:tab algn="l" pos="1378080"/>
                <a:tab algn="l" pos="1722600"/>
                <a:tab algn="l" pos="2066760"/>
                <a:tab algn="l" pos="2411280"/>
                <a:tab algn="l" pos="2755800"/>
                <a:tab algn="l" pos="3100320"/>
                <a:tab algn="l" pos="3444840"/>
                <a:tab algn="l" pos="3789360"/>
                <a:tab algn="l" pos="4133880"/>
                <a:tab algn="l" pos="4478400"/>
                <a:tab algn="l" pos="4822920"/>
                <a:tab algn="l" pos="5167440"/>
                <a:tab algn="l" pos="5511960"/>
                <a:tab algn="l" pos="5856120"/>
                <a:tab algn="l" pos="6200640"/>
                <a:tab algn="l" pos="6545160"/>
                <a:tab algn="l" pos="6889680"/>
              </a:tabLst>
            </a:pPr>
            <a:r>
              <a:rPr b="1" lang="en-US" sz="1600" strike="noStrike" u="none">
                <a:solidFill>
                  <a:srgbClr val="000000"/>
                </a:solidFill>
                <a:effectLst/>
                <a:uFillTx/>
                <a:latin typeface="Arial"/>
              </a:rPr>
              <a:t>Crisis management</a:t>
            </a:r>
            <a:endParaRPr b="0" lang="en-US" sz="1600" strike="noStrike" u="none">
              <a:solidFill>
                <a:srgbClr val="000000"/>
              </a:solidFill>
              <a:effectLst/>
              <a:uFillTx/>
              <a:latin typeface="Arial"/>
            </a:endParaRPr>
          </a:p>
          <a:p>
            <a:pPr>
              <a:spcBef>
                <a:spcPts val="1500"/>
              </a:spcBef>
              <a:tabLst>
                <a:tab algn="l" pos="0"/>
                <a:tab algn="l" pos="344520"/>
                <a:tab algn="l" pos="689040"/>
                <a:tab algn="l" pos="1033560"/>
                <a:tab algn="l" pos="1378080"/>
                <a:tab algn="l" pos="1722600"/>
                <a:tab algn="l" pos="2066760"/>
                <a:tab algn="l" pos="2411280"/>
                <a:tab algn="l" pos="2755800"/>
                <a:tab algn="l" pos="3100320"/>
                <a:tab algn="l" pos="3444840"/>
                <a:tab algn="l" pos="3789360"/>
                <a:tab algn="l" pos="4133880"/>
                <a:tab algn="l" pos="4478400"/>
                <a:tab algn="l" pos="4822920"/>
                <a:tab algn="l" pos="5167440"/>
                <a:tab algn="l" pos="5511960"/>
                <a:tab algn="l" pos="5856120"/>
                <a:tab algn="l" pos="6200640"/>
                <a:tab algn="l" pos="6545160"/>
                <a:tab algn="l" pos="6889680"/>
              </a:tabLst>
            </a:pPr>
            <a:r>
              <a:rPr b="1" lang="en-US" sz="1600" strike="noStrike" u="none">
                <a:solidFill>
                  <a:srgbClr val="000000"/>
                </a:solidFill>
                <a:effectLst/>
                <a:uFillTx/>
                <a:latin typeface="Arial"/>
              </a:rPr>
              <a:t>Domestic and International organizations</a:t>
            </a:r>
            <a:endParaRPr b="0" lang="en-US" sz="1600" strike="noStrike" u="none">
              <a:solidFill>
                <a:srgbClr val="000000"/>
              </a:solidFill>
              <a:effectLst/>
              <a:uFillTx/>
              <a:latin typeface="Arial"/>
            </a:endParaRPr>
          </a:p>
        </p:txBody>
      </p:sp>
      <p:sp>
        <p:nvSpPr>
          <p:cNvPr id="109" name=""/>
          <p:cNvSpPr/>
          <p:nvPr/>
        </p:nvSpPr>
        <p:spPr>
          <a:xfrm>
            <a:off x="2941560" y="5340240"/>
            <a:ext cx="4370400" cy="1417680"/>
          </a:xfrm>
          <a:prstGeom prst="rect">
            <a:avLst/>
          </a:prstGeom>
          <a:noFill/>
          <a:ln w="0">
            <a:noFill/>
          </a:ln>
        </p:spPr>
        <p:style>
          <a:lnRef idx="0"/>
          <a:fillRef idx="0"/>
          <a:effectRef idx="0"/>
          <a:fontRef idx="minor"/>
        </p:style>
        <p:txBody>
          <a:bodyPr lIns="90000" rIns="90000" tIns="46800" bIns="46800" anchor="t">
            <a:normAutofit/>
          </a:bodyPr>
          <a:p>
            <a:pPr>
              <a:spcBef>
                <a:spcPts val="1312"/>
              </a:spcBef>
              <a:tabLst>
                <a:tab algn="l" pos="0"/>
                <a:tab algn="l" pos="344520"/>
                <a:tab algn="l" pos="689040"/>
                <a:tab algn="l" pos="1033560"/>
                <a:tab algn="l" pos="1378080"/>
                <a:tab algn="l" pos="1722600"/>
                <a:tab algn="l" pos="2066760"/>
                <a:tab algn="l" pos="2411280"/>
                <a:tab algn="l" pos="2755800"/>
                <a:tab algn="l" pos="3100320"/>
                <a:tab algn="l" pos="3444840"/>
                <a:tab algn="l" pos="3789360"/>
                <a:tab algn="l" pos="4133880"/>
                <a:tab algn="l" pos="4478400"/>
                <a:tab algn="l" pos="4822920"/>
                <a:tab algn="l" pos="5167440"/>
                <a:tab algn="l" pos="5511960"/>
                <a:tab algn="l" pos="5856120"/>
                <a:tab algn="l" pos="6200640"/>
                <a:tab algn="l" pos="6545160"/>
                <a:tab algn="l" pos="6889680"/>
              </a:tabLst>
            </a:pPr>
            <a:r>
              <a:rPr b="1" lang="en-US" sz="1400" strike="noStrike" u="none">
                <a:solidFill>
                  <a:srgbClr val="000000"/>
                </a:solidFill>
                <a:effectLst/>
                <a:uFillTx/>
                <a:latin typeface="Arial"/>
              </a:rPr>
              <a:t>Network of internal and external resources</a:t>
            </a:r>
            <a:endParaRPr b="0" lang="en-US" sz="1400" strike="noStrike" u="none">
              <a:solidFill>
                <a:srgbClr val="000000"/>
              </a:solidFill>
              <a:effectLst/>
              <a:uFillTx/>
              <a:latin typeface="Arial"/>
            </a:endParaRPr>
          </a:p>
          <a:p>
            <a:pPr>
              <a:spcBef>
                <a:spcPts val="1312"/>
              </a:spcBef>
              <a:tabLst>
                <a:tab algn="l" pos="0"/>
                <a:tab algn="l" pos="344520"/>
                <a:tab algn="l" pos="689040"/>
                <a:tab algn="l" pos="1033560"/>
                <a:tab algn="l" pos="1378080"/>
                <a:tab algn="l" pos="1722600"/>
                <a:tab algn="l" pos="2066760"/>
                <a:tab algn="l" pos="2411280"/>
                <a:tab algn="l" pos="2755800"/>
                <a:tab algn="l" pos="3100320"/>
                <a:tab algn="l" pos="3444840"/>
                <a:tab algn="l" pos="3789360"/>
                <a:tab algn="l" pos="4133880"/>
                <a:tab algn="l" pos="4478400"/>
                <a:tab algn="l" pos="4822920"/>
                <a:tab algn="l" pos="5167440"/>
                <a:tab algn="l" pos="5511960"/>
                <a:tab algn="l" pos="5856120"/>
                <a:tab algn="l" pos="6200640"/>
                <a:tab algn="l" pos="6545160"/>
                <a:tab algn="l" pos="6889680"/>
              </a:tabLst>
            </a:pPr>
            <a:r>
              <a:rPr b="1" lang="en-US" sz="1400" strike="noStrike" u="none">
                <a:solidFill>
                  <a:srgbClr val="000000"/>
                </a:solidFill>
                <a:effectLst/>
                <a:uFillTx/>
                <a:latin typeface="Arial"/>
              </a:rPr>
              <a:t>Worldwide scope</a:t>
            </a:r>
            <a:endParaRPr b="0" lang="en-US" sz="1400" strike="noStrike" u="none">
              <a:solidFill>
                <a:srgbClr val="000000"/>
              </a:solidFill>
              <a:effectLst/>
              <a:uFillTx/>
              <a:latin typeface="Arial"/>
            </a:endParaRPr>
          </a:p>
          <a:p>
            <a:pPr>
              <a:spcBef>
                <a:spcPts val="1312"/>
              </a:spcBef>
              <a:tabLst>
                <a:tab algn="l" pos="0"/>
                <a:tab algn="l" pos="344520"/>
                <a:tab algn="l" pos="689040"/>
                <a:tab algn="l" pos="1033560"/>
                <a:tab algn="l" pos="1378080"/>
                <a:tab algn="l" pos="1722600"/>
                <a:tab algn="l" pos="2066760"/>
                <a:tab algn="l" pos="2411280"/>
                <a:tab algn="l" pos="2755800"/>
                <a:tab algn="l" pos="3100320"/>
                <a:tab algn="l" pos="3444840"/>
                <a:tab algn="l" pos="3789360"/>
                <a:tab algn="l" pos="4133880"/>
                <a:tab algn="l" pos="4478400"/>
                <a:tab algn="l" pos="4822920"/>
                <a:tab algn="l" pos="5167440"/>
                <a:tab algn="l" pos="5511960"/>
                <a:tab algn="l" pos="5856120"/>
                <a:tab algn="l" pos="6200640"/>
                <a:tab algn="l" pos="6545160"/>
                <a:tab algn="l" pos="6889680"/>
              </a:tabLst>
            </a:pPr>
            <a:r>
              <a:rPr b="1" lang="en-US" sz="1400" strike="noStrike" u="none">
                <a:solidFill>
                  <a:srgbClr val="000000"/>
                </a:solidFill>
                <a:effectLst/>
                <a:uFillTx/>
                <a:latin typeface="Arial"/>
              </a:rPr>
              <a:t>Substantive expertise in energy, environment, communications and trade</a:t>
            </a:r>
            <a:endParaRPr b="0" lang="en-US" sz="1400" strike="noStrike" u="none">
              <a:solidFill>
                <a:srgbClr val="000000"/>
              </a:solidFill>
              <a:effectLst/>
              <a:uFillTx/>
              <a:latin typeface="Arial"/>
            </a:endParaRPr>
          </a:p>
        </p:txBody>
      </p:sp>
      <p:sp>
        <p:nvSpPr>
          <p:cNvPr id="110" name=""/>
          <p:cNvSpPr/>
          <p:nvPr/>
        </p:nvSpPr>
        <p:spPr>
          <a:xfrm>
            <a:off x="3917880" y="1808280"/>
            <a:ext cx="1521000" cy="515880"/>
          </a:xfrm>
          <a:prstGeom prst="bevel">
            <a:avLst>
              <a:gd name="adj" fmla="val 12500"/>
            </a:avLst>
          </a:prstGeom>
          <a:gradFill rotWithShape="0">
            <a:gsLst>
              <a:gs pos="0">
                <a:srgbClr val="ff0000"/>
              </a:gs>
              <a:gs pos="50000">
                <a:srgbClr val="fefefe"/>
              </a:gs>
              <a:gs pos="100000">
                <a:srgbClr val="ff0000"/>
              </a:gs>
            </a:gsLst>
            <a:lin ang="5400000"/>
          </a:gradFill>
          <a:ln w="9360">
            <a:solidFill>
              <a:srgbClr val="ff7c8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11" name=""/>
          <p:cNvSpPr/>
          <p:nvPr/>
        </p:nvSpPr>
        <p:spPr>
          <a:xfrm>
            <a:off x="3960720" y="1959120"/>
            <a:ext cx="1411560" cy="303120"/>
          </a:xfrm>
          <a:prstGeom prst="rect">
            <a:avLst/>
          </a:prstGeom>
          <a:noFill/>
          <a:ln w="0">
            <a:noFill/>
          </a:ln>
        </p:spPr>
        <p:style>
          <a:lnRef idx="0"/>
          <a:fillRef idx="0"/>
          <a:effectRef idx="0"/>
          <a:fontRef idx="minor"/>
        </p:style>
        <p:txBody>
          <a:bodyPr lIns="90000" rIns="90000" tIns="46800" bIns="46800" anchor="t">
            <a:normAutofit/>
          </a:bodyPr>
          <a:p>
            <a:pPr algn="ctr">
              <a:lnSpc>
                <a:spcPct val="80000"/>
              </a:lnSpc>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200" strike="noStrike" u="none">
                <a:solidFill>
                  <a:srgbClr val="000000"/>
                </a:solidFill>
                <a:effectLst/>
                <a:uFillTx/>
                <a:latin typeface="Arial"/>
              </a:rPr>
              <a:t>Media Relations</a:t>
            </a:r>
            <a:endParaRPr b="0" lang="en-US" sz="1200" strike="noStrike" u="none">
              <a:solidFill>
                <a:srgbClr val="000000"/>
              </a:solidFill>
              <a:effectLst/>
              <a:uFillTx/>
              <a:latin typeface="Arial"/>
            </a:endParaRPr>
          </a:p>
        </p:txBody>
      </p:sp>
      <p:sp>
        <p:nvSpPr>
          <p:cNvPr id="112" name=""/>
          <p:cNvSpPr/>
          <p:nvPr/>
        </p:nvSpPr>
        <p:spPr>
          <a:xfrm>
            <a:off x="5602320" y="1808280"/>
            <a:ext cx="1520640" cy="515880"/>
          </a:xfrm>
          <a:prstGeom prst="bevel">
            <a:avLst>
              <a:gd name="adj" fmla="val 12500"/>
            </a:avLst>
          </a:prstGeom>
          <a:gradFill rotWithShape="0">
            <a:gsLst>
              <a:gs pos="0">
                <a:srgbClr val="ff0000"/>
              </a:gs>
              <a:gs pos="50000">
                <a:srgbClr val="fefefe"/>
              </a:gs>
              <a:gs pos="100000">
                <a:srgbClr val="ff0000"/>
              </a:gs>
            </a:gsLst>
            <a:lin ang="5400000"/>
          </a:gradFill>
          <a:ln w="9360">
            <a:solidFill>
              <a:srgbClr val="ff7c8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13" name=""/>
          <p:cNvSpPr/>
          <p:nvPr/>
        </p:nvSpPr>
        <p:spPr>
          <a:xfrm>
            <a:off x="5657760" y="1959120"/>
            <a:ext cx="1411200" cy="303120"/>
          </a:xfrm>
          <a:prstGeom prst="rect">
            <a:avLst/>
          </a:prstGeom>
          <a:noFill/>
          <a:ln w="0">
            <a:noFill/>
          </a:ln>
        </p:spPr>
        <p:style>
          <a:lnRef idx="0"/>
          <a:fillRef idx="0"/>
          <a:effectRef idx="0"/>
          <a:fontRef idx="minor"/>
        </p:style>
        <p:txBody>
          <a:bodyPr lIns="90000" rIns="90000" tIns="46800" bIns="46800" anchor="t">
            <a:normAutofit/>
          </a:bodyPr>
          <a:p>
            <a:pPr algn="ctr">
              <a:lnSpc>
                <a:spcPct val="80000"/>
              </a:lnSpc>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200" strike="noStrike" u="none">
                <a:solidFill>
                  <a:srgbClr val="000000"/>
                </a:solidFill>
                <a:effectLst/>
                <a:uFillTx/>
                <a:latin typeface="Arial"/>
              </a:rPr>
              <a:t>Advertising</a:t>
            </a:r>
            <a:endParaRPr b="0" lang="en-US" sz="1200" strike="noStrike" u="none">
              <a:solidFill>
                <a:srgbClr val="000000"/>
              </a:solidFill>
              <a:effectLst/>
              <a:uFillTx/>
              <a:latin typeface="Arial"/>
            </a:endParaRPr>
          </a:p>
        </p:txBody>
      </p:sp>
      <p:sp>
        <p:nvSpPr>
          <p:cNvPr id="114" name=""/>
          <p:cNvSpPr/>
          <p:nvPr/>
        </p:nvSpPr>
        <p:spPr>
          <a:xfrm>
            <a:off x="7286760" y="1808280"/>
            <a:ext cx="1520640" cy="515880"/>
          </a:xfrm>
          <a:prstGeom prst="bevel">
            <a:avLst>
              <a:gd name="adj" fmla="val 12500"/>
            </a:avLst>
          </a:prstGeom>
          <a:gradFill rotWithShape="0">
            <a:gsLst>
              <a:gs pos="0">
                <a:srgbClr val="ff0000"/>
              </a:gs>
              <a:gs pos="50000">
                <a:srgbClr val="fefefe"/>
              </a:gs>
              <a:gs pos="100000">
                <a:srgbClr val="ff0000"/>
              </a:gs>
            </a:gsLst>
            <a:lin ang="5400000"/>
          </a:gradFill>
          <a:ln w="9360">
            <a:solidFill>
              <a:srgbClr val="ff7c8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15" name=""/>
          <p:cNvSpPr/>
          <p:nvPr/>
        </p:nvSpPr>
        <p:spPr>
          <a:xfrm>
            <a:off x="7326360" y="1879560"/>
            <a:ext cx="1673280" cy="160200"/>
          </a:xfrm>
          <a:prstGeom prst="rect">
            <a:avLst/>
          </a:prstGeom>
          <a:noFill/>
          <a:ln w="0">
            <a:noFill/>
          </a:ln>
        </p:spPr>
        <p:style>
          <a:lnRef idx="0"/>
          <a:fillRef idx="0"/>
          <a:effectRef idx="0"/>
          <a:fontRef idx="minor"/>
        </p:style>
        <p:txBody>
          <a:bodyPr lIns="90000" rIns="90000" tIns="46800" bIns="46800" anchor="t">
            <a:normAutofit fontScale="47500" lnSpcReduction="19999"/>
          </a:bodyPr>
          <a:p>
            <a:pPr algn="ctr">
              <a:lnSpc>
                <a:spcPct val="80000"/>
              </a:lnSpc>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200" strike="noStrike" u="none">
                <a:solidFill>
                  <a:srgbClr val="000000"/>
                </a:solidFill>
                <a:effectLst/>
                <a:uFillTx/>
                <a:latin typeface="Arial"/>
              </a:rPr>
              <a:t>Internal Communication</a:t>
            </a:r>
            <a:endParaRPr b="0" lang="en-US" sz="1200" strike="noStrike" u="none">
              <a:solidFill>
                <a:srgbClr val="000000"/>
              </a:solidFill>
              <a:effectLst/>
              <a:uFillTx/>
              <a:latin typeface="Arial"/>
            </a:endParaRPr>
          </a:p>
        </p:txBody>
      </p:sp>
      <p:sp>
        <p:nvSpPr>
          <p:cNvPr id="116" name=""/>
          <p:cNvSpPr/>
          <p:nvPr/>
        </p:nvSpPr>
        <p:spPr>
          <a:xfrm>
            <a:off x="736560" y="5245200"/>
            <a:ext cx="7669080" cy="12600"/>
          </a:xfrm>
          <a:prstGeom prst="line">
            <a:avLst/>
          </a:prstGeom>
          <a:ln w="28440">
            <a:solidFill>
              <a:srgbClr val="6699ff"/>
            </a:solidFill>
            <a:prstDash val="dash"/>
            <a:miter/>
          </a:ln>
        </p:spPr>
        <p:style>
          <a:lnRef idx="0"/>
          <a:fillRef idx="0"/>
          <a:effectRef idx="0"/>
          <a:fontRef idx="minor"/>
        </p:style>
        <p:txBody>
          <a:bodyPr lIns="90000" rIns="90000" tIns="-34200" bIns="-34200" anchor="ctr">
            <a:noAutofit/>
          </a:bodyPr>
          <a:p>
            <a:endParaRPr b="0" lang="en-US" sz="2400" strike="noStrike" u="none">
              <a:solidFill>
                <a:srgbClr val="000000"/>
              </a:solidFill>
              <a:effectLst/>
              <a:uFillTx/>
              <a:latin typeface="Arial"/>
            </a:endParaRPr>
          </a:p>
        </p:txBody>
      </p:sp>
      <p:sp>
        <p:nvSpPr>
          <p:cNvPr id="117" name=""/>
          <p:cNvSpPr/>
          <p:nvPr/>
        </p:nvSpPr>
        <p:spPr>
          <a:xfrm flipV="1">
            <a:off x="396720" y="2082240"/>
            <a:ext cx="117720" cy="1047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Arial"/>
            </a:endParaRPr>
          </a:p>
        </p:txBody>
      </p:sp>
      <p:sp>
        <p:nvSpPr>
          <p:cNvPr id="118" name=""/>
          <p:cNvSpPr/>
          <p:nvPr/>
        </p:nvSpPr>
        <p:spPr>
          <a:xfrm flipV="1">
            <a:off x="396720" y="2758320"/>
            <a:ext cx="117720" cy="1047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Arial"/>
            </a:endParaRPr>
          </a:p>
        </p:txBody>
      </p:sp>
      <p:sp>
        <p:nvSpPr>
          <p:cNvPr id="119" name=""/>
          <p:cNvSpPr/>
          <p:nvPr/>
        </p:nvSpPr>
        <p:spPr>
          <a:xfrm flipV="1">
            <a:off x="396720" y="3623400"/>
            <a:ext cx="117720" cy="1047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Arial"/>
            </a:endParaRPr>
          </a:p>
        </p:txBody>
      </p:sp>
      <p:sp>
        <p:nvSpPr>
          <p:cNvPr id="120" name=""/>
          <p:cNvSpPr/>
          <p:nvPr/>
        </p:nvSpPr>
        <p:spPr>
          <a:xfrm flipV="1">
            <a:off x="396720" y="4285440"/>
            <a:ext cx="117720" cy="1047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Arial"/>
            </a:endParaRPr>
          </a:p>
        </p:txBody>
      </p:sp>
      <p:sp>
        <p:nvSpPr>
          <p:cNvPr id="121" name=""/>
          <p:cNvSpPr/>
          <p:nvPr/>
        </p:nvSpPr>
        <p:spPr>
          <a:xfrm flipV="1">
            <a:off x="4357800" y="2467800"/>
            <a:ext cx="117360" cy="1047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Arial"/>
            </a:endParaRPr>
          </a:p>
        </p:txBody>
      </p:sp>
      <p:sp>
        <p:nvSpPr>
          <p:cNvPr id="122" name=""/>
          <p:cNvSpPr/>
          <p:nvPr/>
        </p:nvSpPr>
        <p:spPr>
          <a:xfrm flipV="1">
            <a:off x="4357800" y="2901240"/>
            <a:ext cx="117360" cy="1047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Arial"/>
            </a:endParaRPr>
          </a:p>
        </p:txBody>
      </p:sp>
      <p:sp>
        <p:nvSpPr>
          <p:cNvPr id="123" name=""/>
          <p:cNvSpPr/>
          <p:nvPr/>
        </p:nvSpPr>
        <p:spPr>
          <a:xfrm flipV="1">
            <a:off x="4357800" y="3323520"/>
            <a:ext cx="117360" cy="1047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Arial"/>
            </a:endParaRPr>
          </a:p>
        </p:txBody>
      </p:sp>
      <p:sp>
        <p:nvSpPr>
          <p:cNvPr id="124" name=""/>
          <p:cNvSpPr/>
          <p:nvPr/>
        </p:nvSpPr>
        <p:spPr>
          <a:xfrm flipV="1">
            <a:off x="2844720" y="5436360"/>
            <a:ext cx="117720" cy="1047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Arial"/>
            </a:endParaRPr>
          </a:p>
        </p:txBody>
      </p:sp>
      <p:sp>
        <p:nvSpPr>
          <p:cNvPr id="125" name=""/>
          <p:cNvSpPr/>
          <p:nvPr/>
        </p:nvSpPr>
        <p:spPr>
          <a:xfrm flipV="1">
            <a:off x="2844720" y="5798520"/>
            <a:ext cx="117720" cy="1047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Arial"/>
            </a:endParaRPr>
          </a:p>
        </p:txBody>
      </p:sp>
      <p:sp>
        <p:nvSpPr>
          <p:cNvPr id="126" name=""/>
          <p:cNvSpPr/>
          <p:nvPr/>
        </p:nvSpPr>
        <p:spPr>
          <a:xfrm flipV="1">
            <a:off x="2844720" y="6177960"/>
            <a:ext cx="117720" cy="1047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1" name=""/>
          <p:cNvSpPr/>
          <p:nvPr/>
        </p:nvSpPr>
        <p:spPr>
          <a:xfrm>
            <a:off x="7024680" y="1058760"/>
            <a:ext cx="1768320" cy="4859280"/>
          </a:xfrm>
          <a:prstGeom prst="rect">
            <a:avLst/>
          </a:prstGeom>
          <a:solidFill>
            <a:srgbClr val="0099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62" name=""/>
          <p:cNvSpPr/>
          <p:nvPr/>
        </p:nvSpPr>
        <p:spPr>
          <a:xfrm>
            <a:off x="1914480" y="1058760"/>
            <a:ext cx="1673280" cy="5470560"/>
          </a:xfrm>
          <a:prstGeom prst="rect">
            <a:avLst/>
          </a:prstGeom>
          <a:gradFill rotWithShape="0">
            <a:gsLst>
              <a:gs pos="0">
                <a:srgbClr val="ff7c80"/>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63" name=""/>
          <p:cNvSpPr/>
          <p:nvPr/>
        </p:nvSpPr>
        <p:spPr>
          <a:xfrm>
            <a:off x="3576600" y="1058760"/>
            <a:ext cx="1787400" cy="5470560"/>
          </a:xfrm>
          <a:prstGeom prst="rect">
            <a:avLst/>
          </a:prstGeom>
          <a:gradFill rotWithShape="0">
            <a:gsLst>
              <a:gs pos="0">
                <a:srgbClr val="85ff88"/>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64" name=""/>
          <p:cNvSpPr/>
          <p:nvPr/>
        </p:nvSpPr>
        <p:spPr>
          <a:xfrm>
            <a:off x="5297400" y="1058760"/>
            <a:ext cx="1787760" cy="5470560"/>
          </a:xfrm>
          <a:prstGeom prst="rect">
            <a:avLst/>
          </a:prstGeom>
          <a:gradFill rotWithShape="0">
            <a:gsLst>
              <a:gs pos="0">
                <a:srgbClr val="ffff99"/>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65" name=""/>
          <p:cNvSpPr/>
          <p:nvPr/>
        </p:nvSpPr>
        <p:spPr>
          <a:xfrm>
            <a:off x="365040" y="1058760"/>
            <a:ext cx="1559160" cy="4859280"/>
          </a:xfrm>
          <a:prstGeom prst="rect">
            <a:avLst/>
          </a:prstGeom>
          <a:solidFill>
            <a:srgbClr val="0099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66" name="PlaceHolder 1"/>
          <p:cNvSpPr>
            <a:spLocks noGrp="1"/>
          </p:cNvSpPr>
          <p:nvPr>
            <p:ph type="title"/>
          </p:nvPr>
        </p:nvSpPr>
        <p:spPr>
          <a:xfrm>
            <a:off x="685800" y="104760"/>
            <a:ext cx="7772400" cy="922320"/>
          </a:xfrm>
          <a:prstGeom prst="rect">
            <a:avLst/>
          </a:prstGeom>
          <a:noFill/>
          <a:ln w="0">
            <a:noFill/>
          </a:ln>
        </p:spPr>
        <p:txBody>
          <a:bodyPr lIns="90000" rIns="90000" tIns="46800" bIns="4680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Update: Clean Air Issues – NOx, SO</a:t>
            </a:r>
            <a:r>
              <a:rPr b="0" lang="en-US" sz="3000" strike="noStrike" u="none" baseline="-10000">
                <a:solidFill>
                  <a:srgbClr val="000000"/>
                </a:solidFill>
                <a:effectLst/>
                <a:uFillTx/>
                <a:latin typeface="Arial Black"/>
              </a:rPr>
              <a:t>2</a:t>
            </a:r>
            <a:r>
              <a:rPr b="0" lang="en-US" sz="3000" strike="noStrike" u="none">
                <a:solidFill>
                  <a:srgbClr val="000000"/>
                </a:solidFill>
                <a:effectLst/>
                <a:uFillTx/>
                <a:latin typeface="Arial Black"/>
              </a:rPr>
              <a:t>, Mercury</a:t>
            </a:r>
            <a:endParaRPr b="0" lang="en-US" sz="3000" strike="noStrike" u="none">
              <a:solidFill>
                <a:srgbClr val="000000"/>
              </a:solidFill>
              <a:effectLst/>
              <a:uFillTx/>
              <a:latin typeface="Arial Black"/>
            </a:endParaRPr>
          </a:p>
        </p:txBody>
      </p:sp>
      <p:sp>
        <p:nvSpPr>
          <p:cNvPr id="467" name=""/>
          <p:cNvSpPr/>
          <p:nvPr/>
        </p:nvSpPr>
        <p:spPr>
          <a:xfrm>
            <a:off x="514800" y="1874880"/>
            <a:ext cx="1272240" cy="2012040"/>
          </a:xfrm>
          <a:prstGeom prst="rect">
            <a:avLst/>
          </a:prstGeom>
          <a:noFill/>
          <a:ln w="0">
            <a:noFill/>
          </a:ln>
        </p:spPr>
        <p:style>
          <a:lnRef idx="0"/>
          <a:fillRef idx="0"/>
          <a:effectRef idx="0"/>
          <a:fontRef idx="minor"/>
        </p:style>
        <p:txBody>
          <a:bodyPr wrap="none" lIns="0" rIns="0" tIns="0" bIns="0" anchor="t">
            <a:spAutoFit/>
          </a:bodyPr>
          <a:p>
            <a:pPr indent="114480">
              <a:buClr>
                <a:srgbClr val="ffffff"/>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NO</a:t>
            </a:r>
            <a:r>
              <a:rPr b="1" lang="en-US" sz="1200" strike="noStrike" u="none" baseline="-8000">
                <a:solidFill>
                  <a:srgbClr val="ffffff"/>
                </a:solidFill>
                <a:effectLst/>
                <a:uFillTx/>
                <a:latin typeface="Arial"/>
              </a:rPr>
              <a:t>x</a:t>
            </a:r>
            <a:r>
              <a:rPr b="1" lang="en-US" sz="1200" strike="noStrike" u="none">
                <a:solidFill>
                  <a:srgbClr val="ffffff"/>
                </a:solidFill>
                <a:effectLst/>
                <a:uFillTx/>
                <a:latin typeface="Arial"/>
              </a:rPr>
              <a:t> trading -</a:t>
            </a:r>
            <a:endParaRPr b="0" lang="en-US" sz="1200" strike="noStrike" u="none">
              <a:solidFill>
                <a:srgbClr val="000000"/>
              </a:solidFill>
              <a:effectLst/>
              <a:uFillTx/>
              <a:latin typeface="Arial"/>
            </a:endParaRPr>
          </a:p>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SIP call states</a:t>
            </a:r>
            <a:endParaRPr b="0" lang="en-US" sz="1200" strike="noStrike" u="none">
              <a:solidFill>
                <a:srgbClr val="000000"/>
              </a:solidFill>
              <a:effectLst/>
              <a:uFillTx/>
              <a:latin typeface="Arial"/>
            </a:endParaRPr>
          </a:p>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and Ozone </a:t>
            </a:r>
            <a:endParaRPr b="0" lang="en-US" sz="1200" strike="noStrike" u="none">
              <a:solidFill>
                <a:srgbClr val="000000"/>
              </a:solidFill>
              <a:effectLst/>
              <a:uFillTx/>
              <a:latin typeface="Arial"/>
            </a:endParaRPr>
          </a:p>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Transport Region</a:t>
            </a:r>
            <a:endParaRPr b="0" lang="en-US" sz="1200" strike="noStrike" u="none">
              <a:solidFill>
                <a:srgbClr val="000000"/>
              </a:solidFill>
              <a:effectLst/>
              <a:uFillTx/>
              <a:latin typeface="Arial"/>
            </a:endParaRPr>
          </a:p>
          <a:p>
            <a:pPr indent="114480">
              <a:buClr>
                <a:srgbClr val="ffffff"/>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indent="114480">
              <a:buClr>
                <a:srgbClr val="ffffff"/>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SO</a:t>
            </a:r>
            <a:r>
              <a:rPr b="1" lang="en-US" sz="1200" strike="noStrike" u="none" baseline="-8000">
                <a:solidFill>
                  <a:srgbClr val="ffffff"/>
                </a:solidFill>
                <a:effectLst/>
                <a:uFillTx/>
                <a:latin typeface="Arial"/>
              </a:rPr>
              <a:t>2</a:t>
            </a:r>
            <a:r>
              <a:rPr b="1" lang="en-US" sz="1200" strike="noStrike" u="none">
                <a:solidFill>
                  <a:srgbClr val="ffffff"/>
                </a:solidFill>
                <a:effectLst/>
                <a:uFillTx/>
                <a:latin typeface="Arial"/>
              </a:rPr>
              <a:t>/acid rain</a:t>
            </a:r>
            <a:endParaRPr b="0" lang="en-US" sz="1200" strike="noStrike" u="none">
              <a:solidFill>
                <a:srgbClr val="000000"/>
              </a:solidFill>
              <a:effectLst/>
              <a:uFillTx/>
              <a:latin typeface="Arial"/>
            </a:endParaRPr>
          </a:p>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program</a:t>
            </a:r>
            <a:endParaRPr b="0" lang="en-US" sz="1200" strike="noStrike" u="none">
              <a:solidFill>
                <a:srgbClr val="000000"/>
              </a:solidFill>
              <a:effectLst/>
              <a:uFillTx/>
              <a:latin typeface="Arial"/>
            </a:endParaRPr>
          </a:p>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amendments</a:t>
            </a:r>
            <a:endParaRPr b="0" lang="en-US" sz="1200" strike="noStrike" u="none">
              <a:solidFill>
                <a:srgbClr val="000000"/>
              </a:solidFill>
              <a:effectLst/>
              <a:uFillTx/>
              <a:latin typeface="Arial"/>
            </a:endParaRPr>
          </a:p>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endParaRPr b="0" lang="en-US" sz="1200" strike="noStrike" u="none">
              <a:solidFill>
                <a:srgbClr val="000000"/>
              </a:solidFill>
              <a:effectLst/>
              <a:uFillTx/>
              <a:latin typeface="Arial"/>
            </a:endParaRPr>
          </a:p>
          <a:p>
            <a:pPr indent="114480">
              <a:buClr>
                <a:srgbClr val="ffffff"/>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Mercury under </a:t>
            </a:r>
            <a:endParaRPr b="0" lang="en-US" sz="1200" strike="noStrike" u="none">
              <a:solidFill>
                <a:srgbClr val="000000"/>
              </a:solidFill>
              <a:effectLst/>
              <a:uFillTx/>
              <a:latin typeface="Arial"/>
            </a:endParaRPr>
          </a:p>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consideration</a:t>
            </a:r>
            <a:endParaRPr b="0" lang="en-US" sz="1200" strike="noStrike" u="none">
              <a:solidFill>
                <a:srgbClr val="000000"/>
              </a:solidFill>
              <a:effectLst/>
              <a:uFillTx/>
              <a:latin typeface="Arial"/>
            </a:endParaRPr>
          </a:p>
        </p:txBody>
      </p:sp>
      <p:sp>
        <p:nvSpPr>
          <p:cNvPr id="468" name=""/>
          <p:cNvSpPr/>
          <p:nvPr/>
        </p:nvSpPr>
        <p:spPr>
          <a:xfrm>
            <a:off x="5533200" y="1887480"/>
            <a:ext cx="1222200" cy="4572360"/>
          </a:xfrm>
          <a:prstGeom prst="rect">
            <a:avLst/>
          </a:prstGeom>
          <a:noFill/>
          <a:ln w="0">
            <a:noFill/>
          </a:ln>
        </p:spPr>
        <p:style>
          <a:lnRef idx="0"/>
          <a:fillRef idx="0"/>
          <a:effectRef idx="0"/>
          <a:fontRef idx="minor"/>
        </p:style>
        <p:txBody>
          <a:bodyPr wrap="none" lIns="0" rIns="0" tIns="0" bIns="0" anchor="t">
            <a:spAutoFit/>
          </a:bodyPr>
          <a:p>
            <a:pPr>
              <a:buClr>
                <a:srgbClr val="000000"/>
              </a:buClr>
              <a:buFont typeface="Arial"/>
              <a:buChar char="•"/>
              <a:tabLst>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Battle being</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fought between</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EPA and</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Northeast</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states and</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Midwest states</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over NOx</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a:p>
            <a:pPr>
              <a:buClr>
                <a:srgbClr val="000000"/>
              </a:buClr>
              <a:buFont typeface="Arial"/>
              <a:buChar char="•"/>
              <a:tabLst>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Litigation</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causing delay</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in</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implementation</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of regulations</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a:p>
            <a:pPr>
              <a:buClr>
                <a:srgbClr val="000000"/>
              </a:buClr>
              <a:buFont typeface="Arial"/>
              <a:buChar char="•"/>
              <a:tabLst>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EPA</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contemplating</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next 10 years –</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integrated air</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regulations?</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Font typeface="Arial"/>
              <a:buChar char="•"/>
              <a:tabLst>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CAA legislation</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of any kind will</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not proceed</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until likely after</a:t>
            </a:r>
            <a:endParaRPr b="0" lang="en-US" sz="1200" strike="noStrike" u="none">
              <a:solidFill>
                <a:srgbClr val="000000"/>
              </a:solidFill>
              <a:effectLst/>
              <a:uFillTx/>
              <a:latin typeface="Arial"/>
            </a:endParaRPr>
          </a:p>
          <a:p>
            <a:pPr>
              <a:tabLst>
                <a:tab algn="l" pos="0"/>
                <a:tab algn="l" pos="6336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2000 elections</a:t>
            </a:r>
            <a:endParaRPr b="0" lang="en-US" sz="1200" strike="noStrike" u="none">
              <a:solidFill>
                <a:srgbClr val="000000"/>
              </a:solidFill>
              <a:effectLst/>
              <a:uFillTx/>
              <a:latin typeface="Arial"/>
            </a:endParaRPr>
          </a:p>
        </p:txBody>
      </p:sp>
      <p:sp>
        <p:nvSpPr>
          <p:cNvPr id="469" name=""/>
          <p:cNvSpPr/>
          <p:nvPr/>
        </p:nvSpPr>
        <p:spPr>
          <a:xfrm>
            <a:off x="5459400" y="4791240"/>
            <a:ext cx="43200" cy="1832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p:txBody>
      </p:sp>
      <p:sp>
        <p:nvSpPr>
          <p:cNvPr id="470" name=""/>
          <p:cNvSpPr/>
          <p:nvPr/>
        </p:nvSpPr>
        <p:spPr>
          <a:xfrm>
            <a:off x="7054920" y="2754360"/>
            <a:ext cx="43200" cy="1832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 </a:t>
            </a:r>
            <a:endParaRPr b="0" lang="en-US" sz="1200" strike="noStrike" u="none">
              <a:solidFill>
                <a:srgbClr val="000000"/>
              </a:solidFill>
              <a:effectLst/>
              <a:uFillTx/>
              <a:latin typeface="Arial"/>
            </a:endParaRPr>
          </a:p>
        </p:txBody>
      </p:sp>
      <p:sp>
        <p:nvSpPr>
          <p:cNvPr id="471" name=""/>
          <p:cNvSpPr/>
          <p:nvPr/>
        </p:nvSpPr>
        <p:spPr>
          <a:xfrm>
            <a:off x="7304760" y="1874880"/>
            <a:ext cx="1190520" cy="2560680"/>
          </a:xfrm>
          <a:prstGeom prst="rect">
            <a:avLst/>
          </a:prstGeom>
          <a:noFill/>
          <a:ln w="0">
            <a:noFill/>
          </a:ln>
        </p:spPr>
        <p:style>
          <a:lnRef idx="0"/>
          <a:fillRef idx="0"/>
          <a:effectRef idx="0"/>
          <a:fontRef idx="minor"/>
        </p:style>
        <p:txBody>
          <a:bodyPr wrap="none" lIns="0" rIns="0" tIns="0" bIns="0" anchor="t">
            <a:spAutoFit/>
          </a:bodyPr>
          <a:p>
            <a:pPr>
              <a:buClr>
                <a:srgbClr val="ffffff"/>
              </a:buClr>
              <a:buSzPct val="120000"/>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NOx Cap and </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Trading</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Program : </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benefit for </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emissions </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trading, green</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power, gas, </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clean </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technologies,</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renewables;</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potential</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downsides for </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generation</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and coal</a:t>
            </a:r>
            <a:endParaRPr b="0" lang="en-US" sz="1200" strike="noStrike" u="none">
              <a:solidFill>
                <a:srgbClr val="000000"/>
              </a:solidFill>
              <a:effectLst/>
              <a:uFillTx/>
              <a:latin typeface="Arial"/>
            </a:endParaRPr>
          </a:p>
        </p:txBody>
      </p:sp>
      <p:sp>
        <p:nvSpPr>
          <p:cNvPr id="472" name=""/>
          <p:cNvSpPr/>
          <p:nvPr/>
        </p:nvSpPr>
        <p:spPr>
          <a:xfrm>
            <a:off x="1981080" y="1879560"/>
            <a:ext cx="1525680" cy="2114280"/>
          </a:xfrm>
          <a:prstGeom prst="rect">
            <a:avLst/>
          </a:prstGeom>
          <a:noFill/>
          <a:ln w="0">
            <a:noFill/>
          </a:ln>
        </p:spPr>
        <p:style>
          <a:lnRef idx="0"/>
          <a:fillRef idx="0"/>
          <a:effectRef idx="0"/>
          <a:fontRef idx="minor"/>
        </p:style>
        <p:txBody>
          <a:bodyPr lIns="0" rIns="0" tIns="0" bIns="0" anchor="t">
            <a:spAutoFit/>
          </a:bodyPr>
          <a:p>
            <a:pPr marL="177840" indent="-114480">
              <a:spcBef>
                <a:spcPts val="374"/>
              </a:spcBef>
              <a:spcAft>
                <a:spcPts val="37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EPSA</a:t>
            </a:r>
            <a:endParaRPr b="0" lang="en-US" sz="1200" strike="noStrike" u="none">
              <a:solidFill>
                <a:srgbClr val="000000"/>
              </a:solidFill>
              <a:effectLst/>
              <a:uFillTx/>
              <a:latin typeface="Arial"/>
            </a:endParaRPr>
          </a:p>
          <a:p>
            <a:pPr marL="177840" indent="-114480">
              <a:spcBef>
                <a:spcPts val="374"/>
              </a:spcBef>
              <a:spcAft>
                <a:spcPts val="37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Enron led coalition of competitive generators</a:t>
            </a:r>
            <a:endParaRPr b="0" lang="en-US" sz="1200" strike="noStrike" u="none">
              <a:solidFill>
                <a:srgbClr val="000000"/>
              </a:solidFill>
              <a:effectLst/>
              <a:uFillTx/>
              <a:latin typeface="Arial"/>
            </a:endParaRPr>
          </a:p>
          <a:p>
            <a:pPr marL="177840" indent="-114480">
              <a:spcBef>
                <a:spcPts val="374"/>
              </a:spcBef>
              <a:spcAft>
                <a:spcPts val="37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Coalition for Gas Based Environmental Solutions</a:t>
            </a:r>
            <a:endParaRPr b="0" lang="en-US" sz="1200" strike="noStrike" u="none">
              <a:solidFill>
                <a:srgbClr val="000000"/>
              </a:solidFill>
              <a:effectLst/>
              <a:uFillTx/>
              <a:latin typeface="Arial"/>
            </a:endParaRPr>
          </a:p>
          <a:p>
            <a:pPr marL="177840" indent="-114480">
              <a:spcBef>
                <a:spcPts val="374"/>
              </a:spcBef>
              <a:spcAft>
                <a:spcPts val="37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INGAA</a:t>
            </a:r>
            <a:endParaRPr b="0" lang="en-US" sz="1200" strike="noStrike" u="none">
              <a:solidFill>
                <a:srgbClr val="000000"/>
              </a:solidFill>
              <a:effectLst/>
              <a:uFillTx/>
              <a:latin typeface="Arial"/>
            </a:endParaRPr>
          </a:p>
        </p:txBody>
      </p:sp>
      <p:sp>
        <p:nvSpPr>
          <p:cNvPr id="473" name=""/>
          <p:cNvSpPr/>
          <p:nvPr/>
        </p:nvSpPr>
        <p:spPr>
          <a:xfrm>
            <a:off x="766800" y="1155600"/>
            <a:ext cx="63180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Issues</a:t>
            </a:r>
            <a:endParaRPr b="0" lang="en-US" sz="1600" strike="noStrike" u="none">
              <a:solidFill>
                <a:srgbClr val="000000"/>
              </a:solidFill>
              <a:effectLst/>
              <a:uFillTx/>
              <a:latin typeface="Arial"/>
            </a:endParaRPr>
          </a:p>
        </p:txBody>
      </p:sp>
      <p:sp>
        <p:nvSpPr>
          <p:cNvPr id="474" name=""/>
          <p:cNvSpPr/>
          <p:nvPr/>
        </p:nvSpPr>
        <p:spPr>
          <a:xfrm>
            <a:off x="2221920" y="1168560"/>
            <a:ext cx="98028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Coalitions</a:t>
            </a:r>
            <a:endParaRPr b="0" lang="en-US" sz="1600" strike="noStrike" u="none">
              <a:solidFill>
                <a:srgbClr val="000000"/>
              </a:solidFill>
              <a:effectLst/>
              <a:uFillTx/>
              <a:latin typeface="Arial"/>
            </a:endParaRPr>
          </a:p>
        </p:txBody>
      </p:sp>
      <p:sp>
        <p:nvSpPr>
          <p:cNvPr id="475" name=""/>
          <p:cNvSpPr/>
          <p:nvPr/>
        </p:nvSpPr>
        <p:spPr>
          <a:xfrm>
            <a:off x="3648960" y="1168560"/>
            <a:ext cx="157788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Status/Activities</a:t>
            </a:r>
            <a:endParaRPr b="0" lang="en-US" sz="1600" strike="noStrike" u="none">
              <a:solidFill>
                <a:srgbClr val="000000"/>
              </a:solidFill>
              <a:effectLst/>
              <a:uFillTx/>
              <a:latin typeface="Arial"/>
            </a:endParaRPr>
          </a:p>
        </p:txBody>
      </p:sp>
      <p:sp>
        <p:nvSpPr>
          <p:cNvPr id="476" name=""/>
          <p:cNvSpPr/>
          <p:nvPr/>
        </p:nvSpPr>
        <p:spPr>
          <a:xfrm>
            <a:off x="5393520" y="1155600"/>
            <a:ext cx="156636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Political Factors</a:t>
            </a:r>
            <a:endParaRPr b="0" lang="en-US" sz="1600" strike="noStrike" u="none">
              <a:solidFill>
                <a:srgbClr val="000000"/>
              </a:solidFill>
              <a:effectLst/>
              <a:uFillTx/>
              <a:latin typeface="Arial"/>
            </a:endParaRPr>
          </a:p>
        </p:txBody>
      </p:sp>
      <p:sp>
        <p:nvSpPr>
          <p:cNvPr id="477" name=""/>
          <p:cNvSpPr/>
          <p:nvPr/>
        </p:nvSpPr>
        <p:spPr>
          <a:xfrm>
            <a:off x="7134120" y="1155600"/>
            <a:ext cx="1622520" cy="4878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Potential Impact </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on Enron</a:t>
            </a:r>
            <a:endParaRPr b="0" lang="en-US" sz="1600" strike="noStrike" u="none">
              <a:solidFill>
                <a:srgbClr val="000000"/>
              </a:solidFill>
              <a:effectLst/>
              <a:uFillTx/>
              <a:latin typeface="Arial"/>
            </a:endParaRPr>
          </a:p>
        </p:txBody>
      </p:sp>
      <p:sp>
        <p:nvSpPr>
          <p:cNvPr id="478" name=""/>
          <p:cNvSpPr/>
          <p:nvPr/>
        </p:nvSpPr>
        <p:spPr>
          <a:xfrm>
            <a:off x="3657600" y="1881360"/>
            <a:ext cx="1504800" cy="3109320"/>
          </a:xfrm>
          <a:prstGeom prst="rect">
            <a:avLst/>
          </a:prstGeom>
          <a:noFill/>
          <a:ln w="0">
            <a:noFill/>
          </a:ln>
        </p:spPr>
        <p:style>
          <a:lnRef idx="0"/>
          <a:fillRef idx="0"/>
          <a:effectRef idx="0"/>
          <a:fontRef idx="minor"/>
        </p:style>
        <p:txBody>
          <a:bodyPr lIns="0" rIns="0" tIns="0" bIns="0" anchor="t">
            <a:spAutoFit/>
          </a:bodyPr>
          <a:p>
            <a:pPr marL="17784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States developing NOx SIPs - delay by court stay</a:t>
            </a:r>
            <a:endParaRPr b="0" lang="en-US" sz="1200" strike="noStrike" u="none">
              <a:solidFill>
                <a:srgbClr val="000000"/>
              </a:solidFill>
              <a:effectLst/>
              <a:uFillTx/>
              <a:latin typeface="Arial"/>
            </a:endParaRPr>
          </a:p>
          <a:p>
            <a:pPr marL="17784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7784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Future No</a:t>
            </a:r>
            <a:r>
              <a:rPr b="1" lang="en-US" sz="1200" strike="noStrike" u="none" baseline="-8000">
                <a:solidFill>
                  <a:srgbClr val="000000"/>
                </a:solidFill>
                <a:effectLst/>
                <a:uFillTx/>
                <a:latin typeface="Arial"/>
              </a:rPr>
              <a:t>x</a:t>
            </a:r>
            <a:r>
              <a:rPr b="1" lang="en-US" sz="1200" strike="noStrike" u="none">
                <a:solidFill>
                  <a:srgbClr val="000000"/>
                </a:solidFill>
                <a:effectLst/>
                <a:uFillTx/>
                <a:latin typeface="Arial"/>
              </a:rPr>
              <a:t>/PM regulations delayed by litigation</a:t>
            </a:r>
            <a:endParaRPr b="0" lang="en-US" sz="1200" strike="noStrike" u="none">
              <a:solidFill>
                <a:srgbClr val="000000"/>
              </a:solidFill>
              <a:effectLst/>
              <a:uFillTx/>
              <a:latin typeface="Arial"/>
            </a:endParaRPr>
          </a:p>
          <a:p>
            <a:pPr marL="17784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7784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Legislation on SO</a:t>
            </a:r>
            <a:r>
              <a:rPr b="1" lang="en-US" sz="1200" strike="noStrike" u="none" baseline="-8000">
                <a:solidFill>
                  <a:srgbClr val="000000"/>
                </a:solidFill>
                <a:effectLst/>
                <a:uFillTx/>
                <a:latin typeface="Arial"/>
              </a:rPr>
              <a:t>2</a:t>
            </a:r>
            <a:r>
              <a:rPr b="1" lang="en-US" sz="1200" strike="noStrike" u="none">
                <a:solidFill>
                  <a:srgbClr val="000000"/>
                </a:solidFill>
                <a:effectLst/>
                <a:uFillTx/>
                <a:latin typeface="Arial"/>
              </a:rPr>
              <a:t> introduced but not moving in Congress</a:t>
            </a:r>
            <a:endParaRPr b="0" lang="en-US" sz="1200" strike="noStrike" u="none">
              <a:solidFill>
                <a:srgbClr val="000000"/>
              </a:solidFill>
              <a:effectLst/>
              <a:uFillTx/>
              <a:latin typeface="Arial"/>
            </a:endParaRPr>
          </a:p>
          <a:p>
            <a:pPr marL="17784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177840" indent="-11448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No</a:t>
            </a:r>
            <a:r>
              <a:rPr b="1" lang="en-US" sz="1200" strike="noStrike" u="none" baseline="-8000">
                <a:solidFill>
                  <a:srgbClr val="000000"/>
                </a:solidFill>
                <a:effectLst/>
                <a:uFillTx/>
                <a:latin typeface="Arial"/>
              </a:rPr>
              <a:t>x</a:t>
            </a:r>
            <a:r>
              <a:rPr b="1" lang="en-US" sz="1200" strike="noStrike" u="none">
                <a:solidFill>
                  <a:srgbClr val="000000"/>
                </a:solidFill>
                <a:effectLst/>
                <a:uFillTx/>
                <a:latin typeface="Arial"/>
              </a:rPr>
              <a:t> Cap and Trade language included </a:t>
            </a:r>
            <a:endParaRPr b="0"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9" name=""/>
          <p:cNvSpPr/>
          <p:nvPr/>
        </p:nvSpPr>
        <p:spPr>
          <a:xfrm>
            <a:off x="7024680" y="1058760"/>
            <a:ext cx="1768320" cy="4859280"/>
          </a:xfrm>
          <a:prstGeom prst="rect">
            <a:avLst/>
          </a:prstGeom>
          <a:solidFill>
            <a:srgbClr val="0099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80" name=""/>
          <p:cNvSpPr/>
          <p:nvPr/>
        </p:nvSpPr>
        <p:spPr>
          <a:xfrm>
            <a:off x="1914480" y="1058760"/>
            <a:ext cx="1673280" cy="5470560"/>
          </a:xfrm>
          <a:prstGeom prst="rect">
            <a:avLst/>
          </a:prstGeom>
          <a:gradFill rotWithShape="0">
            <a:gsLst>
              <a:gs pos="0">
                <a:srgbClr val="ff7c80"/>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81" name=""/>
          <p:cNvSpPr/>
          <p:nvPr/>
        </p:nvSpPr>
        <p:spPr>
          <a:xfrm>
            <a:off x="3576600" y="1058760"/>
            <a:ext cx="1787400" cy="5470560"/>
          </a:xfrm>
          <a:prstGeom prst="rect">
            <a:avLst/>
          </a:prstGeom>
          <a:gradFill rotWithShape="0">
            <a:gsLst>
              <a:gs pos="0">
                <a:srgbClr val="85ff88"/>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82" name=""/>
          <p:cNvSpPr/>
          <p:nvPr/>
        </p:nvSpPr>
        <p:spPr>
          <a:xfrm>
            <a:off x="5297400" y="1058760"/>
            <a:ext cx="1787760" cy="5470560"/>
          </a:xfrm>
          <a:prstGeom prst="rect">
            <a:avLst/>
          </a:prstGeom>
          <a:gradFill rotWithShape="0">
            <a:gsLst>
              <a:gs pos="0">
                <a:srgbClr val="ffff99"/>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83" name=""/>
          <p:cNvSpPr/>
          <p:nvPr/>
        </p:nvSpPr>
        <p:spPr>
          <a:xfrm>
            <a:off x="365040" y="1058760"/>
            <a:ext cx="1559160" cy="4859280"/>
          </a:xfrm>
          <a:prstGeom prst="rect">
            <a:avLst/>
          </a:prstGeom>
          <a:solidFill>
            <a:srgbClr val="0099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84"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Update: Global Climate Change</a:t>
            </a:r>
            <a:endParaRPr b="0" lang="en-US" sz="3000" strike="noStrike" u="none">
              <a:solidFill>
                <a:srgbClr val="000000"/>
              </a:solidFill>
              <a:effectLst/>
              <a:uFillTx/>
              <a:latin typeface="Arial Black"/>
            </a:endParaRPr>
          </a:p>
        </p:txBody>
      </p:sp>
      <p:sp>
        <p:nvSpPr>
          <p:cNvPr id="485" name=""/>
          <p:cNvSpPr/>
          <p:nvPr/>
        </p:nvSpPr>
        <p:spPr>
          <a:xfrm>
            <a:off x="855720" y="1160640"/>
            <a:ext cx="63180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Issues</a:t>
            </a:r>
            <a:endParaRPr b="0" lang="en-US" sz="1600" strike="noStrike" u="none">
              <a:solidFill>
                <a:srgbClr val="000000"/>
              </a:solidFill>
              <a:effectLst/>
              <a:uFillTx/>
              <a:latin typeface="Arial"/>
            </a:endParaRPr>
          </a:p>
        </p:txBody>
      </p:sp>
      <p:sp>
        <p:nvSpPr>
          <p:cNvPr id="486" name=""/>
          <p:cNvSpPr/>
          <p:nvPr/>
        </p:nvSpPr>
        <p:spPr>
          <a:xfrm>
            <a:off x="2271240" y="1160640"/>
            <a:ext cx="98028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Coalitions</a:t>
            </a:r>
            <a:endParaRPr b="0" lang="en-US" sz="1600" strike="noStrike" u="none">
              <a:solidFill>
                <a:srgbClr val="000000"/>
              </a:solidFill>
              <a:effectLst/>
              <a:uFillTx/>
              <a:latin typeface="Arial"/>
            </a:endParaRPr>
          </a:p>
        </p:txBody>
      </p:sp>
      <p:sp>
        <p:nvSpPr>
          <p:cNvPr id="487" name=""/>
          <p:cNvSpPr/>
          <p:nvPr/>
        </p:nvSpPr>
        <p:spPr>
          <a:xfrm>
            <a:off x="3668040" y="1160640"/>
            <a:ext cx="157788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Status/Activities</a:t>
            </a:r>
            <a:endParaRPr b="0" lang="en-US" sz="1600" strike="noStrike" u="none">
              <a:solidFill>
                <a:srgbClr val="000000"/>
              </a:solidFill>
              <a:effectLst/>
              <a:uFillTx/>
              <a:latin typeface="Arial"/>
            </a:endParaRPr>
          </a:p>
        </p:txBody>
      </p:sp>
      <p:sp>
        <p:nvSpPr>
          <p:cNvPr id="488" name=""/>
          <p:cNvSpPr/>
          <p:nvPr/>
        </p:nvSpPr>
        <p:spPr>
          <a:xfrm>
            <a:off x="5414400" y="1173240"/>
            <a:ext cx="156636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Political Factors</a:t>
            </a:r>
            <a:endParaRPr b="0" lang="en-US" sz="1600" strike="noStrike" u="none">
              <a:solidFill>
                <a:srgbClr val="000000"/>
              </a:solidFill>
              <a:effectLst/>
              <a:uFillTx/>
              <a:latin typeface="Arial"/>
            </a:endParaRPr>
          </a:p>
        </p:txBody>
      </p:sp>
      <p:sp>
        <p:nvSpPr>
          <p:cNvPr id="489" name=""/>
          <p:cNvSpPr/>
          <p:nvPr/>
        </p:nvSpPr>
        <p:spPr>
          <a:xfrm>
            <a:off x="7131960" y="1163520"/>
            <a:ext cx="1566360" cy="4878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Potential Impact</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on Enron</a:t>
            </a:r>
            <a:endParaRPr b="0" lang="en-US" sz="1600" strike="noStrike" u="none">
              <a:solidFill>
                <a:srgbClr val="000000"/>
              </a:solidFill>
              <a:effectLst/>
              <a:uFillTx/>
              <a:latin typeface="Arial"/>
            </a:endParaRPr>
          </a:p>
        </p:txBody>
      </p:sp>
      <p:sp>
        <p:nvSpPr>
          <p:cNvPr id="490" name=""/>
          <p:cNvSpPr/>
          <p:nvPr/>
        </p:nvSpPr>
        <p:spPr>
          <a:xfrm>
            <a:off x="518040" y="1760400"/>
            <a:ext cx="1239120" cy="1463400"/>
          </a:xfrm>
          <a:prstGeom prst="rect">
            <a:avLst/>
          </a:prstGeom>
          <a:noFill/>
          <a:ln w="0">
            <a:noFill/>
          </a:ln>
        </p:spPr>
        <p:style>
          <a:lnRef idx="0"/>
          <a:fillRef idx="0"/>
          <a:effectRef idx="0"/>
          <a:fontRef idx="minor"/>
        </p:style>
        <p:txBody>
          <a:bodyPr wrap="none" lIns="0" rIns="0" tIns="0" bIns="0" anchor="t">
            <a:spAutoFit/>
          </a:bodyPr>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Development of</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Domestic,</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International</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carbon</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regulations</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Credit for Early</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Action</a:t>
            </a:r>
            <a:endParaRPr b="0" lang="en-US" sz="1200" strike="noStrike" u="none">
              <a:solidFill>
                <a:srgbClr val="000000"/>
              </a:solidFill>
              <a:effectLst/>
              <a:uFillTx/>
              <a:latin typeface="Arial"/>
            </a:endParaRPr>
          </a:p>
        </p:txBody>
      </p:sp>
      <p:sp>
        <p:nvSpPr>
          <p:cNvPr id="491" name=""/>
          <p:cNvSpPr/>
          <p:nvPr/>
        </p:nvSpPr>
        <p:spPr>
          <a:xfrm>
            <a:off x="2182320" y="1752480"/>
            <a:ext cx="1182600" cy="5033160"/>
          </a:xfrm>
          <a:prstGeom prst="rect">
            <a:avLst/>
          </a:prstGeom>
          <a:noFill/>
          <a:ln w="0">
            <a:noFill/>
          </a:ln>
        </p:spPr>
        <p:style>
          <a:lnRef idx="0"/>
          <a:fillRef idx="0"/>
          <a:effectRef idx="0"/>
          <a:fontRef idx="minor"/>
        </p:style>
        <p:txBody>
          <a:bodyPr wrap="none" lIns="0" rIns="0" tIns="0" bIns="0" anchor="t">
            <a:spAutoFit/>
          </a:bodyPr>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Leading</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formation of a</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multi-industry</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coalition on</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efficiency-</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based solutions</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Ad Hoc Gas</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Industry</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Coalition on</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Climate Change</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Coalition for</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Gas Based</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Environmental</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Solutions</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Business</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Council for</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Sustainable</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Energy</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Alliance to Save</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Energy</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Pew Center</a:t>
            </a:r>
            <a:endParaRPr b="0" lang="en-US" sz="11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INGAA Climate</a:t>
            </a:r>
            <a:endParaRPr b="0" lang="en-US" sz="11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Change Task</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Force</a:t>
            </a:r>
            <a:endParaRPr b="0" lang="en-US" sz="11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Arial"/>
            </a:endParaRPr>
          </a:p>
        </p:txBody>
      </p:sp>
      <p:sp>
        <p:nvSpPr>
          <p:cNvPr id="492" name=""/>
          <p:cNvSpPr/>
          <p:nvPr/>
        </p:nvSpPr>
        <p:spPr>
          <a:xfrm>
            <a:off x="3816720" y="1747800"/>
            <a:ext cx="1301040" cy="4206600"/>
          </a:xfrm>
          <a:prstGeom prst="rect">
            <a:avLst/>
          </a:prstGeom>
          <a:noFill/>
          <a:ln w="0">
            <a:noFill/>
          </a:ln>
        </p:spPr>
        <p:style>
          <a:lnRef idx="0"/>
          <a:fillRef idx="0"/>
          <a:effectRef idx="0"/>
          <a:fontRef idx="minor"/>
        </p:style>
        <p:txBody>
          <a:bodyPr wrap="none" lIns="0" rIns="0" tIns="0" bIns="0" anchor="t">
            <a:spAutoFit/>
          </a:bodyPr>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Kyoto treaty</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ratified but U.S.</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Senate</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ratification</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unlikely</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Battles fought</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in</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appropriations</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legislation over</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climate R&amp;D</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Early crediting</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legislation</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introduced but</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stalled</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Enron</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developing pro-</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active carbon</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programs now –</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setting high</a:t>
            </a:r>
            <a:endParaRPr b="0" lang="en-US" sz="12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credit standards</a:t>
            </a:r>
            <a:endParaRPr b="0" lang="en-US" sz="1200" strike="noStrike" u="none">
              <a:solidFill>
                <a:srgbClr val="000000"/>
              </a:solidFill>
              <a:effectLst/>
              <a:uFillTx/>
              <a:latin typeface="Arial"/>
            </a:endParaRPr>
          </a:p>
        </p:txBody>
      </p:sp>
      <p:sp>
        <p:nvSpPr>
          <p:cNvPr id="493" name=""/>
          <p:cNvSpPr/>
          <p:nvPr/>
        </p:nvSpPr>
        <p:spPr>
          <a:xfrm>
            <a:off x="5486040" y="1747800"/>
            <a:ext cx="1386720" cy="4866480"/>
          </a:xfrm>
          <a:prstGeom prst="rect">
            <a:avLst/>
          </a:prstGeom>
          <a:noFill/>
          <a:ln w="0">
            <a:noFill/>
          </a:ln>
        </p:spPr>
        <p:style>
          <a:lnRef idx="0"/>
          <a:fillRef idx="0"/>
          <a:effectRef idx="0"/>
          <a:fontRef idx="minor"/>
        </p:style>
        <p:txBody>
          <a:bodyPr wrap="none" lIns="0" rIns="0" tIns="0" bIns="0" anchor="t">
            <a:spAutoFit/>
          </a:bodyPr>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Action on any</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major carbon</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regulations</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unlikely until</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after 2000</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elections</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Republican</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presidency</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could change</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debate in U.S.</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Short term</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focus will</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remain on R&amp;D</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funding</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Early Crediting</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legislation lacks</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environmental,</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business</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	</a:t>
            </a:r>
            <a:r>
              <a:rPr b="1" lang="en-US" sz="1300" strike="noStrike" u="none">
                <a:solidFill>
                  <a:srgbClr val="000000"/>
                </a:solidFill>
                <a:effectLst/>
                <a:uFillTx/>
                <a:latin typeface="Arial"/>
              </a:rPr>
              <a:t>support</a:t>
            </a:r>
            <a:endParaRPr b="0" lang="en-US" sz="1300" strike="noStrike" u="none">
              <a:solidFill>
                <a:srgbClr val="000000"/>
              </a:solidFill>
              <a:effectLst/>
              <a:uFillTx/>
              <a:latin typeface="Arial"/>
            </a:endParaRPr>
          </a:p>
        </p:txBody>
      </p:sp>
      <p:sp>
        <p:nvSpPr>
          <p:cNvPr id="494" name=""/>
          <p:cNvSpPr/>
          <p:nvPr/>
        </p:nvSpPr>
        <p:spPr>
          <a:xfrm>
            <a:off x="7255440" y="1747800"/>
            <a:ext cx="1357200" cy="3769200"/>
          </a:xfrm>
          <a:prstGeom prst="rect">
            <a:avLst/>
          </a:prstGeom>
          <a:noFill/>
          <a:ln w="0">
            <a:noFill/>
          </a:ln>
        </p:spPr>
        <p:style>
          <a:lnRef idx="0"/>
          <a:fillRef idx="0"/>
          <a:effectRef idx="0"/>
          <a:fontRef idx="minor"/>
        </p:style>
        <p:txBody>
          <a:bodyPr wrap="none" lIns="0" rIns="0" tIns="0" bIns="0" anchor="t">
            <a:spAutoFit/>
          </a:bodyPr>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Needs overall</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assessment for</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impact on</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Enron Corp.;</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potential large</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benefits for CO</a:t>
            </a:r>
            <a:r>
              <a:rPr b="1" lang="en-US" sz="1300" strike="noStrike" u="none" baseline="-8000">
                <a:solidFill>
                  <a:srgbClr val="ffffff"/>
                </a:solidFill>
                <a:effectLst/>
                <a:uFillTx/>
                <a:latin typeface="Arial"/>
              </a:rPr>
              <a:t>2</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trading</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business, gas,</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renewables,</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green power,</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energy</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efficiency,</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control</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technologies;</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potential </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detriment to </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coal,</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generation</a:t>
            </a:r>
            <a:endParaRPr b="0" lang="en-US" sz="1300" strike="noStrike" u="none">
              <a:solidFill>
                <a:srgbClr val="000000"/>
              </a:solidFill>
              <a:effectLst/>
              <a:uFillTx/>
              <a:latin typeface="Arial"/>
            </a:endParaRPr>
          </a:p>
          <a:p>
            <a:pPr>
              <a:tabLst>
                <a:tab algn="l" pos="0"/>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3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5"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Update: Electricity Deregulation</a:t>
            </a:r>
            <a:endParaRPr b="0" lang="en-US" sz="3000" strike="noStrike" u="none">
              <a:solidFill>
                <a:srgbClr val="000000"/>
              </a:solidFill>
              <a:effectLst/>
              <a:uFillTx/>
              <a:latin typeface="Arial Black"/>
            </a:endParaRPr>
          </a:p>
        </p:txBody>
      </p:sp>
      <p:sp>
        <p:nvSpPr>
          <p:cNvPr id="496" name=""/>
          <p:cNvSpPr/>
          <p:nvPr/>
        </p:nvSpPr>
        <p:spPr>
          <a:xfrm>
            <a:off x="2124000" y="1062000"/>
            <a:ext cx="1668600" cy="5470560"/>
          </a:xfrm>
          <a:prstGeom prst="rect">
            <a:avLst/>
          </a:prstGeom>
          <a:gradFill rotWithShape="0">
            <a:gsLst>
              <a:gs pos="0">
                <a:srgbClr val="ff7c80"/>
              </a:gs>
              <a:gs pos="100000">
                <a:srgbClr val="fefefe"/>
              </a:gs>
            </a:gsLst>
            <a:lin ang="5400000"/>
          </a:gradFill>
          <a:ln w="0">
            <a:noFill/>
          </a:ln>
        </p:spPr>
        <p:style>
          <a:lnRef idx="0"/>
          <a:fillRef idx="0"/>
          <a:effectRef idx="0"/>
          <a:fontRef idx="minor"/>
        </p:style>
        <p:txBody>
          <a:bodyPr wrap="none"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497" name=""/>
          <p:cNvSpPr/>
          <p:nvPr/>
        </p:nvSpPr>
        <p:spPr>
          <a:xfrm>
            <a:off x="3795840" y="1071720"/>
            <a:ext cx="1666800" cy="5470200"/>
          </a:xfrm>
          <a:prstGeom prst="rect">
            <a:avLst/>
          </a:prstGeom>
          <a:gradFill rotWithShape="0">
            <a:gsLst>
              <a:gs pos="0">
                <a:srgbClr val="85ff88"/>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98" name=""/>
          <p:cNvSpPr/>
          <p:nvPr/>
        </p:nvSpPr>
        <p:spPr>
          <a:xfrm>
            <a:off x="5396040" y="1071720"/>
            <a:ext cx="1635120" cy="5470200"/>
          </a:xfrm>
          <a:prstGeom prst="rect">
            <a:avLst/>
          </a:prstGeom>
          <a:gradFill rotWithShape="0">
            <a:gsLst>
              <a:gs pos="0">
                <a:srgbClr val="ffff99"/>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99" name=""/>
          <p:cNvSpPr/>
          <p:nvPr/>
        </p:nvSpPr>
        <p:spPr>
          <a:xfrm>
            <a:off x="7027920" y="1065240"/>
            <a:ext cx="1501560" cy="4933800"/>
          </a:xfrm>
          <a:prstGeom prst="rect">
            <a:avLst/>
          </a:prstGeom>
          <a:solidFill>
            <a:srgbClr val="0099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00" name=""/>
          <p:cNvSpPr/>
          <p:nvPr/>
        </p:nvSpPr>
        <p:spPr>
          <a:xfrm>
            <a:off x="3672000" y="1695600"/>
            <a:ext cx="1857240" cy="4367880"/>
          </a:xfrm>
          <a:prstGeom prst="rect">
            <a:avLst/>
          </a:prstGeom>
          <a:noFill/>
          <a:ln w="0">
            <a:noFill/>
          </a:ln>
        </p:spPr>
        <p:style>
          <a:lnRef idx="0"/>
          <a:fillRef idx="0"/>
          <a:effectRef idx="0"/>
          <a:fontRef idx="minor"/>
        </p:style>
        <p:txBody>
          <a:bodyPr lIns="90000" rIns="90000" tIns="46800" bIns="46800" anchor="t">
            <a:spAutoFit/>
          </a:bodyPr>
          <a:p>
            <a:pPr lvl="2" marL="347760" indent="-119160">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House Hearings Completed</a:t>
            </a:r>
            <a:endParaRPr b="0" lang="en-US" sz="1000" strike="noStrike" u="none">
              <a:solidFill>
                <a:srgbClr val="000000"/>
              </a:solidFill>
              <a:effectLst/>
              <a:uFillTx/>
              <a:latin typeface="Arial"/>
            </a:endParaRPr>
          </a:p>
          <a:p>
            <a:pPr lvl="2" marL="347760" indent="-119160">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lvl="2" marL="347760" indent="-119160">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House Subcommittee/ full committee and sequential committee referrals to be completed in 1999</a:t>
            </a:r>
            <a:endParaRPr b="0" lang="en-US" sz="1000" strike="noStrike" u="none">
              <a:solidFill>
                <a:srgbClr val="000000"/>
              </a:solidFill>
              <a:effectLst/>
              <a:uFillTx/>
              <a:latin typeface="Arial"/>
            </a:endParaRPr>
          </a:p>
          <a:p>
            <a:pPr lvl="2" marL="347760" indent="-119160">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lvl="2" marL="347760" indent="-119160">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Senate mark-up draft vehicle released in 1999</a:t>
            </a:r>
            <a:endParaRPr b="0" lang="en-US" sz="1000" strike="noStrike" u="none">
              <a:solidFill>
                <a:srgbClr val="000000"/>
              </a:solidFill>
              <a:effectLst/>
              <a:uFillTx/>
              <a:latin typeface="Arial"/>
            </a:endParaRPr>
          </a:p>
          <a:p>
            <a:pPr lvl="2" marL="347760" indent="-119160">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lvl="2" marL="347760" indent="-119160">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Lobbying, bill/amendment drafting, consensus media events, op-eds, paid print, radio, TV</a:t>
            </a:r>
            <a:endParaRPr b="0" lang="en-US" sz="1000" strike="noStrike" u="none">
              <a:solidFill>
                <a:srgbClr val="000000"/>
              </a:solidFill>
              <a:effectLst/>
              <a:uFillTx/>
              <a:latin typeface="Arial"/>
            </a:endParaRPr>
          </a:p>
          <a:p>
            <a:pPr lvl="2" marL="347760" indent="-119160">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lvl="2" marL="347760" indent="-119160">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BPA lead title drafting/ consensus</a:t>
            </a:r>
            <a:endParaRPr b="0" lang="en-US" sz="1000" strike="noStrike" u="none">
              <a:solidFill>
                <a:srgbClr val="000000"/>
              </a:solidFill>
              <a:effectLst/>
              <a:uFillTx/>
              <a:latin typeface="Arial"/>
            </a:endParaRPr>
          </a:p>
          <a:p>
            <a:pPr lvl="2" marL="347760" indent="-119160">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lvl="2" marL="347760" indent="-119160">
              <a:lnSpc>
                <a:spcPct val="100000"/>
              </a:lnSpc>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TVA strategy to address control area and peaker interconnection</a:t>
            </a:r>
            <a:endParaRPr b="0" lang="en-US" sz="1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a:t>
            </a:r>
            <a:endParaRPr b="0" lang="en-US" sz="1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501" name=""/>
          <p:cNvSpPr/>
          <p:nvPr/>
        </p:nvSpPr>
        <p:spPr>
          <a:xfrm>
            <a:off x="5454720" y="1671480"/>
            <a:ext cx="1622520" cy="4791240"/>
          </a:xfrm>
          <a:prstGeom prst="rect">
            <a:avLst/>
          </a:prstGeom>
          <a:noFill/>
          <a:ln w="0">
            <a:noFill/>
          </a:ln>
        </p:spPr>
        <p:style>
          <a:lnRef idx="0"/>
          <a:fillRef idx="0"/>
          <a:effectRef idx="0"/>
          <a:fontRef idx="minor"/>
        </p:style>
        <p:txBody>
          <a:bodyPr lIns="90000" rIns="90000" tIns="46800" bIns="46800" anchor="t">
            <a:spAutoFit/>
          </a:bodyPr>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Process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breakdown</a:t>
            </a:r>
            <a:endParaRPr b="0" lang="en-US" sz="1100" strike="noStrike" u="none">
              <a:solidFill>
                <a:srgbClr val="000000"/>
              </a:solidFill>
              <a:effectLst/>
              <a:uFillTx/>
              <a:latin typeface="Arial"/>
            </a:endParaRPr>
          </a:p>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Arial"/>
            </a:endParaRPr>
          </a:p>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Demonopolization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vs. deregulation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(FERC attack)</a:t>
            </a:r>
            <a:endParaRPr b="0" lang="en-US" sz="1100" strike="noStrike" u="none">
              <a:solidFill>
                <a:srgbClr val="000000"/>
              </a:solidFill>
              <a:effectLst/>
              <a:uFillTx/>
              <a:latin typeface="Arial"/>
            </a:endParaRPr>
          </a:p>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Arial"/>
            </a:endParaRPr>
          </a:p>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Barton vs. Bliley</a:t>
            </a:r>
            <a:endParaRPr b="0" lang="en-US" sz="1100" strike="noStrike" u="none">
              <a:solidFill>
                <a:srgbClr val="000000"/>
              </a:solidFill>
              <a:effectLst/>
              <a:uFillTx/>
              <a:latin typeface="Arial"/>
            </a:endParaRPr>
          </a:p>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Arial"/>
            </a:endParaRPr>
          </a:p>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Bliley not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Chairman next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Congress</a:t>
            </a:r>
            <a:endParaRPr b="0" lang="en-US" sz="1100" strike="noStrike" u="none">
              <a:solidFill>
                <a:srgbClr val="000000"/>
              </a:solidFill>
              <a:effectLst/>
              <a:uFillTx/>
              <a:latin typeface="Arial"/>
            </a:endParaRPr>
          </a:p>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Arial"/>
            </a:endParaRPr>
          </a:p>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Murkowski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(Alaska)</a:t>
            </a:r>
            <a:endParaRPr b="0" lang="en-US" sz="1100" strike="noStrike" u="none">
              <a:solidFill>
                <a:srgbClr val="000000"/>
              </a:solidFill>
              <a:effectLst/>
              <a:uFillTx/>
              <a:latin typeface="Arial"/>
            </a:endParaRPr>
          </a:p>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Arial"/>
            </a:endParaRPr>
          </a:p>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Lott (Southern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Company)</a:t>
            </a:r>
            <a:endParaRPr b="0" lang="en-US" sz="1100" strike="noStrike" u="none">
              <a:solidFill>
                <a:srgbClr val="000000"/>
              </a:solidFill>
              <a:effectLst/>
              <a:uFillTx/>
              <a:latin typeface="Arial"/>
            </a:endParaRPr>
          </a:p>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Arial"/>
            </a:endParaRPr>
          </a:p>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EEI front groups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a:t>
            </a:r>
            <a:endParaRPr b="0" lang="en-US" sz="1100" strike="noStrike" u="none">
              <a:solidFill>
                <a:srgbClr val="000000"/>
              </a:solidFill>
              <a:effectLst/>
              <a:uFillTx/>
              <a:latin typeface="Arial"/>
            </a:endParaRPr>
          </a:p>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Arial"/>
            </a:endParaRPr>
          </a:p>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Time </a:t>
            </a:r>
            <a:endParaRPr b="0" lang="en-US" sz="1100" strike="noStrike" u="none">
              <a:solidFill>
                <a:srgbClr val="000000"/>
              </a:solidFill>
              <a:effectLst/>
              <a:uFillTx/>
              <a:latin typeface="Arial"/>
            </a:endParaRPr>
          </a:p>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Arial"/>
            </a:endParaRPr>
          </a:p>
          <a:p>
            <a:pPr>
              <a:buClr>
                <a:srgbClr val="000000"/>
              </a:buClr>
              <a:buFont typeface="Symbol" charset="2"/>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House and Senate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Majorities in play</a:t>
            </a:r>
            <a:endParaRPr b="0" lang="en-US" sz="1100" strike="noStrike" u="none">
              <a:solidFill>
                <a:srgbClr val="000000"/>
              </a:solidFill>
              <a:effectLst/>
              <a:uFillTx/>
              <a:latin typeface="Arial"/>
            </a:endParaRPr>
          </a:p>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Re-election -  </a:t>
            </a:r>
            <a:r>
              <a:rPr b="1" lang="en-US" sz="1100" strike="noStrike" u="none">
                <a:solidFill>
                  <a:srgbClr val="000000"/>
                </a:solidFill>
                <a:effectLst/>
                <a:uFillTx/>
                <a:latin typeface="Arial"/>
              </a:rPr>
              <a:t>	</a:t>
            </a:r>
            <a:r>
              <a:rPr b="1" lang="en-US" sz="1100" strike="noStrike" u="none">
                <a:solidFill>
                  <a:srgbClr val="000000"/>
                </a:solidFill>
                <a:effectLst/>
                <a:uFillTx/>
                <a:latin typeface="Arial"/>
              </a:rPr>
              <a:t>Presidential</a:t>
            </a:r>
            <a:endParaRPr b="0" lang="en-US" sz="1100" strike="noStrike" u="none">
              <a:solidFill>
                <a:srgbClr val="000000"/>
              </a:solidFill>
              <a:effectLst/>
              <a:uFillTx/>
              <a:latin typeface="Arial"/>
            </a:endParaRPr>
          </a:p>
        </p:txBody>
      </p:sp>
      <p:sp>
        <p:nvSpPr>
          <p:cNvPr id="502" name=""/>
          <p:cNvSpPr/>
          <p:nvPr/>
        </p:nvSpPr>
        <p:spPr>
          <a:xfrm>
            <a:off x="6958080" y="1812960"/>
            <a:ext cx="1558800" cy="3568680"/>
          </a:xfrm>
          <a:prstGeom prst="rect">
            <a:avLst/>
          </a:prstGeom>
          <a:noFill/>
          <a:ln w="0">
            <a:noFill/>
          </a:ln>
        </p:spPr>
        <p:style>
          <a:lnRef idx="0"/>
          <a:fillRef idx="0"/>
          <a:effectRef idx="0"/>
          <a:fontRef idx="minor"/>
        </p:style>
        <p:txBody>
          <a:bodyPr lIns="90000" rIns="90000" tIns="46800" bIns="46800" anchor="t">
            <a:spAutoFit/>
          </a:bodyPr>
          <a:p>
            <a:pPr lvl="2" marL="344520" indent="-11592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Wholesale access all users and separation functions ($$)</a:t>
            </a:r>
            <a:endParaRPr b="0" lang="en-US" sz="1200" strike="noStrike" u="none">
              <a:solidFill>
                <a:srgbClr val="000000"/>
              </a:solidFill>
              <a:effectLst/>
              <a:uFillTx/>
              <a:latin typeface="Arial"/>
            </a:endParaRPr>
          </a:p>
          <a:p>
            <a:pPr lvl="2" marL="344520" indent="-11592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344520" indent="-11592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Uniform Business Rules ($$)</a:t>
            </a:r>
            <a:endParaRPr b="0" lang="en-US" sz="1200" strike="noStrike" u="none">
              <a:solidFill>
                <a:srgbClr val="000000"/>
              </a:solidFill>
              <a:effectLst/>
              <a:uFillTx/>
              <a:latin typeface="Arial"/>
            </a:endParaRPr>
          </a:p>
          <a:p>
            <a:pPr lvl="2" marL="344520" indent="-11592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344520" indent="-11592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Green tags ($$)</a:t>
            </a:r>
            <a:endParaRPr b="0" lang="en-US" sz="1200" strike="noStrike" u="none">
              <a:solidFill>
                <a:srgbClr val="000000"/>
              </a:solidFill>
              <a:effectLst/>
              <a:uFillTx/>
              <a:latin typeface="Arial"/>
            </a:endParaRPr>
          </a:p>
          <a:p>
            <a:pPr lvl="2" marL="344520" indent="-11592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344520" indent="-11592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Reciprocity and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PUHCA (PGE problem) Meter/Billing access</a:t>
            </a:r>
            <a:endParaRPr b="0" lang="en-US" sz="1200" strike="noStrike" u="none">
              <a:solidFill>
                <a:srgbClr val="000000"/>
              </a:solidFill>
              <a:effectLst/>
              <a:uFillTx/>
              <a:latin typeface="Arial"/>
            </a:endParaRPr>
          </a:p>
        </p:txBody>
      </p:sp>
      <p:sp>
        <p:nvSpPr>
          <p:cNvPr id="503" name=""/>
          <p:cNvSpPr/>
          <p:nvPr/>
        </p:nvSpPr>
        <p:spPr>
          <a:xfrm>
            <a:off x="2351160" y="1108080"/>
            <a:ext cx="1160280" cy="33768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Coalitions</a:t>
            </a:r>
            <a:endParaRPr b="0" lang="en-US" sz="1600" strike="noStrike" u="none">
              <a:solidFill>
                <a:srgbClr val="000000"/>
              </a:solidFill>
              <a:effectLst/>
              <a:uFillTx/>
              <a:latin typeface="Arial"/>
            </a:endParaRPr>
          </a:p>
        </p:txBody>
      </p:sp>
      <p:sp>
        <p:nvSpPr>
          <p:cNvPr id="504" name=""/>
          <p:cNvSpPr/>
          <p:nvPr/>
        </p:nvSpPr>
        <p:spPr>
          <a:xfrm>
            <a:off x="3714480" y="1120680"/>
            <a:ext cx="1757880" cy="33768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Status/Activities</a:t>
            </a:r>
            <a:endParaRPr b="0" lang="en-US" sz="1600" strike="noStrike" u="none">
              <a:solidFill>
                <a:srgbClr val="000000"/>
              </a:solidFill>
              <a:effectLst/>
              <a:uFillTx/>
              <a:latin typeface="Arial"/>
            </a:endParaRPr>
          </a:p>
        </p:txBody>
      </p:sp>
      <p:sp>
        <p:nvSpPr>
          <p:cNvPr id="505" name=""/>
          <p:cNvSpPr/>
          <p:nvPr/>
        </p:nvSpPr>
        <p:spPr>
          <a:xfrm>
            <a:off x="5344920" y="1108080"/>
            <a:ext cx="1746360" cy="3376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Political Factors</a:t>
            </a:r>
            <a:endParaRPr b="0" lang="en-US" sz="1600" strike="noStrike" u="none">
              <a:solidFill>
                <a:srgbClr val="000000"/>
              </a:solidFill>
              <a:effectLst/>
              <a:uFillTx/>
              <a:latin typeface="Arial"/>
            </a:endParaRPr>
          </a:p>
        </p:txBody>
      </p:sp>
      <p:sp>
        <p:nvSpPr>
          <p:cNvPr id="506" name=""/>
          <p:cNvSpPr/>
          <p:nvPr/>
        </p:nvSpPr>
        <p:spPr>
          <a:xfrm>
            <a:off x="7201080" y="1085760"/>
            <a:ext cx="1137960" cy="751680"/>
          </a:xfrm>
          <a:prstGeom prst="rect">
            <a:avLst/>
          </a:prstGeom>
          <a:noFill/>
          <a:ln w="0">
            <a:noFill/>
          </a:ln>
        </p:spPr>
        <p:style>
          <a:lnRef idx="0"/>
          <a:fillRef idx="0"/>
          <a:effectRef idx="0"/>
          <a:fontRef idx="minor"/>
        </p:style>
        <p:txBody>
          <a:bodyPr wrap="none"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Potential</a:t>
            </a:r>
            <a:endParaRPr b="0" lang="en-US" sz="1600" strike="noStrike" u="none">
              <a:solidFill>
                <a:srgbClr val="000000"/>
              </a:solidFill>
              <a:effectLst/>
              <a:uFillTx/>
              <a:latin typeface="Arial"/>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Impact on</a:t>
            </a:r>
            <a:endParaRPr b="0" lang="en-US" sz="1600" strike="noStrike" u="none">
              <a:solidFill>
                <a:srgbClr val="000000"/>
              </a:solidFill>
              <a:effectLst/>
              <a:uFillTx/>
              <a:latin typeface="Arial"/>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Enron</a:t>
            </a:r>
            <a:endParaRPr b="0" lang="en-US" sz="1600" strike="noStrike" u="none">
              <a:solidFill>
                <a:srgbClr val="000000"/>
              </a:solidFill>
              <a:effectLst/>
              <a:uFillTx/>
              <a:latin typeface="Arial"/>
            </a:endParaRPr>
          </a:p>
        </p:txBody>
      </p:sp>
      <p:sp>
        <p:nvSpPr>
          <p:cNvPr id="507" name=""/>
          <p:cNvSpPr/>
          <p:nvPr/>
        </p:nvSpPr>
        <p:spPr>
          <a:xfrm>
            <a:off x="550800" y="1071720"/>
            <a:ext cx="1638360" cy="5470200"/>
          </a:xfrm>
          <a:prstGeom prst="rect">
            <a:avLst/>
          </a:prstGeom>
          <a:solidFill>
            <a:srgbClr val="0099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08" name=""/>
          <p:cNvSpPr/>
          <p:nvPr/>
        </p:nvSpPr>
        <p:spPr>
          <a:xfrm>
            <a:off x="425520" y="1681200"/>
            <a:ext cx="2009520" cy="5182200"/>
          </a:xfrm>
          <a:prstGeom prst="rect">
            <a:avLst/>
          </a:prstGeom>
          <a:noFill/>
          <a:ln w="0">
            <a:noFill/>
          </a:ln>
        </p:spPr>
        <p:style>
          <a:lnRef idx="0"/>
          <a:fillRef idx="0"/>
          <a:effectRef idx="0"/>
          <a:fontRef idx="minor"/>
        </p:style>
        <p:txBody>
          <a:bodyPr wrap="none" lIns="90000" rIns="90000" tIns="46800" bIns="46800" anchor="t">
            <a:spAutoFit/>
          </a:bodyPr>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PUHCA</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PURPA</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Renewables</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Market Power</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Transmission Access</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Interconnection</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Private Use</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Reliability</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PMA’s</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TVA</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BPA</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Reciprocity</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State vs. Federal</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Distributed Energy</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Metering/Billing</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Aggregation</a:t>
            </a:r>
            <a:r>
              <a:rPr b="1" lang="en-US" sz="900" strike="noStrike" u="none">
                <a:solidFill>
                  <a:srgbClr val="ffffff"/>
                </a:solidFill>
                <a:effectLst/>
                <a:uFillTx/>
                <a:latin typeface="Arial"/>
              </a:rPr>
              <a:t>	</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R.P.S.</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Systems Benefit Trust</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Stranded Costs</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Grandfathering</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Divestiture</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Code of Conduct</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Transmission Siting</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8</a:t>
            </a:r>
            <a:r>
              <a:rPr b="1" lang="en-US" sz="900" strike="noStrike" u="none" baseline="30000">
                <a:solidFill>
                  <a:srgbClr val="ffffff"/>
                </a:solidFill>
                <a:effectLst/>
                <a:uFillTx/>
                <a:latin typeface="Arial"/>
              </a:rPr>
              <a:t>th</a:t>
            </a:r>
            <a:r>
              <a:rPr b="1" lang="en-US" sz="900" strike="noStrike" u="none">
                <a:solidFill>
                  <a:srgbClr val="ffffff"/>
                </a:solidFill>
                <a:effectLst/>
                <a:uFillTx/>
                <a:latin typeface="Arial"/>
              </a:rPr>
              <a:t> Circuit</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Standardized Interface</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Slamming, Cramming</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Universal Service</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Mergers</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Cross Subsidies</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Anti-trust</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NERC</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FERC</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Eminent domain</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Tax</a:t>
            </a:r>
            <a:endParaRPr b="0" lang="en-US" sz="900" strike="noStrike" u="none">
              <a:solidFill>
                <a:srgbClr val="000000"/>
              </a:solidFill>
              <a:effectLst/>
              <a:uFillTx/>
              <a:latin typeface="Arial"/>
            </a:endParaRPr>
          </a:p>
          <a:p>
            <a:pPr lvl="2" marL="228600" indent="119160">
              <a:lnSpc>
                <a:spcPct val="100000"/>
              </a:lnSpc>
              <a:buClr>
                <a:srgbClr val="ffffff"/>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RTOs</a:t>
            </a:r>
            <a:endParaRPr b="0" lang="en-US" sz="9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ff"/>
                </a:solidFill>
                <a:effectLst/>
                <a:uFillTx/>
                <a:latin typeface="Arial"/>
              </a:rPr>
              <a:t>	</a:t>
            </a:r>
            <a:endParaRPr b="0" lang="en-US" sz="9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509" name=""/>
          <p:cNvSpPr/>
          <p:nvPr/>
        </p:nvSpPr>
        <p:spPr>
          <a:xfrm>
            <a:off x="878400" y="1108080"/>
            <a:ext cx="811800" cy="33768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Issues</a:t>
            </a:r>
            <a:endParaRPr b="0" lang="en-US" sz="1600" strike="noStrike" u="none">
              <a:solidFill>
                <a:srgbClr val="000000"/>
              </a:solidFill>
              <a:effectLst/>
              <a:uFillTx/>
              <a:latin typeface="Arial"/>
            </a:endParaRPr>
          </a:p>
        </p:txBody>
      </p:sp>
      <p:sp>
        <p:nvSpPr>
          <p:cNvPr id="510" name=""/>
          <p:cNvSpPr/>
          <p:nvPr/>
        </p:nvSpPr>
        <p:spPr>
          <a:xfrm>
            <a:off x="2216160" y="1684440"/>
            <a:ext cx="1665360" cy="2105640"/>
          </a:xfrm>
          <a:prstGeom prst="rect">
            <a:avLst/>
          </a:prstGeom>
          <a:noFill/>
          <a:ln w="0">
            <a:noFill/>
          </a:ln>
        </p:spPr>
        <p:style>
          <a:lnRef idx="0"/>
          <a:fillRef idx="0"/>
          <a:effectRef idx="0"/>
          <a:fontRef idx="minor"/>
        </p:style>
        <p:txBody>
          <a:bodyPr lIns="90000" rIns="90000" tIns="46800" bIns="46800" anchor="t">
            <a:spAutoFit/>
          </a:bodyPr>
          <a:p>
            <a:pPr>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Americans for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Affordable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Electricity (AAE)</a:t>
            </a:r>
            <a:endParaRPr b="0" lang="en-US" sz="1200" strike="noStrike" u="none">
              <a:solidFill>
                <a:srgbClr val="000000"/>
              </a:solidFill>
              <a:effectLst/>
              <a:uFillTx/>
              <a:latin typeface="Arial"/>
            </a:endParaRPr>
          </a:p>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a:p>
            <a:pPr>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Consumers for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Fair  Competition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(CFC)</a:t>
            </a:r>
            <a:endParaRPr b="0" lang="en-US" sz="1200" strike="noStrike" u="none">
              <a:solidFill>
                <a:srgbClr val="000000"/>
              </a:solidFill>
              <a:effectLst/>
              <a:uFillTx/>
              <a:latin typeface="Arial"/>
            </a:endParaRPr>
          </a:p>
          <a:p>
            <a:pPr>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Font typeface="Arial"/>
              <a:buChar char="•"/>
              <a:tabLst>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Coalition for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Business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Reforms (CUBR)</a:t>
            </a:r>
            <a:endParaRPr b="0"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1" name=""/>
          <p:cNvSpPr/>
          <p:nvPr/>
        </p:nvSpPr>
        <p:spPr>
          <a:xfrm>
            <a:off x="2103480" y="1130400"/>
            <a:ext cx="1579680" cy="5351400"/>
          </a:xfrm>
          <a:prstGeom prst="rect">
            <a:avLst/>
          </a:prstGeom>
          <a:gradFill rotWithShape="0">
            <a:gsLst>
              <a:gs pos="0">
                <a:srgbClr val="ff7c80"/>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2" name=""/>
          <p:cNvSpPr/>
          <p:nvPr/>
        </p:nvSpPr>
        <p:spPr>
          <a:xfrm>
            <a:off x="700200" y="1130400"/>
            <a:ext cx="1450800" cy="5351400"/>
          </a:xfrm>
          <a:prstGeom prst="rect">
            <a:avLst/>
          </a:prstGeom>
          <a:solidFill>
            <a:srgbClr val="0099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3"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Update: Telecommunications</a:t>
            </a:r>
            <a:endParaRPr b="0" lang="en-US" sz="3000" strike="noStrike" u="none">
              <a:solidFill>
                <a:srgbClr val="000000"/>
              </a:solidFill>
              <a:effectLst/>
              <a:uFillTx/>
              <a:latin typeface="Arial Black"/>
            </a:endParaRPr>
          </a:p>
        </p:txBody>
      </p:sp>
      <p:sp>
        <p:nvSpPr>
          <p:cNvPr id="514" name=""/>
          <p:cNvSpPr/>
          <p:nvPr/>
        </p:nvSpPr>
        <p:spPr>
          <a:xfrm>
            <a:off x="1082520" y="1351080"/>
            <a:ext cx="63180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Issues</a:t>
            </a:r>
            <a:endParaRPr b="0" lang="en-US" sz="1600" strike="noStrike" u="none">
              <a:solidFill>
                <a:srgbClr val="000000"/>
              </a:solidFill>
              <a:effectLst/>
              <a:uFillTx/>
              <a:latin typeface="Arial"/>
            </a:endParaRPr>
          </a:p>
        </p:txBody>
      </p:sp>
      <p:sp>
        <p:nvSpPr>
          <p:cNvPr id="515" name=""/>
          <p:cNvSpPr/>
          <p:nvPr/>
        </p:nvSpPr>
        <p:spPr>
          <a:xfrm>
            <a:off x="2353680" y="1338120"/>
            <a:ext cx="98028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Coalitions</a:t>
            </a:r>
            <a:endParaRPr b="0" lang="en-US" sz="1600" strike="noStrike" u="none">
              <a:solidFill>
                <a:srgbClr val="000000"/>
              </a:solidFill>
              <a:effectLst/>
              <a:uFillTx/>
              <a:latin typeface="Arial"/>
            </a:endParaRPr>
          </a:p>
        </p:txBody>
      </p:sp>
      <p:sp>
        <p:nvSpPr>
          <p:cNvPr id="516" name=""/>
          <p:cNvSpPr/>
          <p:nvPr/>
        </p:nvSpPr>
        <p:spPr>
          <a:xfrm>
            <a:off x="2252520" y="2217600"/>
            <a:ext cx="1233720" cy="731880"/>
          </a:xfrm>
          <a:prstGeom prst="rect">
            <a:avLst/>
          </a:prstGeom>
          <a:noFill/>
          <a:ln w="0">
            <a:noFill/>
          </a:ln>
        </p:spPr>
        <p:style>
          <a:lnRef idx="0"/>
          <a:fillRef idx="0"/>
          <a:effectRef idx="0"/>
          <a:fontRef idx="minor"/>
        </p:style>
        <p:txBody>
          <a:bodyPr lIns="0" rIns="0" tIns="0" bIns="0" anchor="t">
            <a:spAutoFit/>
          </a:bodyPr>
          <a:p>
            <a:pPr>
              <a:buClr>
                <a:srgbClr val="000000"/>
              </a:buClr>
              <a:buFont typeface="Arial"/>
              <a:buChar char="•"/>
              <a:tabLst>
                <a:tab algn="l" pos="11448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May need to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create own</a:t>
            </a:r>
            <a:endParaRPr b="0" lang="en-US" sz="1200" strike="noStrike" u="none">
              <a:solidFill>
                <a:srgbClr val="000000"/>
              </a:solidFill>
              <a:effectLst/>
              <a:uFillTx/>
              <a:latin typeface="Arial"/>
            </a:endParaRPr>
          </a:p>
          <a:p>
            <a:pPr>
              <a:tabLst>
                <a:tab algn="l" pos="0"/>
                <a:tab algn="l" pos="11448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a:p>
            <a:pPr>
              <a:buClr>
                <a:srgbClr val="000000"/>
              </a:buClr>
              <a:buFont typeface="Arial"/>
              <a:buChar char="•"/>
              <a:tabLst>
                <a:tab algn="l" pos="11448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Internet caucus</a:t>
            </a:r>
            <a:endParaRPr b="0" lang="en-US" sz="1200" strike="noStrike" u="none">
              <a:solidFill>
                <a:srgbClr val="000000"/>
              </a:solidFill>
              <a:effectLst/>
              <a:uFillTx/>
              <a:latin typeface="Arial"/>
            </a:endParaRPr>
          </a:p>
        </p:txBody>
      </p:sp>
      <p:sp>
        <p:nvSpPr>
          <p:cNvPr id="517" name=""/>
          <p:cNvSpPr/>
          <p:nvPr/>
        </p:nvSpPr>
        <p:spPr>
          <a:xfrm>
            <a:off x="6919920" y="1130400"/>
            <a:ext cx="1554120" cy="5351400"/>
          </a:xfrm>
          <a:prstGeom prst="rect">
            <a:avLst/>
          </a:prstGeom>
          <a:solidFill>
            <a:srgbClr val="0099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18" name=""/>
          <p:cNvSpPr/>
          <p:nvPr/>
        </p:nvSpPr>
        <p:spPr>
          <a:xfrm>
            <a:off x="7256160" y="1351080"/>
            <a:ext cx="912960" cy="975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Potential </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Impact</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on Enron</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519" name=""/>
          <p:cNvSpPr/>
          <p:nvPr/>
        </p:nvSpPr>
        <p:spPr>
          <a:xfrm>
            <a:off x="7279560" y="2209680"/>
            <a:ext cx="840960" cy="731880"/>
          </a:xfrm>
          <a:prstGeom prst="rect">
            <a:avLst/>
          </a:prstGeom>
          <a:noFill/>
          <a:ln w="0">
            <a:noFill/>
          </a:ln>
        </p:spPr>
        <p:style>
          <a:lnRef idx="0"/>
          <a:fillRef idx="0"/>
          <a:effectRef idx="0"/>
          <a:fontRef idx="minor"/>
        </p:style>
        <p:txBody>
          <a:bodyPr wrap="none" lIns="0" rIns="0" tIns="0" bIns="0" anchor="t">
            <a:spAutoFit/>
          </a:bodyPr>
          <a:p>
            <a:pP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Regulation</a:t>
            </a:r>
            <a:endParaRPr b="0" lang="en-US" sz="1200" strike="noStrike" u="none">
              <a:solidFill>
                <a:srgbClr val="000000"/>
              </a:solidFill>
              <a:effectLst/>
              <a:uFillTx/>
              <a:latin typeface="Arial"/>
            </a:endParaRPr>
          </a:p>
          <a:p>
            <a:pP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Taxation</a:t>
            </a:r>
            <a:endParaRPr b="0" lang="en-US" sz="1200" strike="noStrike" u="none">
              <a:solidFill>
                <a:srgbClr val="000000"/>
              </a:solidFill>
              <a:effectLst/>
              <a:uFillTx/>
              <a:latin typeface="Arial"/>
            </a:endParaRPr>
          </a:p>
          <a:p>
            <a:pP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520" name=""/>
          <p:cNvSpPr/>
          <p:nvPr/>
        </p:nvSpPr>
        <p:spPr>
          <a:xfrm>
            <a:off x="3581280" y="1130400"/>
            <a:ext cx="1746360" cy="5351400"/>
          </a:xfrm>
          <a:prstGeom prst="rect">
            <a:avLst/>
          </a:prstGeom>
          <a:gradFill rotWithShape="0">
            <a:gsLst>
              <a:gs pos="0">
                <a:srgbClr val="85ff88"/>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21" name=""/>
          <p:cNvSpPr/>
          <p:nvPr/>
        </p:nvSpPr>
        <p:spPr>
          <a:xfrm>
            <a:off x="3618720" y="1363680"/>
            <a:ext cx="157788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Status/Activities</a:t>
            </a:r>
            <a:endParaRPr b="0" lang="en-US" sz="1600" strike="noStrike" u="none">
              <a:solidFill>
                <a:srgbClr val="000000"/>
              </a:solidFill>
              <a:effectLst/>
              <a:uFillTx/>
              <a:latin typeface="Arial"/>
            </a:endParaRPr>
          </a:p>
        </p:txBody>
      </p:sp>
      <p:sp>
        <p:nvSpPr>
          <p:cNvPr id="522" name=""/>
          <p:cNvSpPr/>
          <p:nvPr/>
        </p:nvSpPr>
        <p:spPr>
          <a:xfrm>
            <a:off x="3910320" y="2184480"/>
            <a:ext cx="1103760" cy="2560680"/>
          </a:xfrm>
          <a:prstGeom prst="rect">
            <a:avLst/>
          </a:prstGeom>
          <a:noFill/>
          <a:ln w="0">
            <a:noFill/>
          </a:ln>
        </p:spPr>
        <p:style>
          <a:lnRef idx="0"/>
          <a:fillRef idx="0"/>
          <a:effectRef idx="0"/>
          <a:fontRef idx="minor"/>
        </p:style>
        <p:txBody>
          <a:bodyPr wrap="none" lIns="0" rIns="0" tIns="0" bIns="0" anchor="t">
            <a:spAutoFit/>
          </a:bodyPr>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Hearings</a:t>
            </a:r>
            <a:endParaRPr b="0" lang="en-US" sz="12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FCC</a:t>
            </a:r>
            <a:endParaRPr b="0" lang="en-US" sz="12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Courts</a:t>
            </a:r>
            <a:endParaRPr b="0" lang="en-US" sz="12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Governor</a:t>
            </a:r>
            <a:endParaRPr b="0" lang="en-US" sz="12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Gilmore’s Tax</a:t>
            </a:r>
            <a:endParaRPr b="0" lang="en-US" sz="12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Commission</a:t>
            </a:r>
            <a:endParaRPr b="0" lang="en-US" sz="12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523" name=""/>
          <p:cNvSpPr/>
          <p:nvPr/>
        </p:nvSpPr>
        <p:spPr>
          <a:xfrm>
            <a:off x="800280" y="2171880"/>
            <a:ext cx="1317600" cy="4117320"/>
          </a:xfrm>
          <a:prstGeom prst="rect">
            <a:avLst/>
          </a:prstGeom>
          <a:noFill/>
          <a:ln w="0">
            <a:noFill/>
          </a:ln>
        </p:spPr>
        <p:style>
          <a:lnRef idx="0"/>
          <a:fillRef idx="0"/>
          <a:effectRef idx="0"/>
          <a:fontRef idx="minor"/>
        </p:style>
        <p:txBody>
          <a:bodyPr lIns="90000" rIns="90000" tIns="46800" bIns="46800" anchor="t">
            <a:spAutoFit/>
          </a:bodyPr>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E-commerce</a:t>
            </a: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Internet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taxation</a:t>
            </a: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Universal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service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exposure</a:t>
            </a: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Privacy</a:t>
            </a: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Electronic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signature</a:t>
            </a: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Regulation</a:t>
            </a: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Decency</a:t>
            </a: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Encryption</a:t>
            </a: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ffffff"/>
              </a:buClr>
              <a:buFont typeface="Arial"/>
              <a:buChar char="•"/>
              <a:tabLst>
                <a:tab algn="l" pos="1144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 WTO (service </a:t>
            </a:r>
            <a:r>
              <a:rPr b="1" lang="en-US" sz="1200" strike="noStrike" u="none">
                <a:solidFill>
                  <a:srgbClr val="ffffff"/>
                </a:solidFill>
                <a:effectLst/>
                <a:uFillTx/>
                <a:latin typeface="Arial"/>
              </a:rPr>
              <a:t>	</a:t>
            </a:r>
            <a:r>
              <a:rPr b="1" lang="en-US" sz="1200" strike="noStrike" u="none">
                <a:solidFill>
                  <a:srgbClr val="ffffff"/>
                </a:solidFill>
                <a:effectLst/>
                <a:uFillTx/>
                <a:latin typeface="Arial"/>
              </a:rPr>
              <a:t>vs facilities)</a:t>
            </a:r>
            <a:endParaRPr b="0" lang="en-US" sz="1200" strike="noStrike" u="none">
              <a:solidFill>
                <a:srgbClr val="000000"/>
              </a:solidFill>
              <a:effectLst/>
              <a:uFillTx/>
              <a:latin typeface="Arial"/>
            </a:endParaRPr>
          </a:p>
        </p:txBody>
      </p:sp>
      <p:sp>
        <p:nvSpPr>
          <p:cNvPr id="524" name=""/>
          <p:cNvSpPr/>
          <p:nvPr/>
        </p:nvSpPr>
        <p:spPr>
          <a:xfrm>
            <a:off x="5205240" y="1125360"/>
            <a:ext cx="1771920" cy="5351760"/>
          </a:xfrm>
          <a:prstGeom prst="rect">
            <a:avLst/>
          </a:prstGeom>
          <a:gradFill rotWithShape="0">
            <a:gsLst>
              <a:gs pos="0">
                <a:srgbClr val="ffff99"/>
              </a:gs>
              <a:gs pos="100000">
                <a:srgbClr val="fefefe"/>
              </a:gs>
            </a:gsLst>
            <a:lin ang="54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25" name=""/>
          <p:cNvSpPr/>
          <p:nvPr/>
        </p:nvSpPr>
        <p:spPr>
          <a:xfrm>
            <a:off x="5322240" y="1338120"/>
            <a:ext cx="1566360" cy="24408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Political Factors</a:t>
            </a:r>
            <a:endParaRPr b="0" lang="en-US" sz="1600" strike="noStrike" u="none">
              <a:solidFill>
                <a:srgbClr val="000000"/>
              </a:solidFill>
              <a:effectLst/>
              <a:uFillTx/>
              <a:latin typeface="Arial"/>
            </a:endParaRPr>
          </a:p>
        </p:txBody>
      </p:sp>
      <p:sp>
        <p:nvSpPr>
          <p:cNvPr id="526" name=""/>
          <p:cNvSpPr/>
          <p:nvPr/>
        </p:nvSpPr>
        <p:spPr>
          <a:xfrm>
            <a:off x="5233680" y="2209680"/>
            <a:ext cx="1694520" cy="1646280"/>
          </a:xfrm>
          <a:prstGeom prst="rect">
            <a:avLst/>
          </a:prstGeom>
          <a:noFill/>
          <a:ln w="0">
            <a:noFill/>
          </a:ln>
        </p:spPr>
        <p:style>
          <a:lnRef idx="0"/>
          <a:fillRef idx="0"/>
          <a:effectRef idx="0"/>
          <a:fontRef idx="minor"/>
        </p:style>
        <p:txBody>
          <a:bodyPr wrap="none" lIns="0" rIns="0" tIns="0" bIns="0" anchor="t">
            <a:spAutoFit/>
          </a:bodyPr>
          <a:p>
            <a:pPr>
              <a:buClr>
                <a:srgbClr val="000000"/>
              </a:buClr>
              <a:buFont typeface="Arial"/>
              <a:buChar char="•"/>
              <a:tabLst>
                <a:tab algn="l" pos="177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Congressional</a:t>
            </a:r>
            <a:endParaRPr b="0" lang="en-US" sz="1200" strike="noStrike" u="none">
              <a:solidFill>
                <a:srgbClr val="000000"/>
              </a:solidFill>
              <a:effectLst/>
              <a:uFillTx/>
              <a:latin typeface="Arial"/>
            </a:endParaRPr>
          </a:p>
          <a:p>
            <a:pPr>
              <a:tabLst>
                <a:tab algn="l" pos="0"/>
                <a:tab algn="l" pos="177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dissatisfaction with</a:t>
            </a:r>
            <a:endParaRPr b="0" lang="en-US" sz="1200" strike="noStrike" u="none">
              <a:solidFill>
                <a:srgbClr val="000000"/>
              </a:solidFill>
              <a:effectLst/>
              <a:uFillTx/>
              <a:latin typeface="Arial"/>
            </a:endParaRPr>
          </a:p>
          <a:p>
            <a:pPr>
              <a:tabLst>
                <a:tab algn="l" pos="0"/>
                <a:tab algn="l" pos="177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FCC and</a:t>
            </a:r>
            <a:endParaRPr b="0" lang="en-US" sz="1200" strike="noStrike" u="none">
              <a:solidFill>
                <a:srgbClr val="000000"/>
              </a:solidFill>
              <a:effectLst/>
              <a:uFillTx/>
              <a:latin typeface="Arial"/>
            </a:endParaRPr>
          </a:p>
          <a:p>
            <a:pPr>
              <a:tabLst>
                <a:tab algn="l" pos="0"/>
                <a:tab algn="l" pos="177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Telecommunications</a:t>
            </a:r>
            <a:endParaRPr b="0" lang="en-US" sz="1200" strike="noStrike" u="none">
              <a:solidFill>
                <a:srgbClr val="000000"/>
              </a:solidFill>
              <a:effectLst/>
              <a:uFillTx/>
              <a:latin typeface="Arial"/>
            </a:endParaRPr>
          </a:p>
          <a:p>
            <a:pPr>
              <a:tabLst>
                <a:tab algn="l" pos="0"/>
                <a:tab algn="l" pos="1778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buClr>
                <a:srgbClr val="000000"/>
              </a:buClr>
              <a:buFont typeface="Arial"/>
              <a:buChar char="•"/>
              <a:tabLst>
                <a:tab algn="l" pos="177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Act implementation</a:t>
            </a:r>
            <a:endParaRPr b="0" lang="en-US" sz="1200" strike="noStrike" u="none">
              <a:solidFill>
                <a:srgbClr val="000000"/>
              </a:solidFill>
              <a:effectLst/>
              <a:uFillTx/>
              <a:latin typeface="Arial"/>
            </a:endParaRPr>
          </a:p>
          <a:p>
            <a:pPr>
              <a:tabLst>
                <a:tab algn="l" pos="0"/>
                <a:tab algn="l" pos="177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States looking for</a:t>
            </a:r>
            <a:endParaRPr b="0" lang="en-US" sz="1200" strike="noStrike" u="none">
              <a:solidFill>
                <a:srgbClr val="000000"/>
              </a:solidFill>
              <a:effectLst/>
              <a:uFillTx/>
              <a:latin typeface="Arial"/>
            </a:endParaRPr>
          </a:p>
          <a:p>
            <a:pPr>
              <a:tabLst>
                <a:tab algn="l" pos="0"/>
                <a:tab algn="l" pos="177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tax revenues</a:t>
            </a:r>
            <a:endParaRPr b="0" lang="en-US" sz="1200" strike="noStrike" u="none">
              <a:solidFill>
                <a:srgbClr val="000000"/>
              </a:solidFill>
              <a:effectLst/>
              <a:uFillTx/>
              <a:latin typeface="Arial"/>
            </a:endParaRPr>
          </a:p>
          <a:p>
            <a:pPr>
              <a:tabLst>
                <a:tab algn="l" pos="0"/>
                <a:tab algn="l" pos="1778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7" name=""/>
          <p:cNvSpPr/>
          <p:nvPr/>
        </p:nvSpPr>
        <p:spPr>
          <a:xfrm>
            <a:off x="685800" y="0"/>
            <a:ext cx="7772400" cy="9223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Value Created in 1999</a:t>
            </a:r>
            <a:endParaRPr b="0" lang="en-US" sz="3000" strike="noStrike" u="none">
              <a:solidFill>
                <a:srgbClr val="000000"/>
              </a:solidFill>
              <a:effectLst/>
              <a:uFillTx/>
              <a:latin typeface="Arial"/>
            </a:endParaRPr>
          </a:p>
        </p:txBody>
      </p:sp>
      <p:sp>
        <p:nvSpPr>
          <p:cNvPr id="528" name=""/>
          <p:cNvSpPr/>
          <p:nvPr/>
        </p:nvSpPr>
        <p:spPr>
          <a:xfrm>
            <a:off x="506520" y="1773360"/>
            <a:ext cx="3649680" cy="5857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Black"/>
              </a:rPr>
              <a:t>Done</a:t>
            </a:r>
            <a:r>
              <a:rPr b="0" lang="en-US" sz="1400" strike="noStrike" u="none">
                <a:solidFill>
                  <a:srgbClr val="000000"/>
                </a:solidFill>
                <a:effectLst/>
                <a:uFillTx/>
                <a:latin typeface="Arial"/>
              </a:rPr>
              <a:t> </a:t>
            </a:r>
            <a:r>
              <a:rPr b="1" lang="en-US" sz="1400" strike="noStrike" u="none">
                <a:solidFill>
                  <a:srgbClr val="000000"/>
                </a:solidFill>
                <a:effectLst/>
                <a:uFillTx/>
                <a:latin typeface="Arial"/>
              </a:rPr>
              <a:t> MTBE Duty Drawback</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Black"/>
              </a:rPr>
              <a:t>Projected</a:t>
            </a:r>
            <a:r>
              <a:rPr b="1" lang="en-US" sz="1400" strike="noStrike" u="none">
                <a:solidFill>
                  <a:srgbClr val="000000"/>
                </a:solidFill>
                <a:effectLst/>
                <a:uFillTx/>
                <a:latin typeface="Arial"/>
              </a:rPr>
              <a:t>  Tax Bill (Foreign Tax Simplification Act) </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Black"/>
              </a:rPr>
              <a:t>Projected</a:t>
            </a:r>
            <a:r>
              <a:rPr b="1" lang="en-US" sz="1400" strike="noStrike" u="none">
                <a:solidFill>
                  <a:srgbClr val="000000"/>
                </a:solidFill>
                <a:effectLst/>
                <a:uFillTx/>
                <a:latin typeface="Arial"/>
              </a:rPr>
              <a:t>  Appropriations</a:t>
            </a:r>
            <a:endParaRPr b="0" lang="en-US" sz="1400" strike="noStrike" u="none">
              <a:solidFill>
                <a:srgbClr val="000000"/>
              </a:solidFill>
              <a:effectLst/>
              <a:uFillTx/>
              <a:latin typeface="Arial"/>
            </a:endParaRPr>
          </a:p>
          <a:p>
            <a:pPr lvl="1" marL="2286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Wind Energy R&amp;D</a:t>
            </a:r>
            <a:endParaRPr b="0" lang="en-US" sz="1400" strike="noStrike" u="none">
              <a:solidFill>
                <a:srgbClr val="000000"/>
              </a:solidFill>
              <a:effectLst/>
              <a:uFillTx/>
              <a:latin typeface="Arial"/>
            </a:endParaRPr>
          </a:p>
          <a:p>
            <a:pPr lvl="1" marL="2286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Gas R&amp;D</a:t>
            </a:r>
            <a:endParaRPr b="0" lang="en-US" sz="1400" strike="noStrike" u="none">
              <a:solidFill>
                <a:srgbClr val="000000"/>
              </a:solidFill>
              <a:effectLst/>
              <a:uFillTx/>
              <a:latin typeface="Arial"/>
            </a:endParaRPr>
          </a:p>
          <a:p>
            <a:pPr lvl="1" marL="2286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Gas Turbine R&amp;D</a:t>
            </a:r>
            <a:endParaRPr b="0" lang="en-US" sz="1400" strike="noStrike" u="none">
              <a:solidFill>
                <a:srgbClr val="000000"/>
              </a:solidFill>
              <a:effectLst/>
              <a:uFillTx/>
              <a:latin typeface="Arial"/>
            </a:endParaRPr>
          </a:p>
          <a:p>
            <a:pPr lvl="1" marL="2286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TVA </a:t>
            </a: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Black"/>
              </a:rPr>
              <a:t>Projected</a:t>
            </a:r>
            <a:r>
              <a:rPr b="1" lang="en-US" sz="1400" strike="noStrike" u="none">
                <a:solidFill>
                  <a:srgbClr val="000000"/>
                </a:solidFill>
                <a:effectLst/>
                <a:uFillTx/>
                <a:latin typeface="Arial"/>
              </a:rPr>
              <a:t>  Foreign Operations Authorization and Appropriations (OPIC)</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Black"/>
              </a:rPr>
              <a:t> </a:t>
            </a: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a:t>
            </a: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Black"/>
              </a:rPr>
              <a:t> </a:t>
            </a: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2286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2286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529" name=""/>
          <p:cNvSpPr/>
          <p:nvPr/>
        </p:nvSpPr>
        <p:spPr>
          <a:xfrm>
            <a:off x="4632480" y="1758960"/>
            <a:ext cx="4068720" cy="41500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 million retroactively, $1-2 million a year</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Tax Department has stated huge benefits-but impossible to enumerate…one of the tax </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simplification provisions alone could provide a $127 million benefit to Enron</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Enron Wind has a 3 year $20 million contract with the National Renewable Energy Lab to develop next generation wind turbine and receives approximately 15% of  these funds=&gt; $2.5 million</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Lowering TVA’s debt ceiling will mean less investment in their own peaking generation </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4 Year Reauthorization of OPIC alone would add value of $2 billion in insurance and </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guarantees</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530" name=""/>
          <p:cNvSpPr/>
          <p:nvPr/>
        </p:nvSpPr>
        <p:spPr>
          <a:xfrm>
            <a:off x="1749600" y="1063800"/>
            <a:ext cx="1129680" cy="459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Issues</a:t>
            </a:r>
            <a:endParaRPr b="0" lang="en-US" sz="2400" strike="noStrike" u="none">
              <a:solidFill>
                <a:srgbClr val="000000"/>
              </a:solidFill>
              <a:effectLst/>
              <a:uFillTx/>
              <a:latin typeface="Arial"/>
            </a:endParaRPr>
          </a:p>
        </p:txBody>
      </p:sp>
      <p:sp>
        <p:nvSpPr>
          <p:cNvPr id="531" name=""/>
          <p:cNvSpPr/>
          <p:nvPr/>
        </p:nvSpPr>
        <p:spPr>
          <a:xfrm>
            <a:off x="5894640" y="1063800"/>
            <a:ext cx="1163160" cy="459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Impact</a:t>
            </a:r>
            <a:endParaRPr b="0" lang="en-US" sz="2400" strike="noStrike" u="none">
              <a:solidFill>
                <a:srgbClr val="000000"/>
              </a:solidFill>
              <a:effectLst/>
              <a:uFillTx/>
              <a:latin typeface="Arial"/>
            </a:endParaRPr>
          </a:p>
        </p:txBody>
      </p:sp>
      <p:sp>
        <p:nvSpPr>
          <p:cNvPr id="532" name=""/>
          <p:cNvSpPr/>
          <p:nvPr/>
        </p:nvSpPr>
        <p:spPr>
          <a:xfrm rot="18900000">
            <a:off x="4546440" y="187776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533" name=""/>
          <p:cNvSpPr/>
          <p:nvPr/>
        </p:nvSpPr>
        <p:spPr>
          <a:xfrm rot="18900000">
            <a:off x="4546440" y="229824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534" name=""/>
          <p:cNvSpPr/>
          <p:nvPr/>
        </p:nvSpPr>
        <p:spPr>
          <a:xfrm rot="18900000">
            <a:off x="4546440" y="335232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535" name=""/>
          <p:cNvSpPr/>
          <p:nvPr/>
        </p:nvSpPr>
        <p:spPr>
          <a:xfrm rot="18900000">
            <a:off x="4546440" y="441756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536" name=""/>
          <p:cNvSpPr/>
          <p:nvPr/>
        </p:nvSpPr>
        <p:spPr>
          <a:xfrm rot="18900000">
            <a:off x="457200" y="506700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537" name=""/>
          <p:cNvSpPr/>
          <p:nvPr/>
        </p:nvSpPr>
        <p:spPr>
          <a:xfrm rot="18900000">
            <a:off x="457200" y="336528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538" name=""/>
          <p:cNvSpPr/>
          <p:nvPr/>
        </p:nvSpPr>
        <p:spPr>
          <a:xfrm rot="18900000">
            <a:off x="457200" y="231120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539" name=""/>
          <p:cNvSpPr/>
          <p:nvPr/>
        </p:nvSpPr>
        <p:spPr>
          <a:xfrm rot="18900000">
            <a:off x="457200" y="185400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
        <p:nvSpPr>
          <p:cNvPr id="540" name=""/>
          <p:cNvSpPr/>
          <p:nvPr/>
        </p:nvSpPr>
        <p:spPr>
          <a:xfrm>
            <a:off x="3305160" y="5985000"/>
            <a:ext cx="2698920" cy="569880"/>
          </a:xfrm>
          <a:prstGeom prst="bevel">
            <a:avLst>
              <a:gd name="adj" fmla="val 24056"/>
            </a:avLst>
          </a:prstGeom>
          <a:solidFill>
            <a:srgbClr val="0099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41" name=""/>
          <p:cNvSpPr/>
          <p:nvPr/>
        </p:nvSpPr>
        <p:spPr>
          <a:xfrm>
            <a:off x="3048120" y="5899320"/>
            <a:ext cx="3047760" cy="7570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$4 Million</a:t>
            </a:r>
            <a:endParaRPr b="0" lang="en-US" sz="2000" strike="noStrike" u="none">
              <a:solidFill>
                <a:srgbClr val="000000"/>
              </a:solidFill>
              <a:effectLst/>
              <a:uFillTx/>
              <a:latin typeface="Arial"/>
            </a:endParaRPr>
          </a:p>
        </p:txBody>
      </p:sp>
      <p:sp>
        <p:nvSpPr>
          <p:cNvPr id="542" name=""/>
          <p:cNvSpPr/>
          <p:nvPr/>
        </p:nvSpPr>
        <p:spPr>
          <a:xfrm rot="18900000">
            <a:off x="4546440" y="5054400"/>
            <a:ext cx="88920" cy="88920"/>
          </a:xfrm>
          <a:prstGeom prst="rect">
            <a:avLst/>
          </a:prstGeom>
          <a:solidFill>
            <a:srgbClr val="ffe80f"/>
          </a:solidFill>
          <a:ln w="6480">
            <a:solidFill>
              <a:srgbClr val="000000"/>
            </a:solidFill>
            <a:miter/>
          </a:ln>
        </p:spPr>
        <p:style>
          <a:lnRef idx="0"/>
          <a:fillRef idx="0"/>
          <a:effectRef idx="0"/>
          <a:fontRef idx="minor"/>
        </p:style>
        <p:txBody>
          <a:bodyPr wrap="none" lIns="90000" rIns="90000" tIns="42120" bIns="4212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543" name=""/>
          <p:cNvSpPr/>
          <p:nvPr/>
        </p:nvSpPr>
        <p:spPr>
          <a:xfrm>
            <a:off x="490680" y="2235240"/>
            <a:ext cx="8148600" cy="1595520"/>
          </a:xfrm>
          <a:prstGeom prst="bevel">
            <a:avLst>
              <a:gd name="adj" fmla="val 12500"/>
            </a:avLst>
          </a:prstGeom>
          <a:gradFill rotWithShape="0">
            <a:gsLst>
              <a:gs pos="0">
                <a:srgbClr val="0091ff"/>
              </a:gs>
              <a:gs pos="50000">
                <a:srgbClr val="a8d9fe"/>
              </a:gs>
              <a:gs pos="100000">
                <a:srgbClr val="0091ff"/>
              </a:gs>
            </a:gsLst>
            <a:lin ang="5400000"/>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44" name=""/>
          <p:cNvSpPr/>
          <p:nvPr/>
        </p:nvSpPr>
        <p:spPr>
          <a:xfrm>
            <a:off x="753120" y="2505240"/>
            <a:ext cx="7631280" cy="100836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ffffff"/>
                </a:solidFill>
                <a:effectLst/>
                <a:uFillTx/>
                <a:latin typeface="Arial Black"/>
              </a:rPr>
              <a:t>International Government Relations</a:t>
            </a:r>
            <a:endParaRPr b="0" lang="en-US" sz="30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ffffff"/>
                </a:solidFill>
                <a:effectLst/>
                <a:uFillTx/>
                <a:latin typeface="Arial Black"/>
              </a:rPr>
              <a:t>and Environmental Affairs</a:t>
            </a:r>
            <a:endParaRPr b="0" lang="en-US" sz="3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5" name=""/>
          <p:cNvSpPr/>
          <p:nvPr/>
        </p:nvSpPr>
        <p:spPr>
          <a:xfrm>
            <a:off x="5830920" y="1467000"/>
            <a:ext cx="2195640" cy="1109520"/>
          </a:xfrm>
          <a:custGeom>
            <a:avLst/>
            <a:gdLst>
              <a:gd name="textAreaLeft" fmla="*/ 0 w 2195640"/>
              <a:gd name="textAreaRight" fmla="*/ 2195640 w 219564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546" name=""/>
          <p:cNvSpPr/>
          <p:nvPr/>
        </p:nvSpPr>
        <p:spPr>
          <a:xfrm>
            <a:off x="4214880" y="1467000"/>
            <a:ext cx="2195280" cy="1109520"/>
          </a:xfrm>
          <a:custGeom>
            <a:avLst/>
            <a:gdLst>
              <a:gd name="textAreaLeft" fmla="*/ 0 w 2195280"/>
              <a:gd name="textAreaRight" fmla="*/ 2195640 w 219528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547" name=""/>
          <p:cNvSpPr/>
          <p:nvPr/>
        </p:nvSpPr>
        <p:spPr>
          <a:xfrm>
            <a:off x="2627280" y="1467000"/>
            <a:ext cx="2195640" cy="1109520"/>
          </a:xfrm>
          <a:custGeom>
            <a:avLst/>
            <a:gdLst>
              <a:gd name="textAreaLeft" fmla="*/ 0 w 2195640"/>
              <a:gd name="textAreaRight" fmla="*/ 2195640 w 219564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548" name=""/>
          <p:cNvSpPr/>
          <p:nvPr/>
        </p:nvSpPr>
        <p:spPr>
          <a:xfrm>
            <a:off x="6151680" y="1392120"/>
            <a:ext cx="2087280" cy="1109880"/>
          </a:xfrm>
          <a:custGeom>
            <a:avLst/>
            <a:gdLst>
              <a:gd name="textAreaLeft" fmla="*/ 0 w 2087280"/>
              <a:gd name="textAreaRight" fmla="*/ 2087640 w 208728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Opportunities</a:t>
            </a:r>
            <a:endParaRPr b="0" lang="en-US" sz="1200" strike="noStrike" u="none">
              <a:solidFill>
                <a:srgbClr val="000000"/>
              </a:solidFill>
              <a:effectLst/>
              <a:uFillTx/>
              <a:latin typeface="Arial"/>
            </a:endParaRPr>
          </a:p>
        </p:txBody>
      </p:sp>
      <p:sp>
        <p:nvSpPr>
          <p:cNvPr id="549" name=""/>
          <p:cNvSpPr/>
          <p:nvPr/>
        </p:nvSpPr>
        <p:spPr>
          <a:xfrm>
            <a:off x="4500720" y="1468440"/>
            <a:ext cx="2087280" cy="1109520"/>
          </a:xfrm>
          <a:custGeom>
            <a:avLst/>
            <a:gdLst>
              <a:gd name="textAreaLeft" fmla="*/ 0 w 2087280"/>
              <a:gd name="textAreaRight" fmla="*/ 2087640 w 208728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New Market Development</a:t>
            </a:r>
            <a:endParaRPr b="0" lang="en-US" sz="1200" strike="noStrike" u="none">
              <a:solidFill>
                <a:srgbClr val="000000"/>
              </a:solidFill>
              <a:effectLst/>
              <a:uFillTx/>
              <a:latin typeface="Arial"/>
            </a:endParaRPr>
          </a:p>
        </p:txBody>
      </p:sp>
      <p:sp>
        <p:nvSpPr>
          <p:cNvPr id="550" name=""/>
          <p:cNvSpPr/>
          <p:nvPr/>
        </p:nvSpPr>
        <p:spPr>
          <a:xfrm>
            <a:off x="2935440" y="1468440"/>
            <a:ext cx="2087280" cy="1109520"/>
          </a:xfrm>
          <a:custGeom>
            <a:avLst/>
            <a:gdLst>
              <a:gd name="textAreaLeft" fmla="*/ 0 w 2087280"/>
              <a:gd name="textAreaRight" fmla="*/ 2087640 w 208728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Potential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Transactions</a:t>
            </a:r>
            <a:endParaRPr b="0" lang="en-US" sz="1200" strike="noStrike" u="none">
              <a:solidFill>
                <a:srgbClr val="000000"/>
              </a:solidFill>
              <a:effectLst/>
              <a:uFillTx/>
              <a:latin typeface="Arial"/>
            </a:endParaRPr>
          </a:p>
        </p:txBody>
      </p:sp>
      <p:sp>
        <p:nvSpPr>
          <p:cNvPr id="551" name=""/>
          <p:cNvSpPr/>
          <p:nvPr/>
        </p:nvSpPr>
        <p:spPr>
          <a:xfrm>
            <a:off x="1028880" y="1465200"/>
            <a:ext cx="2195280" cy="1109880"/>
          </a:xfrm>
          <a:custGeom>
            <a:avLst/>
            <a:gdLst>
              <a:gd name="textAreaLeft" fmla="*/ 0 w 2195280"/>
              <a:gd name="textAreaRight" fmla="*/ 2195640 w 219528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552" name=""/>
          <p:cNvSpPr/>
          <p:nvPr/>
        </p:nvSpPr>
        <p:spPr>
          <a:xfrm>
            <a:off x="1225080" y="1768320"/>
            <a:ext cx="1357920" cy="642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Existing Assets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and Positions</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553" name=""/>
          <p:cNvSpPr/>
          <p:nvPr/>
        </p:nvSpPr>
        <p:spPr>
          <a:xfrm>
            <a:off x="0" y="255600"/>
            <a:ext cx="9144000" cy="482760"/>
          </a:xfrm>
          <a:prstGeom prst="rect">
            <a:avLst/>
          </a:prstGeom>
          <a:noFill/>
          <a:ln w="0">
            <a:noFill/>
          </a:ln>
        </p:spPr>
        <p:style>
          <a:lnRef idx="0"/>
          <a:fillRef idx="0"/>
          <a:effectRef idx="0"/>
          <a:fontRef idx="minor"/>
        </p:style>
        <p:txBody>
          <a:bodyPr lIns="90000" rIns="90000" tIns="46800" bIns="4680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Summary</a:t>
            </a:r>
            <a:endParaRPr b="0" lang="en-US" sz="3000" strike="noStrike" u="none">
              <a:solidFill>
                <a:srgbClr val="000000"/>
              </a:solidFill>
              <a:effectLst/>
              <a:uFillTx/>
              <a:latin typeface="Arial"/>
            </a:endParaRPr>
          </a:p>
        </p:txBody>
      </p:sp>
      <p:sp>
        <p:nvSpPr>
          <p:cNvPr id="554" name=""/>
          <p:cNvSpPr/>
          <p:nvPr/>
        </p:nvSpPr>
        <p:spPr>
          <a:xfrm>
            <a:off x="4718160" y="2728800"/>
            <a:ext cx="1736640" cy="1898280"/>
          </a:xfrm>
          <a:prstGeom prst="rect">
            <a:avLst/>
          </a:prstGeom>
          <a:noFill/>
          <a:ln w="0">
            <a:noFill/>
          </a:ln>
        </p:spPr>
        <p:style>
          <a:lnRef idx="0"/>
          <a:fillRef idx="0"/>
          <a:effectRef idx="0"/>
          <a:fontRef idx="minor"/>
        </p:style>
        <p:txBody>
          <a:bodyPr lIns="90000" rIns="90000" tIns="46800" bIns="46800" anchor="t">
            <a:spAutoFit/>
          </a:bodyPr>
          <a:p>
            <a:pPr marL="111240" indent="-11124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APEC</a:t>
            </a:r>
            <a:endParaRPr b="0" lang="en-US" sz="1300" strike="noStrike" u="none">
              <a:solidFill>
                <a:srgbClr val="000000"/>
              </a:solidFill>
              <a:effectLst/>
              <a:uFillTx/>
              <a:latin typeface="Arial"/>
            </a:endParaRPr>
          </a:p>
          <a:p>
            <a:pPr marL="111240" indent="-11124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WTO</a:t>
            </a:r>
            <a:endParaRPr b="0" lang="en-US" sz="1300" strike="noStrike" u="none">
              <a:solidFill>
                <a:srgbClr val="000000"/>
              </a:solidFill>
              <a:effectLst/>
              <a:uFillTx/>
              <a:latin typeface="Arial"/>
            </a:endParaRPr>
          </a:p>
          <a:p>
            <a:pPr marL="111240" indent="-11124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Japan-MITI reform</a:t>
            </a:r>
            <a:endParaRPr b="0" lang="en-US" sz="1300" strike="noStrike" u="none">
              <a:solidFill>
                <a:srgbClr val="000000"/>
              </a:solidFill>
              <a:effectLst/>
              <a:uFillTx/>
              <a:latin typeface="Arial"/>
            </a:endParaRPr>
          </a:p>
          <a:p>
            <a:pPr marL="111240" indent="-11124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Thailand privatization</a:t>
            </a:r>
            <a:endParaRPr b="0" lang="en-US" sz="1300" strike="noStrike" u="none">
              <a:solidFill>
                <a:srgbClr val="000000"/>
              </a:solidFill>
              <a:effectLst/>
              <a:uFillTx/>
              <a:latin typeface="Arial"/>
            </a:endParaRPr>
          </a:p>
          <a:p>
            <a:pPr marL="111240" indent="-11124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GHG tracking system</a:t>
            </a:r>
            <a:endParaRPr b="0" lang="en-US" sz="1300" strike="noStrike" u="none">
              <a:solidFill>
                <a:srgbClr val="000000"/>
              </a:solidFill>
              <a:effectLst/>
              <a:uFillTx/>
              <a:latin typeface="Arial"/>
            </a:endParaRPr>
          </a:p>
        </p:txBody>
      </p:sp>
      <p:sp>
        <p:nvSpPr>
          <p:cNvPr id="555" name=""/>
          <p:cNvSpPr/>
          <p:nvPr/>
        </p:nvSpPr>
        <p:spPr>
          <a:xfrm>
            <a:off x="1044720" y="2827440"/>
            <a:ext cx="1790640" cy="1109520"/>
          </a:xfrm>
          <a:custGeom>
            <a:avLst/>
            <a:gdLst>
              <a:gd name="textAreaLeft" fmla="*/ 0 w 1790640"/>
              <a:gd name="textAreaRight" fmla="*/ 1791000 w 179064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Korea-Tax</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Southern Cone</a:t>
            </a:r>
            <a:endParaRPr b="0" lang="en-US" sz="1200" strike="noStrike" u="none">
              <a:solidFill>
                <a:srgbClr val="000000"/>
              </a:solidFill>
              <a:effectLst/>
              <a:uFillTx/>
              <a:latin typeface="Arial"/>
            </a:endParaRPr>
          </a:p>
          <a:p>
            <a:pPr lvl="1" marL="34452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TGS</a:t>
            </a:r>
            <a:endParaRPr b="0" lang="en-US" sz="1000" strike="noStrike" u="none">
              <a:solidFill>
                <a:srgbClr val="000000"/>
              </a:solidFill>
              <a:effectLst/>
              <a:uFillTx/>
              <a:latin typeface="Arial"/>
            </a:endParaRPr>
          </a:p>
          <a:p>
            <a:pPr lvl="1" marL="34452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Elektro</a:t>
            </a:r>
            <a:endParaRPr b="0" lang="en-US" sz="1000" strike="noStrike" u="none">
              <a:solidFill>
                <a:srgbClr val="000000"/>
              </a:solidFill>
              <a:effectLst/>
              <a:uFillTx/>
              <a:latin typeface="Arial"/>
            </a:endParaRPr>
          </a:p>
        </p:txBody>
      </p:sp>
      <p:sp>
        <p:nvSpPr>
          <p:cNvPr id="556" name=""/>
          <p:cNvSpPr/>
          <p:nvPr/>
        </p:nvSpPr>
        <p:spPr>
          <a:xfrm>
            <a:off x="2797200" y="2827440"/>
            <a:ext cx="1790640" cy="1109520"/>
          </a:xfrm>
          <a:custGeom>
            <a:avLst/>
            <a:gdLst>
              <a:gd name="textAreaLeft" fmla="*/ 0 w 1790640"/>
              <a:gd name="textAreaRight" fmla="*/ 1791000 w 179064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fontScale="70000" lnSpcReduction="19999"/>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China-pipeline/ power pools</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OPIC</a:t>
            </a:r>
            <a:endParaRPr b="0" lang="en-US" sz="1200" strike="noStrike" u="none">
              <a:solidFill>
                <a:srgbClr val="000000"/>
              </a:solidFill>
              <a:effectLst/>
              <a:uFillTx/>
              <a:latin typeface="Arial"/>
            </a:endParaRPr>
          </a:p>
          <a:p>
            <a:pPr lvl="1" marL="34452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Cuiaba</a:t>
            </a:r>
            <a:endParaRPr b="0" lang="en-US" sz="1000" strike="noStrike" u="none">
              <a:solidFill>
                <a:srgbClr val="000000"/>
              </a:solidFill>
              <a:effectLst/>
              <a:uFillTx/>
              <a:latin typeface="Arial"/>
            </a:endParaRPr>
          </a:p>
          <a:p>
            <a:pPr lvl="1" marL="34452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Gaza</a:t>
            </a:r>
            <a:endParaRPr b="0" lang="en-US" sz="1000" strike="noStrike" u="none">
              <a:solidFill>
                <a:srgbClr val="000000"/>
              </a:solidFill>
              <a:effectLst/>
              <a:uFillTx/>
              <a:latin typeface="Arial"/>
            </a:endParaRPr>
          </a:p>
          <a:p>
            <a:pPr lvl="1" marL="34452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PQPZ</a:t>
            </a:r>
            <a:endParaRPr b="0" lang="en-US" sz="1000" strike="noStrike" u="none">
              <a:solidFill>
                <a:srgbClr val="000000"/>
              </a:solidFill>
              <a:effectLst/>
              <a:uFillTx/>
              <a:latin typeface="Arial"/>
            </a:endParaRPr>
          </a:p>
          <a:p>
            <a:pPr lvl="1" marL="34452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Rio Hondo</a:t>
            </a:r>
            <a:endParaRPr b="0" lang="en-US" sz="1000" strike="noStrike" u="none">
              <a:solidFill>
                <a:srgbClr val="000000"/>
              </a:solidFill>
              <a:effectLst/>
              <a:uFillTx/>
              <a:latin typeface="Arial"/>
            </a:endParaRPr>
          </a:p>
          <a:p>
            <a:pPr lvl="1" marL="34452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lvl="1" marL="34452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557" name=""/>
          <p:cNvSpPr/>
          <p:nvPr/>
        </p:nvSpPr>
        <p:spPr>
          <a:xfrm>
            <a:off x="2835360" y="4559400"/>
            <a:ext cx="1790640" cy="1109520"/>
          </a:xfrm>
          <a:custGeom>
            <a:avLst/>
            <a:gdLst>
              <a:gd name="textAreaLeft" fmla="*/ 0 w 1790640"/>
              <a:gd name="textAreaRight" fmla="*/ 1791000 w 179064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fontScale="85000" lnSpcReduction="9999"/>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Metgas</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Caribbean Basin</a:t>
            </a:r>
            <a:endParaRPr b="0" lang="en-US" sz="1200" strike="noStrike" u="none">
              <a:solidFill>
                <a:srgbClr val="000000"/>
              </a:solidFill>
              <a:effectLst/>
              <a:uFillTx/>
              <a:latin typeface="Arial"/>
            </a:endParaRPr>
          </a:p>
          <a:p>
            <a:pPr lvl="1" marL="33660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EGEMINSA</a:t>
            </a:r>
            <a:endParaRPr b="0" lang="en-US" sz="10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Mozambique Steel Project</a:t>
            </a:r>
            <a:endParaRPr b="0" lang="en-US" sz="1200" strike="noStrike" u="none">
              <a:solidFill>
                <a:srgbClr val="000000"/>
              </a:solidFill>
              <a:effectLst/>
              <a:uFillTx/>
              <a:latin typeface="Arial"/>
            </a:endParaRPr>
          </a:p>
          <a:p>
            <a:pPr lvl="1" marL="33660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11124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558" name=""/>
          <p:cNvSpPr/>
          <p:nvPr/>
        </p:nvSpPr>
        <p:spPr>
          <a:xfrm>
            <a:off x="6477120" y="2728800"/>
            <a:ext cx="1736640" cy="351720"/>
          </a:xfrm>
          <a:prstGeom prst="rect">
            <a:avLst/>
          </a:prstGeom>
          <a:noFill/>
          <a:ln w="0">
            <a:noFill/>
          </a:ln>
        </p:spPr>
        <p:style>
          <a:lnRef idx="0"/>
          <a:fillRef idx="0"/>
          <a:effectRef idx="0"/>
          <a:fontRef idx="minor"/>
        </p:style>
        <p:txBody>
          <a:bodyPr lIns="90000" rIns="90000" tIns="46800" bIns="46800" anchor="t">
            <a:spAutoFit/>
          </a:bodyPr>
          <a:p>
            <a:pPr marL="111240" indent="-11124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Carbon Trading</a:t>
            </a:r>
            <a:endParaRPr b="0" lang="en-US" sz="13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559" name=""/>
          <p:cNvGraphicFramePr/>
          <p:nvPr/>
        </p:nvGraphicFramePr>
        <p:xfrm>
          <a:off x="204840" y="1425600"/>
          <a:ext cx="8702640" cy="1289160"/>
        </p:xfrm>
        <a:graphic>
          <a:graphicData uri="http://schemas.openxmlformats.org/presentationml/2006/ole">
            <p:oleObj r:id="rId1" spid="">
              <p:embed/>
              <p:pic>
                <p:nvPicPr>
                  <p:cNvPr id="560" name="" descr=""/>
                  <p:cNvPicPr/>
                  <p:nvPr/>
                </p:nvPicPr>
                <p:blipFill>
                  <a:blip r:embed="rId2"/>
                  <a:stretch/>
                </p:blipFill>
                <p:spPr>
                  <a:xfrm>
                    <a:off x="204840" y="1425600"/>
                    <a:ext cx="8702640" cy="1289160"/>
                  </a:xfrm>
                  <a:prstGeom prst="rect">
                    <a:avLst/>
                  </a:prstGeom>
                  <a:noFill/>
                  <a:ln w="0">
                    <a:noFill/>
                  </a:ln>
                </p:spPr>
              </p:pic>
            </p:oleObj>
          </a:graphicData>
        </a:graphic>
      </p:graphicFrame>
      <p:sp>
        <p:nvSpPr>
          <p:cNvPr id="561" name=""/>
          <p:cNvSpPr/>
          <p:nvPr/>
        </p:nvSpPr>
        <p:spPr>
          <a:xfrm>
            <a:off x="184320" y="2900520"/>
            <a:ext cx="1741320" cy="1488600"/>
          </a:xfrm>
          <a:prstGeom prst="rect">
            <a:avLst/>
          </a:prstGeom>
          <a:noFill/>
          <a:ln w="0">
            <a:noFill/>
          </a:ln>
        </p:spPr>
        <p:style>
          <a:lnRef idx="0"/>
          <a:fillRef idx="0"/>
          <a:effectRef idx="0"/>
          <a:fontRef idx="minor"/>
        </p:style>
        <p:txBody>
          <a:bodyPr lIns="90000" rIns="90000" tIns="46800" bIns="46800" anchor="t">
            <a:spAutoFit/>
          </a:bodyPr>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Market Reforms/Liberali-zation/Privatization</a:t>
            </a:r>
            <a:endParaRPr b="0" lang="en-US" sz="1200" strike="noStrike" u="none">
              <a:solidFill>
                <a:srgbClr val="000000"/>
              </a:solidFill>
              <a:effectLst/>
              <a:uFillTx/>
              <a:latin typeface="Arial"/>
            </a:endParaRPr>
          </a:p>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Value Added Initiatives  </a:t>
            </a:r>
            <a:endParaRPr b="0" lang="en-US" sz="1200" strike="noStrike" u="none">
              <a:solidFill>
                <a:srgbClr val="000000"/>
              </a:solidFill>
              <a:effectLst/>
              <a:uFillTx/>
              <a:latin typeface="Arial"/>
            </a:endParaRPr>
          </a:p>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Political Due Diligence</a:t>
            </a:r>
            <a:endParaRPr b="0" lang="en-US" sz="1200" strike="noStrike" u="none">
              <a:solidFill>
                <a:srgbClr val="000000"/>
              </a:solidFill>
              <a:effectLst/>
              <a:uFillTx/>
              <a:latin typeface="Arial"/>
            </a:endParaRPr>
          </a:p>
        </p:txBody>
      </p:sp>
      <p:sp>
        <p:nvSpPr>
          <p:cNvPr id="562" name=""/>
          <p:cNvSpPr/>
          <p:nvPr/>
        </p:nvSpPr>
        <p:spPr>
          <a:xfrm>
            <a:off x="1900080" y="2900520"/>
            <a:ext cx="1630440" cy="1180080"/>
          </a:xfrm>
          <a:prstGeom prst="rect">
            <a:avLst/>
          </a:prstGeom>
          <a:noFill/>
          <a:ln w="0">
            <a:noFill/>
          </a:ln>
        </p:spPr>
        <p:style>
          <a:lnRef idx="0"/>
          <a:fillRef idx="0"/>
          <a:effectRef idx="0"/>
          <a:fontRef idx="minor"/>
        </p:style>
        <p:txBody>
          <a:bodyPr lIns="90000" rIns="90000" tIns="46800" bIns="46800" anchor="t">
            <a:spAutoFit/>
          </a:bodyPr>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Regulatory Due Diligence</a:t>
            </a:r>
            <a:endParaRPr b="0" lang="en-US" sz="1200" strike="noStrike" u="none">
              <a:solidFill>
                <a:srgbClr val="000000"/>
              </a:solidFill>
              <a:effectLst/>
              <a:uFillTx/>
              <a:latin typeface="Arial"/>
            </a:endParaRPr>
          </a:p>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Capacity Building</a:t>
            </a:r>
            <a:endParaRPr b="0" lang="en-US" sz="1200" strike="noStrike" u="none">
              <a:solidFill>
                <a:srgbClr val="000000"/>
              </a:solidFill>
              <a:effectLst/>
              <a:uFillTx/>
              <a:latin typeface="Arial"/>
            </a:endParaRPr>
          </a:p>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Protect Value</a:t>
            </a:r>
            <a:endParaRPr b="0" lang="en-US" sz="1200" strike="noStrike" u="none">
              <a:solidFill>
                <a:srgbClr val="000000"/>
              </a:solidFill>
              <a:effectLst/>
              <a:uFillTx/>
              <a:latin typeface="Arial"/>
            </a:endParaRPr>
          </a:p>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Restructuring</a:t>
            </a:r>
            <a:endParaRPr b="0" lang="en-US" sz="1200" strike="noStrike" u="none">
              <a:solidFill>
                <a:srgbClr val="000000"/>
              </a:solidFill>
              <a:effectLst/>
              <a:uFillTx/>
              <a:latin typeface="Arial"/>
            </a:endParaRPr>
          </a:p>
        </p:txBody>
      </p:sp>
      <p:sp>
        <p:nvSpPr>
          <p:cNvPr id="563" name=""/>
          <p:cNvSpPr/>
          <p:nvPr/>
        </p:nvSpPr>
        <p:spPr>
          <a:xfrm>
            <a:off x="3616200" y="2900520"/>
            <a:ext cx="1971720" cy="1603080"/>
          </a:xfrm>
          <a:prstGeom prst="rect">
            <a:avLst/>
          </a:prstGeom>
          <a:noFill/>
          <a:ln w="0">
            <a:noFill/>
          </a:ln>
        </p:spPr>
        <p:style>
          <a:lnRef idx="0"/>
          <a:fillRef idx="0"/>
          <a:effectRef idx="0"/>
          <a:fontRef idx="minor"/>
        </p:style>
        <p:txBody>
          <a:bodyPr lIns="90000" rIns="90000" tIns="46800" bIns="46800" anchor="t">
            <a:spAutoFit/>
          </a:bodyPr>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Environmental Policy</a:t>
            </a:r>
            <a:endParaRPr b="0" lang="en-US" sz="1200" strike="noStrike" u="none">
              <a:solidFill>
                <a:srgbClr val="000000"/>
              </a:solidFill>
              <a:effectLst/>
              <a:uFillTx/>
              <a:latin typeface="Arial"/>
            </a:endParaRPr>
          </a:p>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International NGO Relations</a:t>
            </a:r>
            <a:endParaRPr b="0" lang="en-US" sz="1200" strike="noStrike" u="none">
              <a:solidFill>
                <a:srgbClr val="000000"/>
              </a:solidFill>
              <a:effectLst/>
              <a:uFillTx/>
              <a:latin typeface="Arial"/>
            </a:endParaRPr>
          </a:p>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EIA/Due Diligence/ Compliance</a:t>
            </a:r>
            <a:endParaRPr b="0" lang="en-US" sz="1200" strike="noStrike" u="none">
              <a:solidFill>
                <a:srgbClr val="000000"/>
              </a:solidFill>
              <a:effectLst/>
              <a:uFillTx/>
              <a:latin typeface="Arial"/>
            </a:endParaRPr>
          </a:p>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Carbon Trading</a:t>
            </a:r>
            <a:endParaRPr b="0" lang="en-US" sz="1200" strike="noStrike" u="none">
              <a:solidFill>
                <a:srgbClr val="000000"/>
              </a:solidFill>
              <a:effectLst/>
              <a:uFillTx/>
              <a:latin typeface="Arial"/>
            </a:endParaRPr>
          </a:p>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564" name=""/>
          <p:cNvSpPr/>
          <p:nvPr/>
        </p:nvSpPr>
        <p:spPr>
          <a:xfrm>
            <a:off x="5587920" y="2900520"/>
            <a:ext cx="1459080" cy="1488600"/>
          </a:xfrm>
          <a:prstGeom prst="rect">
            <a:avLst/>
          </a:prstGeom>
          <a:noFill/>
          <a:ln w="0">
            <a:noFill/>
          </a:ln>
        </p:spPr>
        <p:style>
          <a:lnRef idx="0"/>
          <a:fillRef idx="0"/>
          <a:effectRef idx="0"/>
          <a:fontRef idx="minor"/>
        </p:style>
        <p:txBody>
          <a:bodyPr lIns="90000" rIns="90000" tIns="46800" bIns="46800" anchor="t">
            <a:spAutoFit/>
          </a:bodyPr>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Loan Support</a:t>
            </a:r>
            <a:endParaRPr b="0" lang="en-US" sz="1200" strike="noStrike" u="none">
              <a:solidFill>
                <a:srgbClr val="000000"/>
              </a:solidFill>
              <a:effectLst/>
              <a:uFillTx/>
              <a:latin typeface="Arial"/>
            </a:endParaRPr>
          </a:p>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Bank Policy and Lending Practices</a:t>
            </a:r>
            <a:endParaRPr b="0" lang="en-US" sz="1200" strike="noStrike" u="none">
              <a:solidFill>
                <a:srgbClr val="000000"/>
              </a:solidFill>
              <a:effectLst/>
              <a:uFillTx/>
              <a:latin typeface="Arial"/>
            </a:endParaRPr>
          </a:p>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Liaison: OPIC, IADB, WB, ADB,..etc.</a:t>
            </a:r>
            <a:endParaRPr b="0" lang="en-US" sz="1200" strike="noStrike" u="none">
              <a:solidFill>
                <a:srgbClr val="000000"/>
              </a:solidFill>
              <a:effectLst/>
              <a:uFillTx/>
              <a:latin typeface="Arial"/>
            </a:endParaRPr>
          </a:p>
        </p:txBody>
      </p:sp>
      <p:sp>
        <p:nvSpPr>
          <p:cNvPr id="565" name=""/>
          <p:cNvSpPr/>
          <p:nvPr/>
        </p:nvSpPr>
        <p:spPr>
          <a:xfrm>
            <a:off x="7304040" y="2900520"/>
            <a:ext cx="1801800" cy="2208960"/>
          </a:xfrm>
          <a:prstGeom prst="rect">
            <a:avLst/>
          </a:prstGeom>
          <a:noFill/>
          <a:ln w="0">
            <a:noFill/>
          </a:ln>
        </p:spPr>
        <p:style>
          <a:lnRef idx="0"/>
          <a:fillRef idx="0"/>
          <a:effectRef idx="0"/>
          <a:fontRef idx="minor"/>
        </p:style>
        <p:txBody>
          <a:bodyPr lIns="90000" rIns="90000" tIns="46800" bIns="46800" anchor="t">
            <a:spAutoFit/>
          </a:bodyPr>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USG Advocacy</a:t>
            </a:r>
            <a:endParaRPr b="0" lang="en-US" sz="1200" strike="noStrike" u="none">
              <a:solidFill>
                <a:srgbClr val="000000"/>
              </a:solidFill>
              <a:effectLst/>
              <a:uFillTx/>
              <a:latin typeface="Arial"/>
            </a:endParaRPr>
          </a:p>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Embassy Liaison</a:t>
            </a:r>
            <a:endParaRPr b="0" lang="en-US" sz="1200" strike="noStrike" u="none">
              <a:solidFill>
                <a:srgbClr val="000000"/>
              </a:solidFill>
              <a:effectLst/>
              <a:uFillTx/>
              <a:latin typeface="Arial"/>
            </a:endParaRPr>
          </a:p>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International Trade Initiatives : WTO, APEC</a:t>
            </a:r>
            <a:endParaRPr b="0" lang="en-US" sz="1200" strike="noStrike" u="none">
              <a:solidFill>
                <a:srgbClr val="000000"/>
              </a:solidFill>
              <a:effectLst/>
              <a:uFillTx/>
              <a:latin typeface="Arial"/>
            </a:endParaRPr>
          </a:p>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WTO Services Negotiations</a:t>
            </a:r>
            <a:endParaRPr b="0" lang="en-US" sz="1200" strike="noStrike" u="none">
              <a:solidFill>
                <a:srgbClr val="000000"/>
              </a:solidFill>
              <a:effectLst/>
              <a:uFillTx/>
              <a:latin typeface="Arial"/>
            </a:endParaRPr>
          </a:p>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APEC Natural Gas Initiatives </a:t>
            </a:r>
            <a:endParaRPr b="0" lang="en-US" sz="1200" strike="noStrike" u="none">
              <a:solidFill>
                <a:srgbClr val="000000"/>
              </a:solidFill>
              <a:effectLst/>
              <a:uFillTx/>
              <a:latin typeface="Arial"/>
            </a:endParaRPr>
          </a:p>
          <a:p>
            <a:pPr marL="111240" indent="-1112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566" name=""/>
          <p:cNvSpPr/>
          <p:nvPr/>
        </p:nvSpPr>
        <p:spPr>
          <a:xfrm>
            <a:off x="0" y="18900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Organization and Functions of the Group</a:t>
            </a:r>
            <a:endParaRPr b="0" lang="en-US" sz="3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7" name=""/>
          <p:cNvSpPr/>
          <p:nvPr/>
        </p:nvSpPr>
        <p:spPr>
          <a:xfrm>
            <a:off x="0" y="239760"/>
            <a:ext cx="9144000" cy="50544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Strategy/Approach</a:t>
            </a:r>
            <a:endParaRPr b="0" lang="en-US" sz="3000" strike="noStrike" u="none">
              <a:solidFill>
                <a:srgbClr val="000000"/>
              </a:solidFill>
              <a:effectLst/>
              <a:uFillTx/>
              <a:latin typeface="Arial"/>
            </a:endParaRPr>
          </a:p>
        </p:txBody>
      </p:sp>
      <p:sp>
        <p:nvSpPr>
          <p:cNvPr id="568" name=""/>
          <p:cNvSpPr/>
          <p:nvPr/>
        </p:nvSpPr>
        <p:spPr>
          <a:xfrm>
            <a:off x="1141560" y="1430280"/>
            <a:ext cx="7408800" cy="4724280"/>
          </a:xfrm>
          <a:prstGeom prst="rect">
            <a:avLst/>
          </a:prstGeom>
          <a:noFill/>
          <a:ln w="0">
            <a:noFill/>
          </a:ln>
        </p:spPr>
        <p:style>
          <a:lnRef idx="0"/>
          <a:fillRef idx="0"/>
          <a:effectRef idx="0"/>
          <a:fontRef idx="minor"/>
        </p:style>
        <p:txBody>
          <a:bodyPr lIns="90000" rIns="90000" tIns="46800" bIns="46800" anchor="t">
            <a:normAutofit/>
          </a:bodyPr>
          <a:p>
            <a:pPr>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Provide regulatory and policy support for projects and assets in-country</a:t>
            </a:r>
            <a:endParaRPr b="0" lang="en-US" sz="2000" strike="noStrike" u="none">
              <a:solidFill>
                <a:srgbClr val="000000"/>
              </a:solidFill>
              <a:effectLst/>
              <a:uFillTx/>
              <a:latin typeface="Arial"/>
            </a:endParaRPr>
          </a:p>
          <a:p>
            <a:pPr>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Help Business Units to identify and mitigate regulatory and governmental risk and monitor business environment</a:t>
            </a:r>
            <a:endParaRPr b="0" lang="en-US" sz="2000" strike="noStrike" u="none">
              <a:solidFill>
                <a:srgbClr val="000000"/>
              </a:solidFill>
              <a:effectLst/>
              <a:uFillTx/>
              <a:latin typeface="Arial"/>
            </a:endParaRPr>
          </a:p>
          <a:p>
            <a:pPr>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Mobilize USG Advocacy for policy in projects</a:t>
            </a:r>
            <a:endParaRPr b="0" lang="en-US" sz="2000" strike="noStrike" u="none">
              <a:solidFill>
                <a:srgbClr val="000000"/>
              </a:solidFill>
              <a:effectLst/>
              <a:uFillTx/>
              <a:latin typeface="Arial"/>
            </a:endParaRPr>
          </a:p>
          <a:p>
            <a:pPr>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Use bilateral and regional associations for intelligence and access to senior officials</a:t>
            </a:r>
            <a:endParaRPr b="0" lang="en-US" sz="2000" strike="noStrike" u="none">
              <a:solidFill>
                <a:srgbClr val="000000"/>
              </a:solidFill>
              <a:effectLst/>
              <a:uFillTx/>
              <a:latin typeface="Arial"/>
            </a:endParaRPr>
          </a:p>
          <a:p>
            <a:pPr>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Maintain high-profile advocacy for market and policy reforms through direct government contacts, policy forums and Enron sponsored seminars</a:t>
            </a:r>
            <a:endParaRPr b="0" lang="en-US" sz="2000" strike="noStrike" u="none">
              <a:solidFill>
                <a:srgbClr val="000000"/>
              </a:solidFill>
              <a:effectLst/>
              <a:uFillTx/>
              <a:latin typeface="Arial"/>
            </a:endParaRPr>
          </a:p>
        </p:txBody>
      </p:sp>
      <p:sp>
        <p:nvSpPr>
          <p:cNvPr id="569" name=""/>
          <p:cNvSpPr/>
          <p:nvPr/>
        </p:nvSpPr>
        <p:spPr>
          <a:xfrm flipV="1">
            <a:off x="976320" y="1553400"/>
            <a:ext cx="136440" cy="1364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1600" bIns="21600" anchor="ctr">
            <a:noAutofit/>
          </a:bodyPr>
          <a:p>
            <a:endParaRPr b="0" lang="en-US" sz="2400" strike="noStrike" u="none">
              <a:solidFill>
                <a:srgbClr val="000000"/>
              </a:solidFill>
              <a:effectLst/>
              <a:uFillTx/>
              <a:latin typeface="Arial"/>
            </a:endParaRPr>
          </a:p>
        </p:txBody>
      </p:sp>
      <p:sp>
        <p:nvSpPr>
          <p:cNvPr id="570" name=""/>
          <p:cNvSpPr/>
          <p:nvPr/>
        </p:nvSpPr>
        <p:spPr>
          <a:xfrm flipV="1">
            <a:off x="976320" y="2471040"/>
            <a:ext cx="136440" cy="1364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1600" bIns="21600" anchor="ctr">
            <a:noAutofit/>
          </a:bodyPr>
          <a:p>
            <a:endParaRPr b="0" lang="en-US" sz="2400" strike="noStrike" u="none">
              <a:solidFill>
                <a:srgbClr val="000000"/>
              </a:solidFill>
              <a:effectLst/>
              <a:uFillTx/>
              <a:latin typeface="Arial"/>
            </a:endParaRPr>
          </a:p>
        </p:txBody>
      </p:sp>
      <p:sp>
        <p:nvSpPr>
          <p:cNvPr id="571" name=""/>
          <p:cNvSpPr/>
          <p:nvPr/>
        </p:nvSpPr>
        <p:spPr>
          <a:xfrm flipV="1">
            <a:off x="976320" y="3371040"/>
            <a:ext cx="136440" cy="1364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1600" bIns="21600" anchor="ctr">
            <a:noAutofit/>
          </a:bodyPr>
          <a:p>
            <a:endParaRPr b="0" lang="en-US" sz="2400" strike="noStrike" u="none">
              <a:solidFill>
                <a:srgbClr val="000000"/>
              </a:solidFill>
              <a:effectLst/>
              <a:uFillTx/>
              <a:latin typeface="Arial"/>
            </a:endParaRPr>
          </a:p>
        </p:txBody>
      </p:sp>
      <p:sp>
        <p:nvSpPr>
          <p:cNvPr id="572" name=""/>
          <p:cNvSpPr/>
          <p:nvPr/>
        </p:nvSpPr>
        <p:spPr>
          <a:xfrm flipV="1">
            <a:off x="988920" y="3974400"/>
            <a:ext cx="136440" cy="1364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1600" bIns="21600" anchor="ctr">
            <a:noAutofit/>
          </a:bodyPr>
          <a:p>
            <a:endParaRPr b="0" lang="en-US" sz="2400" strike="noStrike" u="none">
              <a:solidFill>
                <a:srgbClr val="000000"/>
              </a:solidFill>
              <a:effectLst/>
              <a:uFillTx/>
              <a:latin typeface="Arial"/>
            </a:endParaRPr>
          </a:p>
        </p:txBody>
      </p:sp>
      <p:sp>
        <p:nvSpPr>
          <p:cNvPr id="573" name=""/>
          <p:cNvSpPr/>
          <p:nvPr/>
        </p:nvSpPr>
        <p:spPr>
          <a:xfrm flipV="1">
            <a:off x="988920" y="4874400"/>
            <a:ext cx="136440" cy="1364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1600" bIns="216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4" name=""/>
          <p:cNvSpPr/>
          <p:nvPr/>
        </p:nvSpPr>
        <p:spPr>
          <a:xfrm>
            <a:off x="1647720" y="2728800"/>
            <a:ext cx="5767560" cy="322200"/>
          </a:xfrm>
          <a:custGeom>
            <a:avLst/>
            <a:gdLst/>
            <a:ahLst/>
            <a:rect l="l" t="t" r="r" b="b"/>
            <a:pathLst>
              <a:path w="3633" h="203">
                <a:moveTo>
                  <a:pt x="0" y="171"/>
                </a:moveTo>
                <a:lnTo>
                  <a:pt x="0" y="0"/>
                </a:lnTo>
                <a:lnTo>
                  <a:pt x="3633" y="0"/>
                </a:lnTo>
                <a:lnTo>
                  <a:pt x="3633" y="203"/>
                </a:lnTo>
              </a:path>
            </a:pathLst>
          </a:custGeom>
          <a:no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75" name=""/>
          <p:cNvSpPr/>
          <p:nvPr/>
        </p:nvSpPr>
        <p:spPr>
          <a:xfrm>
            <a:off x="1146240" y="2433600"/>
            <a:ext cx="0" cy="6955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76" name=""/>
          <p:cNvSpPr/>
          <p:nvPr/>
        </p:nvSpPr>
        <p:spPr>
          <a:xfrm>
            <a:off x="7891560" y="2433600"/>
            <a:ext cx="0" cy="6955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77" name=""/>
          <p:cNvSpPr/>
          <p:nvPr/>
        </p:nvSpPr>
        <p:spPr>
          <a:xfrm>
            <a:off x="4518000" y="1660680"/>
            <a:ext cx="0" cy="142848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578" name=""/>
          <p:cNvSpPr/>
          <p:nvPr/>
        </p:nvSpPr>
        <p:spPr>
          <a:xfrm>
            <a:off x="5952960" y="1978200"/>
            <a:ext cx="2268720" cy="60948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Other Govt. Affairs</a:t>
            </a:r>
            <a:endParaRPr b="0" lang="en-US" sz="1500" strike="noStrike" u="none">
              <a:solidFill>
                <a:srgbClr val="000000"/>
              </a:solidFill>
              <a:effectLst/>
              <a:uFillTx/>
              <a:latin typeface="Arial"/>
            </a:endParaRPr>
          </a:p>
        </p:txBody>
      </p:sp>
      <p:sp>
        <p:nvSpPr>
          <p:cNvPr id="579" name=""/>
          <p:cNvSpPr/>
          <p:nvPr/>
        </p:nvSpPr>
        <p:spPr>
          <a:xfrm>
            <a:off x="501480" y="2873520"/>
            <a:ext cx="1828800" cy="60948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Compliance</a:t>
            </a:r>
            <a:endParaRPr b="0" lang="en-US" sz="1500" strike="noStrike" u="none">
              <a:solidFill>
                <a:srgbClr val="000000"/>
              </a:solidFill>
              <a:effectLst/>
              <a:uFillTx/>
              <a:latin typeface="Arial"/>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“Officers”</a:t>
            </a:r>
            <a:endParaRPr b="0" lang="en-US" sz="1500" strike="noStrike" u="none">
              <a:solidFill>
                <a:srgbClr val="000000"/>
              </a:solidFill>
              <a:effectLst/>
              <a:uFillTx/>
              <a:latin typeface="Arial"/>
            </a:endParaRPr>
          </a:p>
        </p:txBody>
      </p:sp>
      <p:sp>
        <p:nvSpPr>
          <p:cNvPr id="580" name=""/>
          <p:cNvSpPr/>
          <p:nvPr/>
        </p:nvSpPr>
        <p:spPr>
          <a:xfrm>
            <a:off x="920880" y="1978200"/>
            <a:ext cx="2268360" cy="60948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Business Units</a:t>
            </a:r>
            <a:endParaRPr b="0" lang="en-US" sz="1500" strike="noStrike" u="none">
              <a:solidFill>
                <a:srgbClr val="000000"/>
              </a:solidFill>
              <a:effectLst/>
              <a:uFillTx/>
              <a:latin typeface="Arial"/>
            </a:endParaRPr>
          </a:p>
        </p:txBody>
      </p:sp>
      <p:sp>
        <p:nvSpPr>
          <p:cNvPr id="581" name=""/>
          <p:cNvSpPr/>
          <p:nvPr/>
        </p:nvSpPr>
        <p:spPr>
          <a:xfrm>
            <a:off x="3219480" y="1077840"/>
            <a:ext cx="2689200" cy="80172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00"/>
                </a:solidFill>
                <a:effectLst/>
                <a:uFillTx/>
                <a:latin typeface="Arial"/>
              </a:rPr>
              <a:t>Chief Environmental</a:t>
            </a:r>
            <a:endParaRPr b="0" lang="en-US" sz="1900" strike="noStrike" u="none">
              <a:solidFill>
                <a:srgbClr val="000000"/>
              </a:solidFill>
              <a:effectLst/>
              <a:uFillTx/>
              <a:latin typeface="Arial"/>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00"/>
                </a:solidFill>
                <a:effectLst/>
                <a:uFillTx/>
                <a:latin typeface="Arial"/>
              </a:rPr>
              <a:t>Officer</a:t>
            </a:r>
            <a:endParaRPr b="0" lang="en-US" sz="1900" strike="noStrike" u="none">
              <a:solidFill>
                <a:srgbClr val="000000"/>
              </a:solidFill>
              <a:effectLst/>
              <a:uFillTx/>
              <a:latin typeface="Arial"/>
            </a:endParaRPr>
          </a:p>
        </p:txBody>
      </p:sp>
      <p:sp>
        <p:nvSpPr>
          <p:cNvPr id="582" name=""/>
          <p:cNvSpPr/>
          <p:nvPr/>
        </p:nvSpPr>
        <p:spPr>
          <a:xfrm>
            <a:off x="0" y="28440"/>
            <a:ext cx="9144000" cy="922320"/>
          </a:xfrm>
          <a:prstGeom prst="rect">
            <a:avLst/>
          </a:prstGeom>
          <a:noFill/>
          <a:ln w="0">
            <a:noFill/>
          </a:ln>
        </p:spPr>
        <p:style>
          <a:lnRef idx="0"/>
          <a:fillRef idx="0"/>
          <a:effectRef idx="0"/>
          <a:fontRef idx="minor"/>
        </p:style>
        <p:txBody>
          <a:bodyPr lIns="90000" rIns="90000" tIns="46800" bIns="4680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Environmental Affairs Organization</a:t>
            </a:r>
            <a:br>
              <a:rPr sz="3000"/>
            </a:br>
            <a:r>
              <a:rPr b="0" lang="en-US" sz="2400" strike="noStrike" u="none">
                <a:solidFill>
                  <a:srgbClr val="000000"/>
                </a:solidFill>
                <a:effectLst/>
                <a:uFillTx/>
                <a:latin typeface="Arial Black"/>
              </a:rPr>
              <a:t>Domestic &amp; International</a:t>
            </a:r>
            <a:endParaRPr b="0" lang="en-US" sz="2400" strike="noStrike" u="none">
              <a:solidFill>
                <a:srgbClr val="000000"/>
              </a:solidFill>
              <a:effectLst/>
              <a:uFillTx/>
              <a:latin typeface="Arial"/>
            </a:endParaRPr>
          </a:p>
        </p:txBody>
      </p:sp>
      <p:sp>
        <p:nvSpPr>
          <p:cNvPr id="583" name=""/>
          <p:cNvSpPr/>
          <p:nvPr/>
        </p:nvSpPr>
        <p:spPr>
          <a:xfrm>
            <a:off x="484200" y="3716280"/>
            <a:ext cx="2238480" cy="5511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Business units</a:t>
            </a:r>
            <a:endParaRPr b="0" lang="en-US" sz="15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EIS quality control</a:t>
            </a:r>
            <a:endParaRPr b="0" lang="en-US" sz="1500" strike="noStrike" u="none">
              <a:solidFill>
                <a:srgbClr val="000000"/>
              </a:solidFill>
              <a:effectLst/>
              <a:uFillTx/>
              <a:latin typeface="Arial"/>
            </a:endParaRPr>
          </a:p>
        </p:txBody>
      </p:sp>
      <p:sp>
        <p:nvSpPr>
          <p:cNvPr id="584" name=""/>
          <p:cNvSpPr/>
          <p:nvPr/>
        </p:nvSpPr>
        <p:spPr>
          <a:xfrm flipV="1">
            <a:off x="2631960" y="420300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585" name=""/>
          <p:cNvSpPr/>
          <p:nvPr/>
        </p:nvSpPr>
        <p:spPr>
          <a:xfrm flipV="1">
            <a:off x="2631960" y="4446720"/>
            <a:ext cx="127080" cy="1267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Arial"/>
            </a:endParaRPr>
          </a:p>
        </p:txBody>
      </p:sp>
      <p:sp>
        <p:nvSpPr>
          <p:cNvPr id="586" name=""/>
          <p:cNvSpPr/>
          <p:nvPr/>
        </p:nvSpPr>
        <p:spPr>
          <a:xfrm flipV="1">
            <a:off x="2631960" y="469044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587" name=""/>
          <p:cNvSpPr/>
          <p:nvPr/>
        </p:nvSpPr>
        <p:spPr>
          <a:xfrm flipV="1">
            <a:off x="2631960" y="516816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588" name=""/>
          <p:cNvSpPr/>
          <p:nvPr/>
        </p:nvSpPr>
        <p:spPr>
          <a:xfrm flipV="1">
            <a:off x="2631960" y="540000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589" name=""/>
          <p:cNvSpPr/>
          <p:nvPr/>
        </p:nvSpPr>
        <p:spPr>
          <a:xfrm>
            <a:off x="3651120" y="2873520"/>
            <a:ext cx="1828800" cy="60948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Research &amp;</a:t>
            </a:r>
            <a:endParaRPr b="0" lang="en-US" sz="1500" strike="noStrike" u="none">
              <a:solidFill>
                <a:srgbClr val="000000"/>
              </a:solidFill>
              <a:effectLst/>
              <a:uFillTx/>
              <a:latin typeface="Arial"/>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Analysis</a:t>
            </a:r>
            <a:endParaRPr b="0" lang="en-US" sz="1500" strike="noStrike" u="none">
              <a:solidFill>
                <a:srgbClr val="000000"/>
              </a:solidFill>
              <a:effectLst/>
              <a:uFillTx/>
              <a:latin typeface="Arial"/>
            </a:endParaRPr>
          </a:p>
        </p:txBody>
      </p:sp>
      <p:sp>
        <p:nvSpPr>
          <p:cNvPr id="590" name=""/>
          <p:cNvSpPr/>
          <p:nvPr/>
        </p:nvSpPr>
        <p:spPr>
          <a:xfrm>
            <a:off x="6762600" y="2873520"/>
            <a:ext cx="1828800" cy="60948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Advocacy</a:t>
            </a:r>
            <a:endParaRPr b="0" lang="en-US" sz="1500" strike="noStrike" u="none">
              <a:solidFill>
                <a:srgbClr val="000000"/>
              </a:solidFill>
              <a:effectLst/>
              <a:uFillTx/>
              <a:latin typeface="Arial"/>
            </a:endParaRPr>
          </a:p>
        </p:txBody>
      </p:sp>
      <p:sp>
        <p:nvSpPr>
          <p:cNvPr id="591" name=""/>
          <p:cNvSpPr/>
          <p:nvPr/>
        </p:nvSpPr>
        <p:spPr>
          <a:xfrm>
            <a:off x="2700360" y="3805200"/>
            <a:ext cx="5238720" cy="2779560"/>
          </a:xfrm>
          <a:prstGeom prst="rect">
            <a:avLst/>
          </a:prstGeom>
          <a:noFill/>
          <a:ln w="0">
            <a:noFill/>
          </a:ln>
        </p:spPr>
        <p:style>
          <a:lnRef idx="0"/>
          <a:fillRef idx="0"/>
          <a:effectRef idx="0"/>
          <a:fontRef idx="minor"/>
        </p:style>
        <p:txBody>
          <a:bodyPr lIns="90000" rIns="90000" tIns="46800" bIns="46800" anchor="t">
            <a:spAutoFit/>
          </a:bodyPr>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	</a:t>
            </a:r>
            <a:r>
              <a:rPr b="1" lang="en-US" sz="1500" strike="noStrike" u="none">
                <a:solidFill>
                  <a:srgbClr val="000000"/>
                </a:solidFill>
                <a:effectLst/>
                <a:uFillTx/>
                <a:latin typeface="Arial"/>
              </a:rPr>
              <a:t>            </a:t>
            </a:r>
            <a:r>
              <a:rPr b="1" lang="en-US" sz="1800" strike="noStrike" u="sng">
                <a:solidFill>
                  <a:srgbClr val="000000"/>
                </a:solidFill>
                <a:effectLst/>
                <a:uFillTx/>
                <a:latin typeface="Arial"/>
              </a:rPr>
              <a:t>Objectives</a:t>
            </a:r>
            <a:endParaRPr b="0" lang="en-US" sz="1800" strike="noStrike" u="none">
              <a:solidFill>
                <a:srgbClr val="000000"/>
              </a:solidFill>
              <a:effectLst/>
              <a:uFillTx/>
              <a:latin typeface="Arial"/>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Quality control for EIS process</a:t>
            </a:r>
            <a:endParaRPr b="0" lang="en-US" sz="1500" strike="noStrike" u="none">
              <a:solidFill>
                <a:srgbClr val="000000"/>
              </a:solidFill>
              <a:effectLst/>
              <a:uFillTx/>
              <a:latin typeface="Arial"/>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Due diligence/risk assessment</a:t>
            </a:r>
            <a:endParaRPr b="0" lang="en-US" sz="1500" strike="noStrike" u="none">
              <a:solidFill>
                <a:srgbClr val="000000"/>
              </a:solidFill>
              <a:effectLst/>
              <a:uFillTx/>
              <a:latin typeface="Arial"/>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Best practices</a:t>
            </a:r>
            <a:endParaRPr b="0" lang="en-US" sz="1500" strike="noStrike" u="none">
              <a:solidFill>
                <a:srgbClr val="000000"/>
              </a:solidFill>
              <a:effectLst/>
              <a:uFillTx/>
              <a:latin typeface="Arial"/>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Coherent public policy position</a:t>
            </a:r>
            <a:endParaRPr b="0" lang="en-US" sz="1500" strike="noStrike" u="none">
              <a:solidFill>
                <a:srgbClr val="000000"/>
              </a:solidFill>
              <a:effectLst/>
              <a:uFillTx/>
              <a:latin typeface="Arial"/>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Policy and practices standards across organization</a:t>
            </a:r>
            <a:endParaRPr b="0" lang="en-US" sz="1500" strike="noStrike" u="none">
              <a:solidFill>
                <a:srgbClr val="000000"/>
              </a:solidFill>
              <a:effectLst/>
              <a:uFillTx/>
              <a:latin typeface="Arial"/>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World class information gathering/dissemination to support trading &amp; environmental marketing groups (forward view of environmental policy)</a:t>
            </a:r>
            <a:endParaRPr b="0" lang="en-US" sz="1500" strike="noStrike" u="none">
              <a:solidFill>
                <a:srgbClr val="000000"/>
              </a:solidFill>
              <a:effectLst/>
              <a:uFillTx/>
              <a:latin typeface="Arial"/>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International/emerging market environmental policy</a:t>
            </a:r>
            <a:endParaRPr b="0" lang="en-US" sz="1500" strike="noStrike" u="none">
              <a:solidFill>
                <a:srgbClr val="000000"/>
              </a:solidFill>
              <a:effectLst/>
              <a:uFillTx/>
              <a:latin typeface="Arial"/>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Monitor legislative changes in key jurisdictions (20)</a:t>
            </a:r>
            <a:endParaRPr b="0" lang="en-US" sz="1500" strike="noStrike" u="none">
              <a:solidFill>
                <a:srgbClr val="000000"/>
              </a:solidFill>
              <a:effectLst/>
              <a:uFillTx/>
              <a:latin typeface="Arial"/>
            </a:endParaRPr>
          </a:p>
        </p:txBody>
      </p:sp>
      <p:sp>
        <p:nvSpPr>
          <p:cNvPr id="592" name=""/>
          <p:cNvSpPr/>
          <p:nvPr/>
        </p:nvSpPr>
        <p:spPr>
          <a:xfrm flipV="1">
            <a:off x="2631960" y="4923000"/>
            <a:ext cx="127080" cy="1267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Arial"/>
            </a:endParaRPr>
          </a:p>
        </p:txBody>
      </p:sp>
      <p:sp>
        <p:nvSpPr>
          <p:cNvPr id="593" name=""/>
          <p:cNvSpPr/>
          <p:nvPr/>
        </p:nvSpPr>
        <p:spPr>
          <a:xfrm flipV="1">
            <a:off x="2631960" y="6124680"/>
            <a:ext cx="127080" cy="1267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Arial"/>
            </a:endParaRPr>
          </a:p>
        </p:txBody>
      </p:sp>
      <p:sp>
        <p:nvSpPr>
          <p:cNvPr id="594" name=""/>
          <p:cNvSpPr/>
          <p:nvPr/>
        </p:nvSpPr>
        <p:spPr>
          <a:xfrm flipV="1">
            <a:off x="2631960" y="634284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7" name=""/>
          <p:cNvSpPr/>
          <p:nvPr/>
        </p:nvSpPr>
        <p:spPr>
          <a:xfrm>
            <a:off x="5830920" y="2038320"/>
            <a:ext cx="2195640" cy="1109520"/>
          </a:xfrm>
          <a:custGeom>
            <a:avLst/>
            <a:gdLst>
              <a:gd name="textAreaLeft" fmla="*/ 0 w 2195640"/>
              <a:gd name="textAreaRight" fmla="*/ 2195640 w 219564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28" name=""/>
          <p:cNvSpPr/>
          <p:nvPr/>
        </p:nvSpPr>
        <p:spPr>
          <a:xfrm>
            <a:off x="4214880" y="2038320"/>
            <a:ext cx="2195280" cy="1109520"/>
          </a:xfrm>
          <a:custGeom>
            <a:avLst/>
            <a:gdLst>
              <a:gd name="textAreaLeft" fmla="*/ 0 w 2195280"/>
              <a:gd name="textAreaRight" fmla="*/ 2195640 w 219528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29" name=""/>
          <p:cNvSpPr/>
          <p:nvPr/>
        </p:nvSpPr>
        <p:spPr>
          <a:xfrm>
            <a:off x="2627280" y="2038320"/>
            <a:ext cx="2195640" cy="1109520"/>
          </a:xfrm>
          <a:custGeom>
            <a:avLst/>
            <a:gdLst>
              <a:gd name="textAreaLeft" fmla="*/ 0 w 2195640"/>
              <a:gd name="textAreaRight" fmla="*/ 2195640 w 219564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30"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Approach</a:t>
            </a:r>
            <a:endParaRPr b="0" lang="en-US" sz="3000" strike="noStrike" u="none">
              <a:solidFill>
                <a:srgbClr val="000000"/>
              </a:solidFill>
              <a:effectLst/>
              <a:uFillTx/>
              <a:latin typeface="Arial Black"/>
            </a:endParaRPr>
          </a:p>
        </p:txBody>
      </p:sp>
      <p:sp>
        <p:nvSpPr>
          <p:cNvPr id="131" name=""/>
          <p:cNvSpPr/>
          <p:nvPr/>
        </p:nvSpPr>
        <p:spPr>
          <a:xfrm>
            <a:off x="6151680" y="1963800"/>
            <a:ext cx="2087280" cy="1109520"/>
          </a:xfrm>
          <a:custGeom>
            <a:avLst/>
            <a:gdLst>
              <a:gd name="textAreaLeft" fmla="*/ 0 w 2087280"/>
              <a:gd name="textAreaRight" fmla="*/ 2087640 w 208728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Opportunities</a:t>
            </a:r>
            <a:endParaRPr b="0" lang="en-US" sz="1200" strike="noStrike" u="none">
              <a:solidFill>
                <a:srgbClr val="000000"/>
              </a:solidFill>
              <a:effectLst/>
              <a:uFillTx/>
              <a:latin typeface="Arial"/>
            </a:endParaRPr>
          </a:p>
        </p:txBody>
      </p:sp>
      <p:sp>
        <p:nvSpPr>
          <p:cNvPr id="132" name=""/>
          <p:cNvSpPr/>
          <p:nvPr/>
        </p:nvSpPr>
        <p:spPr>
          <a:xfrm>
            <a:off x="4500720" y="2039760"/>
            <a:ext cx="2087280" cy="1109880"/>
          </a:xfrm>
          <a:custGeom>
            <a:avLst/>
            <a:gdLst>
              <a:gd name="textAreaLeft" fmla="*/ 0 w 2087280"/>
              <a:gd name="textAreaRight" fmla="*/ 2087640 w 208728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New Market Development</a:t>
            </a:r>
            <a:endParaRPr b="0" lang="en-US" sz="1200" strike="noStrike" u="none">
              <a:solidFill>
                <a:srgbClr val="000000"/>
              </a:solidFill>
              <a:effectLst/>
              <a:uFillTx/>
              <a:latin typeface="Arial"/>
            </a:endParaRPr>
          </a:p>
        </p:txBody>
      </p:sp>
      <p:sp>
        <p:nvSpPr>
          <p:cNvPr id="133" name=""/>
          <p:cNvSpPr/>
          <p:nvPr/>
        </p:nvSpPr>
        <p:spPr>
          <a:xfrm>
            <a:off x="2935440" y="2039760"/>
            <a:ext cx="2087280" cy="1109880"/>
          </a:xfrm>
          <a:custGeom>
            <a:avLst/>
            <a:gdLst>
              <a:gd name="textAreaLeft" fmla="*/ 0 w 2087280"/>
              <a:gd name="textAreaRight" fmla="*/ 2087640 w 208728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Potential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Transactions</a:t>
            </a:r>
            <a:endParaRPr b="0" lang="en-US" sz="1200" strike="noStrike" u="none">
              <a:solidFill>
                <a:srgbClr val="000000"/>
              </a:solidFill>
              <a:effectLst/>
              <a:uFillTx/>
              <a:latin typeface="Arial"/>
            </a:endParaRPr>
          </a:p>
        </p:txBody>
      </p:sp>
      <p:sp>
        <p:nvSpPr>
          <p:cNvPr id="134" name=""/>
          <p:cNvSpPr/>
          <p:nvPr/>
        </p:nvSpPr>
        <p:spPr>
          <a:xfrm>
            <a:off x="6037200" y="3363840"/>
            <a:ext cx="2087640" cy="1109880"/>
          </a:xfrm>
          <a:custGeom>
            <a:avLst/>
            <a:gdLst>
              <a:gd name="textAreaLeft" fmla="*/ 0 w 2087640"/>
              <a:gd name="textAreaRight" fmla="*/ 2088000 w 208764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American Indian Affairs</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Regulatory transactions</a:t>
            </a:r>
            <a:endParaRPr b="0" lang="en-US" sz="1200" strike="noStrike" u="none">
              <a:solidFill>
                <a:srgbClr val="000000"/>
              </a:solidFill>
              <a:effectLst/>
              <a:uFillTx/>
              <a:latin typeface="Arial"/>
            </a:endParaRPr>
          </a:p>
        </p:txBody>
      </p:sp>
      <p:sp>
        <p:nvSpPr>
          <p:cNvPr id="135" name=""/>
          <p:cNvSpPr/>
          <p:nvPr/>
        </p:nvSpPr>
        <p:spPr>
          <a:xfrm>
            <a:off x="4386240" y="3363840"/>
            <a:ext cx="2087640" cy="1109880"/>
          </a:xfrm>
          <a:custGeom>
            <a:avLst/>
            <a:gdLst>
              <a:gd name="textAreaLeft" fmla="*/ 0 w 2087640"/>
              <a:gd name="textAreaRight" fmla="*/ 2088000 w 208764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fontScale="55000" lnSpcReduction="19999"/>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Privatization</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Liberalization</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Free Trade</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OPIC</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Image Building</a:t>
            </a:r>
            <a:endParaRPr b="0" lang="en-US" sz="1200" strike="noStrike" u="none">
              <a:solidFill>
                <a:srgbClr val="000000"/>
              </a:solidFill>
              <a:effectLst/>
              <a:uFillTx/>
              <a:latin typeface="Arial"/>
            </a:endParaRPr>
          </a:p>
          <a:p>
            <a:pPr lvl="1" marL="566640" indent="-1094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Advertising</a:t>
            </a:r>
            <a:endParaRPr b="0" lang="en-US" sz="1000" strike="noStrike" u="none">
              <a:solidFill>
                <a:srgbClr val="000000"/>
              </a:solidFill>
              <a:effectLst/>
              <a:uFillTx/>
              <a:latin typeface="Arial"/>
            </a:endParaRPr>
          </a:p>
          <a:p>
            <a:pPr marL="11124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136" name=""/>
          <p:cNvSpPr/>
          <p:nvPr/>
        </p:nvSpPr>
        <p:spPr>
          <a:xfrm>
            <a:off x="1028880" y="2036880"/>
            <a:ext cx="2195280" cy="1109520"/>
          </a:xfrm>
          <a:custGeom>
            <a:avLst/>
            <a:gdLst>
              <a:gd name="textAreaLeft" fmla="*/ 0 w 2195280"/>
              <a:gd name="textAreaRight" fmla="*/ 2195640 w 219528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37" name=""/>
          <p:cNvSpPr/>
          <p:nvPr/>
        </p:nvSpPr>
        <p:spPr>
          <a:xfrm>
            <a:off x="1225080" y="2340000"/>
            <a:ext cx="1357920" cy="642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Existing Assets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and Positions</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38" name=""/>
          <p:cNvSpPr/>
          <p:nvPr/>
        </p:nvSpPr>
        <p:spPr>
          <a:xfrm rot="16200000">
            <a:off x="2587320" y="2052000"/>
            <a:ext cx="147960" cy="3113280"/>
          </a:xfrm>
          <a:custGeom>
            <a:avLst/>
            <a:gdLst>
              <a:gd name="textAreaLeft" fmla="*/ 43560 w 147960"/>
              <a:gd name="textAreaRight" fmla="*/ 148320 w 147960"/>
              <a:gd name="textAreaTop" fmla="*/ 129600 h 3113280"/>
              <a:gd name="textAreaBottom" fmla="*/ 2983680 h 3113280"/>
              <a:gd name="GluePoint1X" fmla="*/ 21600 w 21600"/>
              <a:gd name="GluePoint1Y" fmla="*/ 0 h 21600"/>
              <a:gd name="GluePoint2X" fmla="*/ 0 w 21600"/>
              <a:gd name="GluePoint2Y" fmla="*/ 10800 h 21600"/>
              <a:gd name="GluePoint3X" fmla="*/ 21600 w 21600"/>
              <a:gd name="GluePoint3Y" fmla="*/ 216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21600" y="0"/>
                </a:moveTo>
                <a:cubicBezTo>
                  <a:pt x="10800" y="0"/>
                  <a:pt x="0" y="900"/>
                  <a:pt x="0" y="1800"/>
                </a:cubicBezTo>
                <a:lnTo>
                  <a:pt x="0" y="19800"/>
                </a:lnTo>
                <a:cubicBezTo>
                  <a:pt x="0" y="20700"/>
                  <a:pt x="10800" y="21600"/>
                  <a:pt x="21600" y="21600"/>
                </a:cubicBezTo>
              </a:path>
            </a:pathLst>
          </a:cu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9" name=""/>
          <p:cNvSpPr/>
          <p:nvPr/>
        </p:nvSpPr>
        <p:spPr>
          <a:xfrm>
            <a:off x="1695600" y="3825720"/>
            <a:ext cx="2087280" cy="1109880"/>
          </a:xfrm>
          <a:custGeom>
            <a:avLst/>
            <a:gdLst>
              <a:gd name="textAreaLeft" fmla="*/ 0 w 2087280"/>
              <a:gd name="textAreaRight" fmla="*/ 2087640 w 208728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Media Relations</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Project Advocacy-lobbying, regulatory affairs</a:t>
            </a:r>
            <a:endParaRPr b="0" lang="en-US" sz="1200" strike="noStrike" u="none">
              <a:solidFill>
                <a:srgbClr val="000000"/>
              </a:solidFill>
              <a:effectLst/>
              <a:uFillTx/>
              <a:latin typeface="Arial"/>
            </a:endParaRPr>
          </a:p>
        </p:txBody>
      </p:sp>
      <p:sp>
        <p:nvSpPr>
          <p:cNvPr id="140" name=""/>
          <p:cNvSpPr/>
          <p:nvPr/>
        </p:nvSpPr>
        <p:spPr>
          <a:xfrm rot="16200000">
            <a:off x="4442760" y="2080440"/>
            <a:ext cx="217440" cy="6819840"/>
          </a:xfrm>
          <a:custGeom>
            <a:avLst/>
            <a:gdLst>
              <a:gd name="textAreaLeft" fmla="*/ 63720 w 217440"/>
              <a:gd name="textAreaRight" fmla="*/ 217800 w 217440"/>
              <a:gd name="textAreaTop" fmla="*/ 284040 h 6819840"/>
              <a:gd name="textAreaBottom" fmla="*/ 6535800 h 6819840"/>
              <a:gd name="GluePoint1X" fmla="*/ 21600 w 21600"/>
              <a:gd name="GluePoint1Y" fmla="*/ 0 h 21600"/>
              <a:gd name="GluePoint2X" fmla="*/ 0 w 21600"/>
              <a:gd name="GluePoint2Y" fmla="*/ 10800 h 21600"/>
              <a:gd name="GluePoint3X" fmla="*/ 21600 w 21600"/>
              <a:gd name="GluePoint3Y" fmla="*/ 216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21600" y="0"/>
                </a:moveTo>
                <a:cubicBezTo>
                  <a:pt x="10800" y="0"/>
                  <a:pt x="0" y="900"/>
                  <a:pt x="0" y="1800"/>
                </a:cubicBezTo>
                <a:lnTo>
                  <a:pt x="0" y="19800"/>
                </a:lnTo>
                <a:cubicBezTo>
                  <a:pt x="0" y="20700"/>
                  <a:pt x="10800" y="21600"/>
                  <a:pt x="21600" y="21600"/>
                </a:cubicBezTo>
              </a:path>
            </a:pathLst>
          </a:cu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41" name=""/>
          <p:cNvSpPr/>
          <p:nvPr/>
        </p:nvSpPr>
        <p:spPr>
          <a:xfrm>
            <a:off x="3002040" y="5722920"/>
            <a:ext cx="3244680" cy="1109520"/>
          </a:xfrm>
          <a:custGeom>
            <a:avLst/>
            <a:gdLst>
              <a:gd name="textAreaLeft" fmla="*/ 0 w 3244680"/>
              <a:gd name="textAreaRight" fmla="*/ 3245040 w 324468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Risk/Opportunity Management</a:t>
            </a:r>
            <a:endParaRPr b="0"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5" name=""/>
          <p:cNvSpPr/>
          <p:nvPr/>
        </p:nvSpPr>
        <p:spPr>
          <a:xfrm>
            <a:off x="973080" y="4383000"/>
            <a:ext cx="2586240" cy="75096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00"/>
                </a:solidFill>
                <a:effectLst/>
                <a:uFillTx/>
                <a:latin typeface="Arial"/>
              </a:rPr>
              <a:t>Transaction</a:t>
            </a:r>
            <a:endParaRPr b="0" lang="en-US" sz="1900" strike="noStrike" u="none">
              <a:solidFill>
                <a:srgbClr val="000000"/>
              </a:solidFill>
              <a:effectLst/>
              <a:uFillTx/>
              <a:latin typeface="Arial"/>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00"/>
                </a:solidFill>
                <a:effectLst/>
                <a:uFillTx/>
                <a:latin typeface="Arial"/>
              </a:rPr>
              <a:t>Support</a:t>
            </a:r>
            <a:endParaRPr b="0" lang="en-US" sz="1900" strike="noStrike" u="none">
              <a:solidFill>
                <a:srgbClr val="000000"/>
              </a:solidFill>
              <a:effectLst/>
              <a:uFillTx/>
              <a:latin typeface="Arial"/>
            </a:endParaRPr>
          </a:p>
        </p:txBody>
      </p:sp>
      <p:sp>
        <p:nvSpPr>
          <p:cNvPr id="596" name=""/>
          <p:cNvSpPr/>
          <p:nvPr/>
        </p:nvSpPr>
        <p:spPr>
          <a:xfrm>
            <a:off x="973080" y="5613480"/>
            <a:ext cx="2586240" cy="75096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00"/>
                </a:solidFill>
                <a:effectLst/>
                <a:uFillTx/>
                <a:latin typeface="Arial"/>
              </a:rPr>
              <a:t>Public Policy</a:t>
            </a:r>
            <a:endParaRPr b="0" lang="en-US" sz="1900" strike="noStrike" u="none">
              <a:solidFill>
                <a:srgbClr val="000000"/>
              </a:solidFill>
              <a:effectLst/>
              <a:uFillTx/>
              <a:latin typeface="Arial"/>
            </a:endParaRPr>
          </a:p>
        </p:txBody>
      </p:sp>
      <p:sp>
        <p:nvSpPr>
          <p:cNvPr id="597" name=""/>
          <p:cNvSpPr/>
          <p:nvPr/>
        </p:nvSpPr>
        <p:spPr>
          <a:xfrm>
            <a:off x="973080" y="1733400"/>
            <a:ext cx="2586240" cy="75096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00"/>
                </a:solidFill>
                <a:effectLst/>
                <a:uFillTx/>
                <a:latin typeface="Arial"/>
              </a:rPr>
              <a:t>Risk/Opportunity</a:t>
            </a:r>
            <a:endParaRPr b="0" lang="en-US" sz="1900" strike="noStrike" u="none">
              <a:solidFill>
                <a:srgbClr val="000000"/>
              </a:solidFill>
              <a:effectLst/>
              <a:uFillTx/>
              <a:latin typeface="Arial"/>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00"/>
                </a:solidFill>
                <a:effectLst/>
                <a:uFillTx/>
                <a:latin typeface="Arial"/>
              </a:rPr>
              <a:t>Mgmt Identification</a:t>
            </a:r>
            <a:endParaRPr b="0" lang="en-US" sz="1900" strike="noStrike" u="none">
              <a:solidFill>
                <a:srgbClr val="000000"/>
              </a:solidFill>
              <a:effectLst/>
              <a:uFillTx/>
              <a:latin typeface="Arial"/>
            </a:endParaRPr>
          </a:p>
        </p:txBody>
      </p:sp>
      <p:sp>
        <p:nvSpPr>
          <p:cNvPr id="598" name=""/>
          <p:cNvSpPr/>
          <p:nvPr/>
        </p:nvSpPr>
        <p:spPr>
          <a:xfrm>
            <a:off x="971640" y="3130560"/>
            <a:ext cx="2611440" cy="733320"/>
          </a:xfrm>
          <a:prstGeom prst="bevel">
            <a:avLst>
              <a:gd name="adj" fmla="val 12500"/>
            </a:avLst>
          </a:prstGeom>
          <a:gradFill rotWithShape="0">
            <a:gsLst>
              <a:gs pos="0">
                <a:srgbClr val="fc0128"/>
              </a:gs>
              <a:gs pos="50000">
                <a:srgbClr val="fca8b5"/>
              </a:gs>
              <a:gs pos="100000">
                <a:srgbClr val="fc0128"/>
              </a:gs>
            </a:gsLst>
            <a:lin ang="5400000"/>
          </a:gradFill>
          <a:ln w="9360">
            <a:solidFill>
              <a:srgbClr val="fd9b59"/>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ffffff"/>
                </a:solidFill>
                <a:effectLst/>
                <a:uFillTx/>
                <a:latin typeface="Arial"/>
              </a:rPr>
              <a:t>Compliance</a:t>
            </a:r>
            <a:endParaRPr b="0" lang="en-US" sz="1900" strike="noStrike" u="none">
              <a:solidFill>
                <a:srgbClr val="000000"/>
              </a:solidFill>
              <a:effectLst/>
              <a:uFillTx/>
              <a:latin typeface="Arial"/>
            </a:endParaRPr>
          </a:p>
        </p:txBody>
      </p:sp>
      <p:sp>
        <p:nvSpPr>
          <p:cNvPr id="599" name=""/>
          <p:cNvSpPr/>
          <p:nvPr/>
        </p:nvSpPr>
        <p:spPr>
          <a:xfrm>
            <a:off x="0" y="4680"/>
            <a:ext cx="9144000" cy="922320"/>
          </a:xfrm>
          <a:prstGeom prst="rect">
            <a:avLst/>
          </a:prstGeom>
          <a:noFill/>
          <a:ln w="0">
            <a:noFill/>
          </a:ln>
        </p:spPr>
        <p:style>
          <a:lnRef idx="0"/>
          <a:fillRef idx="0"/>
          <a:effectRef idx="0"/>
          <a:fontRef idx="minor"/>
        </p:style>
        <p:txBody>
          <a:bodyPr lIns="90000" rIns="90000" tIns="46800" bIns="4680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Environmental Affairs</a:t>
            </a:r>
            <a:br>
              <a:rPr sz="3000"/>
            </a:br>
            <a:r>
              <a:rPr b="0" lang="en-US" sz="3000" strike="noStrike" u="none">
                <a:solidFill>
                  <a:srgbClr val="000000"/>
                </a:solidFill>
                <a:effectLst/>
                <a:uFillTx/>
                <a:latin typeface="Arial Black"/>
              </a:rPr>
              <a:t>Approach</a:t>
            </a:r>
            <a:endParaRPr b="0" lang="en-US" sz="3000" strike="noStrike" u="none">
              <a:solidFill>
                <a:srgbClr val="000000"/>
              </a:solidFill>
              <a:effectLst/>
              <a:uFillTx/>
              <a:latin typeface="Arial"/>
            </a:endParaRPr>
          </a:p>
        </p:txBody>
      </p:sp>
      <p:sp>
        <p:nvSpPr>
          <p:cNvPr id="600" name=""/>
          <p:cNvSpPr/>
          <p:nvPr/>
        </p:nvSpPr>
        <p:spPr>
          <a:xfrm rot="10800000">
            <a:off x="3588840" y="1374840"/>
            <a:ext cx="986040" cy="1533600"/>
          </a:xfrm>
          <a:prstGeom prst="leftArrow">
            <a:avLst>
              <a:gd name="adj1" fmla="val 36241"/>
              <a:gd name="adj2" fmla="val 52495"/>
            </a:avLst>
          </a:prstGeom>
          <a:gradFill rotWithShape="0">
            <a:gsLst>
              <a:gs pos="0">
                <a:srgbClr val="99ff99"/>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01" name=""/>
          <p:cNvSpPr/>
          <p:nvPr/>
        </p:nvSpPr>
        <p:spPr>
          <a:xfrm rot="10800000">
            <a:off x="3588840" y="2685600"/>
            <a:ext cx="986040" cy="1492200"/>
          </a:xfrm>
          <a:prstGeom prst="leftArrow">
            <a:avLst>
              <a:gd name="adj1" fmla="val 48685"/>
              <a:gd name="adj2" fmla="val 55310"/>
            </a:avLst>
          </a:prstGeom>
          <a:gradFill rotWithShape="0">
            <a:gsLst>
              <a:gs pos="0">
                <a:srgbClr val="c5e6ff"/>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02" name=""/>
          <p:cNvSpPr/>
          <p:nvPr/>
        </p:nvSpPr>
        <p:spPr>
          <a:xfrm rot="10800000">
            <a:off x="3588840" y="4030560"/>
            <a:ext cx="986040" cy="1301760"/>
          </a:xfrm>
          <a:prstGeom prst="leftArrow">
            <a:avLst>
              <a:gd name="adj1" fmla="val 48685"/>
              <a:gd name="adj2" fmla="val 55310"/>
            </a:avLst>
          </a:prstGeom>
          <a:gradFill rotWithShape="0">
            <a:gsLst>
              <a:gs pos="0">
                <a:srgbClr val="ffff99"/>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03" name=""/>
          <p:cNvSpPr/>
          <p:nvPr/>
        </p:nvSpPr>
        <p:spPr>
          <a:xfrm rot="10800000">
            <a:off x="3588840" y="5238360"/>
            <a:ext cx="986040" cy="1289160"/>
          </a:xfrm>
          <a:prstGeom prst="leftArrow">
            <a:avLst>
              <a:gd name="adj1" fmla="val 48685"/>
              <a:gd name="adj2" fmla="val 55310"/>
            </a:avLst>
          </a:prstGeom>
          <a:gradFill rotWithShape="0">
            <a:gsLst>
              <a:gs pos="0">
                <a:srgbClr val="ff9999"/>
              </a:gs>
              <a:gs pos="100000">
                <a:srgbClr val="fefefe"/>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04" name=""/>
          <p:cNvSpPr/>
          <p:nvPr/>
        </p:nvSpPr>
        <p:spPr>
          <a:xfrm>
            <a:off x="4448160" y="1044720"/>
            <a:ext cx="2978280" cy="798480"/>
          </a:xfrm>
          <a:prstGeom prst="rect">
            <a:avLst/>
          </a:prstGeom>
          <a:noFill/>
          <a:ln w="0">
            <a:noFill/>
          </a:ln>
        </p:spPr>
        <p:style>
          <a:lnRef idx="0"/>
          <a:fillRef idx="0"/>
          <a:effectRef idx="0"/>
          <a:fontRef idx="minor"/>
        </p:style>
        <p:txBody>
          <a:bodyPr lIns="90000" rIns="90000" tIns="46800" bIns="46800" anchor="t">
            <a:normAutofit/>
          </a:bodyPr>
          <a:p>
            <a:pPr>
              <a:tabLst>
                <a:tab algn="l" pos="0"/>
                <a:tab algn="l" pos="23184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800" strike="noStrike" u="none">
                <a:solidFill>
                  <a:srgbClr val="000000"/>
                </a:solidFill>
                <a:effectLst/>
                <a:uFillTx/>
                <a:latin typeface="Arial"/>
              </a:rPr>
              <a:t>  </a:t>
            </a:r>
            <a:endParaRPr b="0" lang="en-US" sz="1800" strike="noStrike" u="none">
              <a:solidFill>
                <a:srgbClr val="000000"/>
              </a:solidFill>
              <a:effectLst/>
              <a:uFillTx/>
              <a:latin typeface="Arial"/>
            </a:endParaRPr>
          </a:p>
        </p:txBody>
      </p:sp>
      <p:sp>
        <p:nvSpPr>
          <p:cNvPr id="605" name=""/>
          <p:cNvSpPr/>
          <p:nvPr/>
        </p:nvSpPr>
        <p:spPr>
          <a:xfrm>
            <a:off x="4575240" y="1197000"/>
            <a:ext cx="4949640" cy="20142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EIS “Quality control”</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Pre-acquisition due diligence and risk management</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Developing ‘forward view” on environmental policy</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21st Century Co.</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NGO relations</a:t>
            </a:r>
            <a:endParaRPr b="0" lang="en-US" sz="1800" strike="noStrike" u="none">
              <a:solidFill>
                <a:srgbClr val="000000"/>
              </a:solidFill>
              <a:effectLst/>
              <a:uFillTx/>
              <a:latin typeface="Arial"/>
            </a:endParaRPr>
          </a:p>
        </p:txBody>
      </p:sp>
      <p:sp>
        <p:nvSpPr>
          <p:cNvPr id="606" name=""/>
          <p:cNvSpPr/>
          <p:nvPr/>
        </p:nvSpPr>
        <p:spPr>
          <a:xfrm>
            <a:off x="4575240" y="3292560"/>
            <a:ext cx="3835440" cy="642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Compliance at ongoing projects/assets</a:t>
            </a:r>
            <a:endParaRPr b="0" lang="en-US" sz="1800" strike="noStrike" u="none">
              <a:solidFill>
                <a:srgbClr val="000000"/>
              </a:solidFill>
              <a:effectLst/>
              <a:uFillTx/>
              <a:latin typeface="Arial"/>
            </a:endParaRPr>
          </a:p>
        </p:txBody>
      </p:sp>
      <p:sp>
        <p:nvSpPr>
          <p:cNvPr id="607" name=""/>
          <p:cNvSpPr/>
          <p:nvPr/>
        </p:nvSpPr>
        <p:spPr>
          <a:xfrm>
            <a:off x="4575240" y="4322880"/>
            <a:ext cx="3835440" cy="9169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Mitigation</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Environmental marketing support</a:t>
            </a:r>
            <a:endParaRPr b="0" lang="en-US" sz="1800" strike="noStrike" u="none">
              <a:solidFill>
                <a:srgbClr val="000000"/>
              </a:solidFill>
              <a:effectLst/>
              <a:uFillTx/>
              <a:latin typeface="Arial"/>
            </a:endParaRPr>
          </a:p>
        </p:txBody>
      </p:sp>
      <p:sp>
        <p:nvSpPr>
          <p:cNvPr id="608" name=""/>
          <p:cNvSpPr/>
          <p:nvPr/>
        </p:nvSpPr>
        <p:spPr>
          <a:xfrm>
            <a:off x="4575240" y="5576760"/>
            <a:ext cx="3835440" cy="642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Global warming/climate change</a:t>
            </a:r>
            <a:endParaRPr b="0" lang="en-US" sz="18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Market based mechanisms</a:t>
            </a:r>
            <a:endParaRPr b="0" lang="en-US" sz="1800" strike="noStrike" u="none">
              <a:solidFill>
                <a:srgbClr val="000000"/>
              </a:solidFill>
              <a:effectLst/>
              <a:uFillTx/>
              <a:latin typeface="Arial"/>
            </a:endParaRPr>
          </a:p>
        </p:txBody>
      </p:sp>
      <p:sp>
        <p:nvSpPr>
          <p:cNvPr id="609" name=""/>
          <p:cNvSpPr/>
          <p:nvPr/>
        </p:nvSpPr>
        <p:spPr>
          <a:xfrm flipV="1">
            <a:off x="4511520" y="1324080"/>
            <a:ext cx="127080" cy="1267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Arial"/>
            </a:endParaRPr>
          </a:p>
        </p:txBody>
      </p:sp>
      <p:sp>
        <p:nvSpPr>
          <p:cNvPr id="610" name=""/>
          <p:cNvSpPr/>
          <p:nvPr/>
        </p:nvSpPr>
        <p:spPr>
          <a:xfrm flipV="1">
            <a:off x="4511520" y="161064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11" name=""/>
          <p:cNvSpPr/>
          <p:nvPr/>
        </p:nvSpPr>
        <p:spPr>
          <a:xfrm flipV="1">
            <a:off x="4511520" y="213444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12" name=""/>
          <p:cNvSpPr/>
          <p:nvPr/>
        </p:nvSpPr>
        <p:spPr>
          <a:xfrm flipV="1">
            <a:off x="4511520" y="269640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13" name=""/>
          <p:cNvSpPr/>
          <p:nvPr/>
        </p:nvSpPr>
        <p:spPr>
          <a:xfrm flipV="1">
            <a:off x="4511520" y="295524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14" name=""/>
          <p:cNvSpPr/>
          <p:nvPr/>
        </p:nvSpPr>
        <p:spPr>
          <a:xfrm flipV="1">
            <a:off x="4511520" y="341712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15" name=""/>
          <p:cNvSpPr/>
          <p:nvPr/>
        </p:nvSpPr>
        <p:spPr>
          <a:xfrm flipV="1">
            <a:off x="4511520" y="444744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16" name=""/>
          <p:cNvSpPr/>
          <p:nvPr/>
        </p:nvSpPr>
        <p:spPr>
          <a:xfrm flipV="1">
            <a:off x="4511520" y="569196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17" name=""/>
          <p:cNvSpPr/>
          <p:nvPr/>
        </p:nvSpPr>
        <p:spPr>
          <a:xfrm flipV="1">
            <a:off x="4511520" y="4710240"/>
            <a:ext cx="127080" cy="1267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Arial"/>
            </a:endParaRPr>
          </a:p>
        </p:txBody>
      </p:sp>
      <p:sp>
        <p:nvSpPr>
          <p:cNvPr id="618" name=""/>
          <p:cNvSpPr/>
          <p:nvPr/>
        </p:nvSpPr>
        <p:spPr>
          <a:xfrm flipV="1">
            <a:off x="4511520" y="595404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9" name=""/>
          <p:cNvSpPr/>
          <p:nvPr/>
        </p:nvSpPr>
        <p:spPr>
          <a:xfrm>
            <a:off x="311040" y="1133640"/>
            <a:ext cx="3894120" cy="2678040"/>
          </a:xfrm>
          <a:prstGeom prst="rect">
            <a:avLst/>
          </a:prstGeom>
          <a:gradFill rotWithShape="0">
            <a:gsLst>
              <a:gs pos="0">
                <a:srgbClr val="fefefe"/>
              </a:gs>
              <a:gs pos="100000">
                <a:srgbClr val="99d3ff"/>
              </a:gs>
            </a:gsLst>
            <a:path path="rect">
              <a:fillToRect l="50000" t="50000" r="50000" b="50000"/>
            </a:path>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20" name=""/>
          <p:cNvSpPr/>
          <p:nvPr/>
        </p:nvSpPr>
        <p:spPr>
          <a:xfrm>
            <a:off x="4329000" y="1133640"/>
            <a:ext cx="3894120" cy="2665080"/>
          </a:xfrm>
          <a:prstGeom prst="rect">
            <a:avLst/>
          </a:prstGeom>
          <a:gradFill rotWithShape="0">
            <a:gsLst>
              <a:gs pos="0">
                <a:srgbClr val="fefefe"/>
              </a:gs>
              <a:gs pos="100000">
                <a:srgbClr val="99d3ff"/>
              </a:gs>
            </a:gsLst>
            <a:path path="rect">
              <a:fillToRect l="50000" t="50000" r="50000" b="50000"/>
            </a:path>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21" name=""/>
          <p:cNvSpPr/>
          <p:nvPr/>
        </p:nvSpPr>
        <p:spPr>
          <a:xfrm>
            <a:off x="4329000" y="3956040"/>
            <a:ext cx="3894120" cy="2583000"/>
          </a:xfrm>
          <a:prstGeom prst="rect">
            <a:avLst/>
          </a:prstGeom>
          <a:gradFill rotWithShape="0">
            <a:gsLst>
              <a:gs pos="0">
                <a:srgbClr val="fefefe"/>
              </a:gs>
              <a:gs pos="100000">
                <a:srgbClr val="99d3ff"/>
              </a:gs>
            </a:gsLst>
            <a:path path="rect">
              <a:fillToRect l="50000" t="50000" r="50000" b="50000"/>
            </a:path>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22" name=""/>
          <p:cNvSpPr/>
          <p:nvPr/>
        </p:nvSpPr>
        <p:spPr>
          <a:xfrm>
            <a:off x="311040" y="3956040"/>
            <a:ext cx="3894120" cy="2583000"/>
          </a:xfrm>
          <a:prstGeom prst="rect">
            <a:avLst/>
          </a:prstGeom>
          <a:gradFill rotWithShape="0">
            <a:gsLst>
              <a:gs pos="0">
                <a:srgbClr val="fefefe"/>
              </a:gs>
              <a:gs pos="100000">
                <a:srgbClr val="99d3ff"/>
              </a:gs>
            </a:gsLst>
            <a:path path="rect">
              <a:fillToRect l="50000" t="50000" r="50000" b="50000"/>
            </a:path>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23" name="PlaceHolder 1"/>
          <p:cNvSpPr>
            <a:spLocks noGrp="1"/>
          </p:cNvSpPr>
          <p:nvPr>
            <p:ph type="title"/>
          </p:nvPr>
        </p:nvSpPr>
        <p:spPr>
          <a:xfrm>
            <a:off x="0" y="28440"/>
            <a:ext cx="9144000" cy="922320"/>
          </a:xfrm>
          <a:prstGeom prst="rect">
            <a:avLst/>
          </a:prstGeom>
          <a:noFill/>
          <a:ln w="0">
            <a:noFill/>
          </a:ln>
        </p:spPr>
        <p:txBody>
          <a:bodyPr lIns="90000" rIns="90000" tIns="46800" bIns="46800" anchor="ctr">
            <a:noAutofit/>
          </a:bodyPr>
          <a:p>
            <a:pPr indent="0" algn="ct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Representative Projects by the Major Regions-Update</a:t>
            </a:r>
            <a:endParaRPr b="0" lang="en-US" sz="3000" strike="noStrike" u="none">
              <a:solidFill>
                <a:srgbClr val="000000"/>
              </a:solidFill>
              <a:effectLst/>
              <a:uFillTx/>
              <a:latin typeface="Arial Black"/>
            </a:endParaRPr>
          </a:p>
        </p:txBody>
      </p:sp>
      <p:sp>
        <p:nvSpPr>
          <p:cNvPr id="624" name=""/>
          <p:cNvSpPr txBox="1"/>
          <p:nvPr/>
        </p:nvSpPr>
        <p:spPr>
          <a:xfrm>
            <a:off x="542880" y="1112760"/>
            <a:ext cx="3809880" cy="2212920"/>
          </a:xfrm>
          <a:prstGeom prst="rect">
            <a:avLst/>
          </a:prstGeom>
          <a:noFill/>
          <a:ln w="0">
            <a:noFill/>
          </a:ln>
        </p:spPr>
        <p:txBody>
          <a:bodyPr lIns="90000" rIns="90000" tIns="46800" bIns="46800" anchor="t">
            <a:normAutofit fontScale="85000" lnSpcReduction="19999"/>
          </a:bodyPr>
          <a:p>
            <a:pPr algn="ctr">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IGA/IRA</a:t>
            </a:r>
            <a:endParaRPr b="1" lang="en-US" sz="1800" strike="noStrike" u="none">
              <a:solidFill>
                <a:srgbClr val="000000"/>
              </a:solidFill>
              <a:effectLst/>
              <a:uFillTx/>
              <a:latin typeface="Arial"/>
            </a:endParaRPr>
          </a:p>
          <a:p>
            <a:pPr algn="ctr">
              <a:lnSpc>
                <a:spcPct val="7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Korea - Tax</a:t>
            </a:r>
            <a:endParaRPr b="1" lang="en-US" sz="1200" strike="noStrike" u="none">
              <a:solidFill>
                <a:srgbClr val="000000"/>
              </a:solidFill>
              <a:effectLst/>
              <a:uFillTx/>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Japan- MITI Reforms</a:t>
            </a:r>
            <a:endParaRPr b="1" lang="en-US" sz="1200" strike="noStrike" u="none">
              <a:solidFill>
                <a:srgbClr val="000000"/>
              </a:solidFill>
              <a:effectLst/>
              <a:uFillTx/>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Thailand - PTT/EGAT Privatization</a:t>
            </a:r>
            <a:endParaRPr b="1" lang="en-US" sz="1200" strike="noStrike" u="none">
              <a:solidFill>
                <a:srgbClr val="000000"/>
              </a:solidFill>
              <a:effectLst/>
              <a:uFillTx/>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Indonesia - PGN</a:t>
            </a:r>
            <a:endParaRPr b="1" lang="en-US" sz="1200" strike="noStrike" u="none">
              <a:solidFill>
                <a:srgbClr val="000000"/>
              </a:solidFill>
              <a:effectLst/>
              <a:uFillTx/>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Southern Cone - TGS, Tax, Elektro</a:t>
            </a:r>
            <a:endParaRPr b="1" lang="en-US" sz="1200" strike="noStrike" u="none">
              <a:solidFill>
                <a:srgbClr val="000000"/>
              </a:solidFill>
              <a:effectLst/>
              <a:uFillTx/>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Caribbean Basin - Rio Hondo, EGEMINSA</a:t>
            </a:r>
            <a:endParaRPr b="1" lang="en-US" sz="1200" strike="noStrike" u="none">
              <a:solidFill>
                <a:srgbClr val="000000"/>
              </a:solidFill>
              <a:effectLst/>
              <a:uFillTx/>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Africa - Power Barge Nigeria</a:t>
            </a:r>
            <a:endParaRPr b="1" lang="en-US" sz="1200" strike="noStrike" u="none">
              <a:solidFill>
                <a:srgbClr val="000000"/>
              </a:solidFill>
              <a:effectLst/>
              <a:uFillTx/>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India - Metgas</a:t>
            </a:r>
            <a:endParaRPr b="1" lang="en-US" sz="1200" strike="noStrike" u="none">
              <a:solidFill>
                <a:srgbClr val="000000"/>
              </a:solidFill>
              <a:effectLst/>
              <a:uFillTx/>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China - Pipeline/Power Pools</a:t>
            </a:r>
            <a:endParaRPr b="1" lang="en-US" sz="1200" strike="noStrike" u="none">
              <a:solidFill>
                <a:srgbClr val="000000"/>
              </a:solidFill>
              <a:effectLst/>
              <a:uFillTx/>
              <a:latin typeface="Arial"/>
            </a:endParaRPr>
          </a:p>
        </p:txBody>
      </p:sp>
      <p:sp>
        <p:nvSpPr>
          <p:cNvPr id="625" name=""/>
          <p:cNvSpPr txBox="1"/>
          <p:nvPr/>
        </p:nvSpPr>
        <p:spPr>
          <a:xfrm>
            <a:off x="4605480" y="1126800"/>
            <a:ext cx="3487680" cy="2212920"/>
          </a:xfrm>
          <a:prstGeom prst="rect">
            <a:avLst/>
          </a:prstGeom>
          <a:noFill/>
          <a:ln w="0">
            <a:noFill/>
          </a:ln>
        </p:spPr>
        <p:txBody>
          <a:bodyPr lIns="90000" rIns="90000" tIns="46800" bIns="46800" anchor="t">
            <a:normAutofit/>
          </a:bodyPr>
          <a:p>
            <a:pPr algn="ctr">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Environmental Affairs</a:t>
            </a:r>
            <a:endParaRPr b="1" lang="en-US" sz="1800" strike="noStrike" u="none">
              <a:solidFill>
                <a:srgbClr val="000000"/>
              </a:solidFill>
              <a:effectLst/>
              <a:uFillTx/>
              <a:latin typeface="Arial"/>
            </a:endParaRPr>
          </a:p>
          <a:p>
            <a:pPr algn="ctr">
              <a:lnSpc>
                <a:spcPct val="7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Sustainable Enron</a:t>
            </a:r>
            <a:endParaRPr b="1" lang="en-US" sz="1200" strike="noStrike" u="none">
              <a:solidFill>
                <a:srgbClr val="000000"/>
              </a:solidFill>
              <a:effectLst/>
              <a:uFillTx/>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Cuiaba CFCP</a:t>
            </a:r>
            <a:endParaRPr b="1" lang="en-US" sz="1200" strike="noStrike" u="none">
              <a:solidFill>
                <a:srgbClr val="000000"/>
              </a:solidFill>
              <a:effectLst/>
              <a:uFillTx/>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Implement the GHG tracking system</a:t>
            </a:r>
            <a:endParaRPr b="1" lang="en-US" sz="1200" strike="noStrike" u="none">
              <a:solidFill>
                <a:srgbClr val="000000"/>
              </a:solidFill>
              <a:effectLst/>
              <a:uFillTx/>
              <a:latin typeface="Arial"/>
            </a:endParaRPr>
          </a:p>
          <a:p>
            <a:pPr>
              <a:spcBef>
                <a:spcPts val="3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Translate Climate change policy into commercial opportunities</a:t>
            </a:r>
            <a:endParaRPr b="1" lang="en-US" sz="1200" strike="noStrike" u="none">
              <a:solidFill>
                <a:srgbClr val="000000"/>
              </a:solidFill>
              <a:effectLst/>
              <a:uFillTx/>
              <a:latin typeface="Arial"/>
            </a:endParaRPr>
          </a:p>
        </p:txBody>
      </p:sp>
      <p:sp>
        <p:nvSpPr>
          <p:cNvPr id="626" name=""/>
          <p:cNvSpPr txBox="1"/>
          <p:nvPr/>
        </p:nvSpPr>
        <p:spPr>
          <a:xfrm>
            <a:off x="542520" y="3906360"/>
            <a:ext cx="3809880" cy="2212920"/>
          </a:xfrm>
          <a:prstGeom prst="rect">
            <a:avLst/>
          </a:prstGeom>
          <a:noFill/>
          <a:ln w="0">
            <a:noFill/>
          </a:ln>
        </p:spPr>
        <p:txBody>
          <a:bodyPr lIns="90000" rIns="90000" tIns="46800" bIns="46800" anchor="t">
            <a:normAutofit fontScale="85000" lnSpcReduction="9999"/>
          </a:bodyPr>
          <a:p>
            <a:pPr>
              <a:spcBef>
                <a:spcPts val="561"/>
              </a:spcBef>
              <a:tabLst>
                <a:tab algn="l" pos="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International Financial Affairs</a:t>
            </a:r>
            <a:endParaRPr b="1" lang="en-US" sz="1800" strike="noStrike" u="none">
              <a:solidFill>
                <a:srgbClr val="000000"/>
              </a:solidFill>
              <a:effectLst/>
              <a:uFillTx/>
              <a:latin typeface="Arial"/>
            </a:endParaRPr>
          </a:p>
          <a:p>
            <a:pPr>
              <a:tabLst>
                <a:tab algn="l" pos="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400" strike="noStrike" u="none">
                <a:solidFill>
                  <a:srgbClr val="000000"/>
                </a:solidFill>
                <a:effectLst/>
                <a:uFillTx/>
                <a:latin typeface="Arial"/>
              </a:rPr>
              <a:t>OPIC:</a:t>
            </a:r>
            <a:endParaRPr b="1" lang="en-US" sz="1400" strike="noStrike" u="none">
              <a:solidFill>
                <a:srgbClr val="000000"/>
              </a:solidFill>
              <a:effectLst/>
              <a:uFillTx/>
              <a:latin typeface="Arial"/>
            </a:endParaRPr>
          </a:p>
          <a:p>
            <a:pPr>
              <a:spcBef>
                <a:spcPts val="374"/>
              </a:spcBef>
              <a:tabLst>
                <a:tab algn="l" pos="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Rio Hondo</a:t>
            </a:r>
            <a:endParaRPr b="1" lang="en-US" sz="1200" strike="noStrike" u="none">
              <a:solidFill>
                <a:srgbClr val="000000"/>
              </a:solidFill>
              <a:effectLst/>
              <a:uFillTx/>
              <a:latin typeface="Arial"/>
            </a:endParaRPr>
          </a:p>
          <a:p>
            <a:pPr>
              <a:spcBef>
                <a:spcPts val="374"/>
              </a:spcBef>
              <a:tabLst>
                <a:tab algn="l" pos="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Cuiaba</a:t>
            </a:r>
            <a:endParaRPr b="1" lang="en-US" sz="1200" strike="noStrike" u="none">
              <a:solidFill>
                <a:srgbClr val="000000"/>
              </a:solidFill>
              <a:effectLst/>
              <a:uFillTx/>
              <a:latin typeface="Arial"/>
            </a:endParaRPr>
          </a:p>
          <a:p>
            <a:pPr>
              <a:spcBef>
                <a:spcPts val="374"/>
              </a:spcBef>
              <a:tabLst>
                <a:tab algn="l" pos="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Gaza</a:t>
            </a:r>
            <a:endParaRPr b="1" lang="en-US" sz="1200" strike="noStrike" u="none">
              <a:solidFill>
                <a:srgbClr val="000000"/>
              </a:solidFill>
              <a:effectLst/>
              <a:uFillTx/>
              <a:latin typeface="Arial"/>
            </a:endParaRPr>
          </a:p>
          <a:p>
            <a:pPr>
              <a:spcBef>
                <a:spcPts val="374"/>
              </a:spcBef>
              <a:tabLst>
                <a:tab algn="l" pos="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PQPC</a:t>
            </a:r>
            <a:endParaRPr b="1" lang="en-US" sz="1200" strike="noStrike" u="none">
              <a:solidFill>
                <a:srgbClr val="000000"/>
              </a:solidFill>
              <a:effectLst/>
              <a:uFillTx/>
              <a:latin typeface="Arial"/>
            </a:endParaRPr>
          </a:p>
          <a:p>
            <a:pPr>
              <a:spcBef>
                <a:spcPts val="374"/>
              </a:spcBef>
              <a:tabLst>
                <a:tab algn="l" pos="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Dominican Republic</a:t>
            </a:r>
            <a:endParaRPr b="1" lang="en-US" sz="1200" strike="noStrike" u="none">
              <a:solidFill>
                <a:srgbClr val="000000"/>
              </a:solidFill>
              <a:effectLst/>
              <a:uFillTx/>
              <a:latin typeface="Arial"/>
            </a:endParaRPr>
          </a:p>
          <a:p>
            <a:pPr>
              <a:spcBef>
                <a:spcPts val="374"/>
              </a:spcBef>
              <a:tabLst>
                <a:tab algn="l" pos="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Bangladesh:  Barge-mounted emergency power project</a:t>
            </a:r>
            <a:endParaRPr b="1" lang="en-US" sz="1200" strike="noStrike" u="none">
              <a:solidFill>
                <a:srgbClr val="000000"/>
              </a:solidFill>
              <a:effectLst/>
              <a:uFillTx/>
              <a:latin typeface="Arial"/>
            </a:endParaRPr>
          </a:p>
          <a:p>
            <a:pPr>
              <a:spcBef>
                <a:spcPts val="374"/>
              </a:spcBef>
              <a:tabLst>
                <a:tab algn="l" pos="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Nicaragua:  Corinto Power Project</a:t>
            </a:r>
            <a:endParaRPr b="1" lang="en-US" sz="1200" strike="noStrike" u="none">
              <a:solidFill>
                <a:srgbClr val="000000"/>
              </a:solidFill>
              <a:effectLst/>
              <a:uFillTx/>
              <a:latin typeface="Arial"/>
            </a:endParaRPr>
          </a:p>
          <a:p>
            <a:pPr>
              <a:spcBef>
                <a:spcPts val="374"/>
              </a:spcBef>
              <a:tabLst>
                <a:tab algn="l" pos="0"/>
                <a:tab algn="l" pos="5191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Cote d’Ivoire:  Offshore Project</a:t>
            </a:r>
            <a:endParaRPr b="1" lang="en-US" sz="1200" strike="noStrike" u="none">
              <a:solidFill>
                <a:srgbClr val="000000"/>
              </a:solidFill>
              <a:effectLst/>
              <a:uFillTx/>
              <a:latin typeface="Arial"/>
            </a:endParaRPr>
          </a:p>
        </p:txBody>
      </p:sp>
      <p:sp>
        <p:nvSpPr>
          <p:cNvPr id="627" name=""/>
          <p:cNvSpPr txBox="1"/>
          <p:nvPr/>
        </p:nvSpPr>
        <p:spPr>
          <a:xfrm>
            <a:off x="4590720" y="3963600"/>
            <a:ext cx="3809880" cy="2212920"/>
          </a:xfrm>
          <a:prstGeom prst="rect">
            <a:avLst/>
          </a:prstGeom>
          <a:noFill/>
          <a:ln w="0">
            <a:noFill/>
          </a:ln>
        </p:spPr>
        <p:txBody>
          <a:bodyPr lIns="90000" rIns="90000" tIns="46800" bIns="46800" anchor="t">
            <a:normAutofit/>
          </a:bodyPr>
          <a:p>
            <a:pPr algn="ctr">
              <a:spcBef>
                <a:spcPts val="561"/>
              </a:spcBef>
              <a:tabLst>
                <a:tab algn="l" pos="0"/>
                <a:tab algn="l" pos="231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International Federal Affairs</a:t>
            </a:r>
            <a:endParaRPr b="1" lang="en-US" sz="1800" strike="noStrike" u="none">
              <a:solidFill>
                <a:srgbClr val="000000"/>
              </a:solidFill>
              <a:effectLst/>
              <a:uFillTx/>
              <a:latin typeface="Arial"/>
            </a:endParaRPr>
          </a:p>
          <a:p>
            <a:pPr algn="ctr">
              <a:lnSpc>
                <a:spcPct val="75000"/>
              </a:lnSpc>
              <a:tabLst>
                <a:tab algn="l" pos="0"/>
                <a:tab algn="l" pos="23184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a:p>
            <a:pPr>
              <a:spcBef>
                <a:spcPts val="374"/>
              </a:spcBef>
              <a:tabLst>
                <a:tab algn="l" pos="0"/>
                <a:tab algn="l" pos="231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WTO - Energy Services</a:t>
            </a:r>
            <a:endParaRPr b="1" lang="en-US" sz="1200" strike="noStrike" u="none">
              <a:solidFill>
                <a:srgbClr val="000000"/>
              </a:solidFill>
              <a:effectLst/>
              <a:uFillTx/>
              <a:latin typeface="Arial"/>
            </a:endParaRPr>
          </a:p>
          <a:p>
            <a:pPr>
              <a:spcBef>
                <a:spcPts val="374"/>
              </a:spcBef>
              <a:tabLst>
                <a:tab algn="l" pos="0"/>
                <a:tab algn="l" pos="231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APEC - Natural Gas Initiatives</a:t>
            </a:r>
            <a:endParaRPr b="1" lang="en-US" sz="1200" strike="noStrike" u="none">
              <a:solidFill>
                <a:srgbClr val="000000"/>
              </a:solidFill>
              <a:effectLst/>
              <a:uFillTx/>
              <a:latin typeface="Arial"/>
            </a:endParaRPr>
          </a:p>
          <a:p>
            <a:pPr>
              <a:spcBef>
                <a:spcPts val="374"/>
              </a:spcBef>
              <a:tabLst>
                <a:tab algn="l" pos="0"/>
                <a:tab algn="l" pos="231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Top USG Advocacy Issues: </a:t>
            </a:r>
            <a:endParaRPr b="1" lang="en-US" sz="1200" strike="noStrike" u="none">
              <a:solidFill>
                <a:srgbClr val="000000"/>
              </a:solidFill>
              <a:effectLst/>
              <a:uFillTx/>
              <a:latin typeface="Arial"/>
            </a:endParaRPr>
          </a:p>
          <a:p>
            <a:pPr>
              <a:spcBef>
                <a:spcPts val="374"/>
              </a:spcBef>
              <a:tabLst>
                <a:tab algn="l" pos="0"/>
                <a:tab algn="l" pos="231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Croatia Power Project</a:t>
            </a:r>
            <a:endParaRPr b="1" lang="en-US" sz="1200" strike="noStrike" u="none">
              <a:solidFill>
                <a:srgbClr val="000000"/>
              </a:solidFill>
              <a:effectLst/>
              <a:uFillTx/>
              <a:latin typeface="Arial"/>
            </a:endParaRPr>
          </a:p>
          <a:p>
            <a:pPr>
              <a:spcBef>
                <a:spcPts val="374"/>
              </a:spcBef>
              <a:tabLst>
                <a:tab algn="l" pos="0"/>
                <a:tab algn="l" pos="231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Nicaragua Power Barge</a:t>
            </a:r>
            <a:endParaRPr b="1" lang="en-US" sz="1200" strike="noStrike" u="none">
              <a:solidFill>
                <a:srgbClr val="000000"/>
              </a:solidFill>
              <a:effectLst/>
              <a:uFillTx/>
              <a:latin typeface="Arial"/>
            </a:endParaRPr>
          </a:p>
          <a:p>
            <a:pPr>
              <a:spcBef>
                <a:spcPts val="374"/>
              </a:spcBef>
              <a:tabLst>
                <a:tab algn="l" pos="0"/>
                <a:tab algn="l" pos="2318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Mozambique Steel Project MISP</a:t>
            </a:r>
            <a:endParaRPr b="1"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8" name=""/>
          <p:cNvSpPr/>
          <p:nvPr/>
        </p:nvSpPr>
        <p:spPr>
          <a:xfrm>
            <a:off x="571680" y="182520"/>
            <a:ext cx="8001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8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Indicators of Value Added</a:t>
            </a:r>
            <a:endParaRPr b="0" lang="en-US" sz="3000" strike="noStrike" u="none">
              <a:solidFill>
                <a:srgbClr val="000000"/>
              </a:solidFill>
              <a:effectLst/>
              <a:uFillTx/>
              <a:latin typeface="Arial"/>
            </a:endParaRPr>
          </a:p>
        </p:txBody>
      </p:sp>
      <p:sp>
        <p:nvSpPr>
          <p:cNvPr id="629" name=""/>
          <p:cNvSpPr/>
          <p:nvPr/>
        </p:nvSpPr>
        <p:spPr>
          <a:xfrm>
            <a:off x="782640" y="990720"/>
            <a:ext cx="8218440" cy="4718160"/>
          </a:xfrm>
          <a:prstGeom prst="rect">
            <a:avLst/>
          </a:prstGeom>
          <a:noFill/>
          <a:ln w="0">
            <a:noFill/>
          </a:ln>
        </p:spPr>
        <p:style>
          <a:lnRef idx="0"/>
          <a:fillRef idx="0"/>
          <a:effectRef idx="0"/>
          <a:fontRef idx="minor"/>
        </p:style>
        <p:txBody>
          <a:bodyPr lIns="90000" rIns="90000" tIns="46800" bIns="46800" anchor="t">
            <a:sp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Cuiaba:</a:t>
            </a:r>
            <a:endParaRPr b="0" lang="en-US" sz="2000" strike="noStrike" u="none">
              <a:solidFill>
                <a:srgbClr val="000000"/>
              </a:solidFill>
              <a:effectLst/>
              <a:uFillTx/>
              <a:latin typeface="Arial"/>
            </a:endParaRPr>
          </a:p>
          <a:p>
            <a:pPr lvl="1" marL="457200">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$200 million of OPIC funding -- $18 million</a:t>
            </a:r>
            <a:endParaRPr b="0" lang="en-US" sz="2000" strike="noStrike" u="none">
              <a:solidFill>
                <a:srgbClr val="000000"/>
              </a:solidFill>
              <a:effectLst/>
              <a:uFillTx/>
              <a:latin typeface="Arial"/>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Korea tax issue:</a:t>
            </a:r>
            <a:endParaRPr b="0" lang="en-US" sz="2000" strike="noStrike" u="none">
              <a:solidFill>
                <a:srgbClr val="000000"/>
              </a:solidFill>
              <a:effectLst/>
              <a:uFillTx/>
              <a:latin typeface="Arial"/>
            </a:endParaRPr>
          </a:p>
          <a:p>
            <a:pPr lvl="1" marL="457200">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80% exclusion worth $1.5 - 4.0 million annually (starting 2000) -- $12 million NPV</a:t>
            </a:r>
            <a:endParaRPr b="0" lang="en-US" sz="2000" strike="noStrike" u="none">
              <a:solidFill>
                <a:srgbClr val="000000"/>
              </a:solidFill>
              <a:effectLst/>
              <a:uFillTx/>
              <a:latin typeface="Arial"/>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Thailand:</a:t>
            </a:r>
            <a:endParaRPr b="0" lang="en-US" sz="2000" strike="noStrike" u="none">
              <a:solidFill>
                <a:srgbClr val="000000"/>
              </a:solidFill>
              <a:effectLst/>
              <a:uFillTx/>
              <a:latin typeface="Arial"/>
            </a:endParaRPr>
          </a:p>
          <a:p>
            <a:pPr lvl="1" marL="457200">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PTT system opening to third party access</a:t>
            </a:r>
            <a:endParaRPr b="0" lang="en-US" sz="2000" strike="noStrike" u="none">
              <a:solidFill>
                <a:srgbClr val="000000"/>
              </a:solidFill>
              <a:effectLst/>
              <a:uFillTx/>
              <a:latin typeface="Arial"/>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Japan:</a:t>
            </a:r>
            <a:endParaRPr b="0" lang="en-US" sz="2000" strike="noStrike" u="none">
              <a:solidFill>
                <a:srgbClr val="000000"/>
              </a:solidFill>
              <a:effectLst/>
              <a:uFillTx/>
              <a:latin typeface="Arial"/>
            </a:endParaRPr>
          </a:p>
          <a:p>
            <a:pPr lvl="1" marL="457200">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Transparent, cost based transmission tariffs to large customers</a:t>
            </a:r>
            <a:endParaRPr b="0" lang="en-US" sz="2000" strike="noStrike" u="none">
              <a:solidFill>
                <a:srgbClr val="000000"/>
              </a:solidFill>
              <a:effectLst/>
              <a:uFillTx/>
              <a:latin typeface="Arial"/>
            </a:endParaRPr>
          </a:p>
        </p:txBody>
      </p:sp>
      <p:sp>
        <p:nvSpPr>
          <p:cNvPr id="630" name=""/>
          <p:cNvSpPr/>
          <p:nvPr/>
        </p:nvSpPr>
        <p:spPr>
          <a:xfrm flipV="1">
            <a:off x="668160" y="1561320"/>
            <a:ext cx="165240" cy="1652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
        <p:nvSpPr>
          <p:cNvPr id="631" name=""/>
          <p:cNvSpPr/>
          <p:nvPr/>
        </p:nvSpPr>
        <p:spPr>
          <a:xfrm flipV="1">
            <a:off x="668160" y="2475720"/>
            <a:ext cx="165240" cy="1652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
        <p:nvSpPr>
          <p:cNvPr id="632" name=""/>
          <p:cNvSpPr/>
          <p:nvPr/>
        </p:nvSpPr>
        <p:spPr>
          <a:xfrm flipV="1">
            <a:off x="668160" y="3695760"/>
            <a:ext cx="165240" cy="1648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
        <p:nvSpPr>
          <p:cNvPr id="633" name=""/>
          <p:cNvSpPr/>
          <p:nvPr/>
        </p:nvSpPr>
        <p:spPr>
          <a:xfrm flipV="1">
            <a:off x="668160" y="4599720"/>
            <a:ext cx="165240" cy="1652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
        <p:nvSpPr>
          <p:cNvPr id="634" name=""/>
          <p:cNvSpPr/>
          <p:nvPr/>
        </p:nvSpPr>
        <p:spPr>
          <a:xfrm>
            <a:off x="3305160" y="5985000"/>
            <a:ext cx="2698920" cy="569880"/>
          </a:xfrm>
          <a:prstGeom prst="bevel">
            <a:avLst>
              <a:gd name="adj" fmla="val 24056"/>
            </a:avLst>
          </a:prstGeom>
          <a:solidFill>
            <a:srgbClr val="0099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35" name=""/>
          <p:cNvSpPr/>
          <p:nvPr/>
        </p:nvSpPr>
        <p:spPr>
          <a:xfrm>
            <a:off x="3048120" y="5899320"/>
            <a:ext cx="3047760" cy="7570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$30 Million</a:t>
            </a:r>
            <a:endParaRPr b="0" lang="en-US"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636" name=""/>
          <p:cNvSpPr/>
          <p:nvPr/>
        </p:nvSpPr>
        <p:spPr>
          <a:xfrm>
            <a:off x="490680" y="2235240"/>
            <a:ext cx="8148600" cy="1595520"/>
          </a:xfrm>
          <a:prstGeom prst="bevel">
            <a:avLst>
              <a:gd name="adj" fmla="val 12500"/>
            </a:avLst>
          </a:prstGeom>
          <a:gradFill rotWithShape="0">
            <a:gsLst>
              <a:gs pos="0">
                <a:srgbClr val="0091ff"/>
              </a:gs>
              <a:gs pos="50000">
                <a:srgbClr val="a8d9fe"/>
              </a:gs>
              <a:gs pos="100000">
                <a:srgbClr val="0091ff"/>
              </a:gs>
            </a:gsLst>
            <a:lin ang="5400000"/>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37" name=""/>
          <p:cNvSpPr/>
          <p:nvPr/>
        </p:nvSpPr>
        <p:spPr>
          <a:xfrm>
            <a:off x="736560" y="2554200"/>
            <a:ext cx="7669080" cy="128268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3000" strike="noStrike" u="none">
                <a:solidFill>
                  <a:srgbClr val="ffffff"/>
                </a:solidFill>
                <a:effectLst/>
                <a:uFillTx/>
                <a:latin typeface="Arial Black"/>
              </a:rPr>
              <a:t>ENRON EUROPE</a:t>
            </a:r>
            <a:br>
              <a:rPr sz="3000"/>
            </a:br>
            <a:r>
              <a:rPr b="0" lang="en-GB" sz="2400" strike="noStrike" u="none">
                <a:solidFill>
                  <a:srgbClr val="ffffff"/>
                </a:solidFill>
                <a:effectLst/>
                <a:uFillTx/>
                <a:latin typeface="Arial Black"/>
              </a:rPr>
              <a:t>Government &amp; Regulatory Affairs</a:t>
            </a:r>
            <a:br>
              <a:rPr sz="2400"/>
            </a:b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8" name=""/>
          <p:cNvSpPr/>
          <p:nvPr/>
        </p:nvSpPr>
        <p:spPr>
          <a:xfrm>
            <a:off x="5830920" y="1467000"/>
            <a:ext cx="2195640" cy="1109520"/>
          </a:xfrm>
          <a:custGeom>
            <a:avLst/>
            <a:gdLst>
              <a:gd name="textAreaLeft" fmla="*/ 0 w 2195640"/>
              <a:gd name="textAreaRight" fmla="*/ 2195640 w 219564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639" name=""/>
          <p:cNvSpPr/>
          <p:nvPr/>
        </p:nvSpPr>
        <p:spPr>
          <a:xfrm>
            <a:off x="4214880" y="1467000"/>
            <a:ext cx="2195280" cy="1109520"/>
          </a:xfrm>
          <a:custGeom>
            <a:avLst/>
            <a:gdLst>
              <a:gd name="textAreaLeft" fmla="*/ 0 w 2195280"/>
              <a:gd name="textAreaRight" fmla="*/ 2195640 w 219528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640" name=""/>
          <p:cNvSpPr/>
          <p:nvPr/>
        </p:nvSpPr>
        <p:spPr>
          <a:xfrm>
            <a:off x="2627280" y="1467000"/>
            <a:ext cx="2195640" cy="1109520"/>
          </a:xfrm>
          <a:custGeom>
            <a:avLst/>
            <a:gdLst>
              <a:gd name="textAreaLeft" fmla="*/ 0 w 2195640"/>
              <a:gd name="textAreaRight" fmla="*/ 2195640 w 219564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641" name=""/>
          <p:cNvSpPr/>
          <p:nvPr/>
        </p:nvSpPr>
        <p:spPr>
          <a:xfrm>
            <a:off x="6151680" y="1392120"/>
            <a:ext cx="2087280" cy="1109880"/>
          </a:xfrm>
          <a:custGeom>
            <a:avLst/>
            <a:gdLst>
              <a:gd name="textAreaLeft" fmla="*/ 0 w 2087280"/>
              <a:gd name="textAreaRight" fmla="*/ 2087640 w 208728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Opportunities</a:t>
            </a:r>
            <a:endParaRPr b="0" lang="en-US" sz="1200" strike="noStrike" u="none">
              <a:solidFill>
                <a:srgbClr val="000000"/>
              </a:solidFill>
              <a:effectLst/>
              <a:uFillTx/>
              <a:latin typeface="Arial"/>
            </a:endParaRPr>
          </a:p>
        </p:txBody>
      </p:sp>
      <p:sp>
        <p:nvSpPr>
          <p:cNvPr id="642" name=""/>
          <p:cNvSpPr/>
          <p:nvPr/>
        </p:nvSpPr>
        <p:spPr>
          <a:xfrm>
            <a:off x="4500720" y="1468440"/>
            <a:ext cx="2087280" cy="1109520"/>
          </a:xfrm>
          <a:custGeom>
            <a:avLst/>
            <a:gdLst>
              <a:gd name="textAreaLeft" fmla="*/ 0 w 2087280"/>
              <a:gd name="textAreaRight" fmla="*/ 2087640 w 208728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New Market Development</a:t>
            </a:r>
            <a:endParaRPr b="0" lang="en-US" sz="1200" strike="noStrike" u="none">
              <a:solidFill>
                <a:srgbClr val="000000"/>
              </a:solidFill>
              <a:effectLst/>
              <a:uFillTx/>
              <a:latin typeface="Arial"/>
            </a:endParaRPr>
          </a:p>
        </p:txBody>
      </p:sp>
      <p:sp>
        <p:nvSpPr>
          <p:cNvPr id="643" name=""/>
          <p:cNvSpPr/>
          <p:nvPr/>
        </p:nvSpPr>
        <p:spPr>
          <a:xfrm>
            <a:off x="2935440" y="1468440"/>
            <a:ext cx="2087280" cy="1109520"/>
          </a:xfrm>
          <a:custGeom>
            <a:avLst/>
            <a:gdLst>
              <a:gd name="textAreaLeft" fmla="*/ 0 w 2087280"/>
              <a:gd name="textAreaRight" fmla="*/ 2087640 w 208728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ctr" anchorCtr="1">
            <a:norm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Potential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Transactions</a:t>
            </a:r>
            <a:endParaRPr b="0" lang="en-US" sz="1200" strike="noStrike" u="none">
              <a:solidFill>
                <a:srgbClr val="000000"/>
              </a:solidFill>
              <a:effectLst/>
              <a:uFillTx/>
              <a:latin typeface="Arial"/>
            </a:endParaRPr>
          </a:p>
        </p:txBody>
      </p:sp>
      <p:sp>
        <p:nvSpPr>
          <p:cNvPr id="644" name=""/>
          <p:cNvSpPr/>
          <p:nvPr/>
        </p:nvSpPr>
        <p:spPr>
          <a:xfrm>
            <a:off x="1028880" y="1465200"/>
            <a:ext cx="2195280" cy="1109880"/>
          </a:xfrm>
          <a:custGeom>
            <a:avLst/>
            <a:gdLst>
              <a:gd name="textAreaLeft" fmla="*/ 0 w 2195280"/>
              <a:gd name="textAreaRight" fmla="*/ 2195640 w 2195280"/>
              <a:gd name="textAreaTop" fmla="*/ 0 h 1109880"/>
              <a:gd name="textAreaBottom" fmla="*/ 1110240 h 110988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gradFill rotWithShape="0">
            <a:gsLst>
              <a:gs pos="0">
                <a:srgbClr val="0091ff"/>
              </a:gs>
              <a:gs pos="100000">
                <a:srgbClr val="98d2fe"/>
              </a:gs>
            </a:gsLst>
            <a:lin ang="10800000"/>
          </a:gradFill>
          <a:ln w="0">
            <a:noFill/>
          </a:ln>
        </p:spPr>
        <p:style>
          <a:lnRef idx="0"/>
          <a:fillRef idx="0"/>
          <a:effectRef idx="0"/>
          <a:fontRef idx="minor"/>
        </p:style>
        <p:txBody>
          <a:bodyPr lIns="90000" rIns="90000" tIns="46800" bIns="46800" anchor="ctr" anchorCtr="1">
            <a:normAutofit/>
          </a:bodyPr>
          <a:p>
            <a:pPr algn="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645" name=""/>
          <p:cNvSpPr/>
          <p:nvPr/>
        </p:nvSpPr>
        <p:spPr>
          <a:xfrm>
            <a:off x="1225080" y="1768320"/>
            <a:ext cx="1357920" cy="642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Existing Assets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and Positions</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646" name=""/>
          <p:cNvSpPr/>
          <p:nvPr/>
        </p:nvSpPr>
        <p:spPr>
          <a:xfrm>
            <a:off x="0" y="255600"/>
            <a:ext cx="9144000" cy="482760"/>
          </a:xfrm>
          <a:prstGeom prst="rect">
            <a:avLst/>
          </a:prstGeom>
          <a:noFill/>
          <a:ln w="0">
            <a:noFill/>
          </a:ln>
        </p:spPr>
        <p:style>
          <a:lnRef idx="0"/>
          <a:fillRef idx="0"/>
          <a:effectRef idx="0"/>
          <a:fontRef idx="minor"/>
        </p:style>
        <p:txBody>
          <a:bodyPr lIns="90000" rIns="90000" tIns="46800" bIns="4680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Summary</a:t>
            </a:r>
            <a:endParaRPr b="0" lang="en-US" sz="3000" strike="noStrike" u="none">
              <a:solidFill>
                <a:srgbClr val="000000"/>
              </a:solidFill>
              <a:effectLst/>
              <a:uFillTx/>
              <a:latin typeface="Arial"/>
            </a:endParaRPr>
          </a:p>
        </p:txBody>
      </p:sp>
      <p:sp>
        <p:nvSpPr>
          <p:cNvPr id="647" name=""/>
          <p:cNvSpPr/>
          <p:nvPr/>
        </p:nvSpPr>
        <p:spPr>
          <a:xfrm>
            <a:off x="4222800" y="2728800"/>
            <a:ext cx="2046240" cy="1898280"/>
          </a:xfrm>
          <a:prstGeom prst="rect">
            <a:avLst/>
          </a:prstGeom>
          <a:noFill/>
          <a:ln w="0">
            <a:noFill/>
          </a:ln>
        </p:spPr>
        <p:style>
          <a:lnRef idx="0"/>
          <a:fillRef idx="0"/>
          <a:effectRef idx="0"/>
          <a:fontRef idx="minor"/>
        </p:style>
        <p:txBody>
          <a:bodyPr lIns="90000" rIns="90000" tIns="46800" bIns="46800" anchor="t">
            <a:spAutoFit/>
          </a:bodyPr>
          <a:p>
            <a:pPr marL="111240" indent="-11124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Dutch power market</a:t>
            </a:r>
            <a:endParaRPr b="0" lang="en-US" sz="1300" strike="noStrike" u="none">
              <a:solidFill>
                <a:srgbClr val="000000"/>
              </a:solidFill>
              <a:effectLst/>
              <a:uFillTx/>
              <a:latin typeface="Arial"/>
            </a:endParaRPr>
          </a:p>
          <a:p>
            <a:pPr marL="111240" indent="-11124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UK trading reforms</a:t>
            </a:r>
            <a:endParaRPr b="0" lang="en-US" sz="1300" strike="noStrike" u="none">
              <a:solidFill>
                <a:srgbClr val="000000"/>
              </a:solidFill>
              <a:effectLst/>
              <a:uFillTx/>
              <a:latin typeface="Arial"/>
            </a:endParaRPr>
          </a:p>
          <a:p>
            <a:pPr marL="111240" indent="-11124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Germany -TPA</a:t>
            </a:r>
            <a:endParaRPr b="0" lang="en-US" sz="1300" strike="noStrike" u="none">
              <a:solidFill>
                <a:srgbClr val="000000"/>
              </a:solidFill>
              <a:effectLst/>
              <a:uFillTx/>
              <a:latin typeface="Arial"/>
            </a:endParaRPr>
          </a:p>
          <a:p>
            <a:pPr marL="111240" indent="-11124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Poland - wholesale market reform</a:t>
            </a:r>
            <a:endParaRPr b="0" lang="en-US" sz="1300" strike="noStrike" u="none">
              <a:solidFill>
                <a:srgbClr val="000000"/>
              </a:solidFill>
              <a:effectLst/>
              <a:uFillTx/>
              <a:latin typeface="Arial"/>
            </a:endParaRPr>
          </a:p>
          <a:p>
            <a:pPr marL="111240" indent="-11124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Italy - access to import capacity</a:t>
            </a:r>
            <a:endParaRPr b="0" lang="en-US" sz="1300" strike="noStrike" u="none">
              <a:solidFill>
                <a:srgbClr val="000000"/>
              </a:solidFill>
              <a:effectLst/>
              <a:uFillTx/>
              <a:latin typeface="Arial"/>
            </a:endParaRPr>
          </a:p>
        </p:txBody>
      </p:sp>
      <p:sp>
        <p:nvSpPr>
          <p:cNvPr id="648" name=""/>
          <p:cNvSpPr/>
          <p:nvPr/>
        </p:nvSpPr>
        <p:spPr>
          <a:xfrm>
            <a:off x="1044720" y="2827440"/>
            <a:ext cx="1790640" cy="1109520"/>
          </a:xfrm>
          <a:custGeom>
            <a:avLst/>
            <a:gdLst>
              <a:gd name="textAreaLeft" fmla="*/ 0 w 1790640"/>
              <a:gd name="textAreaRight" fmla="*/ 1791000 w 179064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UK climate change levy</a:t>
            </a:r>
            <a:endParaRPr b="0" lang="en-US" sz="1200" strike="noStrike" u="none">
              <a:solidFill>
                <a:srgbClr val="000000"/>
              </a:solidFill>
              <a:effectLst/>
              <a:uFillTx/>
              <a:latin typeface="Arial"/>
            </a:endParaRPr>
          </a:p>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UK origination unaffected by pending reforms</a:t>
            </a:r>
            <a:endParaRPr b="0" lang="en-US" sz="1200" strike="noStrike" u="none">
              <a:solidFill>
                <a:srgbClr val="000000"/>
              </a:solidFill>
              <a:effectLst/>
              <a:uFillTx/>
              <a:latin typeface="Arial"/>
            </a:endParaRPr>
          </a:p>
        </p:txBody>
      </p:sp>
      <p:sp>
        <p:nvSpPr>
          <p:cNvPr id="649" name=""/>
          <p:cNvSpPr/>
          <p:nvPr/>
        </p:nvSpPr>
        <p:spPr>
          <a:xfrm>
            <a:off x="2682720" y="2827440"/>
            <a:ext cx="1791000" cy="1109520"/>
          </a:xfrm>
          <a:custGeom>
            <a:avLst/>
            <a:gdLst>
              <a:gd name="textAreaLeft" fmla="*/ 0 w 1791000"/>
              <a:gd name="textAreaRight" fmla="*/ 1791360 w 1791000"/>
              <a:gd name="textAreaTop" fmla="*/ 0 h 1109520"/>
              <a:gd name="textAreaBottom" fmla="*/ 1109880 h 1109520"/>
            </a:gdLst>
            <a:ahLst/>
            <a:cxnLst/>
            <a:rect l="textAreaLeft" t="textAreaTop" r="textAreaRight" b="textAreaBottom"/>
            <a:pathLst>
              <a:path w="21600" h="21600">
                <a:moveTo>
                  <a:pt x="0" y="0"/>
                </a:moveTo>
                <a:lnTo>
                  <a:pt x="16200" y="0"/>
                </a:lnTo>
                <a:lnTo>
                  <a:pt x="21600" y="10800"/>
                </a:lnTo>
                <a:lnTo>
                  <a:pt x="16200" y="21600"/>
                </a:lnTo>
                <a:lnTo>
                  <a:pt x="0" y="21600"/>
                </a:lnTo>
                <a:close/>
              </a:path>
            </a:pathLst>
          </a:custGeom>
          <a:noFill/>
          <a:ln w="0">
            <a:noFill/>
          </a:ln>
        </p:spPr>
        <p:style>
          <a:lnRef idx="0"/>
          <a:fillRef idx="0"/>
          <a:effectRef idx="0"/>
          <a:fontRef idx="minor"/>
        </p:style>
        <p:txBody>
          <a:bodyPr lIns="90000" rIns="90000" tIns="46800" bIns="46800" anchor="t" anchorCtr="1">
            <a:normAutofit fontScale="92500" lnSpcReduction="9999"/>
          </a:bodyPr>
          <a:p>
            <a:pPr marL="111240" indent="-111240">
              <a:spcBef>
                <a:spcPts val="7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UK market restructuring</a:t>
            </a:r>
            <a:endParaRPr b="0" lang="en-US" sz="1200" strike="noStrike" u="none">
              <a:solidFill>
                <a:srgbClr val="000000"/>
              </a:solidFill>
              <a:effectLst/>
              <a:uFillTx/>
              <a:latin typeface="Arial"/>
            </a:endParaRPr>
          </a:p>
          <a:p>
            <a:pPr lvl="1" marL="34452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Repeat</a:t>
            </a:r>
            <a:endParaRPr b="0" lang="en-US" sz="1000" strike="noStrike" u="none">
              <a:solidFill>
                <a:srgbClr val="000000"/>
              </a:solidFill>
              <a:effectLst/>
              <a:uFillTx/>
              <a:latin typeface="Arial"/>
            </a:endParaRPr>
          </a:p>
          <a:p>
            <a:pPr lvl="1" marL="34452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Mare</a:t>
            </a:r>
            <a:endParaRPr b="0" lang="en-US" sz="1000" strike="noStrike" u="none">
              <a:solidFill>
                <a:srgbClr val="000000"/>
              </a:solidFill>
              <a:effectLst/>
              <a:uFillTx/>
              <a:latin typeface="Arial"/>
            </a:endParaRPr>
          </a:p>
          <a:p>
            <a:pPr lvl="1" marL="344520" indent="-111240">
              <a:spcBef>
                <a:spcPts val="6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Coal</a:t>
            </a:r>
            <a:endParaRPr b="0" lang="en-US" sz="1000" strike="noStrike" u="none">
              <a:solidFill>
                <a:srgbClr val="000000"/>
              </a:solidFill>
              <a:effectLst/>
              <a:uFillTx/>
              <a:latin typeface="Arial"/>
            </a:endParaRPr>
          </a:p>
        </p:txBody>
      </p:sp>
      <p:sp>
        <p:nvSpPr>
          <p:cNvPr id="650" name=""/>
          <p:cNvSpPr/>
          <p:nvPr/>
        </p:nvSpPr>
        <p:spPr>
          <a:xfrm>
            <a:off x="6270480" y="2728800"/>
            <a:ext cx="1633680" cy="1898280"/>
          </a:xfrm>
          <a:prstGeom prst="rect">
            <a:avLst/>
          </a:prstGeom>
          <a:noFill/>
          <a:ln w="0">
            <a:noFill/>
          </a:ln>
        </p:spPr>
        <p:style>
          <a:lnRef idx="0"/>
          <a:fillRef idx="0"/>
          <a:effectRef idx="0"/>
          <a:fontRef idx="minor"/>
        </p:style>
        <p:txBody>
          <a:bodyPr lIns="90000" rIns="90000" tIns="46800" bIns="46800" anchor="t">
            <a:spAutoFit/>
          </a:bodyPr>
          <a:p>
            <a:pPr marL="111240" indent="-11124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BG Transco refund</a:t>
            </a:r>
            <a:endParaRPr b="0" lang="en-US" sz="1300" strike="noStrike" u="none">
              <a:solidFill>
                <a:srgbClr val="000000"/>
              </a:solidFill>
              <a:effectLst/>
              <a:uFillTx/>
              <a:latin typeface="Arial"/>
            </a:endParaRPr>
          </a:p>
          <a:p>
            <a:pPr marL="111240" indent="-11124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Danish - German Border capacity</a:t>
            </a:r>
            <a:endParaRPr b="0" lang="en-US" sz="1300" strike="noStrike" u="none">
              <a:solidFill>
                <a:srgbClr val="000000"/>
              </a:solidFill>
              <a:effectLst/>
              <a:uFillTx/>
              <a:latin typeface="Arial"/>
            </a:endParaRPr>
          </a:p>
          <a:p>
            <a:pPr marL="111240" indent="-11124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Norwegian - Danish Interconnector</a:t>
            </a:r>
            <a:endParaRPr b="0" lang="en-US" sz="13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1"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3000" strike="noStrike" u="none">
                <a:solidFill>
                  <a:srgbClr val="000000"/>
                </a:solidFill>
                <a:effectLst/>
                <a:uFillTx/>
                <a:latin typeface="Arial Black"/>
              </a:rPr>
              <a:t>Current Major Initiatives</a:t>
            </a:r>
            <a:endParaRPr b="0" lang="en-US" sz="3000" strike="noStrike" u="none">
              <a:solidFill>
                <a:srgbClr val="000000"/>
              </a:solidFill>
              <a:effectLst/>
              <a:uFillTx/>
              <a:latin typeface="Arial Black"/>
            </a:endParaRPr>
          </a:p>
        </p:txBody>
      </p:sp>
      <p:sp>
        <p:nvSpPr>
          <p:cNvPr id="652" name="PlaceHolder 2"/>
          <p:cNvSpPr>
            <a:spLocks noGrp="1"/>
          </p:cNvSpPr>
          <p:nvPr>
            <p:ph/>
          </p:nvPr>
        </p:nvSpPr>
        <p:spPr>
          <a:xfrm>
            <a:off x="900000" y="1526760"/>
            <a:ext cx="7772400" cy="4597560"/>
          </a:xfrm>
          <a:prstGeom prst="rect">
            <a:avLst/>
          </a:prstGeom>
          <a:noFill/>
          <a:ln w="0">
            <a:noFill/>
          </a:ln>
        </p:spPr>
        <p:txBody>
          <a:bodyPr lIns="90000" rIns="90000" tIns="46800" bIns="46800" anchor="t">
            <a:normAutofit fontScale="92500" lnSpcReduction="9999"/>
          </a:bodyPr>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Harmonisation of cross-border transmission rules - charges, capacity allocations, definition of available capacity</a:t>
            </a:r>
            <a:endParaRPr b="1" lang="en-US" sz="20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Completion of UK electricity trading arrangement reforms</a:t>
            </a:r>
            <a:endParaRPr b="1" lang="en-US" sz="2000" strike="noStrike" u="none">
              <a:solidFill>
                <a:srgbClr val="000000"/>
              </a:solidFill>
              <a:effectLst/>
              <a:uFillTx/>
              <a:latin typeface="Arial"/>
            </a:endParaRPr>
          </a:p>
          <a:p>
            <a:pPr lvl="1" marL="743040" indent="-285840">
              <a:spcBef>
                <a:spcPts val="56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Critical to ending moratorium; increased liquidity and counter-parties likely; Enron’s central role produced information advantage</a:t>
            </a:r>
            <a:endParaRPr b="1" lang="en-US" sz="18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Key countries</a:t>
            </a:r>
            <a:endParaRPr b="1" lang="en-US" sz="2000" strike="noStrike" u="none">
              <a:solidFill>
                <a:srgbClr val="000000"/>
              </a:solidFill>
              <a:effectLst/>
              <a:uFillTx/>
              <a:latin typeface="Arial"/>
            </a:endParaRPr>
          </a:p>
          <a:p>
            <a:pPr lvl="1" marL="743040" indent="-285840">
              <a:spcBef>
                <a:spcPts val="56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Germany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Implementation of new TPA regime - lower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costs, simpler methodology</a:t>
            </a:r>
            <a:endParaRPr b="1" lang="en-US" sz="1800" strike="noStrike" u="none">
              <a:solidFill>
                <a:srgbClr val="000000"/>
              </a:solidFill>
              <a:effectLst/>
              <a:uFillTx/>
              <a:latin typeface="Arial"/>
            </a:endParaRPr>
          </a:p>
          <a:p>
            <a:pPr lvl="1" marL="743040" indent="-285840">
              <a:spcBef>
                <a:spcPts val="56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Italy</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Access to import capacity, versus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incumbent</a:t>
            </a:r>
            <a:endParaRPr b="1" lang="en-US" sz="1800" strike="noStrike" u="none">
              <a:solidFill>
                <a:srgbClr val="000000"/>
              </a:solidFill>
              <a:effectLst/>
              <a:uFillTx/>
              <a:latin typeface="Arial"/>
            </a:endParaRPr>
          </a:p>
          <a:p>
            <a:pPr lvl="1" marL="743040" indent="-285840">
              <a:spcBef>
                <a:spcPts val="56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Poland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Wholesale power market reform</a:t>
            </a:r>
            <a:endParaRPr b="1" lang="en-US" sz="1800" strike="noStrike" u="none">
              <a:solidFill>
                <a:srgbClr val="000000"/>
              </a:solidFill>
              <a:effectLst/>
              <a:uFillTx/>
              <a:latin typeface="Arial"/>
            </a:endParaRPr>
          </a:p>
          <a:p>
            <a:pPr lvl="1" marL="743040" indent="-285840">
              <a:spcBef>
                <a:spcPts val="56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Spain</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Remove obstacles/barriers to completion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and financing of Arcos </a:t>
            </a:r>
            <a:endParaRPr b="1" lang="en-US" sz="1800" strike="noStrike" u="none">
              <a:solidFill>
                <a:srgbClr val="000000"/>
              </a:solidFill>
              <a:effectLst/>
              <a:uFillTx/>
              <a:latin typeface="Arial"/>
            </a:endParaRPr>
          </a:p>
          <a:p>
            <a:pPr lvl="1" marL="743040" indent="0">
              <a:spcBef>
                <a:spcPts val="1687"/>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800" strike="noStrike" u="none">
              <a:solidFill>
                <a:srgbClr val="000000"/>
              </a:solidFill>
              <a:effectLst/>
              <a:uFillTx/>
              <a:latin typeface="Arial"/>
            </a:endParaRPr>
          </a:p>
        </p:txBody>
      </p:sp>
      <p:sp>
        <p:nvSpPr>
          <p:cNvPr id="653" name=""/>
          <p:cNvSpPr/>
          <p:nvPr/>
        </p:nvSpPr>
        <p:spPr>
          <a:xfrm flipV="1">
            <a:off x="736560" y="1652760"/>
            <a:ext cx="127080" cy="1267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Arial"/>
            </a:endParaRPr>
          </a:p>
        </p:txBody>
      </p:sp>
      <p:sp>
        <p:nvSpPr>
          <p:cNvPr id="654" name=""/>
          <p:cNvSpPr/>
          <p:nvPr/>
        </p:nvSpPr>
        <p:spPr>
          <a:xfrm flipV="1">
            <a:off x="736560" y="249480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55" name=""/>
          <p:cNvSpPr/>
          <p:nvPr/>
        </p:nvSpPr>
        <p:spPr>
          <a:xfrm flipV="1">
            <a:off x="736560" y="391248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6"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3000" strike="noStrike" u="none">
                <a:solidFill>
                  <a:srgbClr val="000000"/>
                </a:solidFill>
                <a:effectLst/>
                <a:uFillTx/>
                <a:latin typeface="Arial Black"/>
              </a:rPr>
              <a:t>Indicative Strategies</a:t>
            </a:r>
            <a:endParaRPr b="0" lang="en-US" sz="3000" strike="noStrike" u="none">
              <a:solidFill>
                <a:srgbClr val="000000"/>
              </a:solidFill>
              <a:effectLst/>
              <a:uFillTx/>
              <a:latin typeface="Arial Black"/>
            </a:endParaRPr>
          </a:p>
        </p:txBody>
      </p:sp>
      <p:sp>
        <p:nvSpPr>
          <p:cNvPr id="657" name="PlaceHolder 2"/>
          <p:cNvSpPr>
            <a:spLocks noGrp="1"/>
          </p:cNvSpPr>
          <p:nvPr>
            <p:ph/>
          </p:nvPr>
        </p:nvSpPr>
        <p:spPr>
          <a:xfrm>
            <a:off x="685800" y="1084320"/>
            <a:ext cx="7772400" cy="4597200"/>
          </a:xfrm>
          <a:prstGeom prst="rect">
            <a:avLst/>
          </a:prstGeom>
          <a:noFill/>
          <a:ln w="0">
            <a:noFill/>
          </a:ln>
        </p:spPr>
        <p:txBody>
          <a:bodyPr lIns="90000" rIns="90000" tIns="46800" bIns="46800" anchor="t">
            <a:normAutofit fontScale="77500" lnSpcReduction="19999"/>
          </a:bodyPr>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Arial"/>
              </a:rPr>
              <a:t>Formation of coalitions of traders (all initiated or led by Enron)</a:t>
            </a:r>
            <a:endParaRPr b="1" lang="en-US" sz="2000" strike="noStrike" u="none">
              <a:solidFill>
                <a:srgbClr val="000000"/>
              </a:solidFill>
              <a:effectLst/>
              <a:uFillTx/>
              <a:latin typeface="Arial"/>
            </a:endParaRPr>
          </a:p>
          <a:p>
            <a:pPr lvl="1" marL="743040" indent="-285840">
              <a:spcBef>
                <a:spcPts val="56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1800" strike="noStrike" u="none">
                <a:solidFill>
                  <a:srgbClr val="000000"/>
                </a:solidFill>
                <a:effectLst/>
                <a:uFillTx/>
                <a:latin typeface="Arial"/>
              </a:rPr>
              <a:t>European Forum for Energy Traders (EFET) (Pan-European)</a:t>
            </a:r>
            <a:endParaRPr b="1" lang="en-US" sz="1800" strike="noStrike" u="none">
              <a:solidFill>
                <a:srgbClr val="000000"/>
              </a:solidFill>
              <a:effectLst/>
              <a:uFillTx/>
              <a:latin typeface="Arial"/>
            </a:endParaRPr>
          </a:p>
          <a:p>
            <a:pPr lvl="1" marL="743040" indent="-285840">
              <a:spcBef>
                <a:spcPts val="56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1800" strike="noStrike" u="none">
                <a:solidFill>
                  <a:srgbClr val="000000"/>
                </a:solidFill>
                <a:effectLst/>
                <a:uFillTx/>
                <a:latin typeface="Arial"/>
              </a:rPr>
              <a:t>ACIE (Spain)</a:t>
            </a:r>
            <a:endParaRPr b="1" lang="en-US" sz="1800" strike="noStrike" u="none">
              <a:solidFill>
                <a:srgbClr val="000000"/>
              </a:solidFill>
              <a:effectLst/>
              <a:uFillTx/>
              <a:latin typeface="Arial"/>
            </a:endParaRPr>
          </a:p>
          <a:p>
            <a:pPr lvl="1" marL="743040" indent="-285840">
              <a:spcBef>
                <a:spcPts val="56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1800" strike="noStrike" u="none">
                <a:solidFill>
                  <a:srgbClr val="000000"/>
                </a:solidFill>
                <a:effectLst/>
                <a:uFillTx/>
                <a:latin typeface="Arial"/>
              </a:rPr>
              <a:t>VOEG (The Netherlands)</a:t>
            </a:r>
            <a:endParaRPr b="1" lang="en-US" sz="18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Arial"/>
              </a:rPr>
              <a:t>In Germany, within consensus model, work with existing industry groups, notably VIK (industrial users), VKU (municipal utilities), BDI (Chamber of Commerce equivalent)</a:t>
            </a:r>
            <a:endParaRPr b="1" lang="en-US" sz="20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Arial"/>
              </a:rPr>
              <a:t>Information sharing with allies </a:t>
            </a:r>
            <a:endParaRPr b="1" lang="en-US" sz="2000" strike="noStrike" u="none">
              <a:solidFill>
                <a:srgbClr val="000000"/>
              </a:solidFill>
              <a:effectLst/>
              <a:uFillTx/>
              <a:latin typeface="Arial"/>
            </a:endParaRPr>
          </a:p>
          <a:p>
            <a:pPr lvl="1" marL="743040" indent="-285840">
              <a:spcBef>
                <a:spcPts val="56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1800" strike="noStrike" u="none">
                <a:solidFill>
                  <a:srgbClr val="000000"/>
                </a:solidFill>
                <a:effectLst/>
                <a:uFillTx/>
                <a:latin typeface="Arial"/>
              </a:rPr>
              <a:t>Energy user groups</a:t>
            </a:r>
            <a:endParaRPr b="1" lang="en-US" sz="1800" strike="noStrike" u="none">
              <a:solidFill>
                <a:srgbClr val="000000"/>
              </a:solidFill>
              <a:effectLst/>
              <a:uFillTx/>
              <a:latin typeface="Arial"/>
            </a:endParaRPr>
          </a:p>
          <a:p>
            <a:pPr lvl="1" marL="743040" indent="-285840">
              <a:spcBef>
                <a:spcPts val="56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1800" strike="noStrike" u="none">
                <a:solidFill>
                  <a:srgbClr val="000000"/>
                </a:solidFill>
                <a:effectLst/>
                <a:uFillTx/>
                <a:latin typeface="Arial"/>
              </a:rPr>
              <a:t>Consumer advocacy groups</a:t>
            </a:r>
            <a:endParaRPr b="1" lang="en-US" sz="1800" strike="noStrike" u="none">
              <a:solidFill>
                <a:srgbClr val="000000"/>
              </a:solidFill>
              <a:effectLst/>
              <a:uFillTx/>
              <a:latin typeface="Arial"/>
            </a:endParaRPr>
          </a:p>
          <a:p>
            <a:pPr lvl="1" marL="743040" indent="-285840">
              <a:spcBef>
                <a:spcPts val="56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1800" strike="noStrike" u="none">
                <a:solidFill>
                  <a:srgbClr val="000000"/>
                </a:solidFill>
                <a:effectLst/>
                <a:uFillTx/>
                <a:latin typeface="Arial"/>
              </a:rPr>
              <a:t>Regulators</a:t>
            </a:r>
            <a:endParaRPr b="1" lang="en-US" sz="18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Arial"/>
              </a:rPr>
              <a:t>Adversarial/Litigation </a:t>
            </a:r>
            <a:endParaRPr b="1" lang="en-US" sz="2000" strike="noStrike" u="none">
              <a:solidFill>
                <a:srgbClr val="000000"/>
              </a:solidFill>
              <a:effectLst/>
              <a:uFillTx/>
              <a:latin typeface="Arial"/>
            </a:endParaRPr>
          </a:p>
          <a:p>
            <a:pPr lvl="1" marL="743040" indent="-285840">
              <a:spcBef>
                <a:spcPts val="56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GB" sz="1800" strike="noStrike" u="none">
                <a:solidFill>
                  <a:srgbClr val="000000"/>
                </a:solidFill>
                <a:effectLst/>
                <a:uFillTx/>
                <a:latin typeface="Arial"/>
              </a:rPr>
              <a:t>Principally rely upon competition, i.e., anti-trust law - abuses of dominant position, discrimination, essential facilities doctrine, market power mitigation</a:t>
            </a:r>
            <a:endParaRPr b="1" lang="en-US" sz="1800" strike="noStrike" u="none">
              <a:solidFill>
                <a:srgbClr val="000000"/>
              </a:solidFill>
              <a:effectLst/>
              <a:uFillTx/>
              <a:latin typeface="Arial"/>
            </a:endParaRPr>
          </a:p>
        </p:txBody>
      </p:sp>
      <p:sp>
        <p:nvSpPr>
          <p:cNvPr id="658" name=""/>
          <p:cNvSpPr/>
          <p:nvPr/>
        </p:nvSpPr>
        <p:spPr>
          <a:xfrm flipV="1">
            <a:off x="538200" y="120888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59" name=""/>
          <p:cNvSpPr/>
          <p:nvPr/>
        </p:nvSpPr>
        <p:spPr>
          <a:xfrm flipV="1">
            <a:off x="538200" y="277740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60" name=""/>
          <p:cNvSpPr/>
          <p:nvPr/>
        </p:nvSpPr>
        <p:spPr>
          <a:xfrm flipV="1">
            <a:off x="538200" y="3919680"/>
            <a:ext cx="127080" cy="1267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Arial"/>
            </a:endParaRPr>
          </a:p>
        </p:txBody>
      </p:sp>
      <p:sp>
        <p:nvSpPr>
          <p:cNvPr id="661" name=""/>
          <p:cNvSpPr/>
          <p:nvPr/>
        </p:nvSpPr>
        <p:spPr>
          <a:xfrm flipV="1">
            <a:off x="538200" y="547776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2"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3000" strike="noStrike" u="none">
                <a:solidFill>
                  <a:srgbClr val="000000"/>
                </a:solidFill>
                <a:effectLst/>
                <a:uFillTx/>
                <a:latin typeface="Arial Black"/>
              </a:rPr>
              <a:t>Longer-Term Developments</a:t>
            </a:r>
            <a:endParaRPr b="0" lang="en-US" sz="3000" strike="noStrike" u="none">
              <a:solidFill>
                <a:srgbClr val="000000"/>
              </a:solidFill>
              <a:effectLst/>
              <a:uFillTx/>
              <a:latin typeface="Arial Black"/>
            </a:endParaRPr>
          </a:p>
        </p:txBody>
      </p:sp>
      <p:sp>
        <p:nvSpPr>
          <p:cNvPr id="663" name="PlaceHolder 2"/>
          <p:cNvSpPr>
            <a:spLocks noGrp="1"/>
          </p:cNvSpPr>
          <p:nvPr>
            <p:ph/>
          </p:nvPr>
        </p:nvSpPr>
        <p:spPr>
          <a:xfrm>
            <a:off x="1095480" y="1866960"/>
            <a:ext cx="7362720" cy="4597200"/>
          </a:xfrm>
          <a:prstGeom prst="rect">
            <a:avLst/>
          </a:prstGeom>
          <a:noFill/>
          <a:ln w="0">
            <a:noFill/>
          </a:ln>
        </p:spPr>
        <p:txBody>
          <a:bodyPr lIns="90000" rIns="90000" tIns="46800" bIns="46800" anchor="t">
            <a:normAutofit/>
          </a:bodyPr>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Arial"/>
              </a:rPr>
              <a:t>Re-visit EU Directives, particularly market opening levels</a:t>
            </a:r>
            <a:endParaRPr b="1" lang="en-US" sz="20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Arial"/>
              </a:rPr>
              <a:t>Hammer away at Negotiated Third-Party Access (German</a:t>
            </a:r>
            <a:br>
              <a:rPr sz="2000"/>
            </a:br>
            <a:r>
              <a:rPr b="1" lang="en-GB" sz="2000" strike="noStrike" u="none">
                <a:solidFill>
                  <a:srgbClr val="000000"/>
                </a:solidFill>
                <a:effectLst/>
                <a:uFillTx/>
                <a:latin typeface="Arial"/>
              </a:rPr>
              <a:t>power, most European gas)</a:t>
            </a:r>
            <a:endParaRPr b="1" lang="en-US" sz="20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Arial"/>
              </a:rPr>
              <a:t>Re-visit German energy law - need for a regulator </a:t>
            </a:r>
            <a:endParaRPr b="1" lang="en-US" sz="20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Arial"/>
              </a:rPr>
              <a:t>Iberian Power Market Reform - vertical integration, pool limitations, stranded costs</a:t>
            </a:r>
            <a:endParaRPr b="1" lang="en-US" sz="20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Arial"/>
              </a:rPr>
              <a:t>Whatever the business requires</a:t>
            </a:r>
            <a:endParaRPr b="1" lang="en-US" sz="2000" strike="noStrike" u="none">
              <a:solidFill>
                <a:srgbClr val="000000"/>
              </a:solidFill>
              <a:effectLst/>
              <a:uFillTx/>
              <a:latin typeface="Arial"/>
            </a:endParaRPr>
          </a:p>
        </p:txBody>
      </p:sp>
      <p:sp>
        <p:nvSpPr>
          <p:cNvPr id="664" name=""/>
          <p:cNvSpPr/>
          <p:nvPr/>
        </p:nvSpPr>
        <p:spPr>
          <a:xfrm flipV="1">
            <a:off x="944640" y="1978200"/>
            <a:ext cx="127080" cy="1267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Arial"/>
            </a:endParaRPr>
          </a:p>
        </p:txBody>
      </p:sp>
      <p:sp>
        <p:nvSpPr>
          <p:cNvPr id="665" name=""/>
          <p:cNvSpPr/>
          <p:nvPr/>
        </p:nvSpPr>
        <p:spPr>
          <a:xfrm flipV="1">
            <a:off x="944640" y="254880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66" name=""/>
          <p:cNvSpPr/>
          <p:nvPr/>
        </p:nvSpPr>
        <p:spPr>
          <a:xfrm flipV="1">
            <a:off x="944640" y="337896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67" name=""/>
          <p:cNvSpPr/>
          <p:nvPr/>
        </p:nvSpPr>
        <p:spPr>
          <a:xfrm flipV="1">
            <a:off x="944640" y="391716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68" name=""/>
          <p:cNvSpPr/>
          <p:nvPr/>
        </p:nvSpPr>
        <p:spPr>
          <a:xfrm flipV="1">
            <a:off x="944640" y="4745160"/>
            <a:ext cx="127080" cy="1267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9" name=""/>
          <p:cNvSpPr/>
          <p:nvPr/>
        </p:nvSpPr>
        <p:spPr>
          <a:xfrm>
            <a:off x="5092560" y="2232000"/>
            <a:ext cx="252720" cy="0"/>
          </a:xfrm>
          <a:prstGeom prst="line">
            <a:avLst/>
          </a:prstGeom>
          <a:ln w="28440">
            <a:solidFill>
              <a:srgbClr val="ffcc00"/>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70" name=""/>
          <p:cNvSpPr/>
          <p:nvPr/>
        </p:nvSpPr>
        <p:spPr>
          <a:xfrm>
            <a:off x="5369040" y="3618000"/>
            <a:ext cx="252360" cy="0"/>
          </a:xfrm>
          <a:prstGeom prst="line">
            <a:avLst/>
          </a:prstGeom>
          <a:ln w="28440">
            <a:solidFill>
              <a:srgbClr val="ffcc00"/>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71" name=""/>
          <p:cNvSpPr/>
          <p:nvPr/>
        </p:nvSpPr>
        <p:spPr>
          <a:xfrm>
            <a:off x="3579840" y="3084480"/>
            <a:ext cx="252360" cy="0"/>
          </a:xfrm>
          <a:prstGeom prst="line">
            <a:avLst/>
          </a:prstGeom>
          <a:ln w="28440">
            <a:solidFill>
              <a:srgbClr val="ffcc00"/>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72" name=""/>
          <p:cNvSpPr/>
          <p:nvPr/>
        </p:nvSpPr>
        <p:spPr>
          <a:xfrm>
            <a:off x="4400640" y="4459320"/>
            <a:ext cx="252360" cy="0"/>
          </a:xfrm>
          <a:prstGeom prst="line">
            <a:avLst/>
          </a:prstGeom>
          <a:ln w="28440">
            <a:solidFill>
              <a:srgbClr val="ffcc00"/>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73"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3000" strike="noStrike" u="none">
                <a:solidFill>
                  <a:srgbClr val="000000"/>
                </a:solidFill>
                <a:effectLst/>
                <a:uFillTx/>
                <a:latin typeface="Arial Black"/>
              </a:rPr>
              <a:t>Valuation of Selected Efforts</a:t>
            </a:r>
            <a:endParaRPr b="0" lang="en-US" sz="3000" strike="noStrike" u="none">
              <a:solidFill>
                <a:srgbClr val="000000"/>
              </a:solidFill>
              <a:effectLst/>
              <a:uFillTx/>
              <a:latin typeface="Arial Black"/>
            </a:endParaRPr>
          </a:p>
        </p:txBody>
      </p:sp>
      <p:sp>
        <p:nvSpPr>
          <p:cNvPr id="674" name="PlaceHolder 2"/>
          <p:cNvSpPr>
            <a:spLocks noGrp="1"/>
          </p:cNvSpPr>
          <p:nvPr>
            <p:ph/>
          </p:nvPr>
        </p:nvSpPr>
        <p:spPr>
          <a:xfrm>
            <a:off x="957240" y="1498680"/>
            <a:ext cx="7772400" cy="4597200"/>
          </a:xfrm>
          <a:prstGeom prst="rect">
            <a:avLst/>
          </a:prstGeom>
          <a:noFill/>
          <a:ln w="0">
            <a:noFill/>
          </a:ln>
        </p:spPr>
        <p:txBody>
          <a:bodyPr lIns="90000" rIns="90000" tIns="46800" bIns="46800" anchor="t">
            <a:normAutofit/>
          </a:bodyPr>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Arial"/>
              </a:rPr>
              <a:t>Climate Change Levy - $47 million savings</a:t>
            </a:r>
            <a:endParaRPr b="1" lang="en-US" sz="20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Arial"/>
              </a:rPr>
              <a:t>Danish-German Border Capacity       Enron - led, Enron - only; easily in excess of $3 million</a:t>
            </a:r>
            <a:endParaRPr b="1" lang="en-US" sz="20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Arial"/>
              </a:rPr>
              <a:t>BG Transco refund          Q1 income of $1 million</a:t>
            </a:r>
            <a:endParaRPr b="1" lang="en-US" sz="20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Arial"/>
              </a:rPr>
              <a:t>Norwegian - Danish Interconnector       Enron - led, Enron - only; value to be seen in second half ‘99</a:t>
            </a:r>
            <a:endParaRPr b="1" lang="en-US" sz="20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Arial"/>
              </a:rPr>
              <a:t>Dutch power market entry          Enron a leader</a:t>
            </a:r>
            <a:endParaRPr b="1" lang="en-US" sz="20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Arial"/>
              </a:rPr>
              <a:t>UK origination unaffected by pending reforms</a:t>
            </a:r>
            <a:endParaRPr b="1" lang="en-US" sz="20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2000" strike="noStrike" u="none">
                <a:solidFill>
                  <a:srgbClr val="000000"/>
                </a:solidFill>
                <a:effectLst/>
                <a:uFillTx/>
                <a:latin typeface="Arial"/>
              </a:rPr>
              <a:t>UK market restructuring - Project Repeat, Project Mare, coal origination</a:t>
            </a:r>
            <a:endParaRPr b="1" lang="en-US" sz="20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Arial"/>
            </a:endParaRPr>
          </a:p>
        </p:txBody>
      </p:sp>
      <p:sp>
        <p:nvSpPr>
          <p:cNvPr id="675" name=""/>
          <p:cNvSpPr/>
          <p:nvPr/>
        </p:nvSpPr>
        <p:spPr>
          <a:xfrm flipV="1">
            <a:off x="795240" y="163764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76" name=""/>
          <p:cNvSpPr/>
          <p:nvPr/>
        </p:nvSpPr>
        <p:spPr>
          <a:xfrm flipV="1">
            <a:off x="795240" y="216144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77" name=""/>
          <p:cNvSpPr/>
          <p:nvPr/>
        </p:nvSpPr>
        <p:spPr>
          <a:xfrm flipV="1">
            <a:off x="795240" y="299340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78" name=""/>
          <p:cNvSpPr/>
          <p:nvPr/>
        </p:nvSpPr>
        <p:spPr>
          <a:xfrm flipV="1">
            <a:off x="795240" y="354564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79" name=""/>
          <p:cNvSpPr/>
          <p:nvPr/>
        </p:nvSpPr>
        <p:spPr>
          <a:xfrm flipV="1">
            <a:off x="795240" y="438696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80" name=""/>
          <p:cNvSpPr/>
          <p:nvPr/>
        </p:nvSpPr>
        <p:spPr>
          <a:xfrm flipV="1">
            <a:off x="795240" y="491256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81" name=""/>
          <p:cNvSpPr/>
          <p:nvPr/>
        </p:nvSpPr>
        <p:spPr>
          <a:xfrm flipV="1">
            <a:off x="795240" y="5415840"/>
            <a:ext cx="127080" cy="1270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Arial"/>
            </a:endParaRPr>
          </a:p>
        </p:txBody>
      </p:sp>
      <p:sp>
        <p:nvSpPr>
          <p:cNvPr id="682" name=""/>
          <p:cNvSpPr/>
          <p:nvPr/>
        </p:nvSpPr>
        <p:spPr>
          <a:xfrm>
            <a:off x="3289320" y="6124680"/>
            <a:ext cx="2730600" cy="569880"/>
          </a:xfrm>
          <a:prstGeom prst="bevel">
            <a:avLst>
              <a:gd name="adj" fmla="val 24056"/>
            </a:avLst>
          </a:prstGeom>
          <a:solidFill>
            <a:srgbClr val="0099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83" name=""/>
          <p:cNvSpPr/>
          <p:nvPr/>
        </p:nvSpPr>
        <p:spPr>
          <a:xfrm>
            <a:off x="1981080" y="6039000"/>
            <a:ext cx="5181840" cy="7570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$51 Million</a:t>
            </a:r>
            <a:endParaRPr b="0" lang="en-US"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grpSp>
        <p:nvGrpSpPr>
          <p:cNvPr id="684" name=""/>
          <p:cNvGrpSpPr/>
          <p:nvPr/>
        </p:nvGrpSpPr>
        <p:grpSpPr>
          <a:xfrm>
            <a:off x="390600" y="917640"/>
            <a:ext cx="8075520" cy="5765760"/>
            <a:chOff x="390600" y="917640"/>
            <a:chExt cx="8075520" cy="5765760"/>
          </a:xfrm>
        </p:grpSpPr>
        <p:graphicFrame>
          <p:nvGraphicFramePr>
            <p:cNvPr id="685" name=""/>
            <p:cNvGraphicFramePr/>
            <p:nvPr/>
          </p:nvGraphicFramePr>
          <p:xfrm>
            <a:off x="390600" y="917640"/>
            <a:ext cx="8075520" cy="5765760"/>
          </p:xfrm>
          <a:graphic>
            <a:graphicData uri="http://schemas.openxmlformats.org/presentationml/2006/ole">
              <p:oleObj progId="Excel.Sheet.12" r:id="rId1" spid="">
                <p:embed/>
                <p:pic>
                  <p:nvPicPr>
                    <p:cNvPr id="686" name="" descr=""/>
                    <p:cNvPicPr/>
                    <p:nvPr/>
                  </p:nvPicPr>
                  <p:blipFill>
                    <a:blip r:embed="rId2"/>
                    <a:stretch/>
                  </p:blipFill>
                  <p:spPr>
                    <a:xfrm>
                      <a:off x="390600" y="917640"/>
                      <a:ext cx="8075520" cy="5765760"/>
                    </a:xfrm>
                    <a:prstGeom prst="rect">
                      <a:avLst/>
                    </a:prstGeom>
                    <a:noFill/>
                    <a:ln w="0">
                      <a:noFill/>
                    </a:ln>
                  </p:spPr>
                </p:pic>
              </p:oleObj>
            </a:graphicData>
          </a:graphic>
        </p:graphicFrame>
        <p:sp>
          <p:nvSpPr>
            <p:cNvPr id="687" name=""/>
            <p:cNvSpPr/>
            <p:nvPr/>
          </p:nvSpPr>
          <p:spPr>
            <a:xfrm>
              <a:off x="1143000" y="5853240"/>
              <a:ext cx="457200" cy="152280"/>
            </a:xfrm>
            <a:custGeom>
              <a:avLst/>
              <a:gdLst/>
              <a:ahLst/>
              <a:rect l="l" t="t" r="r" b="b"/>
              <a:pathLst>
                <a:path w="288" h="96">
                  <a:moveTo>
                    <a:pt x="0" y="96"/>
                  </a:moveTo>
                  <a:cubicBezTo>
                    <a:pt x="120" y="56"/>
                    <a:pt x="240" y="16"/>
                    <a:pt x="288" y="0"/>
                  </a:cubicBezTo>
                </a:path>
              </a:pathLst>
            </a:custGeom>
            <a:noFill/>
            <a:ln w="2844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88" name=""/>
            <p:cNvSpPr/>
            <p:nvPr/>
          </p:nvSpPr>
          <p:spPr>
            <a:xfrm>
              <a:off x="1600200" y="5472000"/>
              <a:ext cx="1676520" cy="381240"/>
            </a:xfrm>
            <a:custGeom>
              <a:avLst/>
              <a:gdLst/>
              <a:ahLst/>
              <a:rect l="l" t="t" r="r" b="b"/>
              <a:pathLst>
                <a:path w="1152" h="240">
                  <a:moveTo>
                    <a:pt x="0" y="240"/>
                  </a:moveTo>
                  <a:cubicBezTo>
                    <a:pt x="480" y="140"/>
                    <a:pt x="960" y="40"/>
                    <a:pt x="1152" y="0"/>
                  </a:cubicBezTo>
                </a:path>
              </a:pathLst>
            </a:custGeom>
            <a:noFill/>
            <a:ln w="2844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89" name=""/>
            <p:cNvSpPr/>
            <p:nvPr/>
          </p:nvSpPr>
          <p:spPr>
            <a:xfrm>
              <a:off x="1905120" y="3753000"/>
              <a:ext cx="1523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200" strike="noStrike" u="none">
                  <a:solidFill>
                    <a:srgbClr val="ffffff"/>
                  </a:solidFill>
                  <a:effectLst/>
                  <a:uFillTx/>
                  <a:latin typeface="Arial"/>
                </a:rPr>
                <a:t>Traditional Sales</a:t>
              </a:r>
              <a:endParaRPr b="0" lang="en-US" sz="1200" strike="noStrike" u="none">
                <a:solidFill>
                  <a:srgbClr val="000000"/>
                </a:solidFill>
                <a:effectLst/>
                <a:uFillTx/>
                <a:latin typeface="Arial"/>
              </a:endParaRPr>
            </a:p>
          </p:txBody>
        </p:sp>
        <p:sp>
          <p:nvSpPr>
            <p:cNvPr id="690" name=""/>
            <p:cNvSpPr/>
            <p:nvPr/>
          </p:nvSpPr>
          <p:spPr>
            <a:xfrm>
              <a:off x="6095880" y="3753000"/>
              <a:ext cx="190512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200" strike="noStrike" u="none">
                  <a:solidFill>
                    <a:srgbClr val="ffffff"/>
                  </a:solidFill>
                  <a:effectLst/>
                  <a:uFillTx/>
                  <a:latin typeface="Arial"/>
                </a:rPr>
                <a:t>Competitive Market</a:t>
              </a:r>
              <a:endParaRPr b="0" lang="en-US" sz="1200" strike="noStrike" u="none">
                <a:solidFill>
                  <a:srgbClr val="000000"/>
                </a:solidFill>
                <a:effectLst/>
                <a:uFillTx/>
                <a:latin typeface="Arial"/>
              </a:endParaRPr>
            </a:p>
          </p:txBody>
        </p:sp>
        <p:sp>
          <p:nvSpPr>
            <p:cNvPr id="691" name=""/>
            <p:cNvSpPr/>
            <p:nvPr/>
          </p:nvSpPr>
          <p:spPr>
            <a:xfrm>
              <a:off x="3657600" y="4405320"/>
              <a:ext cx="380880" cy="533520"/>
            </a:xfrm>
            <a:custGeom>
              <a:avLst/>
              <a:gdLst/>
              <a:ahLst/>
              <a:rect l="l" t="t" r="r" b="b"/>
              <a:pathLst>
                <a:path w="192" h="528">
                  <a:moveTo>
                    <a:pt x="0" y="528"/>
                  </a:moveTo>
                  <a:cubicBezTo>
                    <a:pt x="8" y="428"/>
                    <a:pt x="16" y="328"/>
                    <a:pt x="48" y="240"/>
                  </a:cubicBezTo>
                  <a:cubicBezTo>
                    <a:pt x="80" y="152"/>
                    <a:pt x="136" y="76"/>
                    <a:pt x="192" y="0"/>
                  </a:cubicBezTo>
                </a:path>
              </a:pathLst>
            </a:custGeom>
            <a:noFill/>
            <a:ln w="2844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92" name=""/>
            <p:cNvSpPr/>
            <p:nvPr/>
          </p:nvSpPr>
          <p:spPr>
            <a:xfrm flipV="1">
              <a:off x="4038480" y="1509480"/>
              <a:ext cx="4114800" cy="289548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693" name=""/>
            <p:cNvSpPr/>
            <p:nvPr/>
          </p:nvSpPr>
          <p:spPr>
            <a:xfrm>
              <a:off x="3276720" y="4938840"/>
              <a:ext cx="380880" cy="533160"/>
            </a:xfrm>
            <a:custGeom>
              <a:avLst/>
              <a:gdLst/>
              <a:ahLst/>
              <a:rect l="l" t="t" r="r" b="b"/>
              <a:pathLst>
                <a:path w="240" h="240">
                  <a:moveTo>
                    <a:pt x="0" y="240"/>
                  </a:moveTo>
                  <a:cubicBezTo>
                    <a:pt x="28" y="236"/>
                    <a:pt x="56" y="232"/>
                    <a:pt x="96" y="192"/>
                  </a:cubicBezTo>
                  <a:cubicBezTo>
                    <a:pt x="136" y="152"/>
                    <a:pt x="216" y="32"/>
                    <a:pt x="240" y="0"/>
                  </a:cubicBezTo>
                </a:path>
              </a:pathLst>
            </a:custGeom>
            <a:noFill/>
            <a:ln w="2844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sp>
        <p:nvSpPr>
          <p:cNvPr id="694" name=""/>
          <p:cNvSpPr/>
          <p:nvPr/>
        </p:nvSpPr>
        <p:spPr>
          <a:xfrm>
            <a:off x="685800" y="0"/>
            <a:ext cx="7772400" cy="1143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3000" strike="noStrike" u="none">
                <a:solidFill>
                  <a:srgbClr val="000000"/>
                </a:solidFill>
                <a:effectLst/>
                <a:uFillTx/>
                <a:latin typeface="Arial Black"/>
              </a:rPr>
              <a:t>European Power Markets </a:t>
            </a:r>
            <a:br>
              <a:rPr sz="3000"/>
            </a:br>
            <a:r>
              <a:rPr b="0" lang="en-GB" sz="3000" strike="noStrike" u="none">
                <a:solidFill>
                  <a:srgbClr val="000000"/>
                </a:solidFill>
                <a:effectLst/>
                <a:uFillTx/>
                <a:latin typeface="Arial Black"/>
              </a:rPr>
              <a:t>Annual Consumption (TWh)</a:t>
            </a:r>
            <a:endParaRPr b="0" lang="en-US" sz="3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Approach</a:t>
            </a:r>
            <a:endParaRPr b="0" lang="en-US" sz="3000" strike="noStrike" u="none">
              <a:solidFill>
                <a:srgbClr val="000000"/>
              </a:solidFill>
              <a:effectLst/>
              <a:uFillTx/>
              <a:latin typeface="Arial Black"/>
            </a:endParaRPr>
          </a:p>
        </p:txBody>
      </p:sp>
      <p:sp>
        <p:nvSpPr>
          <p:cNvPr id="143" name="PlaceHolder 2"/>
          <p:cNvSpPr>
            <a:spLocks noGrp="1"/>
          </p:cNvSpPr>
          <p:nvPr>
            <p:ph/>
          </p:nvPr>
        </p:nvSpPr>
        <p:spPr>
          <a:xfrm>
            <a:off x="1330200" y="1498680"/>
            <a:ext cx="7064640" cy="4597200"/>
          </a:xfrm>
          <a:prstGeom prst="rect">
            <a:avLst/>
          </a:prstGeom>
          <a:noFill/>
          <a:ln w="0">
            <a:noFill/>
          </a:ln>
        </p:spPr>
        <p:txBody>
          <a:bodyPr lIns="90000" rIns="90000" tIns="46800" bIns="46800" anchor="t">
            <a:normAutofit/>
          </a:bodyPr>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Get Leverage</a:t>
            </a:r>
            <a:endParaRPr b="1" lang="en-US" sz="20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Form/lead coalitions</a:t>
            </a:r>
            <a:endParaRPr b="1" lang="en-US" sz="18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Get control of the Pen</a:t>
            </a:r>
            <a:endParaRPr b="1" lang="en-US" sz="18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Serve as resource for decision makers, media</a:t>
            </a:r>
            <a:endParaRPr b="1" lang="en-US" sz="18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Make noise</a:t>
            </a:r>
            <a:endParaRPr b="1" lang="en-US" sz="18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Measure</a:t>
            </a:r>
            <a:endParaRPr b="1" lang="en-US" sz="20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Measurements and analytical framework for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managing risk, identifying opportunity, measuring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success and allocating resources</a:t>
            </a:r>
            <a:endParaRPr b="1" lang="en-US" sz="18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Business Focus</a:t>
            </a:r>
            <a:endParaRPr b="1" lang="en-US" sz="20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Embed people in the business units</a:t>
            </a:r>
            <a:endParaRPr b="1" lang="en-US" sz="18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Shared objectives</a:t>
            </a:r>
            <a:endParaRPr b="1" lang="en-US" sz="18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Involve business unit leaders</a:t>
            </a:r>
            <a:endParaRPr b="1" lang="en-US" sz="1800" strike="noStrike" u="none">
              <a:solidFill>
                <a:srgbClr val="000000"/>
              </a:solidFill>
              <a:effectLst/>
              <a:uFillTx/>
              <a:latin typeface="Arial"/>
            </a:endParaRPr>
          </a:p>
        </p:txBody>
      </p:sp>
      <p:sp>
        <p:nvSpPr>
          <p:cNvPr id="144" name=""/>
          <p:cNvSpPr/>
          <p:nvPr/>
        </p:nvSpPr>
        <p:spPr>
          <a:xfrm flipV="1">
            <a:off x="1173240" y="1627200"/>
            <a:ext cx="164880" cy="1476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7360" bIns="27360" anchor="ctr">
            <a:noAutofit/>
          </a:bodyPr>
          <a:p>
            <a:endParaRPr b="0" lang="en-US" sz="2400" strike="noStrike" u="none">
              <a:solidFill>
                <a:srgbClr val="000000"/>
              </a:solidFill>
              <a:effectLst/>
              <a:uFillTx/>
              <a:latin typeface="Arial"/>
            </a:endParaRPr>
          </a:p>
        </p:txBody>
      </p:sp>
      <p:sp>
        <p:nvSpPr>
          <p:cNvPr id="145" name=""/>
          <p:cNvSpPr/>
          <p:nvPr/>
        </p:nvSpPr>
        <p:spPr>
          <a:xfrm flipV="1">
            <a:off x="1173240" y="3246480"/>
            <a:ext cx="164880" cy="1476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7360" bIns="27360" anchor="ctr">
            <a:noAutofit/>
          </a:bodyPr>
          <a:p>
            <a:endParaRPr b="0" lang="en-US" sz="2400" strike="noStrike" u="none">
              <a:solidFill>
                <a:srgbClr val="000000"/>
              </a:solidFill>
              <a:effectLst/>
              <a:uFillTx/>
              <a:latin typeface="Arial"/>
            </a:endParaRPr>
          </a:p>
        </p:txBody>
      </p:sp>
      <p:sp>
        <p:nvSpPr>
          <p:cNvPr id="146" name=""/>
          <p:cNvSpPr/>
          <p:nvPr/>
        </p:nvSpPr>
        <p:spPr>
          <a:xfrm flipV="1">
            <a:off x="1173240" y="4615560"/>
            <a:ext cx="164880" cy="1479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7360" bIns="2736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695" name="PlaceHolder 1"/>
          <p:cNvSpPr>
            <a:spLocks noGrp="1"/>
          </p:cNvSpPr>
          <p:nvPr>
            <p:ph type="title"/>
          </p:nvPr>
        </p:nvSpPr>
        <p:spPr>
          <a:xfrm>
            <a:off x="685800" y="-97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3000" strike="noStrike" u="none">
                <a:solidFill>
                  <a:srgbClr val="000000"/>
                </a:solidFill>
                <a:effectLst/>
                <a:uFillTx/>
                <a:latin typeface="Arial Black"/>
              </a:rPr>
              <a:t>European Gas Markets</a:t>
            </a:r>
            <a:br>
              <a:rPr sz="3000"/>
            </a:br>
            <a:r>
              <a:rPr b="0" lang="en-GB" sz="3000" strike="noStrike" u="none">
                <a:solidFill>
                  <a:srgbClr val="000000"/>
                </a:solidFill>
                <a:effectLst/>
                <a:uFillTx/>
                <a:latin typeface="Arial Black"/>
              </a:rPr>
              <a:t>Annual Consumption (bcf)</a:t>
            </a:r>
            <a:endParaRPr b="0" lang="en-US" sz="3000" strike="noStrike" u="none">
              <a:solidFill>
                <a:srgbClr val="000000"/>
              </a:solidFill>
              <a:effectLst/>
              <a:uFillTx/>
              <a:latin typeface="Arial Black"/>
            </a:endParaRPr>
          </a:p>
        </p:txBody>
      </p:sp>
      <p:sp>
        <p:nvSpPr>
          <p:cNvPr id="696" name=""/>
          <p:cNvSpPr/>
          <p:nvPr/>
        </p:nvSpPr>
        <p:spPr>
          <a:xfrm>
            <a:off x="915840" y="1494000"/>
            <a:ext cx="7704360" cy="464328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697" name=""/>
          <p:cNvSpPr/>
          <p:nvPr/>
        </p:nvSpPr>
        <p:spPr>
          <a:xfrm>
            <a:off x="915840" y="5673600"/>
            <a:ext cx="77043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698" name=""/>
          <p:cNvSpPr/>
          <p:nvPr/>
        </p:nvSpPr>
        <p:spPr>
          <a:xfrm>
            <a:off x="915840" y="5210280"/>
            <a:ext cx="7704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699" name=""/>
          <p:cNvSpPr/>
          <p:nvPr/>
        </p:nvSpPr>
        <p:spPr>
          <a:xfrm>
            <a:off x="915840" y="4745160"/>
            <a:ext cx="7704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00" name=""/>
          <p:cNvSpPr/>
          <p:nvPr/>
        </p:nvSpPr>
        <p:spPr>
          <a:xfrm>
            <a:off x="915840" y="4281480"/>
            <a:ext cx="7704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01" name=""/>
          <p:cNvSpPr/>
          <p:nvPr/>
        </p:nvSpPr>
        <p:spPr>
          <a:xfrm>
            <a:off x="915840" y="3811680"/>
            <a:ext cx="7704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02" name=""/>
          <p:cNvSpPr/>
          <p:nvPr/>
        </p:nvSpPr>
        <p:spPr>
          <a:xfrm>
            <a:off x="915840" y="3348000"/>
            <a:ext cx="77043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703" name=""/>
          <p:cNvSpPr/>
          <p:nvPr/>
        </p:nvSpPr>
        <p:spPr>
          <a:xfrm>
            <a:off x="915840" y="2884320"/>
            <a:ext cx="77043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704" name=""/>
          <p:cNvSpPr/>
          <p:nvPr/>
        </p:nvSpPr>
        <p:spPr>
          <a:xfrm>
            <a:off x="915840" y="2421000"/>
            <a:ext cx="7704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05" name=""/>
          <p:cNvSpPr/>
          <p:nvPr/>
        </p:nvSpPr>
        <p:spPr>
          <a:xfrm>
            <a:off x="915840" y="1957320"/>
            <a:ext cx="77043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706" name=""/>
          <p:cNvSpPr/>
          <p:nvPr/>
        </p:nvSpPr>
        <p:spPr>
          <a:xfrm>
            <a:off x="915840" y="1494000"/>
            <a:ext cx="7704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07" name=""/>
          <p:cNvSpPr/>
          <p:nvPr/>
        </p:nvSpPr>
        <p:spPr>
          <a:xfrm>
            <a:off x="915840" y="1494000"/>
            <a:ext cx="7704360" cy="4643280"/>
          </a:xfrm>
          <a:prstGeom prst="rect">
            <a:avLst/>
          </a:prstGeom>
          <a:noFill/>
          <a:ln w="9360">
            <a:solidFill>
              <a:srgbClr val="80808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08" name=""/>
          <p:cNvSpPr/>
          <p:nvPr/>
        </p:nvSpPr>
        <p:spPr>
          <a:xfrm>
            <a:off x="915840" y="6059520"/>
            <a:ext cx="7704360" cy="77760"/>
          </a:xfrm>
          <a:custGeom>
            <a:avLst/>
            <a:gdLst/>
            <a:ahLst/>
            <a:rect l="l" t="t" r="r" b="b"/>
            <a:pathLst>
              <a:path w="4853" h="49">
                <a:moveTo>
                  <a:pt x="0" y="49"/>
                </a:moveTo>
                <a:lnTo>
                  <a:pt x="0" y="32"/>
                </a:lnTo>
                <a:lnTo>
                  <a:pt x="242" y="32"/>
                </a:lnTo>
                <a:lnTo>
                  <a:pt x="484" y="32"/>
                </a:lnTo>
                <a:lnTo>
                  <a:pt x="726" y="28"/>
                </a:lnTo>
                <a:lnTo>
                  <a:pt x="973" y="28"/>
                </a:lnTo>
                <a:lnTo>
                  <a:pt x="1215" y="24"/>
                </a:lnTo>
                <a:lnTo>
                  <a:pt x="1457" y="24"/>
                </a:lnTo>
                <a:lnTo>
                  <a:pt x="1698" y="20"/>
                </a:lnTo>
                <a:lnTo>
                  <a:pt x="1940" y="20"/>
                </a:lnTo>
                <a:lnTo>
                  <a:pt x="2182" y="20"/>
                </a:lnTo>
                <a:lnTo>
                  <a:pt x="2429" y="16"/>
                </a:lnTo>
                <a:lnTo>
                  <a:pt x="2671" y="16"/>
                </a:lnTo>
                <a:lnTo>
                  <a:pt x="2913" y="12"/>
                </a:lnTo>
                <a:lnTo>
                  <a:pt x="3155" y="12"/>
                </a:lnTo>
                <a:lnTo>
                  <a:pt x="3397" y="8"/>
                </a:lnTo>
                <a:lnTo>
                  <a:pt x="3639" y="8"/>
                </a:lnTo>
                <a:lnTo>
                  <a:pt x="3880" y="4"/>
                </a:lnTo>
                <a:lnTo>
                  <a:pt x="4128" y="4"/>
                </a:lnTo>
                <a:lnTo>
                  <a:pt x="4370" y="4"/>
                </a:lnTo>
                <a:lnTo>
                  <a:pt x="4611" y="0"/>
                </a:lnTo>
                <a:lnTo>
                  <a:pt x="4853" y="0"/>
                </a:lnTo>
                <a:lnTo>
                  <a:pt x="4853" y="49"/>
                </a:lnTo>
                <a:lnTo>
                  <a:pt x="4611" y="49"/>
                </a:lnTo>
                <a:lnTo>
                  <a:pt x="4370" y="49"/>
                </a:lnTo>
                <a:lnTo>
                  <a:pt x="4128" y="49"/>
                </a:lnTo>
                <a:lnTo>
                  <a:pt x="3880" y="49"/>
                </a:lnTo>
                <a:lnTo>
                  <a:pt x="3639" y="49"/>
                </a:lnTo>
                <a:lnTo>
                  <a:pt x="3397" y="49"/>
                </a:lnTo>
                <a:lnTo>
                  <a:pt x="3155" y="49"/>
                </a:lnTo>
                <a:lnTo>
                  <a:pt x="2913" y="49"/>
                </a:lnTo>
                <a:lnTo>
                  <a:pt x="2671" y="49"/>
                </a:lnTo>
                <a:lnTo>
                  <a:pt x="2429" y="49"/>
                </a:lnTo>
                <a:lnTo>
                  <a:pt x="2182" y="49"/>
                </a:lnTo>
                <a:lnTo>
                  <a:pt x="1940" y="49"/>
                </a:lnTo>
                <a:lnTo>
                  <a:pt x="1698" y="49"/>
                </a:lnTo>
                <a:lnTo>
                  <a:pt x="1457" y="49"/>
                </a:lnTo>
                <a:lnTo>
                  <a:pt x="1215" y="49"/>
                </a:lnTo>
                <a:lnTo>
                  <a:pt x="973" y="49"/>
                </a:lnTo>
                <a:lnTo>
                  <a:pt x="726" y="49"/>
                </a:lnTo>
                <a:lnTo>
                  <a:pt x="484" y="49"/>
                </a:lnTo>
                <a:lnTo>
                  <a:pt x="242" y="49"/>
                </a:lnTo>
                <a:lnTo>
                  <a:pt x="0" y="49"/>
                </a:lnTo>
                <a:close/>
              </a:path>
            </a:pathLst>
          </a:custGeom>
          <a:solidFill>
            <a:srgbClr val="0000ff"/>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709" name=""/>
          <p:cNvSpPr/>
          <p:nvPr/>
        </p:nvSpPr>
        <p:spPr>
          <a:xfrm>
            <a:off x="915840" y="5661000"/>
            <a:ext cx="7704360" cy="449280"/>
          </a:xfrm>
          <a:custGeom>
            <a:avLst/>
            <a:gdLst/>
            <a:ahLst/>
            <a:rect l="l" t="t" r="r" b="b"/>
            <a:pathLst>
              <a:path w="4853" h="283">
                <a:moveTo>
                  <a:pt x="0" y="283"/>
                </a:moveTo>
                <a:lnTo>
                  <a:pt x="0" y="182"/>
                </a:lnTo>
                <a:lnTo>
                  <a:pt x="242" y="178"/>
                </a:lnTo>
                <a:lnTo>
                  <a:pt x="484" y="162"/>
                </a:lnTo>
                <a:lnTo>
                  <a:pt x="726" y="146"/>
                </a:lnTo>
                <a:lnTo>
                  <a:pt x="973" y="137"/>
                </a:lnTo>
                <a:lnTo>
                  <a:pt x="1215" y="121"/>
                </a:lnTo>
                <a:lnTo>
                  <a:pt x="1457" y="113"/>
                </a:lnTo>
                <a:lnTo>
                  <a:pt x="1698" y="101"/>
                </a:lnTo>
                <a:lnTo>
                  <a:pt x="1940" y="93"/>
                </a:lnTo>
                <a:lnTo>
                  <a:pt x="2182" y="85"/>
                </a:lnTo>
                <a:lnTo>
                  <a:pt x="2429" y="77"/>
                </a:lnTo>
                <a:lnTo>
                  <a:pt x="2671" y="64"/>
                </a:lnTo>
                <a:lnTo>
                  <a:pt x="2913" y="56"/>
                </a:lnTo>
                <a:lnTo>
                  <a:pt x="3155" y="44"/>
                </a:lnTo>
                <a:lnTo>
                  <a:pt x="3397" y="36"/>
                </a:lnTo>
                <a:lnTo>
                  <a:pt x="3639" y="24"/>
                </a:lnTo>
                <a:lnTo>
                  <a:pt x="3880" y="20"/>
                </a:lnTo>
                <a:lnTo>
                  <a:pt x="4128" y="12"/>
                </a:lnTo>
                <a:lnTo>
                  <a:pt x="4370" y="8"/>
                </a:lnTo>
                <a:lnTo>
                  <a:pt x="4611" y="4"/>
                </a:lnTo>
                <a:lnTo>
                  <a:pt x="4853" y="0"/>
                </a:lnTo>
                <a:lnTo>
                  <a:pt x="4853" y="251"/>
                </a:lnTo>
                <a:lnTo>
                  <a:pt x="4611" y="251"/>
                </a:lnTo>
                <a:lnTo>
                  <a:pt x="4370" y="255"/>
                </a:lnTo>
                <a:lnTo>
                  <a:pt x="4128" y="255"/>
                </a:lnTo>
                <a:lnTo>
                  <a:pt x="3880" y="255"/>
                </a:lnTo>
                <a:lnTo>
                  <a:pt x="3639" y="259"/>
                </a:lnTo>
                <a:lnTo>
                  <a:pt x="3397" y="259"/>
                </a:lnTo>
                <a:lnTo>
                  <a:pt x="3155" y="263"/>
                </a:lnTo>
                <a:lnTo>
                  <a:pt x="2913" y="263"/>
                </a:lnTo>
                <a:lnTo>
                  <a:pt x="2671" y="267"/>
                </a:lnTo>
                <a:lnTo>
                  <a:pt x="2429" y="267"/>
                </a:lnTo>
                <a:lnTo>
                  <a:pt x="2182" y="271"/>
                </a:lnTo>
                <a:lnTo>
                  <a:pt x="1940" y="271"/>
                </a:lnTo>
                <a:lnTo>
                  <a:pt x="1698" y="271"/>
                </a:lnTo>
                <a:lnTo>
                  <a:pt x="1457" y="275"/>
                </a:lnTo>
                <a:lnTo>
                  <a:pt x="1215" y="275"/>
                </a:lnTo>
                <a:lnTo>
                  <a:pt x="973" y="279"/>
                </a:lnTo>
                <a:lnTo>
                  <a:pt x="726" y="279"/>
                </a:lnTo>
                <a:lnTo>
                  <a:pt x="484" y="283"/>
                </a:lnTo>
                <a:lnTo>
                  <a:pt x="242" y="283"/>
                </a:lnTo>
                <a:lnTo>
                  <a:pt x="0" y="283"/>
                </a:lnTo>
                <a:close/>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10" name=""/>
          <p:cNvSpPr/>
          <p:nvPr/>
        </p:nvSpPr>
        <p:spPr>
          <a:xfrm>
            <a:off x="915840" y="4390920"/>
            <a:ext cx="7704360" cy="1559160"/>
          </a:xfrm>
          <a:custGeom>
            <a:avLst/>
            <a:gdLst/>
            <a:ahLst/>
            <a:rect l="l" t="t" r="r" b="b"/>
            <a:pathLst>
              <a:path w="4853" h="982">
                <a:moveTo>
                  <a:pt x="0" y="982"/>
                </a:moveTo>
                <a:lnTo>
                  <a:pt x="0" y="528"/>
                </a:lnTo>
                <a:lnTo>
                  <a:pt x="242" y="511"/>
                </a:lnTo>
                <a:lnTo>
                  <a:pt x="484" y="487"/>
                </a:lnTo>
                <a:lnTo>
                  <a:pt x="726" y="459"/>
                </a:lnTo>
                <a:lnTo>
                  <a:pt x="973" y="447"/>
                </a:lnTo>
                <a:lnTo>
                  <a:pt x="1215" y="410"/>
                </a:lnTo>
                <a:lnTo>
                  <a:pt x="1457" y="382"/>
                </a:lnTo>
                <a:lnTo>
                  <a:pt x="1698" y="329"/>
                </a:lnTo>
                <a:lnTo>
                  <a:pt x="1940" y="296"/>
                </a:lnTo>
                <a:lnTo>
                  <a:pt x="2182" y="268"/>
                </a:lnTo>
                <a:lnTo>
                  <a:pt x="2429" y="236"/>
                </a:lnTo>
                <a:lnTo>
                  <a:pt x="2671" y="207"/>
                </a:lnTo>
                <a:lnTo>
                  <a:pt x="2913" y="183"/>
                </a:lnTo>
                <a:lnTo>
                  <a:pt x="3155" y="155"/>
                </a:lnTo>
                <a:lnTo>
                  <a:pt x="3397" y="130"/>
                </a:lnTo>
                <a:lnTo>
                  <a:pt x="3639" y="102"/>
                </a:lnTo>
                <a:lnTo>
                  <a:pt x="3880" y="81"/>
                </a:lnTo>
                <a:lnTo>
                  <a:pt x="4128" y="61"/>
                </a:lnTo>
                <a:lnTo>
                  <a:pt x="4370" y="41"/>
                </a:lnTo>
                <a:lnTo>
                  <a:pt x="4611" y="21"/>
                </a:lnTo>
                <a:lnTo>
                  <a:pt x="4853" y="0"/>
                </a:lnTo>
                <a:lnTo>
                  <a:pt x="4853" y="800"/>
                </a:lnTo>
                <a:lnTo>
                  <a:pt x="4611" y="804"/>
                </a:lnTo>
                <a:lnTo>
                  <a:pt x="4370" y="808"/>
                </a:lnTo>
                <a:lnTo>
                  <a:pt x="4128" y="812"/>
                </a:lnTo>
                <a:lnTo>
                  <a:pt x="3880" y="820"/>
                </a:lnTo>
                <a:lnTo>
                  <a:pt x="3639" y="824"/>
                </a:lnTo>
                <a:lnTo>
                  <a:pt x="3397" y="836"/>
                </a:lnTo>
                <a:lnTo>
                  <a:pt x="3155" y="844"/>
                </a:lnTo>
                <a:lnTo>
                  <a:pt x="2913" y="856"/>
                </a:lnTo>
                <a:lnTo>
                  <a:pt x="2671" y="864"/>
                </a:lnTo>
                <a:lnTo>
                  <a:pt x="2429" y="877"/>
                </a:lnTo>
                <a:lnTo>
                  <a:pt x="2182" y="885"/>
                </a:lnTo>
                <a:lnTo>
                  <a:pt x="1940" y="893"/>
                </a:lnTo>
                <a:lnTo>
                  <a:pt x="1698" y="901"/>
                </a:lnTo>
                <a:lnTo>
                  <a:pt x="1457" y="913"/>
                </a:lnTo>
                <a:lnTo>
                  <a:pt x="1215" y="921"/>
                </a:lnTo>
                <a:lnTo>
                  <a:pt x="973" y="937"/>
                </a:lnTo>
                <a:lnTo>
                  <a:pt x="726" y="946"/>
                </a:lnTo>
                <a:lnTo>
                  <a:pt x="484" y="962"/>
                </a:lnTo>
                <a:lnTo>
                  <a:pt x="242" y="978"/>
                </a:lnTo>
                <a:lnTo>
                  <a:pt x="0" y="982"/>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11" name=""/>
          <p:cNvSpPr/>
          <p:nvPr/>
        </p:nvSpPr>
        <p:spPr>
          <a:xfrm>
            <a:off x="915840" y="3367080"/>
            <a:ext cx="7704360" cy="1862280"/>
          </a:xfrm>
          <a:custGeom>
            <a:avLst/>
            <a:gdLst/>
            <a:ahLst/>
            <a:rect l="l" t="t" r="r" b="b"/>
            <a:pathLst>
              <a:path w="4853" h="1173">
                <a:moveTo>
                  <a:pt x="0" y="1173"/>
                </a:moveTo>
                <a:lnTo>
                  <a:pt x="0" y="686"/>
                </a:lnTo>
                <a:lnTo>
                  <a:pt x="242" y="662"/>
                </a:lnTo>
                <a:lnTo>
                  <a:pt x="484" y="625"/>
                </a:lnTo>
                <a:lnTo>
                  <a:pt x="726" y="589"/>
                </a:lnTo>
                <a:lnTo>
                  <a:pt x="973" y="621"/>
                </a:lnTo>
                <a:lnTo>
                  <a:pt x="1215" y="605"/>
                </a:lnTo>
                <a:lnTo>
                  <a:pt x="1457" y="560"/>
                </a:lnTo>
                <a:lnTo>
                  <a:pt x="1698" y="503"/>
                </a:lnTo>
                <a:lnTo>
                  <a:pt x="1940" y="463"/>
                </a:lnTo>
                <a:lnTo>
                  <a:pt x="2182" y="426"/>
                </a:lnTo>
                <a:lnTo>
                  <a:pt x="2429" y="390"/>
                </a:lnTo>
                <a:lnTo>
                  <a:pt x="2671" y="341"/>
                </a:lnTo>
                <a:lnTo>
                  <a:pt x="2913" y="301"/>
                </a:lnTo>
                <a:lnTo>
                  <a:pt x="3155" y="256"/>
                </a:lnTo>
                <a:lnTo>
                  <a:pt x="3397" y="211"/>
                </a:lnTo>
                <a:lnTo>
                  <a:pt x="3639" y="163"/>
                </a:lnTo>
                <a:lnTo>
                  <a:pt x="3880" y="134"/>
                </a:lnTo>
                <a:lnTo>
                  <a:pt x="4128" y="106"/>
                </a:lnTo>
                <a:lnTo>
                  <a:pt x="4370" y="69"/>
                </a:lnTo>
                <a:lnTo>
                  <a:pt x="4611" y="37"/>
                </a:lnTo>
                <a:lnTo>
                  <a:pt x="4853" y="0"/>
                </a:lnTo>
                <a:lnTo>
                  <a:pt x="4853" y="645"/>
                </a:lnTo>
                <a:lnTo>
                  <a:pt x="4611" y="666"/>
                </a:lnTo>
                <a:lnTo>
                  <a:pt x="4370" y="686"/>
                </a:lnTo>
                <a:lnTo>
                  <a:pt x="4128" y="706"/>
                </a:lnTo>
                <a:lnTo>
                  <a:pt x="3880" y="726"/>
                </a:lnTo>
                <a:lnTo>
                  <a:pt x="3639" y="747"/>
                </a:lnTo>
                <a:lnTo>
                  <a:pt x="3397" y="775"/>
                </a:lnTo>
                <a:lnTo>
                  <a:pt x="3155" y="800"/>
                </a:lnTo>
                <a:lnTo>
                  <a:pt x="2913" y="828"/>
                </a:lnTo>
                <a:lnTo>
                  <a:pt x="2671" y="852"/>
                </a:lnTo>
                <a:lnTo>
                  <a:pt x="2429" y="881"/>
                </a:lnTo>
                <a:lnTo>
                  <a:pt x="2182" y="913"/>
                </a:lnTo>
                <a:lnTo>
                  <a:pt x="1940" y="941"/>
                </a:lnTo>
                <a:lnTo>
                  <a:pt x="1698" y="974"/>
                </a:lnTo>
                <a:lnTo>
                  <a:pt x="1457" y="1027"/>
                </a:lnTo>
                <a:lnTo>
                  <a:pt x="1215" y="1055"/>
                </a:lnTo>
                <a:lnTo>
                  <a:pt x="973" y="1092"/>
                </a:lnTo>
                <a:lnTo>
                  <a:pt x="726" y="1104"/>
                </a:lnTo>
                <a:lnTo>
                  <a:pt x="484" y="1132"/>
                </a:lnTo>
                <a:lnTo>
                  <a:pt x="242" y="1156"/>
                </a:lnTo>
                <a:lnTo>
                  <a:pt x="0" y="1173"/>
                </a:lnTo>
                <a:close/>
              </a:path>
            </a:pathLst>
          </a:custGeom>
          <a:solidFill>
            <a:srgbClr val="ff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12" name=""/>
          <p:cNvSpPr/>
          <p:nvPr/>
        </p:nvSpPr>
        <p:spPr>
          <a:xfrm>
            <a:off x="915840" y="1847880"/>
            <a:ext cx="7704360" cy="2608200"/>
          </a:xfrm>
          <a:custGeom>
            <a:avLst/>
            <a:gdLst/>
            <a:ahLst/>
            <a:rect l="l" t="t" r="r" b="b"/>
            <a:pathLst>
              <a:path w="4853" h="1643">
                <a:moveTo>
                  <a:pt x="0" y="1643"/>
                </a:moveTo>
                <a:lnTo>
                  <a:pt x="0" y="702"/>
                </a:lnTo>
                <a:lnTo>
                  <a:pt x="242" y="669"/>
                </a:lnTo>
                <a:lnTo>
                  <a:pt x="484" y="621"/>
                </a:lnTo>
                <a:lnTo>
                  <a:pt x="726" y="596"/>
                </a:lnTo>
                <a:lnTo>
                  <a:pt x="973" y="690"/>
                </a:lnTo>
                <a:lnTo>
                  <a:pt x="1215" y="714"/>
                </a:lnTo>
                <a:lnTo>
                  <a:pt x="1457" y="669"/>
                </a:lnTo>
                <a:lnTo>
                  <a:pt x="1698" y="608"/>
                </a:lnTo>
                <a:lnTo>
                  <a:pt x="1940" y="564"/>
                </a:lnTo>
                <a:lnTo>
                  <a:pt x="2182" y="523"/>
                </a:lnTo>
                <a:lnTo>
                  <a:pt x="2429" y="475"/>
                </a:lnTo>
                <a:lnTo>
                  <a:pt x="2671" y="414"/>
                </a:lnTo>
                <a:lnTo>
                  <a:pt x="2913" y="357"/>
                </a:lnTo>
                <a:lnTo>
                  <a:pt x="3155" y="304"/>
                </a:lnTo>
                <a:lnTo>
                  <a:pt x="3397" y="247"/>
                </a:lnTo>
                <a:lnTo>
                  <a:pt x="3639" y="187"/>
                </a:lnTo>
                <a:lnTo>
                  <a:pt x="3880" y="154"/>
                </a:lnTo>
                <a:lnTo>
                  <a:pt x="4128" y="118"/>
                </a:lnTo>
                <a:lnTo>
                  <a:pt x="4370" y="81"/>
                </a:lnTo>
                <a:lnTo>
                  <a:pt x="4611" y="41"/>
                </a:lnTo>
                <a:lnTo>
                  <a:pt x="4853" y="0"/>
                </a:lnTo>
                <a:lnTo>
                  <a:pt x="4853" y="957"/>
                </a:lnTo>
                <a:lnTo>
                  <a:pt x="4611" y="994"/>
                </a:lnTo>
                <a:lnTo>
                  <a:pt x="4370" y="1026"/>
                </a:lnTo>
                <a:lnTo>
                  <a:pt x="4128" y="1063"/>
                </a:lnTo>
                <a:lnTo>
                  <a:pt x="3880" y="1091"/>
                </a:lnTo>
                <a:lnTo>
                  <a:pt x="3639" y="1120"/>
                </a:lnTo>
                <a:lnTo>
                  <a:pt x="3397" y="1168"/>
                </a:lnTo>
                <a:lnTo>
                  <a:pt x="3155" y="1213"/>
                </a:lnTo>
                <a:lnTo>
                  <a:pt x="2913" y="1258"/>
                </a:lnTo>
                <a:lnTo>
                  <a:pt x="2671" y="1298"/>
                </a:lnTo>
                <a:lnTo>
                  <a:pt x="2429" y="1347"/>
                </a:lnTo>
                <a:lnTo>
                  <a:pt x="2182" y="1383"/>
                </a:lnTo>
                <a:lnTo>
                  <a:pt x="1940" y="1420"/>
                </a:lnTo>
                <a:lnTo>
                  <a:pt x="1698" y="1460"/>
                </a:lnTo>
                <a:lnTo>
                  <a:pt x="1457" y="1517"/>
                </a:lnTo>
                <a:lnTo>
                  <a:pt x="1215" y="1562"/>
                </a:lnTo>
                <a:lnTo>
                  <a:pt x="973" y="1578"/>
                </a:lnTo>
                <a:lnTo>
                  <a:pt x="726" y="1546"/>
                </a:lnTo>
                <a:lnTo>
                  <a:pt x="484" y="1582"/>
                </a:lnTo>
                <a:lnTo>
                  <a:pt x="242" y="1619"/>
                </a:lnTo>
                <a:lnTo>
                  <a:pt x="0" y="1643"/>
                </a:lnTo>
                <a:close/>
              </a:path>
            </a:pathLst>
          </a:custGeom>
          <a:solidFill>
            <a:srgbClr val="cc99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13" name=""/>
          <p:cNvSpPr/>
          <p:nvPr/>
        </p:nvSpPr>
        <p:spPr>
          <a:xfrm>
            <a:off x="915840" y="6059520"/>
            <a:ext cx="7704360" cy="77760"/>
          </a:xfrm>
          <a:custGeom>
            <a:avLst/>
            <a:gdLst/>
            <a:ahLst/>
            <a:rect l="l" t="t" r="r" b="b"/>
            <a:pathLst>
              <a:path w="4853" h="49">
                <a:moveTo>
                  <a:pt x="0" y="49"/>
                </a:moveTo>
                <a:lnTo>
                  <a:pt x="0" y="32"/>
                </a:lnTo>
                <a:lnTo>
                  <a:pt x="242" y="32"/>
                </a:lnTo>
                <a:lnTo>
                  <a:pt x="484" y="32"/>
                </a:lnTo>
                <a:lnTo>
                  <a:pt x="726" y="28"/>
                </a:lnTo>
                <a:lnTo>
                  <a:pt x="973" y="28"/>
                </a:lnTo>
                <a:lnTo>
                  <a:pt x="1215" y="24"/>
                </a:lnTo>
                <a:lnTo>
                  <a:pt x="1457" y="24"/>
                </a:lnTo>
                <a:lnTo>
                  <a:pt x="1698" y="20"/>
                </a:lnTo>
                <a:lnTo>
                  <a:pt x="1940" y="20"/>
                </a:lnTo>
                <a:lnTo>
                  <a:pt x="2182" y="20"/>
                </a:lnTo>
                <a:lnTo>
                  <a:pt x="2429" y="16"/>
                </a:lnTo>
                <a:lnTo>
                  <a:pt x="2671" y="16"/>
                </a:lnTo>
                <a:lnTo>
                  <a:pt x="2913" y="12"/>
                </a:lnTo>
                <a:lnTo>
                  <a:pt x="3155" y="12"/>
                </a:lnTo>
                <a:lnTo>
                  <a:pt x="3397" y="8"/>
                </a:lnTo>
                <a:lnTo>
                  <a:pt x="3639" y="8"/>
                </a:lnTo>
                <a:lnTo>
                  <a:pt x="3880" y="4"/>
                </a:lnTo>
                <a:lnTo>
                  <a:pt x="4128" y="4"/>
                </a:lnTo>
                <a:lnTo>
                  <a:pt x="4370" y="4"/>
                </a:lnTo>
                <a:lnTo>
                  <a:pt x="4611" y="0"/>
                </a:lnTo>
                <a:lnTo>
                  <a:pt x="4853" y="0"/>
                </a:lnTo>
                <a:lnTo>
                  <a:pt x="4853" y="49"/>
                </a:lnTo>
                <a:lnTo>
                  <a:pt x="4611" y="49"/>
                </a:lnTo>
                <a:lnTo>
                  <a:pt x="4370" y="49"/>
                </a:lnTo>
                <a:lnTo>
                  <a:pt x="4128" y="49"/>
                </a:lnTo>
                <a:lnTo>
                  <a:pt x="3880" y="49"/>
                </a:lnTo>
                <a:lnTo>
                  <a:pt x="3639" y="49"/>
                </a:lnTo>
                <a:lnTo>
                  <a:pt x="3397" y="49"/>
                </a:lnTo>
                <a:lnTo>
                  <a:pt x="3155" y="49"/>
                </a:lnTo>
                <a:lnTo>
                  <a:pt x="2913" y="49"/>
                </a:lnTo>
                <a:lnTo>
                  <a:pt x="2671" y="49"/>
                </a:lnTo>
                <a:lnTo>
                  <a:pt x="2429" y="49"/>
                </a:lnTo>
                <a:lnTo>
                  <a:pt x="2182" y="49"/>
                </a:lnTo>
                <a:lnTo>
                  <a:pt x="1940" y="49"/>
                </a:lnTo>
                <a:lnTo>
                  <a:pt x="1698" y="49"/>
                </a:lnTo>
                <a:lnTo>
                  <a:pt x="1457" y="49"/>
                </a:lnTo>
                <a:lnTo>
                  <a:pt x="1215" y="49"/>
                </a:lnTo>
                <a:lnTo>
                  <a:pt x="973" y="49"/>
                </a:lnTo>
                <a:lnTo>
                  <a:pt x="726" y="49"/>
                </a:lnTo>
                <a:lnTo>
                  <a:pt x="484" y="49"/>
                </a:lnTo>
                <a:lnTo>
                  <a:pt x="242" y="49"/>
                </a:lnTo>
                <a:lnTo>
                  <a:pt x="0" y="49"/>
                </a:lnTo>
              </a:path>
            </a:pathLst>
          </a:custGeom>
          <a:noFill/>
          <a:ln w="936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Arial"/>
            </a:endParaRPr>
          </a:p>
        </p:txBody>
      </p:sp>
      <p:sp>
        <p:nvSpPr>
          <p:cNvPr id="714" name=""/>
          <p:cNvSpPr/>
          <p:nvPr/>
        </p:nvSpPr>
        <p:spPr>
          <a:xfrm>
            <a:off x="915840" y="5661000"/>
            <a:ext cx="7704360" cy="449280"/>
          </a:xfrm>
          <a:custGeom>
            <a:avLst/>
            <a:gdLst/>
            <a:ahLst/>
            <a:rect l="l" t="t" r="r" b="b"/>
            <a:pathLst>
              <a:path w="4853" h="283">
                <a:moveTo>
                  <a:pt x="0" y="283"/>
                </a:moveTo>
                <a:lnTo>
                  <a:pt x="0" y="182"/>
                </a:lnTo>
                <a:lnTo>
                  <a:pt x="242" y="178"/>
                </a:lnTo>
                <a:lnTo>
                  <a:pt x="484" y="162"/>
                </a:lnTo>
                <a:lnTo>
                  <a:pt x="726" y="146"/>
                </a:lnTo>
                <a:lnTo>
                  <a:pt x="973" y="137"/>
                </a:lnTo>
                <a:lnTo>
                  <a:pt x="1215" y="121"/>
                </a:lnTo>
                <a:lnTo>
                  <a:pt x="1457" y="113"/>
                </a:lnTo>
                <a:lnTo>
                  <a:pt x="1698" y="101"/>
                </a:lnTo>
                <a:lnTo>
                  <a:pt x="1940" y="93"/>
                </a:lnTo>
                <a:lnTo>
                  <a:pt x="2182" y="85"/>
                </a:lnTo>
                <a:lnTo>
                  <a:pt x="2429" y="77"/>
                </a:lnTo>
                <a:lnTo>
                  <a:pt x="2671" y="64"/>
                </a:lnTo>
                <a:lnTo>
                  <a:pt x="2913" y="56"/>
                </a:lnTo>
                <a:lnTo>
                  <a:pt x="3155" y="44"/>
                </a:lnTo>
                <a:lnTo>
                  <a:pt x="3397" y="36"/>
                </a:lnTo>
                <a:lnTo>
                  <a:pt x="3639" y="24"/>
                </a:lnTo>
                <a:lnTo>
                  <a:pt x="3880" y="20"/>
                </a:lnTo>
                <a:lnTo>
                  <a:pt x="4128" y="12"/>
                </a:lnTo>
                <a:lnTo>
                  <a:pt x="4370" y="8"/>
                </a:lnTo>
                <a:lnTo>
                  <a:pt x="4611" y="4"/>
                </a:lnTo>
                <a:lnTo>
                  <a:pt x="4853" y="0"/>
                </a:lnTo>
                <a:lnTo>
                  <a:pt x="4853" y="251"/>
                </a:lnTo>
                <a:lnTo>
                  <a:pt x="4611" y="251"/>
                </a:lnTo>
                <a:lnTo>
                  <a:pt x="4370" y="255"/>
                </a:lnTo>
                <a:lnTo>
                  <a:pt x="4128" y="255"/>
                </a:lnTo>
                <a:lnTo>
                  <a:pt x="3880" y="255"/>
                </a:lnTo>
                <a:lnTo>
                  <a:pt x="3639" y="259"/>
                </a:lnTo>
                <a:lnTo>
                  <a:pt x="3397" y="259"/>
                </a:lnTo>
                <a:lnTo>
                  <a:pt x="3155" y="263"/>
                </a:lnTo>
                <a:lnTo>
                  <a:pt x="2913" y="263"/>
                </a:lnTo>
                <a:lnTo>
                  <a:pt x="2671" y="267"/>
                </a:lnTo>
                <a:lnTo>
                  <a:pt x="2429" y="267"/>
                </a:lnTo>
                <a:lnTo>
                  <a:pt x="2182" y="271"/>
                </a:lnTo>
                <a:lnTo>
                  <a:pt x="1940" y="271"/>
                </a:lnTo>
                <a:lnTo>
                  <a:pt x="1698" y="271"/>
                </a:lnTo>
                <a:lnTo>
                  <a:pt x="1457" y="275"/>
                </a:lnTo>
                <a:lnTo>
                  <a:pt x="1215" y="275"/>
                </a:lnTo>
                <a:lnTo>
                  <a:pt x="973" y="279"/>
                </a:lnTo>
                <a:lnTo>
                  <a:pt x="726" y="279"/>
                </a:lnTo>
                <a:lnTo>
                  <a:pt x="484" y="283"/>
                </a:lnTo>
                <a:lnTo>
                  <a:pt x="242" y="283"/>
                </a:lnTo>
                <a:lnTo>
                  <a:pt x="0" y="283"/>
                </a:lnTo>
              </a:path>
            </a:pathLst>
          </a:custGeom>
          <a:no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15" name=""/>
          <p:cNvSpPr/>
          <p:nvPr/>
        </p:nvSpPr>
        <p:spPr>
          <a:xfrm>
            <a:off x="915840" y="4390920"/>
            <a:ext cx="7704360" cy="1559160"/>
          </a:xfrm>
          <a:custGeom>
            <a:avLst/>
            <a:gdLst/>
            <a:ahLst/>
            <a:rect l="l" t="t" r="r" b="b"/>
            <a:pathLst>
              <a:path w="4853" h="982">
                <a:moveTo>
                  <a:pt x="0" y="982"/>
                </a:moveTo>
                <a:lnTo>
                  <a:pt x="0" y="528"/>
                </a:lnTo>
                <a:lnTo>
                  <a:pt x="242" y="511"/>
                </a:lnTo>
                <a:lnTo>
                  <a:pt x="484" y="487"/>
                </a:lnTo>
                <a:lnTo>
                  <a:pt x="726" y="459"/>
                </a:lnTo>
                <a:lnTo>
                  <a:pt x="973" y="447"/>
                </a:lnTo>
                <a:lnTo>
                  <a:pt x="1215" y="410"/>
                </a:lnTo>
                <a:lnTo>
                  <a:pt x="1457" y="382"/>
                </a:lnTo>
                <a:lnTo>
                  <a:pt x="1698" y="329"/>
                </a:lnTo>
                <a:lnTo>
                  <a:pt x="1940" y="296"/>
                </a:lnTo>
                <a:lnTo>
                  <a:pt x="2182" y="268"/>
                </a:lnTo>
                <a:lnTo>
                  <a:pt x="2429" y="236"/>
                </a:lnTo>
                <a:lnTo>
                  <a:pt x="2671" y="207"/>
                </a:lnTo>
                <a:lnTo>
                  <a:pt x="2913" y="183"/>
                </a:lnTo>
                <a:lnTo>
                  <a:pt x="3155" y="155"/>
                </a:lnTo>
                <a:lnTo>
                  <a:pt x="3397" y="130"/>
                </a:lnTo>
                <a:lnTo>
                  <a:pt x="3639" y="102"/>
                </a:lnTo>
                <a:lnTo>
                  <a:pt x="3880" y="81"/>
                </a:lnTo>
                <a:lnTo>
                  <a:pt x="4128" y="61"/>
                </a:lnTo>
                <a:lnTo>
                  <a:pt x="4370" y="41"/>
                </a:lnTo>
                <a:lnTo>
                  <a:pt x="4611" y="21"/>
                </a:lnTo>
                <a:lnTo>
                  <a:pt x="4853" y="0"/>
                </a:lnTo>
                <a:lnTo>
                  <a:pt x="4853" y="800"/>
                </a:lnTo>
                <a:lnTo>
                  <a:pt x="4611" y="804"/>
                </a:lnTo>
                <a:lnTo>
                  <a:pt x="4370" y="808"/>
                </a:lnTo>
                <a:lnTo>
                  <a:pt x="4128" y="812"/>
                </a:lnTo>
                <a:lnTo>
                  <a:pt x="3880" y="820"/>
                </a:lnTo>
                <a:lnTo>
                  <a:pt x="3639" y="824"/>
                </a:lnTo>
                <a:lnTo>
                  <a:pt x="3397" y="836"/>
                </a:lnTo>
                <a:lnTo>
                  <a:pt x="3155" y="844"/>
                </a:lnTo>
                <a:lnTo>
                  <a:pt x="2913" y="856"/>
                </a:lnTo>
                <a:lnTo>
                  <a:pt x="2671" y="864"/>
                </a:lnTo>
                <a:lnTo>
                  <a:pt x="2429" y="877"/>
                </a:lnTo>
                <a:lnTo>
                  <a:pt x="2182" y="885"/>
                </a:lnTo>
                <a:lnTo>
                  <a:pt x="1940" y="893"/>
                </a:lnTo>
                <a:lnTo>
                  <a:pt x="1698" y="901"/>
                </a:lnTo>
                <a:lnTo>
                  <a:pt x="1457" y="913"/>
                </a:lnTo>
                <a:lnTo>
                  <a:pt x="1215" y="921"/>
                </a:lnTo>
                <a:lnTo>
                  <a:pt x="973" y="937"/>
                </a:lnTo>
                <a:lnTo>
                  <a:pt x="726" y="946"/>
                </a:lnTo>
                <a:lnTo>
                  <a:pt x="484" y="962"/>
                </a:lnTo>
                <a:lnTo>
                  <a:pt x="242" y="978"/>
                </a:lnTo>
                <a:lnTo>
                  <a:pt x="0" y="982"/>
                </a:lnTo>
              </a:path>
            </a:pathLst>
          </a:custGeom>
          <a:no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16" name=""/>
          <p:cNvSpPr/>
          <p:nvPr/>
        </p:nvSpPr>
        <p:spPr>
          <a:xfrm>
            <a:off x="915840" y="3367080"/>
            <a:ext cx="7704360" cy="1862280"/>
          </a:xfrm>
          <a:custGeom>
            <a:avLst/>
            <a:gdLst/>
            <a:ahLst/>
            <a:rect l="l" t="t" r="r" b="b"/>
            <a:pathLst>
              <a:path w="4853" h="1173">
                <a:moveTo>
                  <a:pt x="0" y="1173"/>
                </a:moveTo>
                <a:lnTo>
                  <a:pt x="0" y="686"/>
                </a:lnTo>
                <a:lnTo>
                  <a:pt x="242" y="662"/>
                </a:lnTo>
                <a:lnTo>
                  <a:pt x="484" y="625"/>
                </a:lnTo>
                <a:lnTo>
                  <a:pt x="726" y="589"/>
                </a:lnTo>
                <a:lnTo>
                  <a:pt x="973" y="621"/>
                </a:lnTo>
                <a:lnTo>
                  <a:pt x="1215" y="605"/>
                </a:lnTo>
                <a:lnTo>
                  <a:pt x="1457" y="560"/>
                </a:lnTo>
                <a:lnTo>
                  <a:pt x="1698" y="503"/>
                </a:lnTo>
                <a:lnTo>
                  <a:pt x="1940" y="463"/>
                </a:lnTo>
                <a:lnTo>
                  <a:pt x="2182" y="426"/>
                </a:lnTo>
                <a:lnTo>
                  <a:pt x="2429" y="390"/>
                </a:lnTo>
                <a:lnTo>
                  <a:pt x="2671" y="341"/>
                </a:lnTo>
                <a:lnTo>
                  <a:pt x="2913" y="301"/>
                </a:lnTo>
                <a:lnTo>
                  <a:pt x="3155" y="256"/>
                </a:lnTo>
                <a:lnTo>
                  <a:pt x="3397" y="211"/>
                </a:lnTo>
                <a:lnTo>
                  <a:pt x="3639" y="163"/>
                </a:lnTo>
                <a:lnTo>
                  <a:pt x="3880" y="134"/>
                </a:lnTo>
                <a:lnTo>
                  <a:pt x="4128" y="106"/>
                </a:lnTo>
                <a:lnTo>
                  <a:pt x="4370" y="69"/>
                </a:lnTo>
                <a:lnTo>
                  <a:pt x="4611" y="37"/>
                </a:lnTo>
                <a:lnTo>
                  <a:pt x="4853" y="0"/>
                </a:lnTo>
                <a:lnTo>
                  <a:pt x="4853" y="645"/>
                </a:lnTo>
                <a:lnTo>
                  <a:pt x="4611" y="666"/>
                </a:lnTo>
                <a:lnTo>
                  <a:pt x="4370" y="686"/>
                </a:lnTo>
                <a:lnTo>
                  <a:pt x="4128" y="706"/>
                </a:lnTo>
                <a:lnTo>
                  <a:pt x="3880" y="726"/>
                </a:lnTo>
                <a:lnTo>
                  <a:pt x="3639" y="747"/>
                </a:lnTo>
                <a:lnTo>
                  <a:pt x="3397" y="775"/>
                </a:lnTo>
                <a:lnTo>
                  <a:pt x="3155" y="800"/>
                </a:lnTo>
                <a:lnTo>
                  <a:pt x="2913" y="828"/>
                </a:lnTo>
                <a:lnTo>
                  <a:pt x="2671" y="852"/>
                </a:lnTo>
                <a:lnTo>
                  <a:pt x="2429" y="881"/>
                </a:lnTo>
                <a:lnTo>
                  <a:pt x="2182" y="913"/>
                </a:lnTo>
                <a:lnTo>
                  <a:pt x="1940" y="941"/>
                </a:lnTo>
                <a:lnTo>
                  <a:pt x="1698" y="974"/>
                </a:lnTo>
                <a:lnTo>
                  <a:pt x="1457" y="1027"/>
                </a:lnTo>
                <a:lnTo>
                  <a:pt x="1215" y="1055"/>
                </a:lnTo>
                <a:lnTo>
                  <a:pt x="973" y="1092"/>
                </a:lnTo>
                <a:lnTo>
                  <a:pt x="726" y="1104"/>
                </a:lnTo>
                <a:lnTo>
                  <a:pt x="484" y="1132"/>
                </a:lnTo>
                <a:lnTo>
                  <a:pt x="242" y="1156"/>
                </a:lnTo>
                <a:lnTo>
                  <a:pt x="0" y="1173"/>
                </a:lnTo>
              </a:path>
            </a:pathLst>
          </a:custGeom>
          <a:no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17" name=""/>
          <p:cNvSpPr/>
          <p:nvPr/>
        </p:nvSpPr>
        <p:spPr>
          <a:xfrm>
            <a:off x="915840" y="1847880"/>
            <a:ext cx="7704360" cy="2608200"/>
          </a:xfrm>
          <a:custGeom>
            <a:avLst/>
            <a:gdLst/>
            <a:ahLst/>
            <a:rect l="l" t="t" r="r" b="b"/>
            <a:pathLst>
              <a:path w="4853" h="1643">
                <a:moveTo>
                  <a:pt x="0" y="1643"/>
                </a:moveTo>
                <a:lnTo>
                  <a:pt x="0" y="702"/>
                </a:lnTo>
                <a:lnTo>
                  <a:pt x="242" y="669"/>
                </a:lnTo>
                <a:lnTo>
                  <a:pt x="484" y="621"/>
                </a:lnTo>
                <a:lnTo>
                  <a:pt x="726" y="596"/>
                </a:lnTo>
                <a:lnTo>
                  <a:pt x="973" y="690"/>
                </a:lnTo>
                <a:lnTo>
                  <a:pt x="1215" y="714"/>
                </a:lnTo>
                <a:lnTo>
                  <a:pt x="1457" y="669"/>
                </a:lnTo>
                <a:lnTo>
                  <a:pt x="1698" y="608"/>
                </a:lnTo>
                <a:lnTo>
                  <a:pt x="1940" y="564"/>
                </a:lnTo>
                <a:lnTo>
                  <a:pt x="2182" y="523"/>
                </a:lnTo>
                <a:lnTo>
                  <a:pt x="2429" y="475"/>
                </a:lnTo>
                <a:lnTo>
                  <a:pt x="2671" y="414"/>
                </a:lnTo>
                <a:lnTo>
                  <a:pt x="2913" y="357"/>
                </a:lnTo>
                <a:lnTo>
                  <a:pt x="3155" y="304"/>
                </a:lnTo>
                <a:lnTo>
                  <a:pt x="3397" y="247"/>
                </a:lnTo>
                <a:lnTo>
                  <a:pt x="3639" y="187"/>
                </a:lnTo>
                <a:lnTo>
                  <a:pt x="3880" y="154"/>
                </a:lnTo>
                <a:lnTo>
                  <a:pt x="4128" y="118"/>
                </a:lnTo>
                <a:lnTo>
                  <a:pt x="4370" y="81"/>
                </a:lnTo>
                <a:lnTo>
                  <a:pt x="4611" y="41"/>
                </a:lnTo>
                <a:lnTo>
                  <a:pt x="4853" y="0"/>
                </a:lnTo>
                <a:lnTo>
                  <a:pt x="4853" y="957"/>
                </a:lnTo>
                <a:lnTo>
                  <a:pt x="4611" y="994"/>
                </a:lnTo>
                <a:lnTo>
                  <a:pt x="4370" y="1026"/>
                </a:lnTo>
                <a:lnTo>
                  <a:pt x="4128" y="1063"/>
                </a:lnTo>
                <a:lnTo>
                  <a:pt x="3880" y="1091"/>
                </a:lnTo>
                <a:lnTo>
                  <a:pt x="3639" y="1120"/>
                </a:lnTo>
                <a:lnTo>
                  <a:pt x="3397" y="1168"/>
                </a:lnTo>
                <a:lnTo>
                  <a:pt x="3155" y="1213"/>
                </a:lnTo>
                <a:lnTo>
                  <a:pt x="2913" y="1258"/>
                </a:lnTo>
                <a:lnTo>
                  <a:pt x="2671" y="1298"/>
                </a:lnTo>
                <a:lnTo>
                  <a:pt x="2429" y="1347"/>
                </a:lnTo>
                <a:lnTo>
                  <a:pt x="2182" y="1383"/>
                </a:lnTo>
                <a:lnTo>
                  <a:pt x="1940" y="1420"/>
                </a:lnTo>
                <a:lnTo>
                  <a:pt x="1698" y="1460"/>
                </a:lnTo>
                <a:lnTo>
                  <a:pt x="1457" y="1517"/>
                </a:lnTo>
                <a:lnTo>
                  <a:pt x="1215" y="1562"/>
                </a:lnTo>
                <a:lnTo>
                  <a:pt x="973" y="1578"/>
                </a:lnTo>
                <a:lnTo>
                  <a:pt x="726" y="1546"/>
                </a:lnTo>
                <a:lnTo>
                  <a:pt x="484" y="1582"/>
                </a:lnTo>
                <a:lnTo>
                  <a:pt x="242" y="1619"/>
                </a:lnTo>
                <a:lnTo>
                  <a:pt x="0" y="1643"/>
                </a:lnTo>
              </a:path>
            </a:pathLst>
          </a:custGeom>
          <a:noFill/>
          <a:ln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18" name=""/>
          <p:cNvSpPr/>
          <p:nvPr/>
        </p:nvSpPr>
        <p:spPr>
          <a:xfrm>
            <a:off x="915840" y="1494000"/>
            <a:ext cx="1800" cy="4643280"/>
          </a:xfrm>
          <a:prstGeom prst="line">
            <a:avLst/>
          </a:prstGeom>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19" name=""/>
          <p:cNvSpPr/>
          <p:nvPr/>
        </p:nvSpPr>
        <p:spPr>
          <a:xfrm>
            <a:off x="890640" y="6137280"/>
            <a:ext cx="2520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20" name=""/>
          <p:cNvSpPr/>
          <p:nvPr/>
        </p:nvSpPr>
        <p:spPr>
          <a:xfrm>
            <a:off x="747720" y="5673600"/>
            <a:ext cx="255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721" name=""/>
          <p:cNvSpPr/>
          <p:nvPr/>
        </p:nvSpPr>
        <p:spPr>
          <a:xfrm>
            <a:off x="747720" y="5210280"/>
            <a:ext cx="255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22" name=""/>
          <p:cNvSpPr/>
          <p:nvPr/>
        </p:nvSpPr>
        <p:spPr>
          <a:xfrm>
            <a:off x="747720" y="4745160"/>
            <a:ext cx="255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23" name=""/>
          <p:cNvSpPr/>
          <p:nvPr/>
        </p:nvSpPr>
        <p:spPr>
          <a:xfrm>
            <a:off x="747720" y="4281480"/>
            <a:ext cx="255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24" name=""/>
          <p:cNvSpPr/>
          <p:nvPr/>
        </p:nvSpPr>
        <p:spPr>
          <a:xfrm>
            <a:off x="747720" y="3811680"/>
            <a:ext cx="255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25" name=""/>
          <p:cNvSpPr/>
          <p:nvPr/>
        </p:nvSpPr>
        <p:spPr>
          <a:xfrm>
            <a:off x="747720" y="3348000"/>
            <a:ext cx="255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726" name=""/>
          <p:cNvSpPr/>
          <p:nvPr/>
        </p:nvSpPr>
        <p:spPr>
          <a:xfrm>
            <a:off x="747720" y="2884320"/>
            <a:ext cx="255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727" name=""/>
          <p:cNvSpPr/>
          <p:nvPr/>
        </p:nvSpPr>
        <p:spPr>
          <a:xfrm>
            <a:off x="747720" y="2421000"/>
            <a:ext cx="255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28" name=""/>
          <p:cNvSpPr/>
          <p:nvPr/>
        </p:nvSpPr>
        <p:spPr>
          <a:xfrm>
            <a:off x="747720" y="1957320"/>
            <a:ext cx="2556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729" name=""/>
          <p:cNvSpPr/>
          <p:nvPr/>
        </p:nvSpPr>
        <p:spPr>
          <a:xfrm>
            <a:off x="747720" y="1494000"/>
            <a:ext cx="255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30" name=""/>
          <p:cNvSpPr/>
          <p:nvPr/>
        </p:nvSpPr>
        <p:spPr>
          <a:xfrm>
            <a:off x="915840" y="6137280"/>
            <a:ext cx="770436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31" name=""/>
          <p:cNvSpPr/>
          <p:nvPr/>
        </p:nvSpPr>
        <p:spPr>
          <a:xfrm flipV="1">
            <a:off x="915840" y="6136920"/>
            <a:ext cx="180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32" name=""/>
          <p:cNvSpPr/>
          <p:nvPr/>
        </p:nvSpPr>
        <p:spPr>
          <a:xfrm flipV="1">
            <a:off x="1300320" y="6136920"/>
            <a:ext cx="144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33" name=""/>
          <p:cNvSpPr/>
          <p:nvPr/>
        </p:nvSpPr>
        <p:spPr>
          <a:xfrm flipV="1">
            <a:off x="1684440" y="6136920"/>
            <a:ext cx="144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34" name=""/>
          <p:cNvSpPr/>
          <p:nvPr/>
        </p:nvSpPr>
        <p:spPr>
          <a:xfrm flipV="1">
            <a:off x="2068560" y="6136920"/>
            <a:ext cx="144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35" name=""/>
          <p:cNvSpPr/>
          <p:nvPr/>
        </p:nvSpPr>
        <p:spPr>
          <a:xfrm flipV="1">
            <a:off x="2460600" y="6136920"/>
            <a:ext cx="144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36" name=""/>
          <p:cNvSpPr/>
          <p:nvPr/>
        </p:nvSpPr>
        <p:spPr>
          <a:xfrm flipV="1">
            <a:off x="2844720" y="6136920"/>
            <a:ext cx="180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37" name=""/>
          <p:cNvSpPr/>
          <p:nvPr/>
        </p:nvSpPr>
        <p:spPr>
          <a:xfrm flipV="1">
            <a:off x="3228840" y="6136920"/>
            <a:ext cx="180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38" name=""/>
          <p:cNvSpPr/>
          <p:nvPr/>
        </p:nvSpPr>
        <p:spPr>
          <a:xfrm flipV="1">
            <a:off x="3611520" y="6136920"/>
            <a:ext cx="180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39" name=""/>
          <p:cNvSpPr/>
          <p:nvPr/>
        </p:nvSpPr>
        <p:spPr>
          <a:xfrm flipV="1">
            <a:off x="3995640" y="6136920"/>
            <a:ext cx="180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40" name=""/>
          <p:cNvSpPr/>
          <p:nvPr/>
        </p:nvSpPr>
        <p:spPr>
          <a:xfrm flipV="1">
            <a:off x="4379760" y="6136920"/>
            <a:ext cx="180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41" name=""/>
          <p:cNvSpPr/>
          <p:nvPr/>
        </p:nvSpPr>
        <p:spPr>
          <a:xfrm flipV="1">
            <a:off x="4772160" y="6136920"/>
            <a:ext cx="144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42" name=""/>
          <p:cNvSpPr/>
          <p:nvPr/>
        </p:nvSpPr>
        <p:spPr>
          <a:xfrm flipV="1">
            <a:off x="5156280" y="6136920"/>
            <a:ext cx="144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43" name=""/>
          <p:cNvSpPr/>
          <p:nvPr/>
        </p:nvSpPr>
        <p:spPr>
          <a:xfrm flipV="1">
            <a:off x="5540400" y="6136920"/>
            <a:ext cx="144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44" name=""/>
          <p:cNvSpPr/>
          <p:nvPr/>
        </p:nvSpPr>
        <p:spPr>
          <a:xfrm flipV="1">
            <a:off x="5924520" y="6136920"/>
            <a:ext cx="144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45" name=""/>
          <p:cNvSpPr/>
          <p:nvPr/>
        </p:nvSpPr>
        <p:spPr>
          <a:xfrm flipV="1">
            <a:off x="6308640" y="6136920"/>
            <a:ext cx="180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46" name=""/>
          <p:cNvSpPr/>
          <p:nvPr/>
        </p:nvSpPr>
        <p:spPr>
          <a:xfrm flipV="1">
            <a:off x="6692760" y="6136920"/>
            <a:ext cx="180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47" name=""/>
          <p:cNvSpPr/>
          <p:nvPr/>
        </p:nvSpPr>
        <p:spPr>
          <a:xfrm flipV="1">
            <a:off x="7075440" y="6136920"/>
            <a:ext cx="180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48" name=""/>
          <p:cNvSpPr/>
          <p:nvPr/>
        </p:nvSpPr>
        <p:spPr>
          <a:xfrm flipV="1">
            <a:off x="7469280" y="6136920"/>
            <a:ext cx="144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49" name=""/>
          <p:cNvSpPr/>
          <p:nvPr/>
        </p:nvSpPr>
        <p:spPr>
          <a:xfrm flipV="1">
            <a:off x="7853400" y="6136920"/>
            <a:ext cx="144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50" name=""/>
          <p:cNvSpPr/>
          <p:nvPr/>
        </p:nvSpPr>
        <p:spPr>
          <a:xfrm flipV="1">
            <a:off x="8236080" y="6136920"/>
            <a:ext cx="144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51" name=""/>
          <p:cNvSpPr/>
          <p:nvPr/>
        </p:nvSpPr>
        <p:spPr>
          <a:xfrm flipV="1">
            <a:off x="8620200" y="6136920"/>
            <a:ext cx="1440" cy="19080"/>
          </a:xfrm>
          <a:prstGeom prst="line">
            <a:avLst/>
          </a:prstGeom>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Arial"/>
            </a:endParaRPr>
          </a:p>
        </p:txBody>
      </p:sp>
      <p:sp>
        <p:nvSpPr>
          <p:cNvPr id="752" name=""/>
          <p:cNvSpPr/>
          <p:nvPr/>
        </p:nvSpPr>
        <p:spPr>
          <a:xfrm>
            <a:off x="915840" y="6130800"/>
            <a:ext cx="384480" cy="1800"/>
          </a:xfrm>
          <a:prstGeom prst="line">
            <a:avLst/>
          </a:prstGeom>
          <a:ln w="2700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753" name=""/>
          <p:cNvSpPr/>
          <p:nvPr/>
        </p:nvSpPr>
        <p:spPr>
          <a:xfrm>
            <a:off x="1300320" y="6130800"/>
            <a:ext cx="384120" cy="1800"/>
          </a:xfrm>
          <a:prstGeom prst="line">
            <a:avLst/>
          </a:prstGeom>
          <a:ln w="2700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754" name=""/>
          <p:cNvSpPr/>
          <p:nvPr/>
        </p:nvSpPr>
        <p:spPr>
          <a:xfrm flipV="1">
            <a:off x="1684440" y="5905440"/>
            <a:ext cx="384120" cy="225360"/>
          </a:xfrm>
          <a:prstGeom prst="line">
            <a:avLst/>
          </a:prstGeom>
          <a:ln w="270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55" name=""/>
          <p:cNvSpPr/>
          <p:nvPr/>
        </p:nvSpPr>
        <p:spPr>
          <a:xfrm flipV="1">
            <a:off x="2068560" y="5892480"/>
            <a:ext cx="392040" cy="12600"/>
          </a:xfrm>
          <a:prstGeom prst="line">
            <a:avLst/>
          </a:prstGeom>
          <a:ln w="27000">
            <a:solidFill>
              <a:srgbClr val="000000"/>
            </a:solidFill>
            <a:miter/>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756" name=""/>
          <p:cNvSpPr/>
          <p:nvPr/>
        </p:nvSpPr>
        <p:spPr>
          <a:xfrm flipV="1">
            <a:off x="2460600" y="5878440"/>
            <a:ext cx="384120" cy="14400"/>
          </a:xfrm>
          <a:prstGeom prst="line">
            <a:avLst/>
          </a:prstGeom>
          <a:ln w="2700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757" name=""/>
          <p:cNvSpPr/>
          <p:nvPr/>
        </p:nvSpPr>
        <p:spPr>
          <a:xfrm flipV="1">
            <a:off x="2844720" y="5853240"/>
            <a:ext cx="384120" cy="25200"/>
          </a:xfrm>
          <a:prstGeom prst="line">
            <a:avLst/>
          </a:prstGeom>
          <a:ln w="27000">
            <a:solidFill>
              <a:srgbClr val="000000"/>
            </a:solidFill>
            <a:miter/>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758" name=""/>
          <p:cNvSpPr/>
          <p:nvPr/>
        </p:nvSpPr>
        <p:spPr>
          <a:xfrm flipV="1">
            <a:off x="3228840" y="5827320"/>
            <a:ext cx="382680" cy="25560"/>
          </a:xfrm>
          <a:prstGeom prst="line">
            <a:avLst/>
          </a:prstGeom>
          <a:ln w="27000">
            <a:solidFill>
              <a:srgbClr val="000000"/>
            </a:solidFill>
            <a:miter/>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759" name=""/>
          <p:cNvSpPr/>
          <p:nvPr/>
        </p:nvSpPr>
        <p:spPr>
          <a:xfrm flipV="1">
            <a:off x="3611520" y="5724000"/>
            <a:ext cx="384120" cy="103320"/>
          </a:xfrm>
          <a:prstGeom prst="line">
            <a:avLst/>
          </a:prstGeom>
          <a:ln w="270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60" name=""/>
          <p:cNvSpPr/>
          <p:nvPr/>
        </p:nvSpPr>
        <p:spPr>
          <a:xfrm flipV="1">
            <a:off x="3995640" y="5673240"/>
            <a:ext cx="384120" cy="50760"/>
          </a:xfrm>
          <a:prstGeom prst="line">
            <a:avLst/>
          </a:prstGeom>
          <a:ln w="27000">
            <a:solidFill>
              <a:srgbClr val="000000"/>
            </a:solidFill>
            <a:miter/>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Arial"/>
            </a:endParaRPr>
          </a:p>
        </p:txBody>
      </p:sp>
      <p:sp>
        <p:nvSpPr>
          <p:cNvPr id="761" name=""/>
          <p:cNvSpPr/>
          <p:nvPr/>
        </p:nvSpPr>
        <p:spPr>
          <a:xfrm flipV="1">
            <a:off x="4379760" y="5311440"/>
            <a:ext cx="392400" cy="361800"/>
          </a:xfrm>
          <a:prstGeom prst="line">
            <a:avLst/>
          </a:prstGeom>
          <a:ln w="270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62" name=""/>
          <p:cNvSpPr/>
          <p:nvPr/>
        </p:nvSpPr>
        <p:spPr>
          <a:xfrm flipV="1">
            <a:off x="4772160" y="5164200"/>
            <a:ext cx="384120" cy="147600"/>
          </a:xfrm>
          <a:prstGeom prst="line">
            <a:avLst/>
          </a:prstGeom>
          <a:ln w="270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63" name=""/>
          <p:cNvSpPr/>
          <p:nvPr/>
        </p:nvSpPr>
        <p:spPr>
          <a:xfrm flipV="1">
            <a:off x="5156280" y="5073480"/>
            <a:ext cx="384120" cy="90720"/>
          </a:xfrm>
          <a:prstGeom prst="line">
            <a:avLst/>
          </a:prstGeom>
          <a:ln w="27000">
            <a:solidFill>
              <a:srgbClr val="000000"/>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764" name=""/>
          <p:cNvSpPr/>
          <p:nvPr/>
        </p:nvSpPr>
        <p:spPr>
          <a:xfrm flipV="1">
            <a:off x="5540400" y="5054760"/>
            <a:ext cx="384120" cy="18720"/>
          </a:xfrm>
          <a:prstGeom prst="line">
            <a:avLst/>
          </a:prstGeom>
          <a:ln w="27000">
            <a:solidFill>
              <a:srgbClr val="000000"/>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765" name=""/>
          <p:cNvSpPr/>
          <p:nvPr/>
        </p:nvSpPr>
        <p:spPr>
          <a:xfrm flipV="1">
            <a:off x="5924520" y="4881240"/>
            <a:ext cx="384120" cy="173160"/>
          </a:xfrm>
          <a:prstGeom prst="line">
            <a:avLst/>
          </a:prstGeom>
          <a:ln w="270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66" name=""/>
          <p:cNvSpPr/>
          <p:nvPr/>
        </p:nvSpPr>
        <p:spPr>
          <a:xfrm>
            <a:off x="6308640" y="4881600"/>
            <a:ext cx="384120" cy="1440"/>
          </a:xfrm>
          <a:prstGeom prst="line">
            <a:avLst/>
          </a:prstGeom>
          <a:ln w="270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67" name=""/>
          <p:cNvSpPr/>
          <p:nvPr/>
        </p:nvSpPr>
        <p:spPr>
          <a:xfrm>
            <a:off x="6692760" y="4881600"/>
            <a:ext cx="382680" cy="1440"/>
          </a:xfrm>
          <a:prstGeom prst="line">
            <a:avLst/>
          </a:prstGeom>
          <a:ln w="270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68" name=""/>
          <p:cNvSpPr/>
          <p:nvPr/>
        </p:nvSpPr>
        <p:spPr>
          <a:xfrm flipV="1">
            <a:off x="7075440" y="4790880"/>
            <a:ext cx="393840" cy="90360"/>
          </a:xfrm>
          <a:prstGeom prst="line">
            <a:avLst/>
          </a:prstGeom>
          <a:ln w="2700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sp>
        <p:nvSpPr>
          <p:cNvPr id="769" name=""/>
          <p:cNvSpPr/>
          <p:nvPr/>
        </p:nvSpPr>
        <p:spPr>
          <a:xfrm flipV="1">
            <a:off x="7469280" y="4758840"/>
            <a:ext cx="384120" cy="32040"/>
          </a:xfrm>
          <a:prstGeom prst="line">
            <a:avLst/>
          </a:prstGeom>
          <a:ln w="27000">
            <a:solidFill>
              <a:srgbClr val="000000"/>
            </a:solidFill>
            <a:miter/>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Arial"/>
            </a:endParaRPr>
          </a:p>
        </p:txBody>
      </p:sp>
      <p:sp>
        <p:nvSpPr>
          <p:cNvPr id="770" name=""/>
          <p:cNvSpPr/>
          <p:nvPr/>
        </p:nvSpPr>
        <p:spPr>
          <a:xfrm>
            <a:off x="7853400" y="4759200"/>
            <a:ext cx="382680" cy="1800"/>
          </a:xfrm>
          <a:prstGeom prst="line">
            <a:avLst/>
          </a:prstGeom>
          <a:ln w="2700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771" name=""/>
          <p:cNvSpPr/>
          <p:nvPr/>
        </p:nvSpPr>
        <p:spPr>
          <a:xfrm flipV="1">
            <a:off x="8236080" y="4731840"/>
            <a:ext cx="384120" cy="27000"/>
          </a:xfrm>
          <a:prstGeom prst="line">
            <a:avLst/>
          </a:prstGeom>
          <a:ln w="27000">
            <a:solidFill>
              <a:srgbClr val="000000"/>
            </a:solidFill>
            <a:miter/>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Arial"/>
            </a:endParaRPr>
          </a:p>
        </p:txBody>
      </p:sp>
      <p:sp>
        <p:nvSpPr>
          <p:cNvPr id="772" name=""/>
          <p:cNvSpPr/>
          <p:nvPr/>
        </p:nvSpPr>
        <p:spPr>
          <a:xfrm>
            <a:off x="915840" y="6130800"/>
            <a:ext cx="384480" cy="1800"/>
          </a:xfrm>
          <a:prstGeom prst="line">
            <a:avLst/>
          </a:prstGeom>
          <a:ln w="27000">
            <a:solidFill>
              <a:srgbClr val="00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773" name=""/>
          <p:cNvSpPr/>
          <p:nvPr/>
        </p:nvSpPr>
        <p:spPr>
          <a:xfrm>
            <a:off x="1300320" y="6130800"/>
            <a:ext cx="384120" cy="1800"/>
          </a:xfrm>
          <a:prstGeom prst="line">
            <a:avLst/>
          </a:prstGeom>
          <a:ln w="27000">
            <a:solidFill>
              <a:srgbClr val="00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774" name=""/>
          <p:cNvSpPr/>
          <p:nvPr/>
        </p:nvSpPr>
        <p:spPr>
          <a:xfrm flipV="1">
            <a:off x="1684440" y="5905440"/>
            <a:ext cx="384120" cy="225360"/>
          </a:xfrm>
          <a:prstGeom prst="line">
            <a:avLst/>
          </a:prstGeom>
          <a:ln w="27000">
            <a:solidFill>
              <a:srgbClr val="00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75" name=""/>
          <p:cNvSpPr/>
          <p:nvPr/>
        </p:nvSpPr>
        <p:spPr>
          <a:xfrm flipV="1">
            <a:off x="2068560" y="5892480"/>
            <a:ext cx="392040" cy="12600"/>
          </a:xfrm>
          <a:prstGeom prst="line">
            <a:avLst/>
          </a:prstGeom>
          <a:ln w="27000">
            <a:solidFill>
              <a:srgbClr val="00ffff"/>
            </a:solidFill>
            <a:miter/>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776" name=""/>
          <p:cNvSpPr/>
          <p:nvPr/>
        </p:nvSpPr>
        <p:spPr>
          <a:xfrm flipV="1">
            <a:off x="2460600" y="5878440"/>
            <a:ext cx="384120" cy="14400"/>
          </a:xfrm>
          <a:prstGeom prst="line">
            <a:avLst/>
          </a:prstGeom>
          <a:ln w="27000">
            <a:solidFill>
              <a:srgbClr val="00ffff"/>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777" name=""/>
          <p:cNvSpPr/>
          <p:nvPr/>
        </p:nvSpPr>
        <p:spPr>
          <a:xfrm flipV="1">
            <a:off x="2844720" y="5853240"/>
            <a:ext cx="384120" cy="25200"/>
          </a:xfrm>
          <a:prstGeom prst="line">
            <a:avLst/>
          </a:prstGeom>
          <a:ln w="27000">
            <a:solidFill>
              <a:srgbClr val="00ffff"/>
            </a:solidFill>
            <a:miter/>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Arial"/>
            </a:endParaRPr>
          </a:p>
        </p:txBody>
      </p:sp>
      <p:sp>
        <p:nvSpPr>
          <p:cNvPr id="778" name=""/>
          <p:cNvSpPr/>
          <p:nvPr/>
        </p:nvSpPr>
        <p:spPr>
          <a:xfrm flipV="1">
            <a:off x="3228840" y="5827320"/>
            <a:ext cx="382680" cy="25560"/>
          </a:xfrm>
          <a:prstGeom prst="line">
            <a:avLst/>
          </a:prstGeom>
          <a:ln w="27000">
            <a:solidFill>
              <a:srgbClr val="00ffff"/>
            </a:solidFill>
            <a:miter/>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779" name=""/>
          <p:cNvSpPr/>
          <p:nvPr/>
        </p:nvSpPr>
        <p:spPr>
          <a:xfrm flipV="1">
            <a:off x="3611520" y="5724000"/>
            <a:ext cx="384120" cy="103320"/>
          </a:xfrm>
          <a:prstGeom prst="line">
            <a:avLst/>
          </a:prstGeom>
          <a:ln w="27000">
            <a:solidFill>
              <a:srgbClr val="00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80" name=""/>
          <p:cNvSpPr/>
          <p:nvPr/>
        </p:nvSpPr>
        <p:spPr>
          <a:xfrm flipV="1">
            <a:off x="3995640" y="5673240"/>
            <a:ext cx="384120" cy="50760"/>
          </a:xfrm>
          <a:prstGeom prst="line">
            <a:avLst/>
          </a:prstGeom>
          <a:ln w="27000">
            <a:solidFill>
              <a:srgbClr val="00ffff"/>
            </a:solidFill>
            <a:miter/>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Arial"/>
            </a:endParaRPr>
          </a:p>
        </p:txBody>
      </p:sp>
      <p:sp>
        <p:nvSpPr>
          <p:cNvPr id="781" name=""/>
          <p:cNvSpPr/>
          <p:nvPr/>
        </p:nvSpPr>
        <p:spPr>
          <a:xfrm flipV="1">
            <a:off x="4379760" y="5311440"/>
            <a:ext cx="392400" cy="361800"/>
          </a:xfrm>
          <a:prstGeom prst="line">
            <a:avLst/>
          </a:prstGeom>
          <a:ln w="27000">
            <a:solidFill>
              <a:srgbClr val="00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82" name=""/>
          <p:cNvSpPr/>
          <p:nvPr/>
        </p:nvSpPr>
        <p:spPr>
          <a:xfrm flipV="1">
            <a:off x="4772160" y="5164200"/>
            <a:ext cx="384120" cy="147600"/>
          </a:xfrm>
          <a:prstGeom prst="line">
            <a:avLst/>
          </a:prstGeom>
          <a:ln w="27000">
            <a:solidFill>
              <a:srgbClr val="00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83" name=""/>
          <p:cNvSpPr/>
          <p:nvPr/>
        </p:nvSpPr>
        <p:spPr>
          <a:xfrm flipV="1">
            <a:off x="5156280" y="5073480"/>
            <a:ext cx="384120" cy="90720"/>
          </a:xfrm>
          <a:prstGeom prst="line">
            <a:avLst/>
          </a:prstGeom>
          <a:ln w="27000">
            <a:solidFill>
              <a:srgbClr val="00ffff"/>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784" name=""/>
          <p:cNvSpPr/>
          <p:nvPr/>
        </p:nvSpPr>
        <p:spPr>
          <a:xfrm flipV="1">
            <a:off x="5540400" y="4546440"/>
            <a:ext cx="384120" cy="527040"/>
          </a:xfrm>
          <a:prstGeom prst="line">
            <a:avLst/>
          </a:prstGeom>
          <a:ln w="27000">
            <a:solidFill>
              <a:srgbClr val="00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85" name=""/>
          <p:cNvSpPr/>
          <p:nvPr/>
        </p:nvSpPr>
        <p:spPr>
          <a:xfrm flipV="1">
            <a:off x="5924520" y="4371480"/>
            <a:ext cx="384120" cy="174600"/>
          </a:xfrm>
          <a:prstGeom prst="line">
            <a:avLst/>
          </a:prstGeom>
          <a:ln w="27000">
            <a:solidFill>
              <a:srgbClr val="00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786" name=""/>
          <p:cNvSpPr/>
          <p:nvPr/>
        </p:nvSpPr>
        <p:spPr>
          <a:xfrm flipV="1">
            <a:off x="6308640" y="4365360"/>
            <a:ext cx="384120" cy="6120"/>
          </a:xfrm>
          <a:prstGeom prst="line">
            <a:avLst/>
          </a:prstGeom>
          <a:ln w="27000">
            <a:solidFill>
              <a:srgbClr val="00ffff"/>
            </a:solidFill>
            <a:miter/>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787" name=""/>
          <p:cNvSpPr/>
          <p:nvPr/>
        </p:nvSpPr>
        <p:spPr>
          <a:xfrm>
            <a:off x="6692760" y="4365720"/>
            <a:ext cx="382680" cy="1440"/>
          </a:xfrm>
          <a:prstGeom prst="line">
            <a:avLst/>
          </a:prstGeom>
          <a:ln w="27000">
            <a:solidFill>
              <a:srgbClr val="00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88" name=""/>
          <p:cNvSpPr/>
          <p:nvPr/>
        </p:nvSpPr>
        <p:spPr>
          <a:xfrm flipV="1">
            <a:off x="7075440" y="4281480"/>
            <a:ext cx="393840" cy="84240"/>
          </a:xfrm>
          <a:prstGeom prst="line">
            <a:avLst/>
          </a:prstGeom>
          <a:ln w="27000">
            <a:solidFill>
              <a:srgbClr val="00ffff"/>
            </a:solidFill>
            <a:miter/>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789" name=""/>
          <p:cNvSpPr/>
          <p:nvPr/>
        </p:nvSpPr>
        <p:spPr>
          <a:xfrm flipV="1">
            <a:off x="7469280" y="4249800"/>
            <a:ext cx="384120" cy="31680"/>
          </a:xfrm>
          <a:prstGeom prst="line">
            <a:avLst/>
          </a:prstGeom>
          <a:ln w="27000">
            <a:solidFill>
              <a:srgbClr val="00ffff"/>
            </a:solidFill>
            <a:miter/>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Arial"/>
            </a:endParaRPr>
          </a:p>
        </p:txBody>
      </p:sp>
      <p:sp>
        <p:nvSpPr>
          <p:cNvPr id="790" name=""/>
          <p:cNvSpPr/>
          <p:nvPr/>
        </p:nvSpPr>
        <p:spPr>
          <a:xfrm>
            <a:off x="7853400" y="4249800"/>
            <a:ext cx="382680" cy="1440"/>
          </a:xfrm>
          <a:prstGeom prst="line">
            <a:avLst/>
          </a:prstGeom>
          <a:ln w="27000">
            <a:solidFill>
              <a:srgbClr val="00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791" name=""/>
          <p:cNvSpPr/>
          <p:nvPr/>
        </p:nvSpPr>
        <p:spPr>
          <a:xfrm flipV="1">
            <a:off x="8236080" y="4223880"/>
            <a:ext cx="384120" cy="25560"/>
          </a:xfrm>
          <a:prstGeom prst="line">
            <a:avLst/>
          </a:prstGeom>
          <a:ln w="27000">
            <a:solidFill>
              <a:srgbClr val="00ffff"/>
            </a:solidFill>
            <a:miter/>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Arial"/>
            </a:endParaRPr>
          </a:p>
        </p:txBody>
      </p:sp>
      <p:sp>
        <p:nvSpPr>
          <p:cNvPr id="792" name=""/>
          <p:cNvSpPr/>
          <p:nvPr/>
        </p:nvSpPr>
        <p:spPr>
          <a:xfrm>
            <a:off x="669240" y="6091200"/>
            <a:ext cx="345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800" strike="noStrike" u="none">
                <a:solidFill>
                  <a:srgbClr val="000000"/>
                </a:solidFill>
                <a:effectLst/>
                <a:uFillTx/>
                <a:latin typeface="Arial"/>
              </a:rPr>
              <a:t>-</a:t>
            </a:r>
            <a:endParaRPr b="0" lang="en-US" sz="800" strike="noStrike" u="none">
              <a:solidFill>
                <a:srgbClr val="000000"/>
              </a:solidFill>
              <a:effectLst/>
              <a:uFillTx/>
              <a:latin typeface="Arial"/>
            </a:endParaRPr>
          </a:p>
        </p:txBody>
      </p:sp>
      <p:sp>
        <p:nvSpPr>
          <p:cNvPr id="793" name=""/>
          <p:cNvSpPr/>
          <p:nvPr/>
        </p:nvSpPr>
        <p:spPr>
          <a:xfrm>
            <a:off x="432360" y="5627520"/>
            <a:ext cx="38196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200" strike="noStrike" u="none">
                <a:solidFill>
                  <a:srgbClr val="000000"/>
                </a:solidFill>
                <a:effectLst/>
                <a:uFillTx/>
                <a:latin typeface="Arial"/>
              </a:rPr>
              <a:t>5,000</a:t>
            </a:r>
            <a:endParaRPr b="0" lang="en-US" sz="1200" strike="noStrike" u="none">
              <a:solidFill>
                <a:srgbClr val="000000"/>
              </a:solidFill>
              <a:effectLst/>
              <a:uFillTx/>
              <a:latin typeface="Arial"/>
            </a:endParaRPr>
          </a:p>
        </p:txBody>
      </p:sp>
      <p:sp>
        <p:nvSpPr>
          <p:cNvPr id="794" name=""/>
          <p:cNvSpPr/>
          <p:nvPr/>
        </p:nvSpPr>
        <p:spPr>
          <a:xfrm>
            <a:off x="379440" y="5164200"/>
            <a:ext cx="4669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200" strike="noStrike" u="none">
                <a:solidFill>
                  <a:srgbClr val="000000"/>
                </a:solidFill>
                <a:effectLst/>
                <a:uFillTx/>
                <a:latin typeface="Arial"/>
              </a:rPr>
              <a:t>10,000</a:t>
            </a:r>
            <a:endParaRPr b="0" lang="en-US" sz="1200" strike="noStrike" u="none">
              <a:solidFill>
                <a:srgbClr val="000000"/>
              </a:solidFill>
              <a:effectLst/>
              <a:uFillTx/>
              <a:latin typeface="Arial"/>
            </a:endParaRPr>
          </a:p>
        </p:txBody>
      </p:sp>
      <p:sp>
        <p:nvSpPr>
          <p:cNvPr id="795" name=""/>
          <p:cNvSpPr/>
          <p:nvPr/>
        </p:nvSpPr>
        <p:spPr>
          <a:xfrm>
            <a:off x="379440" y="4700520"/>
            <a:ext cx="4669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200" strike="noStrike" u="none">
                <a:solidFill>
                  <a:srgbClr val="000000"/>
                </a:solidFill>
                <a:effectLst/>
                <a:uFillTx/>
                <a:latin typeface="Arial"/>
              </a:rPr>
              <a:t>15,000</a:t>
            </a:r>
            <a:endParaRPr b="0" lang="en-US" sz="1200" strike="noStrike" u="none">
              <a:solidFill>
                <a:srgbClr val="000000"/>
              </a:solidFill>
              <a:effectLst/>
              <a:uFillTx/>
              <a:latin typeface="Arial"/>
            </a:endParaRPr>
          </a:p>
        </p:txBody>
      </p:sp>
      <p:sp>
        <p:nvSpPr>
          <p:cNvPr id="796" name=""/>
          <p:cNvSpPr/>
          <p:nvPr/>
        </p:nvSpPr>
        <p:spPr>
          <a:xfrm>
            <a:off x="379440" y="4237200"/>
            <a:ext cx="4669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200" strike="noStrike" u="none">
                <a:solidFill>
                  <a:srgbClr val="000000"/>
                </a:solidFill>
                <a:effectLst/>
                <a:uFillTx/>
                <a:latin typeface="Arial"/>
              </a:rPr>
              <a:t>20,000</a:t>
            </a:r>
            <a:endParaRPr b="0" lang="en-US" sz="1200" strike="noStrike" u="none">
              <a:solidFill>
                <a:srgbClr val="000000"/>
              </a:solidFill>
              <a:effectLst/>
              <a:uFillTx/>
              <a:latin typeface="Arial"/>
            </a:endParaRPr>
          </a:p>
        </p:txBody>
      </p:sp>
      <p:sp>
        <p:nvSpPr>
          <p:cNvPr id="797" name=""/>
          <p:cNvSpPr/>
          <p:nvPr/>
        </p:nvSpPr>
        <p:spPr>
          <a:xfrm>
            <a:off x="379440" y="3767040"/>
            <a:ext cx="4669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200" strike="noStrike" u="none">
                <a:solidFill>
                  <a:srgbClr val="000000"/>
                </a:solidFill>
                <a:effectLst/>
                <a:uFillTx/>
                <a:latin typeface="Arial"/>
              </a:rPr>
              <a:t>25,000</a:t>
            </a:r>
            <a:endParaRPr b="0" lang="en-US" sz="1200" strike="noStrike" u="none">
              <a:solidFill>
                <a:srgbClr val="000000"/>
              </a:solidFill>
              <a:effectLst/>
              <a:uFillTx/>
              <a:latin typeface="Arial"/>
            </a:endParaRPr>
          </a:p>
        </p:txBody>
      </p:sp>
      <p:sp>
        <p:nvSpPr>
          <p:cNvPr id="798" name=""/>
          <p:cNvSpPr/>
          <p:nvPr/>
        </p:nvSpPr>
        <p:spPr>
          <a:xfrm>
            <a:off x="379440" y="3303720"/>
            <a:ext cx="4669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200" strike="noStrike" u="none">
                <a:solidFill>
                  <a:srgbClr val="000000"/>
                </a:solidFill>
                <a:effectLst/>
                <a:uFillTx/>
                <a:latin typeface="Arial"/>
              </a:rPr>
              <a:t>30,000</a:t>
            </a:r>
            <a:endParaRPr b="0" lang="en-US" sz="1200" strike="noStrike" u="none">
              <a:solidFill>
                <a:srgbClr val="000000"/>
              </a:solidFill>
              <a:effectLst/>
              <a:uFillTx/>
              <a:latin typeface="Arial"/>
            </a:endParaRPr>
          </a:p>
        </p:txBody>
      </p:sp>
      <p:sp>
        <p:nvSpPr>
          <p:cNvPr id="799" name=""/>
          <p:cNvSpPr/>
          <p:nvPr/>
        </p:nvSpPr>
        <p:spPr>
          <a:xfrm>
            <a:off x="379440" y="2840040"/>
            <a:ext cx="4669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200" strike="noStrike" u="none">
                <a:solidFill>
                  <a:srgbClr val="000000"/>
                </a:solidFill>
                <a:effectLst/>
                <a:uFillTx/>
                <a:latin typeface="Arial"/>
              </a:rPr>
              <a:t>35,000</a:t>
            </a:r>
            <a:endParaRPr b="0" lang="en-US" sz="1200" strike="noStrike" u="none">
              <a:solidFill>
                <a:srgbClr val="000000"/>
              </a:solidFill>
              <a:effectLst/>
              <a:uFillTx/>
              <a:latin typeface="Arial"/>
            </a:endParaRPr>
          </a:p>
        </p:txBody>
      </p:sp>
      <p:sp>
        <p:nvSpPr>
          <p:cNvPr id="800" name=""/>
          <p:cNvSpPr/>
          <p:nvPr/>
        </p:nvSpPr>
        <p:spPr>
          <a:xfrm>
            <a:off x="379440" y="2376360"/>
            <a:ext cx="4669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200" strike="noStrike" u="none">
                <a:solidFill>
                  <a:srgbClr val="000000"/>
                </a:solidFill>
                <a:effectLst/>
                <a:uFillTx/>
                <a:latin typeface="Arial"/>
              </a:rPr>
              <a:t>40,000</a:t>
            </a:r>
            <a:endParaRPr b="0" lang="en-US" sz="1200" strike="noStrike" u="none">
              <a:solidFill>
                <a:srgbClr val="000000"/>
              </a:solidFill>
              <a:effectLst/>
              <a:uFillTx/>
              <a:latin typeface="Arial"/>
            </a:endParaRPr>
          </a:p>
        </p:txBody>
      </p:sp>
      <p:sp>
        <p:nvSpPr>
          <p:cNvPr id="801" name=""/>
          <p:cNvSpPr/>
          <p:nvPr/>
        </p:nvSpPr>
        <p:spPr>
          <a:xfrm>
            <a:off x="379440" y="1913040"/>
            <a:ext cx="4669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200" strike="noStrike" u="none">
                <a:solidFill>
                  <a:srgbClr val="000000"/>
                </a:solidFill>
                <a:effectLst/>
                <a:uFillTx/>
                <a:latin typeface="Arial"/>
              </a:rPr>
              <a:t>45,000</a:t>
            </a:r>
            <a:endParaRPr b="0" lang="en-US" sz="1200" strike="noStrike" u="none">
              <a:solidFill>
                <a:srgbClr val="000000"/>
              </a:solidFill>
              <a:effectLst/>
              <a:uFillTx/>
              <a:latin typeface="Arial"/>
            </a:endParaRPr>
          </a:p>
        </p:txBody>
      </p:sp>
      <p:sp>
        <p:nvSpPr>
          <p:cNvPr id="802" name=""/>
          <p:cNvSpPr/>
          <p:nvPr/>
        </p:nvSpPr>
        <p:spPr>
          <a:xfrm>
            <a:off x="379440" y="1447920"/>
            <a:ext cx="4669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200" strike="noStrike" u="none">
                <a:solidFill>
                  <a:srgbClr val="000000"/>
                </a:solidFill>
                <a:effectLst/>
                <a:uFillTx/>
                <a:latin typeface="Arial"/>
              </a:rPr>
              <a:t>50,000</a:t>
            </a:r>
            <a:endParaRPr b="0" lang="en-US" sz="1200" strike="noStrike" u="none">
              <a:solidFill>
                <a:srgbClr val="000000"/>
              </a:solidFill>
              <a:effectLst/>
              <a:uFillTx/>
              <a:latin typeface="Arial"/>
            </a:endParaRPr>
          </a:p>
        </p:txBody>
      </p:sp>
      <p:sp>
        <p:nvSpPr>
          <p:cNvPr id="803" name=""/>
          <p:cNvSpPr/>
          <p:nvPr/>
        </p:nvSpPr>
        <p:spPr>
          <a:xfrm>
            <a:off x="80964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1990</a:t>
            </a:r>
            <a:endParaRPr b="0" lang="en-US" sz="1000" strike="noStrike" u="none">
              <a:solidFill>
                <a:srgbClr val="000000"/>
              </a:solidFill>
              <a:effectLst/>
              <a:uFillTx/>
              <a:latin typeface="Arial"/>
            </a:endParaRPr>
          </a:p>
        </p:txBody>
      </p:sp>
      <p:sp>
        <p:nvSpPr>
          <p:cNvPr id="804" name=""/>
          <p:cNvSpPr/>
          <p:nvPr/>
        </p:nvSpPr>
        <p:spPr>
          <a:xfrm>
            <a:off x="119412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1991</a:t>
            </a:r>
            <a:endParaRPr b="0" lang="en-US" sz="1000" strike="noStrike" u="none">
              <a:solidFill>
                <a:srgbClr val="000000"/>
              </a:solidFill>
              <a:effectLst/>
              <a:uFillTx/>
              <a:latin typeface="Arial"/>
            </a:endParaRPr>
          </a:p>
        </p:txBody>
      </p:sp>
      <p:sp>
        <p:nvSpPr>
          <p:cNvPr id="805" name=""/>
          <p:cNvSpPr/>
          <p:nvPr/>
        </p:nvSpPr>
        <p:spPr>
          <a:xfrm>
            <a:off x="157824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1992</a:t>
            </a:r>
            <a:endParaRPr b="0" lang="en-US" sz="1000" strike="noStrike" u="none">
              <a:solidFill>
                <a:srgbClr val="000000"/>
              </a:solidFill>
              <a:effectLst/>
              <a:uFillTx/>
              <a:latin typeface="Arial"/>
            </a:endParaRPr>
          </a:p>
        </p:txBody>
      </p:sp>
      <p:sp>
        <p:nvSpPr>
          <p:cNvPr id="806" name=""/>
          <p:cNvSpPr/>
          <p:nvPr/>
        </p:nvSpPr>
        <p:spPr>
          <a:xfrm>
            <a:off x="196236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1993</a:t>
            </a:r>
            <a:endParaRPr b="0" lang="en-US" sz="1000" strike="noStrike" u="none">
              <a:solidFill>
                <a:srgbClr val="000000"/>
              </a:solidFill>
              <a:effectLst/>
              <a:uFillTx/>
              <a:latin typeface="Arial"/>
            </a:endParaRPr>
          </a:p>
        </p:txBody>
      </p:sp>
      <p:sp>
        <p:nvSpPr>
          <p:cNvPr id="807" name=""/>
          <p:cNvSpPr/>
          <p:nvPr/>
        </p:nvSpPr>
        <p:spPr>
          <a:xfrm>
            <a:off x="235440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1994</a:t>
            </a:r>
            <a:endParaRPr b="0" lang="en-US" sz="1000" strike="noStrike" u="none">
              <a:solidFill>
                <a:srgbClr val="000000"/>
              </a:solidFill>
              <a:effectLst/>
              <a:uFillTx/>
              <a:latin typeface="Arial"/>
            </a:endParaRPr>
          </a:p>
        </p:txBody>
      </p:sp>
      <p:sp>
        <p:nvSpPr>
          <p:cNvPr id="808" name=""/>
          <p:cNvSpPr/>
          <p:nvPr/>
        </p:nvSpPr>
        <p:spPr>
          <a:xfrm>
            <a:off x="273852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1995</a:t>
            </a:r>
            <a:endParaRPr b="0" lang="en-US" sz="1000" strike="noStrike" u="none">
              <a:solidFill>
                <a:srgbClr val="000000"/>
              </a:solidFill>
              <a:effectLst/>
              <a:uFillTx/>
              <a:latin typeface="Arial"/>
            </a:endParaRPr>
          </a:p>
        </p:txBody>
      </p:sp>
      <p:sp>
        <p:nvSpPr>
          <p:cNvPr id="809" name=""/>
          <p:cNvSpPr/>
          <p:nvPr/>
        </p:nvSpPr>
        <p:spPr>
          <a:xfrm>
            <a:off x="312264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1996</a:t>
            </a:r>
            <a:endParaRPr b="0" lang="en-US" sz="1000" strike="noStrike" u="none">
              <a:solidFill>
                <a:srgbClr val="000000"/>
              </a:solidFill>
              <a:effectLst/>
              <a:uFillTx/>
              <a:latin typeface="Arial"/>
            </a:endParaRPr>
          </a:p>
        </p:txBody>
      </p:sp>
      <p:sp>
        <p:nvSpPr>
          <p:cNvPr id="810" name=""/>
          <p:cNvSpPr/>
          <p:nvPr/>
        </p:nvSpPr>
        <p:spPr>
          <a:xfrm>
            <a:off x="350532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1997</a:t>
            </a:r>
            <a:endParaRPr b="0" lang="en-US" sz="1000" strike="noStrike" u="none">
              <a:solidFill>
                <a:srgbClr val="000000"/>
              </a:solidFill>
              <a:effectLst/>
              <a:uFillTx/>
              <a:latin typeface="Arial"/>
            </a:endParaRPr>
          </a:p>
        </p:txBody>
      </p:sp>
      <p:sp>
        <p:nvSpPr>
          <p:cNvPr id="811" name=""/>
          <p:cNvSpPr/>
          <p:nvPr/>
        </p:nvSpPr>
        <p:spPr>
          <a:xfrm>
            <a:off x="388944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1998</a:t>
            </a:r>
            <a:endParaRPr b="0" lang="en-US" sz="1000" strike="noStrike" u="none">
              <a:solidFill>
                <a:srgbClr val="000000"/>
              </a:solidFill>
              <a:effectLst/>
              <a:uFillTx/>
              <a:latin typeface="Arial"/>
            </a:endParaRPr>
          </a:p>
        </p:txBody>
      </p:sp>
      <p:sp>
        <p:nvSpPr>
          <p:cNvPr id="812" name=""/>
          <p:cNvSpPr/>
          <p:nvPr/>
        </p:nvSpPr>
        <p:spPr>
          <a:xfrm>
            <a:off x="427356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1999</a:t>
            </a:r>
            <a:endParaRPr b="0" lang="en-US" sz="1000" strike="noStrike" u="none">
              <a:solidFill>
                <a:srgbClr val="000000"/>
              </a:solidFill>
              <a:effectLst/>
              <a:uFillTx/>
              <a:latin typeface="Arial"/>
            </a:endParaRPr>
          </a:p>
        </p:txBody>
      </p:sp>
      <p:sp>
        <p:nvSpPr>
          <p:cNvPr id="813" name=""/>
          <p:cNvSpPr/>
          <p:nvPr/>
        </p:nvSpPr>
        <p:spPr>
          <a:xfrm>
            <a:off x="466596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2000</a:t>
            </a:r>
            <a:endParaRPr b="0" lang="en-US" sz="1000" strike="noStrike" u="none">
              <a:solidFill>
                <a:srgbClr val="000000"/>
              </a:solidFill>
              <a:effectLst/>
              <a:uFillTx/>
              <a:latin typeface="Arial"/>
            </a:endParaRPr>
          </a:p>
        </p:txBody>
      </p:sp>
      <p:sp>
        <p:nvSpPr>
          <p:cNvPr id="814" name=""/>
          <p:cNvSpPr/>
          <p:nvPr/>
        </p:nvSpPr>
        <p:spPr>
          <a:xfrm>
            <a:off x="505008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2001</a:t>
            </a:r>
            <a:endParaRPr b="0" lang="en-US" sz="1000" strike="noStrike" u="none">
              <a:solidFill>
                <a:srgbClr val="000000"/>
              </a:solidFill>
              <a:effectLst/>
              <a:uFillTx/>
              <a:latin typeface="Arial"/>
            </a:endParaRPr>
          </a:p>
        </p:txBody>
      </p:sp>
      <p:sp>
        <p:nvSpPr>
          <p:cNvPr id="815" name=""/>
          <p:cNvSpPr/>
          <p:nvPr/>
        </p:nvSpPr>
        <p:spPr>
          <a:xfrm>
            <a:off x="543420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2002</a:t>
            </a:r>
            <a:endParaRPr b="0" lang="en-US" sz="1000" strike="noStrike" u="none">
              <a:solidFill>
                <a:srgbClr val="000000"/>
              </a:solidFill>
              <a:effectLst/>
              <a:uFillTx/>
              <a:latin typeface="Arial"/>
            </a:endParaRPr>
          </a:p>
        </p:txBody>
      </p:sp>
      <p:sp>
        <p:nvSpPr>
          <p:cNvPr id="816" name=""/>
          <p:cNvSpPr/>
          <p:nvPr/>
        </p:nvSpPr>
        <p:spPr>
          <a:xfrm>
            <a:off x="581832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2003</a:t>
            </a:r>
            <a:endParaRPr b="0" lang="en-US" sz="1000" strike="noStrike" u="none">
              <a:solidFill>
                <a:srgbClr val="000000"/>
              </a:solidFill>
              <a:effectLst/>
              <a:uFillTx/>
              <a:latin typeface="Arial"/>
            </a:endParaRPr>
          </a:p>
        </p:txBody>
      </p:sp>
      <p:sp>
        <p:nvSpPr>
          <p:cNvPr id="817" name=""/>
          <p:cNvSpPr/>
          <p:nvPr/>
        </p:nvSpPr>
        <p:spPr>
          <a:xfrm>
            <a:off x="620244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2004</a:t>
            </a:r>
            <a:endParaRPr b="0" lang="en-US" sz="1000" strike="noStrike" u="none">
              <a:solidFill>
                <a:srgbClr val="000000"/>
              </a:solidFill>
              <a:effectLst/>
              <a:uFillTx/>
              <a:latin typeface="Arial"/>
            </a:endParaRPr>
          </a:p>
        </p:txBody>
      </p:sp>
      <p:sp>
        <p:nvSpPr>
          <p:cNvPr id="818" name=""/>
          <p:cNvSpPr/>
          <p:nvPr/>
        </p:nvSpPr>
        <p:spPr>
          <a:xfrm>
            <a:off x="658656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2005</a:t>
            </a:r>
            <a:endParaRPr b="0" lang="en-US" sz="1000" strike="noStrike" u="none">
              <a:solidFill>
                <a:srgbClr val="000000"/>
              </a:solidFill>
              <a:effectLst/>
              <a:uFillTx/>
              <a:latin typeface="Arial"/>
            </a:endParaRPr>
          </a:p>
        </p:txBody>
      </p:sp>
      <p:sp>
        <p:nvSpPr>
          <p:cNvPr id="819" name=""/>
          <p:cNvSpPr/>
          <p:nvPr/>
        </p:nvSpPr>
        <p:spPr>
          <a:xfrm>
            <a:off x="696924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2006</a:t>
            </a:r>
            <a:endParaRPr b="0" lang="en-US" sz="1000" strike="noStrike" u="none">
              <a:solidFill>
                <a:srgbClr val="000000"/>
              </a:solidFill>
              <a:effectLst/>
              <a:uFillTx/>
              <a:latin typeface="Arial"/>
            </a:endParaRPr>
          </a:p>
        </p:txBody>
      </p:sp>
      <p:sp>
        <p:nvSpPr>
          <p:cNvPr id="820" name=""/>
          <p:cNvSpPr/>
          <p:nvPr/>
        </p:nvSpPr>
        <p:spPr>
          <a:xfrm>
            <a:off x="736308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2007</a:t>
            </a:r>
            <a:endParaRPr b="0" lang="en-US" sz="1000" strike="noStrike" u="none">
              <a:solidFill>
                <a:srgbClr val="000000"/>
              </a:solidFill>
              <a:effectLst/>
              <a:uFillTx/>
              <a:latin typeface="Arial"/>
            </a:endParaRPr>
          </a:p>
        </p:txBody>
      </p:sp>
      <p:sp>
        <p:nvSpPr>
          <p:cNvPr id="821" name=""/>
          <p:cNvSpPr/>
          <p:nvPr/>
        </p:nvSpPr>
        <p:spPr>
          <a:xfrm>
            <a:off x="774720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2008</a:t>
            </a:r>
            <a:endParaRPr b="0" lang="en-US" sz="1000" strike="noStrike" u="none">
              <a:solidFill>
                <a:srgbClr val="000000"/>
              </a:solidFill>
              <a:effectLst/>
              <a:uFillTx/>
              <a:latin typeface="Arial"/>
            </a:endParaRPr>
          </a:p>
        </p:txBody>
      </p:sp>
      <p:sp>
        <p:nvSpPr>
          <p:cNvPr id="822" name=""/>
          <p:cNvSpPr/>
          <p:nvPr/>
        </p:nvSpPr>
        <p:spPr>
          <a:xfrm>
            <a:off x="812988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2009</a:t>
            </a:r>
            <a:endParaRPr b="0" lang="en-US" sz="1000" strike="noStrike" u="none">
              <a:solidFill>
                <a:srgbClr val="000000"/>
              </a:solidFill>
              <a:effectLst/>
              <a:uFillTx/>
              <a:latin typeface="Arial"/>
            </a:endParaRPr>
          </a:p>
        </p:txBody>
      </p:sp>
      <p:sp>
        <p:nvSpPr>
          <p:cNvPr id="823" name=""/>
          <p:cNvSpPr/>
          <p:nvPr/>
        </p:nvSpPr>
        <p:spPr>
          <a:xfrm>
            <a:off x="8514000" y="6194520"/>
            <a:ext cx="282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2010</a:t>
            </a:r>
            <a:endParaRPr b="0" lang="en-US" sz="1000" strike="noStrike" u="none">
              <a:solidFill>
                <a:srgbClr val="000000"/>
              </a:solidFill>
              <a:effectLst/>
              <a:uFillTx/>
              <a:latin typeface="Arial"/>
            </a:endParaRPr>
          </a:p>
        </p:txBody>
      </p:sp>
      <p:sp>
        <p:nvSpPr>
          <p:cNvPr id="824" name=""/>
          <p:cNvSpPr/>
          <p:nvPr/>
        </p:nvSpPr>
        <p:spPr>
          <a:xfrm rot="16200000">
            <a:off x="140760" y="3525480"/>
            <a:ext cx="268200" cy="2138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400" strike="noStrike" u="none">
                <a:solidFill>
                  <a:srgbClr val="000000"/>
                </a:solidFill>
                <a:effectLst/>
                <a:uFillTx/>
                <a:latin typeface="Arial"/>
              </a:rPr>
              <a:t>bcf</a:t>
            </a:r>
            <a:endParaRPr b="0" lang="en-US" sz="1400" strike="noStrike" u="none">
              <a:solidFill>
                <a:srgbClr val="000000"/>
              </a:solidFill>
              <a:effectLst/>
              <a:uFillTx/>
              <a:latin typeface="Arial"/>
            </a:endParaRPr>
          </a:p>
        </p:txBody>
      </p:sp>
      <p:sp>
        <p:nvSpPr>
          <p:cNvPr id="825" name=""/>
          <p:cNvSpPr/>
          <p:nvPr/>
        </p:nvSpPr>
        <p:spPr>
          <a:xfrm>
            <a:off x="52560" y="6396120"/>
            <a:ext cx="9015120" cy="233280"/>
          </a:xfrm>
          <a:prstGeom prst="rect">
            <a:avLst/>
          </a:prstGeom>
          <a:solidFill>
            <a:srgbClr val="ffffff"/>
          </a:solidFill>
          <a:ln w="0">
            <a:solidFill>
              <a:srgbClr val="000000"/>
            </a:solidFill>
          </a:ln>
          <a:effectLst>
            <a:outerShdw dist="17819" dir="2700000" blurRad="0" rotWithShape="0">
              <a:srgbClr val="000000"/>
            </a:outerShdw>
          </a:effectLst>
        </p:spPr>
        <p:style>
          <a:lnRef idx="0"/>
          <a:fillRef idx="0"/>
          <a:effectRef idx="0"/>
          <a:fontRef idx="minor"/>
        </p:style>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826" name=""/>
          <p:cNvSpPr/>
          <p:nvPr/>
        </p:nvSpPr>
        <p:spPr>
          <a:xfrm>
            <a:off x="77760" y="6458040"/>
            <a:ext cx="235080" cy="46080"/>
          </a:xfrm>
          <a:prstGeom prst="rect">
            <a:avLst/>
          </a:prstGeom>
          <a:solidFill>
            <a:srgbClr val="0000ff"/>
          </a:solidFill>
          <a:ln w="93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827" name=""/>
          <p:cNvSpPr/>
          <p:nvPr/>
        </p:nvSpPr>
        <p:spPr>
          <a:xfrm>
            <a:off x="340200" y="6426360"/>
            <a:ext cx="2959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800" strike="noStrike" u="none">
                <a:solidFill>
                  <a:srgbClr val="000000"/>
                </a:solidFill>
                <a:effectLst/>
                <a:uFillTx/>
                <a:latin typeface="Arial"/>
              </a:rPr>
              <a:t>Nordic</a:t>
            </a:r>
            <a:endParaRPr b="0" lang="en-US" sz="800" strike="noStrike" u="none">
              <a:solidFill>
                <a:srgbClr val="000000"/>
              </a:solidFill>
              <a:effectLst/>
              <a:uFillTx/>
              <a:latin typeface="Arial"/>
            </a:endParaRPr>
          </a:p>
        </p:txBody>
      </p:sp>
      <p:sp>
        <p:nvSpPr>
          <p:cNvPr id="828" name=""/>
          <p:cNvSpPr/>
          <p:nvPr/>
        </p:nvSpPr>
        <p:spPr>
          <a:xfrm>
            <a:off x="650880" y="6458040"/>
            <a:ext cx="235080" cy="46080"/>
          </a:xfrm>
          <a:prstGeom prst="rect">
            <a:avLst/>
          </a:prstGeom>
          <a:solidFill>
            <a:srgbClr val="00ff00"/>
          </a:solidFill>
          <a:ln w="93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829" name=""/>
          <p:cNvSpPr/>
          <p:nvPr/>
        </p:nvSpPr>
        <p:spPr>
          <a:xfrm>
            <a:off x="912240" y="6426360"/>
            <a:ext cx="1425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800" strike="noStrike" u="none">
                <a:solidFill>
                  <a:srgbClr val="000000"/>
                </a:solidFill>
                <a:effectLst/>
                <a:uFillTx/>
                <a:latin typeface="Arial"/>
              </a:rPr>
              <a:t>UK</a:t>
            </a:r>
            <a:endParaRPr b="0" lang="en-US" sz="800" strike="noStrike" u="none">
              <a:solidFill>
                <a:srgbClr val="000000"/>
              </a:solidFill>
              <a:effectLst/>
              <a:uFillTx/>
              <a:latin typeface="Arial"/>
            </a:endParaRPr>
          </a:p>
        </p:txBody>
      </p:sp>
      <p:sp>
        <p:nvSpPr>
          <p:cNvPr id="830" name=""/>
          <p:cNvSpPr/>
          <p:nvPr/>
        </p:nvSpPr>
        <p:spPr>
          <a:xfrm>
            <a:off x="1074600" y="6458040"/>
            <a:ext cx="235080" cy="46080"/>
          </a:xfrm>
          <a:prstGeom prst="rect">
            <a:avLst/>
          </a:prstGeom>
          <a:solidFill>
            <a:srgbClr val="ff0000"/>
          </a:solidFill>
          <a:ln w="93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831" name=""/>
          <p:cNvSpPr/>
          <p:nvPr/>
        </p:nvSpPr>
        <p:spPr>
          <a:xfrm>
            <a:off x="1347480" y="6426360"/>
            <a:ext cx="20268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800" strike="noStrike" u="none">
                <a:solidFill>
                  <a:srgbClr val="000000"/>
                </a:solidFill>
                <a:effectLst/>
                <a:uFillTx/>
                <a:latin typeface="Arial"/>
              </a:rPr>
              <a:t>Continental (W.Europe, excl. UK and Nordic)</a:t>
            </a:r>
            <a:endParaRPr b="0" lang="en-US" sz="800" strike="noStrike" u="none">
              <a:solidFill>
                <a:srgbClr val="000000"/>
              </a:solidFill>
              <a:effectLst/>
              <a:uFillTx/>
              <a:latin typeface="Arial"/>
            </a:endParaRPr>
          </a:p>
        </p:txBody>
      </p:sp>
      <p:sp>
        <p:nvSpPr>
          <p:cNvPr id="832" name=""/>
          <p:cNvSpPr/>
          <p:nvPr/>
        </p:nvSpPr>
        <p:spPr>
          <a:xfrm>
            <a:off x="3392640" y="6456240"/>
            <a:ext cx="233280" cy="46080"/>
          </a:xfrm>
          <a:prstGeom prst="rect">
            <a:avLst/>
          </a:prstGeom>
          <a:solidFill>
            <a:srgbClr val="ffff00"/>
          </a:solidFill>
          <a:ln w="93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833" name=""/>
          <p:cNvSpPr/>
          <p:nvPr/>
        </p:nvSpPr>
        <p:spPr>
          <a:xfrm>
            <a:off x="3646440" y="6426360"/>
            <a:ext cx="1618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800" strike="noStrike" u="none">
                <a:solidFill>
                  <a:srgbClr val="000000"/>
                </a:solidFill>
                <a:effectLst/>
                <a:uFillTx/>
                <a:latin typeface="Arial"/>
              </a:rPr>
              <a:t>Continental (E.Europe, incl. Turkey)</a:t>
            </a:r>
            <a:endParaRPr b="0" lang="en-US" sz="800" strike="noStrike" u="none">
              <a:solidFill>
                <a:srgbClr val="000000"/>
              </a:solidFill>
              <a:effectLst/>
              <a:uFillTx/>
              <a:latin typeface="Arial"/>
            </a:endParaRPr>
          </a:p>
        </p:txBody>
      </p:sp>
      <p:sp>
        <p:nvSpPr>
          <p:cNvPr id="834" name=""/>
          <p:cNvSpPr/>
          <p:nvPr/>
        </p:nvSpPr>
        <p:spPr>
          <a:xfrm>
            <a:off x="5284800" y="6456240"/>
            <a:ext cx="233280" cy="46080"/>
          </a:xfrm>
          <a:prstGeom prst="rect">
            <a:avLst/>
          </a:prstGeom>
          <a:solidFill>
            <a:srgbClr val="cc99ff"/>
          </a:solidFill>
          <a:ln w="936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Arial"/>
            </a:endParaRPr>
          </a:p>
        </p:txBody>
      </p:sp>
      <p:sp>
        <p:nvSpPr>
          <p:cNvPr id="835" name=""/>
          <p:cNvSpPr/>
          <p:nvPr/>
        </p:nvSpPr>
        <p:spPr>
          <a:xfrm>
            <a:off x="5538240" y="6426360"/>
            <a:ext cx="3128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800" strike="noStrike" u="none">
                <a:solidFill>
                  <a:srgbClr val="000000"/>
                </a:solidFill>
                <a:effectLst/>
                <a:uFillTx/>
                <a:latin typeface="Arial"/>
              </a:rPr>
              <a:t>Russia</a:t>
            </a:r>
            <a:endParaRPr b="0" lang="en-US" sz="800" strike="noStrike" u="none">
              <a:solidFill>
                <a:srgbClr val="000000"/>
              </a:solidFill>
              <a:effectLst/>
              <a:uFillTx/>
              <a:latin typeface="Arial"/>
            </a:endParaRPr>
          </a:p>
        </p:txBody>
      </p:sp>
      <p:sp>
        <p:nvSpPr>
          <p:cNvPr id="836" name=""/>
          <p:cNvSpPr/>
          <p:nvPr/>
        </p:nvSpPr>
        <p:spPr>
          <a:xfrm>
            <a:off x="5894280" y="6481800"/>
            <a:ext cx="244440" cy="1440"/>
          </a:xfrm>
          <a:prstGeom prst="line">
            <a:avLst/>
          </a:prstGeom>
          <a:ln w="270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837" name=""/>
          <p:cNvSpPr/>
          <p:nvPr/>
        </p:nvSpPr>
        <p:spPr>
          <a:xfrm>
            <a:off x="6192000" y="6426360"/>
            <a:ext cx="9655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800" strike="noStrike" u="none">
                <a:solidFill>
                  <a:srgbClr val="000000"/>
                </a:solidFill>
                <a:effectLst/>
                <a:uFillTx/>
                <a:latin typeface="Arial"/>
              </a:rPr>
              <a:t>Open Markets (Total)</a:t>
            </a:r>
            <a:endParaRPr b="0" lang="en-US" sz="800" strike="noStrike" u="none">
              <a:solidFill>
                <a:srgbClr val="000000"/>
              </a:solidFill>
              <a:effectLst/>
              <a:uFillTx/>
              <a:latin typeface="Arial"/>
            </a:endParaRPr>
          </a:p>
        </p:txBody>
      </p:sp>
      <p:sp>
        <p:nvSpPr>
          <p:cNvPr id="838" name=""/>
          <p:cNvSpPr/>
          <p:nvPr/>
        </p:nvSpPr>
        <p:spPr>
          <a:xfrm>
            <a:off x="7164360" y="6483240"/>
            <a:ext cx="244440" cy="1800"/>
          </a:xfrm>
          <a:prstGeom prst="line">
            <a:avLst/>
          </a:prstGeom>
          <a:ln w="27000">
            <a:solidFill>
              <a:srgbClr val="00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839" name=""/>
          <p:cNvSpPr/>
          <p:nvPr/>
        </p:nvSpPr>
        <p:spPr>
          <a:xfrm>
            <a:off x="7443000" y="6426360"/>
            <a:ext cx="15670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800" strike="noStrike" u="none">
                <a:solidFill>
                  <a:srgbClr val="000000"/>
                </a:solidFill>
                <a:effectLst/>
                <a:uFillTx/>
                <a:latin typeface="Arial"/>
              </a:rPr>
              <a:t>Projected Eastern Market Opening</a:t>
            </a:r>
            <a:endParaRPr b="0" lang="en-US" sz="800" strike="noStrike" u="none">
              <a:solidFill>
                <a:srgbClr val="000000"/>
              </a:solidFill>
              <a:effectLst/>
              <a:uFillTx/>
              <a:latin typeface="Arial"/>
            </a:endParaRPr>
          </a:p>
        </p:txBody>
      </p:sp>
      <p:sp>
        <p:nvSpPr>
          <p:cNvPr id="840" name=""/>
          <p:cNvSpPr/>
          <p:nvPr/>
        </p:nvSpPr>
        <p:spPr>
          <a:xfrm>
            <a:off x="3686040" y="4037040"/>
            <a:ext cx="1457640" cy="27612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41" name=""/>
          <p:cNvSpPr/>
          <p:nvPr/>
        </p:nvSpPr>
        <p:spPr>
          <a:xfrm>
            <a:off x="3835440" y="4024440"/>
            <a:ext cx="1188720" cy="290520"/>
          </a:xfrm>
          <a:prstGeom prst="rect">
            <a:avLst/>
          </a:prstGeom>
          <a:noFill/>
          <a:ln w="0">
            <a:noFill/>
          </a:ln>
        </p:spPr>
        <p:style>
          <a:lnRef idx="0"/>
          <a:fillRef idx="0"/>
          <a:effectRef idx="0"/>
          <a:fontRef idx="minor"/>
        </p:style>
        <p:txBody>
          <a:bodyPr wrap="none" lIns="0" rIns="0" tIns="0" bIns="0" anchor="t">
            <a:spAutoFit/>
          </a:bodyPr>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000" strike="noStrike" u="none">
                <a:solidFill>
                  <a:srgbClr val="000000"/>
                </a:solidFill>
                <a:effectLst/>
                <a:uFillTx/>
                <a:latin typeface="Arial"/>
              </a:rPr>
              <a:t>Eastern and Nordic</a:t>
            </a:r>
            <a:r>
              <a:rPr b="0" lang="en-GB" sz="800" strike="noStrike" u="none">
                <a:solidFill>
                  <a:srgbClr val="000000"/>
                </a:solidFill>
                <a:effectLst/>
                <a:uFillTx/>
                <a:latin typeface="Arial"/>
              </a:rPr>
              <a:t> </a:t>
            </a:r>
            <a:endParaRPr b="0" lang="en-US" sz="800" strike="noStrike" u="none">
              <a:solidFill>
                <a:srgbClr val="000000"/>
              </a:solidFill>
              <a:effectLst/>
              <a:uFillTx/>
              <a:latin typeface="Arial"/>
            </a:endParaRPr>
          </a:p>
          <a:p>
            <a:pP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000" strike="noStrike" u="none">
                <a:solidFill>
                  <a:srgbClr val="000000"/>
                </a:solidFill>
                <a:effectLst/>
                <a:uFillTx/>
                <a:latin typeface="Arial"/>
              </a:rPr>
              <a:t>Markets start to open</a:t>
            </a:r>
            <a:endParaRPr b="0" lang="en-US" sz="1000" strike="noStrike" u="none">
              <a:solidFill>
                <a:srgbClr val="000000"/>
              </a:solidFill>
              <a:effectLst/>
              <a:uFillTx/>
              <a:latin typeface="Arial"/>
            </a:endParaRPr>
          </a:p>
        </p:txBody>
      </p:sp>
      <p:sp>
        <p:nvSpPr>
          <p:cNvPr id="842" name=""/>
          <p:cNvSpPr/>
          <p:nvPr/>
        </p:nvSpPr>
        <p:spPr>
          <a:xfrm>
            <a:off x="2363760" y="4764240"/>
            <a:ext cx="1606680" cy="18864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43" name=""/>
          <p:cNvSpPr/>
          <p:nvPr/>
        </p:nvSpPr>
        <p:spPr>
          <a:xfrm>
            <a:off x="2542320" y="4788000"/>
            <a:ext cx="12733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000" strike="noStrike" u="none">
                <a:solidFill>
                  <a:srgbClr val="000000"/>
                </a:solidFill>
                <a:effectLst/>
                <a:uFillTx/>
                <a:latin typeface="Arial"/>
              </a:rPr>
              <a:t>Western Markets open</a:t>
            </a:r>
            <a:endParaRPr b="0" lang="en-US" sz="1000" strike="noStrike" u="none">
              <a:solidFill>
                <a:srgbClr val="000000"/>
              </a:solidFill>
              <a:effectLst/>
              <a:uFillTx/>
              <a:latin typeface="Arial"/>
            </a:endParaRPr>
          </a:p>
        </p:txBody>
      </p:sp>
      <p:grpSp>
        <p:nvGrpSpPr>
          <p:cNvPr id="844" name=""/>
          <p:cNvGrpSpPr/>
          <p:nvPr/>
        </p:nvGrpSpPr>
        <p:grpSpPr>
          <a:xfrm>
            <a:off x="1579680" y="5332320"/>
            <a:ext cx="95040" cy="766440"/>
            <a:chOff x="1579680" y="5332320"/>
            <a:chExt cx="95040" cy="766440"/>
          </a:xfrm>
        </p:grpSpPr>
        <p:sp>
          <p:nvSpPr>
            <p:cNvPr id="845" name=""/>
            <p:cNvSpPr/>
            <p:nvPr/>
          </p:nvSpPr>
          <p:spPr>
            <a:xfrm>
              <a:off x="1631880" y="5332320"/>
              <a:ext cx="1800" cy="717840"/>
            </a:xfrm>
            <a:prstGeom prst="line">
              <a:avLst/>
            </a:prstGeom>
            <a:ln cap="rnd"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46" name=""/>
            <p:cNvSpPr/>
            <p:nvPr/>
          </p:nvSpPr>
          <p:spPr>
            <a:xfrm>
              <a:off x="1579680" y="6037920"/>
              <a:ext cx="95040" cy="60840"/>
            </a:xfrm>
            <a:custGeom>
              <a:avLst/>
              <a:gdLst/>
              <a:ahLst/>
              <a:rect l="l" t="t" r="r" b="b"/>
              <a:pathLst>
                <a:path w="60" h="41">
                  <a:moveTo>
                    <a:pt x="0" y="0"/>
                  </a:moveTo>
                  <a:lnTo>
                    <a:pt x="33" y="41"/>
                  </a:lnTo>
                  <a:lnTo>
                    <a:pt x="60" y="0"/>
                  </a:lnTo>
                  <a:lnTo>
                    <a:pt x="0" y="0"/>
                  </a:lnTo>
                  <a:close/>
                </a:path>
              </a:pathLst>
            </a:custGeom>
            <a:solidFill>
              <a:srgbClr val="000000"/>
            </a:solidFill>
            <a:ln w="0">
              <a:noFill/>
            </a:ln>
          </p:spPr>
          <p:style>
            <a:lnRef idx="0"/>
            <a:fillRef idx="0"/>
            <a:effectRef idx="0"/>
            <a:fontRef idx="minor"/>
          </p:style>
          <p:txBody>
            <a:bodyPr lIns="90000" rIns="90000" tIns="14040" bIns="14040" anchor="t">
              <a:noAutofit/>
            </a:bodyPr>
            <a:p>
              <a:endParaRPr b="0" lang="en-US" sz="2400" strike="noStrike" u="none">
                <a:solidFill>
                  <a:srgbClr val="000000"/>
                </a:solidFill>
                <a:effectLst/>
                <a:uFillTx/>
                <a:latin typeface="Arial"/>
              </a:endParaRPr>
            </a:p>
          </p:txBody>
        </p:sp>
      </p:grpSp>
      <p:sp>
        <p:nvSpPr>
          <p:cNvPr id="847" name=""/>
          <p:cNvSpPr/>
          <p:nvPr/>
        </p:nvSpPr>
        <p:spPr>
          <a:xfrm>
            <a:off x="1012680" y="5137200"/>
            <a:ext cx="1150920" cy="19044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848" name=""/>
          <p:cNvSpPr/>
          <p:nvPr/>
        </p:nvSpPr>
        <p:spPr>
          <a:xfrm>
            <a:off x="1220760" y="5164200"/>
            <a:ext cx="7034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000" strike="noStrike" u="none">
                <a:solidFill>
                  <a:srgbClr val="000000"/>
                </a:solidFill>
                <a:effectLst/>
                <a:uFillTx/>
                <a:latin typeface="Arial"/>
              </a:rPr>
              <a:t>UK  Market  </a:t>
            </a:r>
            <a:endParaRPr b="0" lang="en-US" sz="1000" strike="noStrike" u="none">
              <a:solidFill>
                <a:srgbClr val="000000"/>
              </a:solidFill>
              <a:effectLst/>
              <a:uFillTx/>
              <a:latin typeface="Arial"/>
            </a:endParaRPr>
          </a:p>
        </p:txBody>
      </p:sp>
      <p:sp>
        <p:nvSpPr>
          <p:cNvPr id="849" name=""/>
          <p:cNvSpPr/>
          <p:nvPr/>
        </p:nvSpPr>
        <p:spPr>
          <a:xfrm>
            <a:off x="7029360" y="3583080"/>
            <a:ext cx="152424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000000"/>
                </a:solidFill>
                <a:effectLst/>
                <a:uFillTx/>
                <a:latin typeface="Arial"/>
              </a:rPr>
              <a:t>Traditional Sales</a:t>
            </a:r>
            <a:endParaRPr b="0" lang="en-US" sz="1000" strike="noStrike" u="none">
              <a:solidFill>
                <a:srgbClr val="000000"/>
              </a:solidFill>
              <a:effectLst/>
              <a:uFillTx/>
              <a:latin typeface="Arial"/>
            </a:endParaRPr>
          </a:p>
        </p:txBody>
      </p:sp>
      <p:sp>
        <p:nvSpPr>
          <p:cNvPr id="850" name=""/>
          <p:cNvSpPr/>
          <p:nvPr/>
        </p:nvSpPr>
        <p:spPr>
          <a:xfrm>
            <a:off x="6934320" y="4830840"/>
            <a:ext cx="167616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000" strike="noStrike" u="none">
                <a:solidFill>
                  <a:srgbClr val="ffffff"/>
                </a:solidFill>
                <a:effectLst/>
                <a:uFillTx/>
                <a:latin typeface="Arial"/>
              </a:rPr>
              <a:t>Competitive Market</a:t>
            </a:r>
            <a:endParaRPr b="0" lang="en-US" sz="1000" strike="noStrike" u="none">
              <a:solidFill>
                <a:srgbClr val="000000"/>
              </a:solidFill>
              <a:effectLst/>
              <a:uFillTx/>
              <a:latin typeface="Arial"/>
            </a:endParaRPr>
          </a:p>
        </p:txBody>
      </p:sp>
      <p:sp>
        <p:nvSpPr>
          <p:cNvPr id="851" name=""/>
          <p:cNvSpPr/>
          <p:nvPr/>
        </p:nvSpPr>
        <p:spPr>
          <a:xfrm>
            <a:off x="7696080" y="5105520"/>
            <a:ext cx="0" cy="3808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52" name=""/>
          <p:cNvSpPr/>
          <p:nvPr/>
        </p:nvSpPr>
        <p:spPr>
          <a:xfrm flipV="1">
            <a:off x="7705800" y="3843360"/>
            <a:ext cx="0" cy="3808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53" name=""/>
          <p:cNvSpPr/>
          <p:nvPr/>
        </p:nvSpPr>
        <p:spPr>
          <a:xfrm>
            <a:off x="4630680" y="4376880"/>
            <a:ext cx="839880" cy="6523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54" name=""/>
          <p:cNvSpPr/>
          <p:nvPr/>
        </p:nvSpPr>
        <p:spPr>
          <a:xfrm>
            <a:off x="3645000" y="4952880"/>
            <a:ext cx="672840" cy="6987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5" name=""/>
          <p:cNvSpPr/>
          <p:nvPr/>
        </p:nvSpPr>
        <p:spPr>
          <a:xfrm>
            <a:off x="698400" y="317520"/>
            <a:ext cx="7772400" cy="1143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EU Contestable Electricity Market </a:t>
            </a:r>
            <a:br>
              <a:rPr sz="3000"/>
            </a:br>
            <a:br>
              <a:rPr sz="3000"/>
            </a:br>
            <a:r>
              <a:rPr b="0" lang="en-US" sz="2100" strike="noStrike" u="none">
                <a:solidFill>
                  <a:srgbClr val="000000"/>
                </a:solidFill>
                <a:effectLst/>
                <a:uFillTx/>
                <a:latin typeface="Arial Black"/>
              </a:rPr>
              <a:t>Year to Year Expected vs. Actual</a:t>
            </a:r>
            <a:endParaRPr b="0" lang="en-US" sz="2100" strike="noStrike" u="none">
              <a:solidFill>
                <a:srgbClr val="000000"/>
              </a:solidFill>
              <a:effectLst/>
              <a:uFillTx/>
              <a:latin typeface="Arial"/>
            </a:endParaRPr>
          </a:p>
        </p:txBody>
      </p:sp>
      <p:graphicFrame>
        <p:nvGraphicFramePr>
          <p:cNvPr id="856" name=""/>
          <p:cNvGraphicFramePr/>
          <p:nvPr/>
        </p:nvGraphicFramePr>
        <p:xfrm>
          <a:off x="927000" y="1498680"/>
          <a:ext cx="7775640" cy="5168880"/>
        </p:xfrm>
        <a:graphic>
          <a:graphicData uri="http://schemas.openxmlformats.org/presentationml/2006/ole">
            <p:oleObj r:id="rId1" spid="">
              <p:embed/>
              <p:pic>
                <p:nvPicPr>
                  <p:cNvPr id="857" name="" descr=""/>
                  <p:cNvPicPr/>
                  <p:nvPr/>
                </p:nvPicPr>
                <p:blipFill>
                  <a:blip r:embed="rId2"/>
                  <a:stretch/>
                </p:blipFill>
                <p:spPr>
                  <a:xfrm>
                    <a:off x="927000" y="1498680"/>
                    <a:ext cx="7775640" cy="5168880"/>
                  </a:xfrm>
                  <a:prstGeom prst="rect">
                    <a:avLst/>
                  </a:prstGeom>
                  <a:noFill/>
                  <a:ln w="0">
                    <a:noFill/>
                  </a:ln>
                </p:spPr>
              </p:pic>
            </p:oleObj>
          </a:graphicData>
        </a:graphic>
      </p:graphicFrame>
      <p:sp>
        <p:nvSpPr>
          <p:cNvPr id="858" name=""/>
          <p:cNvSpPr/>
          <p:nvPr/>
        </p:nvSpPr>
        <p:spPr>
          <a:xfrm rot="16200000">
            <a:off x="370800" y="3951720"/>
            <a:ext cx="108180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Billions</a:t>
            </a:r>
            <a:endParaRPr b="0" lang="en-US"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859" name=""/>
          <p:cNvSpPr/>
          <p:nvPr/>
        </p:nvSpPr>
        <p:spPr>
          <a:xfrm>
            <a:off x="760320" y="2222640"/>
            <a:ext cx="7647120" cy="1504800"/>
          </a:xfrm>
          <a:prstGeom prst="bevel">
            <a:avLst>
              <a:gd name="adj" fmla="val 12500"/>
            </a:avLst>
          </a:prstGeom>
          <a:gradFill rotWithShape="0">
            <a:gsLst>
              <a:gs pos="0">
                <a:srgbClr val="0091ff"/>
              </a:gs>
              <a:gs pos="50000">
                <a:srgbClr val="a8d9fe"/>
              </a:gs>
              <a:gs pos="100000">
                <a:srgbClr val="0091ff"/>
              </a:gs>
            </a:gsLst>
            <a:lin ang="5400000"/>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60" name=""/>
          <p:cNvSpPr/>
          <p:nvPr/>
        </p:nvSpPr>
        <p:spPr>
          <a:xfrm>
            <a:off x="1383840" y="2684520"/>
            <a:ext cx="6374880" cy="58176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MX" sz="3200" strike="noStrike" u="none">
                <a:solidFill>
                  <a:srgbClr val="ffffff"/>
                </a:solidFill>
                <a:effectLst/>
                <a:uFillTx/>
                <a:latin typeface="Arial Black"/>
              </a:rPr>
              <a:t>Government Affairs-Mexico </a:t>
            </a:r>
            <a:endParaRPr b="0" lang="en-US"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1" name=""/>
          <p:cNvSpPr/>
          <p:nvPr/>
        </p:nvSpPr>
        <p:spPr>
          <a:xfrm>
            <a:off x="1406520" y="736560"/>
            <a:ext cx="184320" cy="274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862" name=""/>
          <p:cNvSpPr/>
          <p:nvPr/>
        </p:nvSpPr>
        <p:spPr>
          <a:xfrm>
            <a:off x="1266840" y="2070000"/>
            <a:ext cx="7188120" cy="27752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To promote, accelerate and influence change in those activities in which Enron has an interest</a:t>
            </a:r>
            <a:endParaRPr b="0" lang="en-US" sz="2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endParaRPr b="0" lang="en-US" sz="2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This year our efforts have been directed to electricity and natural gas</a:t>
            </a:r>
            <a:endParaRPr b="0" lang="en-US" sz="2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endParaRPr b="0" lang="en-US" sz="2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We are in the process of initiating an effort in telecommunications and water</a:t>
            </a:r>
            <a:endParaRPr b="0" lang="en-US" sz="2200" strike="noStrike" u="none">
              <a:solidFill>
                <a:srgbClr val="000000"/>
              </a:solidFill>
              <a:effectLst/>
              <a:uFillTx/>
              <a:latin typeface="Arial"/>
            </a:endParaRPr>
          </a:p>
        </p:txBody>
      </p:sp>
      <p:sp>
        <p:nvSpPr>
          <p:cNvPr id="863" name=""/>
          <p:cNvSpPr/>
          <p:nvPr/>
        </p:nvSpPr>
        <p:spPr>
          <a:xfrm>
            <a:off x="3352320" y="263520"/>
            <a:ext cx="240300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Objectives</a:t>
            </a:r>
            <a:endParaRPr b="0" lang="en-US" sz="3000" strike="noStrike" u="none">
              <a:solidFill>
                <a:srgbClr val="000000"/>
              </a:solidFill>
              <a:effectLst/>
              <a:uFillTx/>
              <a:latin typeface="Arial"/>
            </a:endParaRPr>
          </a:p>
        </p:txBody>
      </p:sp>
      <p:sp>
        <p:nvSpPr>
          <p:cNvPr id="864" name=""/>
          <p:cNvSpPr/>
          <p:nvPr/>
        </p:nvSpPr>
        <p:spPr>
          <a:xfrm flipV="1">
            <a:off x="1111320" y="2192400"/>
            <a:ext cx="164880" cy="1648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
        <p:nvSpPr>
          <p:cNvPr id="865" name=""/>
          <p:cNvSpPr/>
          <p:nvPr/>
        </p:nvSpPr>
        <p:spPr>
          <a:xfrm flipV="1">
            <a:off x="1111320" y="3199680"/>
            <a:ext cx="164880" cy="1652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
        <p:nvSpPr>
          <p:cNvPr id="866" name=""/>
          <p:cNvSpPr/>
          <p:nvPr/>
        </p:nvSpPr>
        <p:spPr>
          <a:xfrm flipV="1">
            <a:off x="1111320" y="4214880"/>
            <a:ext cx="164880" cy="1648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7" name=""/>
          <p:cNvSpPr/>
          <p:nvPr/>
        </p:nvSpPr>
        <p:spPr>
          <a:xfrm>
            <a:off x="1406520" y="736560"/>
            <a:ext cx="184320" cy="274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868" name=""/>
          <p:cNvSpPr/>
          <p:nvPr/>
        </p:nvSpPr>
        <p:spPr>
          <a:xfrm>
            <a:off x="1054080" y="1647720"/>
            <a:ext cx="7004160" cy="4362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Arial Black"/>
              </a:rPr>
              <a:t>Advocacy</a:t>
            </a:r>
            <a:r>
              <a:rPr b="0" lang="en-US" sz="2000" strike="noStrike" u="none">
                <a:solidFill>
                  <a:srgbClr val="000000"/>
                </a:solidFill>
                <a:effectLst/>
                <a:uFillTx/>
                <a:latin typeface="Arial Black"/>
              </a:rPr>
              <a:t>.</a:t>
            </a:r>
            <a:r>
              <a:rPr b="1" lang="en-US" sz="2000" strike="noStrike" u="none">
                <a:solidFill>
                  <a:srgbClr val="000000"/>
                </a:solidFill>
                <a:effectLst/>
                <a:uFillTx/>
                <a:latin typeface="Arial"/>
              </a:rPr>
              <a:t> In Mexico, a great part of the process has consisted of informing the different parties (Congress, private sector, regulators and policy makers) of the benefits of change and of convincing them of the extra benefits of doing things within the most competitive environment possible.</a:t>
            </a:r>
            <a:endParaRPr b="0" lang="en-US" sz="2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Arial Black"/>
              </a:rPr>
              <a:t>Transaction Support</a:t>
            </a:r>
            <a:r>
              <a:rPr b="1" lang="en-US" sz="2000" strike="noStrike" u="none">
                <a:solidFill>
                  <a:srgbClr val="000000"/>
                </a:solidFill>
                <a:effectLst/>
                <a:uFillTx/>
                <a:latin typeface="Arial"/>
              </a:rPr>
              <a:t>.  Around 30% of the time is dedicated to commercial projects: looking for new opportunities resulting from deregulation, developing clients, getting the resources to serve those clients, putting proposals together and trying to close transactions.</a:t>
            </a:r>
            <a:endParaRPr b="0" lang="en-US" sz="2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
        <p:nvSpPr>
          <p:cNvPr id="869" name=""/>
          <p:cNvSpPr/>
          <p:nvPr/>
        </p:nvSpPr>
        <p:spPr>
          <a:xfrm>
            <a:off x="3453120" y="263520"/>
            <a:ext cx="2234160" cy="551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Functions</a:t>
            </a:r>
            <a:endParaRPr b="0" lang="en-US" sz="3000" strike="noStrike" u="none">
              <a:solidFill>
                <a:srgbClr val="000000"/>
              </a:solidFill>
              <a:effectLst/>
              <a:uFillTx/>
              <a:latin typeface="Arial"/>
            </a:endParaRPr>
          </a:p>
        </p:txBody>
      </p:sp>
      <p:sp>
        <p:nvSpPr>
          <p:cNvPr id="870" name=""/>
          <p:cNvSpPr/>
          <p:nvPr/>
        </p:nvSpPr>
        <p:spPr>
          <a:xfrm flipV="1">
            <a:off x="944640" y="1757520"/>
            <a:ext cx="164880" cy="1648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
        <p:nvSpPr>
          <p:cNvPr id="871" name=""/>
          <p:cNvSpPr/>
          <p:nvPr/>
        </p:nvSpPr>
        <p:spPr>
          <a:xfrm flipV="1">
            <a:off x="944640" y="3885480"/>
            <a:ext cx="164880" cy="1652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2" name=""/>
          <p:cNvSpPr/>
          <p:nvPr/>
        </p:nvSpPr>
        <p:spPr>
          <a:xfrm>
            <a:off x="1406520" y="736560"/>
            <a:ext cx="184320" cy="274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873" name=""/>
          <p:cNvSpPr/>
          <p:nvPr/>
        </p:nvSpPr>
        <p:spPr>
          <a:xfrm>
            <a:off x="792000" y="1859040"/>
            <a:ext cx="7834320" cy="31104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Build personal relationships, keeping low profile in order not to attract attention during the energy             </a:t>
            </a:r>
            <a:endParaRPr b="0" lang="en-US" sz="2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sector reform process.</a:t>
            </a:r>
            <a:endParaRPr b="0" lang="en-US" sz="2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endParaRPr b="0" lang="en-US" sz="2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Become a reliable and trustworthy source of information and opinion on the restructuring of the energy</a:t>
            </a:r>
            <a:endParaRPr b="0" lang="en-US" sz="2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sector, on the development of energy markets and on regulatory change and its implementation. </a:t>
            </a:r>
            <a:endParaRPr b="0" lang="en-US" sz="2200" strike="noStrike" u="none">
              <a:solidFill>
                <a:srgbClr val="000000"/>
              </a:solidFill>
              <a:effectLst/>
              <a:uFillTx/>
              <a:latin typeface="Arial"/>
            </a:endParaRPr>
          </a:p>
        </p:txBody>
      </p:sp>
      <p:sp>
        <p:nvSpPr>
          <p:cNvPr id="874" name=""/>
          <p:cNvSpPr/>
          <p:nvPr/>
        </p:nvSpPr>
        <p:spPr>
          <a:xfrm>
            <a:off x="3606120" y="263520"/>
            <a:ext cx="195840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Strategy</a:t>
            </a:r>
            <a:endParaRPr b="0" lang="en-US" sz="3000" strike="noStrike" u="none">
              <a:solidFill>
                <a:srgbClr val="000000"/>
              </a:solidFill>
              <a:effectLst/>
              <a:uFillTx/>
              <a:latin typeface="Arial"/>
            </a:endParaRPr>
          </a:p>
        </p:txBody>
      </p:sp>
      <p:sp>
        <p:nvSpPr>
          <p:cNvPr id="875" name=""/>
          <p:cNvSpPr/>
          <p:nvPr/>
        </p:nvSpPr>
        <p:spPr>
          <a:xfrm flipV="1">
            <a:off x="627120" y="1999440"/>
            <a:ext cx="164880" cy="1652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
        <p:nvSpPr>
          <p:cNvPr id="876" name=""/>
          <p:cNvSpPr/>
          <p:nvPr/>
        </p:nvSpPr>
        <p:spPr>
          <a:xfrm flipV="1">
            <a:off x="627120" y="3656880"/>
            <a:ext cx="164880" cy="16524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7" name=""/>
          <p:cNvSpPr/>
          <p:nvPr/>
        </p:nvSpPr>
        <p:spPr>
          <a:xfrm>
            <a:off x="468360" y="1197000"/>
            <a:ext cx="1214280" cy="317520"/>
          </a:xfrm>
          <a:prstGeom prst="bevel">
            <a:avLst>
              <a:gd name="adj" fmla="val 12500"/>
            </a:avLst>
          </a:prstGeom>
          <a:gradFill rotWithShape="0">
            <a:gsLst>
              <a:gs pos="0">
                <a:srgbClr val="0091ff"/>
              </a:gs>
              <a:gs pos="50000">
                <a:srgbClr val="a8d9fe"/>
              </a:gs>
              <a:gs pos="100000">
                <a:srgbClr val="0091ff"/>
              </a:gs>
            </a:gsLst>
            <a:lin ang="5400000"/>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78" name=""/>
          <p:cNvSpPr/>
          <p:nvPr/>
        </p:nvSpPr>
        <p:spPr>
          <a:xfrm>
            <a:off x="912600" y="1600200"/>
            <a:ext cx="172152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With the Government</a:t>
            </a:r>
            <a:endParaRPr b="0" lang="en-US" sz="1200" strike="noStrike" u="none">
              <a:solidFill>
                <a:srgbClr val="000000"/>
              </a:solidFill>
              <a:effectLst/>
              <a:uFillTx/>
              <a:latin typeface="Arial"/>
            </a:endParaRPr>
          </a:p>
        </p:txBody>
      </p:sp>
      <p:sp>
        <p:nvSpPr>
          <p:cNvPr id="879" name=""/>
          <p:cNvSpPr/>
          <p:nvPr/>
        </p:nvSpPr>
        <p:spPr>
          <a:xfrm>
            <a:off x="911880" y="4078440"/>
            <a:ext cx="133236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With the Parties</a:t>
            </a:r>
            <a:endParaRPr b="0" lang="en-US" sz="1200" strike="noStrike" u="none">
              <a:solidFill>
                <a:srgbClr val="000000"/>
              </a:solidFill>
              <a:effectLst/>
              <a:uFillTx/>
              <a:latin typeface="Arial"/>
            </a:endParaRPr>
          </a:p>
        </p:txBody>
      </p:sp>
      <p:sp>
        <p:nvSpPr>
          <p:cNvPr id="880" name=""/>
          <p:cNvSpPr/>
          <p:nvPr/>
        </p:nvSpPr>
        <p:spPr>
          <a:xfrm>
            <a:off x="911520" y="3112920"/>
            <a:ext cx="184896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With the Private Sector</a:t>
            </a:r>
            <a:endParaRPr b="0" lang="en-US" sz="1200" strike="noStrike" u="none">
              <a:solidFill>
                <a:srgbClr val="000000"/>
              </a:solidFill>
              <a:effectLst/>
              <a:uFillTx/>
              <a:latin typeface="Arial"/>
            </a:endParaRPr>
          </a:p>
        </p:txBody>
      </p:sp>
      <p:sp>
        <p:nvSpPr>
          <p:cNvPr id="881" name=""/>
          <p:cNvSpPr/>
          <p:nvPr/>
        </p:nvSpPr>
        <p:spPr>
          <a:xfrm>
            <a:off x="1179360" y="1927080"/>
            <a:ext cx="7686720" cy="1191240"/>
          </a:xfrm>
          <a:prstGeom prst="rect">
            <a:avLst/>
          </a:prstGeom>
          <a:noFill/>
          <a:ln w="0">
            <a:noFill/>
          </a:ln>
        </p:spPr>
        <p:style>
          <a:lnRef idx="0"/>
          <a:fillRef idx="0"/>
          <a:effectRef idx="0"/>
          <a:fontRef idx="minor"/>
        </p:style>
        <p:txBody>
          <a:bodyPr lIns="90000" rIns="90000" tIns="46800" bIns="46800" anchor="t">
            <a:spAutoFit/>
          </a:bodyPr>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a:t>
            </a:r>
            <a:r>
              <a:rPr b="1" lang="en-US" sz="1200" strike="noStrike" u="none">
                <a:solidFill>
                  <a:srgbClr val="000000"/>
                </a:solidFill>
                <a:effectLst/>
                <a:uFillTx/>
                <a:latin typeface="Arial"/>
              </a:rPr>
              <a:t>Secured changes in bidding rules which enhance our opportunities</a:t>
            </a:r>
            <a:endParaRPr b="0" lang="en-US" sz="12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Enron executives meeting with President Ernesto Zedillo  and the Secretary of Energy to support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regulatory reform </a:t>
            </a:r>
            <a:endParaRPr b="0" lang="en-US" sz="12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Support to the Secretary in lobbying efforts with the private sector and members of Congress</a:t>
            </a:r>
            <a:endParaRPr b="0" lang="en-US" sz="12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Exploring business opportunities in Hydro power and discussing Hydro generation policy</a:t>
            </a:r>
            <a:endParaRPr b="0" lang="en-US" sz="12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a:t>
            </a:r>
            <a:r>
              <a:rPr b="1" lang="en-US" sz="1200" strike="noStrike" u="none">
                <a:solidFill>
                  <a:srgbClr val="000000"/>
                </a:solidFill>
                <a:effectLst/>
                <a:uFillTx/>
                <a:latin typeface="Arial"/>
              </a:rPr>
              <a:t>Our opinions on the proposed specific regulation have been handed to the Secretary of Energy</a:t>
            </a:r>
            <a:endParaRPr b="0" lang="en-US" sz="1200" strike="noStrike" u="none">
              <a:solidFill>
                <a:srgbClr val="000000"/>
              </a:solidFill>
              <a:effectLst/>
              <a:uFillTx/>
              <a:latin typeface="Arial"/>
            </a:endParaRPr>
          </a:p>
        </p:txBody>
      </p:sp>
      <p:sp>
        <p:nvSpPr>
          <p:cNvPr id="882" name=""/>
          <p:cNvSpPr/>
          <p:nvPr/>
        </p:nvSpPr>
        <p:spPr>
          <a:xfrm>
            <a:off x="1179360" y="3354480"/>
            <a:ext cx="6924960" cy="642600"/>
          </a:xfrm>
          <a:prstGeom prst="rect">
            <a:avLst/>
          </a:prstGeom>
          <a:noFill/>
          <a:ln w="0">
            <a:noFill/>
          </a:ln>
        </p:spPr>
        <p:style>
          <a:lnRef idx="0"/>
          <a:fillRef idx="0"/>
          <a:effectRef idx="0"/>
          <a:fontRef idx="minor"/>
        </p:style>
        <p:txBody>
          <a:bodyPr lIns="90000" rIns="90000" tIns="46800" bIns="46800" anchor="t">
            <a:spAutoFit/>
          </a:bodyPr>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Information support for press releases and interviews of business leaders</a:t>
            </a:r>
            <a:endParaRPr b="0" lang="en-US" sz="12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Organization of the most important foreign business leaders in order to send more than 200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letters to members of Congress</a:t>
            </a:r>
            <a:endParaRPr b="0" lang="en-US" sz="1200" strike="noStrike" u="none">
              <a:solidFill>
                <a:srgbClr val="000000"/>
              </a:solidFill>
              <a:effectLst/>
              <a:uFillTx/>
              <a:latin typeface="Arial"/>
            </a:endParaRPr>
          </a:p>
        </p:txBody>
      </p:sp>
      <p:sp>
        <p:nvSpPr>
          <p:cNvPr id="883" name=""/>
          <p:cNvSpPr/>
          <p:nvPr/>
        </p:nvSpPr>
        <p:spPr>
          <a:xfrm>
            <a:off x="1179360" y="4314960"/>
            <a:ext cx="7382160" cy="1191240"/>
          </a:xfrm>
          <a:prstGeom prst="rect">
            <a:avLst/>
          </a:prstGeom>
          <a:noFill/>
          <a:ln w="0">
            <a:noFill/>
          </a:ln>
        </p:spPr>
        <p:style>
          <a:lnRef idx="0"/>
          <a:fillRef idx="0"/>
          <a:effectRef idx="0"/>
          <a:fontRef idx="minor"/>
        </p:style>
        <p:txBody>
          <a:bodyPr lIns="90000" rIns="90000" tIns="46800" bIns="46800" anchor="t">
            <a:spAutoFit/>
          </a:bodyPr>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Interviews with the highest ranking party members of the Energy Commission and of</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the Industry Promotion Commission of the House of Representatives to discuss the reforms</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to the electricity regulation</a:t>
            </a:r>
            <a:endParaRPr b="0" lang="en-US" sz="12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Organization of a discussion panel with the private sector and members of Congress</a:t>
            </a:r>
            <a:endParaRPr b="0" lang="en-US" sz="12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a:t>
            </a:r>
            <a:r>
              <a:rPr b="1" lang="en-US" sz="1200" strike="noStrike" u="none">
                <a:solidFill>
                  <a:srgbClr val="000000"/>
                </a:solidFill>
                <a:effectLst/>
                <a:uFillTx/>
                <a:latin typeface="Arial"/>
              </a:rPr>
              <a:t>Wrote, for the PAN, a counterproposal to the Executive which included Enron’s views, and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that was agreed upon by the Secretary of Energy</a:t>
            </a:r>
            <a:endParaRPr b="0" lang="en-US" sz="1200" strike="noStrike" u="none">
              <a:solidFill>
                <a:srgbClr val="000000"/>
              </a:solidFill>
              <a:effectLst/>
              <a:uFillTx/>
              <a:latin typeface="Arial"/>
            </a:endParaRPr>
          </a:p>
        </p:txBody>
      </p:sp>
      <p:sp>
        <p:nvSpPr>
          <p:cNvPr id="884" name=""/>
          <p:cNvSpPr/>
          <p:nvPr/>
        </p:nvSpPr>
        <p:spPr>
          <a:xfrm>
            <a:off x="519840" y="1236600"/>
            <a:ext cx="1179720" cy="27684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ELECTRICITY</a:t>
            </a:r>
            <a:endParaRPr b="0" lang="en-US" sz="1200" strike="noStrike" u="none">
              <a:solidFill>
                <a:srgbClr val="000000"/>
              </a:solidFill>
              <a:effectLst/>
              <a:uFillTx/>
              <a:latin typeface="Arial"/>
            </a:endParaRPr>
          </a:p>
        </p:txBody>
      </p:sp>
      <p:sp>
        <p:nvSpPr>
          <p:cNvPr id="885" name=""/>
          <p:cNvSpPr/>
          <p:nvPr/>
        </p:nvSpPr>
        <p:spPr>
          <a:xfrm>
            <a:off x="0" y="19368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Update</a:t>
            </a:r>
            <a:endParaRPr b="0" lang="en-US" sz="3000" strike="noStrike" u="none">
              <a:solidFill>
                <a:srgbClr val="000000"/>
              </a:solidFill>
              <a:effectLst/>
              <a:uFillTx/>
              <a:latin typeface="Arial"/>
            </a:endParaRPr>
          </a:p>
        </p:txBody>
      </p:sp>
      <p:sp>
        <p:nvSpPr>
          <p:cNvPr id="886" name=""/>
          <p:cNvSpPr/>
          <p:nvPr/>
        </p:nvSpPr>
        <p:spPr>
          <a:xfrm flipV="1">
            <a:off x="793800" y="1668600"/>
            <a:ext cx="101520" cy="1015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887" name=""/>
          <p:cNvSpPr/>
          <p:nvPr/>
        </p:nvSpPr>
        <p:spPr>
          <a:xfrm flipV="1">
            <a:off x="793800" y="3184560"/>
            <a:ext cx="101520" cy="1015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888" name=""/>
          <p:cNvSpPr/>
          <p:nvPr/>
        </p:nvSpPr>
        <p:spPr>
          <a:xfrm flipV="1">
            <a:off x="793800" y="4165560"/>
            <a:ext cx="101520" cy="1015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9" name=""/>
          <p:cNvSpPr/>
          <p:nvPr/>
        </p:nvSpPr>
        <p:spPr>
          <a:xfrm>
            <a:off x="511200" y="4227480"/>
            <a:ext cx="1214280" cy="317520"/>
          </a:xfrm>
          <a:prstGeom prst="bevel">
            <a:avLst>
              <a:gd name="adj" fmla="val 12500"/>
            </a:avLst>
          </a:prstGeom>
          <a:gradFill rotWithShape="0">
            <a:gsLst>
              <a:gs pos="0">
                <a:srgbClr val="0091ff"/>
              </a:gs>
              <a:gs pos="50000">
                <a:srgbClr val="a8d9fe"/>
              </a:gs>
              <a:gs pos="100000">
                <a:srgbClr val="0091ff"/>
              </a:gs>
            </a:gsLst>
            <a:lin ang="5400000"/>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90" name=""/>
          <p:cNvSpPr/>
          <p:nvPr/>
        </p:nvSpPr>
        <p:spPr>
          <a:xfrm>
            <a:off x="539640" y="1438200"/>
            <a:ext cx="1214640" cy="317520"/>
          </a:xfrm>
          <a:prstGeom prst="bevel">
            <a:avLst>
              <a:gd name="adj" fmla="val 12500"/>
            </a:avLst>
          </a:prstGeom>
          <a:gradFill rotWithShape="0">
            <a:gsLst>
              <a:gs pos="0">
                <a:srgbClr val="0091ff"/>
              </a:gs>
              <a:gs pos="50000">
                <a:srgbClr val="a8d9fe"/>
              </a:gs>
              <a:gs pos="100000">
                <a:srgbClr val="0091ff"/>
              </a:gs>
            </a:gsLst>
            <a:lin ang="5400000"/>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891" name=""/>
          <p:cNvSpPr/>
          <p:nvPr/>
        </p:nvSpPr>
        <p:spPr>
          <a:xfrm flipV="1">
            <a:off x="865080" y="3211560"/>
            <a:ext cx="101880" cy="1015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892" name=""/>
          <p:cNvSpPr/>
          <p:nvPr/>
        </p:nvSpPr>
        <p:spPr>
          <a:xfrm>
            <a:off x="512280" y="1465200"/>
            <a:ext cx="1289880" cy="27684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NATURAL GAS</a:t>
            </a:r>
            <a:endParaRPr b="0" lang="en-US" sz="1200" strike="noStrike" u="none">
              <a:solidFill>
                <a:srgbClr val="000000"/>
              </a:solidFill>
              <a:effectLst/>
              <a:uFillTx/>
              <a:latin typeface="Arial"/>
            </a:endParaRPr>
          </a:p>
        </p:txBody>
      </p:sp>
      <p:sp>
        <p:nvSpPr>
          <p:cNvPr id="893" name=""/>
          <p:cNvSpPr/>
          <p:nvPr/>
        </p:nvSpPr>
        <p:spPr>
          <a:xfrm>
            <a:off x="956880" y="1770120"/>
            <a:ext cx="172152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With the Government</a:t>
            </a:r>
            <a:endParaRPr b="0" lang="en-US" sz="1200" strike="noStrike" u="none">
              <a:solidFill>
                <a:srgbClr val="000000"/>
              </a:solidFill>
              <a:effectLst/>
              <a:uFillTx/>
              <a:latin typeface="Arial"/>
            </a:endParaRPr>
          </a:p>
        </p:txBody>
      </p:sp>
      <p:sp>
        <p:nvSpPr>
          <p:cNvPr id="894" name=""/>
          <p:cNvSpPr/>
          <p:nvPr/>
        </p:nvSpPr>
        <p:spPr>
          <a:xfrm>
            <a:off x="956160" y="3119400"/>
            <a:ext cx="133236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With the Parties</a:t>
            </a:r>
            <a:endParaRPr b="0" lang="en-US" sz="1200" strike="noStrike" u="none">
              <a:solidFill>
                <a:srgbClr val="000000"/>
              </a:solidFill>
              <a:effectLst/>
              <a:uFillTx/>
              <a:latin typeface="Arial"/>
            </a:endParaRPr>
          </a:p>
        </p:txBody>
      </p:sp>
      <p:sp>
        <p:nvSpPr>
          <p:cNvPr id="895" name=""/>
          <p:cNvSpPr/>
          <p:nvPr/>
        </p:nvSpPr>
        <p:spPr>
          <a:xfrm>
            <a:off x="1498680" y="1981080"/>
            <a:ext cx="7392960" cy="1008360"/>
          </a:xfrm>
          <a:prstGeom prst="rect">
            <a:avLst/>
          </a:prstGeom>
          <a:noFill/>
          <a:ln w="0">
            <a:noFill/>
          </a:ln>
        </p:spPr>
        <p:style>
          <a:lnRef idx="0"/>
          <a:fillRef idx="0"/>
          <a:effectRef idx="0"/>
          <a:fontRef idx="minor"/>
        </p:style>
        <p:txBody>
          <a:bodyPr lIns="90000" rIns="90000" tIns="46800" bIns="46800" anchor="t">
            <a:spAutoFit/>
          </a:bodyPr>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a:t>
            </a:r>
            <a:r>
              <a:rPr b="1" lang="en-US" sz="1200" strike="noStrike" u="none">
                <a:solidFill>
                  <a:srgbClr val="000000"/>
                </a:solidFill>
                <a:effectLst/>
                <a:uFillTx/>
                <a:latin typeface="Arial"/>
              </a:rPr>
              <a:t>Have successfully argued against an unregulated Pemex natural gas marketing subsidiary</a:t>
            </a:r>
            <a:r>
              <a:rPr b="0" lang="en-US" sz="1200" strike="noStrike" u="none">
                <a:solidFill>
                  <a:srgbClr val="000000"/>
                </a:solidFill>
                <a:effectLst/>
                <a:uFillTx/>
                <a:latin typeface="Arial"/>
              </a:rPr>
              <a:t>.</a:t>
            </a:r>
            <a:endParaRPr b="0" lang="en-US" sz="12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Have sent numerous opinions to the Secretary of Energy and the President of the Energy Regulatory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Commission (CRE) with respect to the unbundling of the gas industry and competition principles for</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the gas market.  </a:t>
            </a:r>
            <a:r>
              <a:rPr b="1" lang="en-US" sz="1200" strike="noStrike" u="none">
                <a:solidFill>
                  <a:srgbClr val="000000"/>
                </a:solidFill>
                <a:effectLst/>
                <a:uFillTx/>
                <a:latin typeface="Arial"/>
              </a:rPr>
              <a:t>Many of these opinions have been sent to them at their request.</a:t>
            </a:r>
            <a:endParaRPr b="0" lang="en-US" sz="12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Have worked with the CRE on the directives for the first hand sales of natural gas. </a:t>
            </a:r>
            <a:endParaRPr b="0" lang="en-US" sz="1200" strike="noStrike" u="none">
              <a:solidFill>
                <a:srgbClr val="000000"/>
              </a:solidFill>
              <a:effectLst/>
              <a:uFillTx/>
              <a:latin typeface="Arial"/>
            </a:endParaRPr>
          </a:p>
        </p:txBody>
      </p:sp>
      <p:sp>
        <p:nvSpPr>
          <p:cNvPr id="896" name=""/>
          <p:cNvSpPr/>
          <p:nvPr/>
        </p:nvSpPr>
        <p:spPr>
          <a:xfrm>
            <a:off x="1498680" y="3341520"/>
            <a:ext cx="7392960" cy="825480"/>
          </a:xfrm>
          <a:prstGeom prst="rect">
            <a:avLst/>
          </a:prstGeom>
          <a:noFill/>
          <a:ln w="0">
            <a:noFill/>
          </a:ln>
        </p:spPr>
        <p:style>
          <a:lnRef idx="0"/>
          <a:fillRef idx="0"/>
          <a:effectRef idx="0"/>
          <a:fontRef idx="minor"/>
        </p:style>
        <p:txBody>
          <a:bodyPr lIns="90000" rIns="90000" tIns="46800" bIns="46800" anchor="t">
            <a:spAutoFit/>
          </a:bodyPr>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a:t>
            </a:r>
            <a:r>
              <a:rPr b="1" lang="en-US" sz="1200" strike="noStrike" u="none">
                <a:solidFill>
                  <a:srgbClr val="000000"/>
                </a:solidFill>
                <a:effectLst/>
                <a:uFillTx/>
                <a:latin typeface="Arial"/>
              </a:rPr>
              <a:t>Included the proposal to restructure and unbundle the natural gas industry within the</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  counterproposal written for the PAN with respect to the electricity reform</a:t>
            </a:r>
            <a:r>
              <a:rPr b="0"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We argued that guaranteeing competition throughout fuel supply chain was indispensable for a </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competitive electric industry.</a:t>
            </a:r>
            <a:endParaRPr b="0" lang="en-US" sz="1200" strike="noStrike" u="none">
              <a:solidFill>
                <a:srgbClr val="000000"/>
              </a:solidFill>
              <a:effectLst/>
              <a:uFillTx/>
              <a:latin typeface="Arial"/>
            </a:endParaRPr>
          </a:p>
        </p:txBody>
      </p:sp>
      <p:sp>
        <p:nvSpPr>
          <p:cNvPr id="897" name=""/>
          <p:cNvSpPr/>
          <p:nvPr/>
        </p:nvSpPr>
        <p:spPr>
          <a:xfrm>
            <a:off x="512640" y="4262400"/>
            <a:ext cx="714240" cy="27684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OTHER</a:t>
            </a:r>
            <a:endParaRPr b="0" lang="en-US" sz="1200" strike="noStrike" u="none">
              <a:solidFill>
                <a:srgbClr val="000000"/>
              </a:solidFill>
              <a:effectLst/>
              <a:uFillTx/>
              <a:latin typeface="Arial"/>
            </a:endParaRPr>
          </a:p>
        </p:txBody>
      </p:sp>
      <p:sp>
        <p:nvSpPr>
          <p:cNvPr id="898" name=""/>
          <p:cNvSpPr/>
          <p:nvPr/>
        </p:nvSpPr>
        <p:spPr>
          <a:xfrm>
            <a:off x="955080" y="4573440"/>
            <a:ext cx="60408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Water</a:t>
            </a:r>
            <a:endParaRPr b="0" lang="en-US" sz="1200" strike="noStrike" u="none">
              <a:solidFill>
                <a:srgbClr val="000000"/>
              </a:solidFill>
              <a:effectLst/>
              <a:uFillTx/>
              <a:latin typeface="Arial"/>
            </a:endParaRPr>
          </a:p>
        </p:txBody>
      </p:sp>
      <p:sp>
        <p:nvSpPr>
          <p:cNvPr id="899" name=""/>
          <p:cNvSpPr/>
          <p:nvPr/>
        </p:nvSpPr>
        <p:spPr>
          <a:xfrm>
            <a:off x="954360" y="5059440"/>
            <a:ext cx="105300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Commercial</a:t>
            </a:r>
            <a:endParaRPr b="0" lang="en-US" sz="1200" strike="noStrike" u="none">
              <a:solidFill>
                <a:srgbClr val="000000"/>
              </a:solidFill>
              <a:effectLst/>
              <a:uFillTx/>
              <a:latin typeface="Arial"/>
            </a:endParaRPr>
          </a:p>
        </p:txBody>
      </p:sp>
      <p:sp>
        <p:nvSpPr>
          <p:cNvPr id="900" name=""/>
          <p:cNvSpPr/>
          <p:nvPr/>
        </p:nvSpPr>
        <p:spPr>
          <a:xfrm>
            <a:off x="1498680" y="4770360"/>
            <a:ext cx="7210440" cy="276840"/>
          </a:xfrm>
          <a:prstGeom prst="rect">
            <a:avLst/>
          </a:prstGeom>
          <a:noFill/>
          <a:ln w="0">
            <a:noFill/>
          </a:ln>
        </p:spPr>
        <p:style>
          <a:lnRef idx="0"/>
          <a:fillRef idx="0"/>
          <a:effectRef idx="0"/>
          <a:fontRef idx="minor"/>
        </p:style>
        <p:txBody>
          <a:bodyPr lIns="90000" rIns="90000" tIns="46800" bIns="46800" anchor="t">
            <a:spAutoFit/>
          </a:bodyPr>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Have worked with Azurix in finding opportunities and introducing them to State Government officials. </a:t>
            </a:r>
            <a:endParaRPr b="0" lang="en-US" sz="1200" strike="noStrike" u="none">
              <a:solidFill>
                <a:srgbClr val="000000"/>
              </a:solidFill>
              <a:effectLst/>
              <a:uFillTx/>
              <a:latin typeface="Arial"/>
            </a:endParaRPr>
          </a:p>
        </p:txBody>
      </p:sp>
      <p:sp>
        <p:nvSpPr>
          <p:cNvPr id="901" name=""/>
          <p:cNvSpPr/>
          <p:nvPr/>
        </p:nvSpPr>
        <p:spPr>
          <a:xfrm>
            <a:off x="1498680" y="5270400"/>
            <a:ext cx="7392960" cy="276840"/>
          </a:xfrm>
          <a:prstGeom prst="rect">
            <a:avLst/>
          </a:prstGeom>
          <a:noFill/>
          <a:ln w="0">
            <a:noFill/>
          </a:ln>
        </p:spPr>
        <p:style>
          <a:lnRef idx="0"/>
          <a:fillRef idx="0"/>
          <a:effectRef idx="0"/>
          <a:fontRef idx="minor"/>
        </p:style>
        <p:txBody>
          <a:bodyPr lIns="90000" rIns="90000" tIns="46800" bIns="46800" anchor="t">
            <a:spAutoFit/>
          </a:bodyPr>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Have started development of several customers.</a:t>
            </a:r>
            <a:endParaRPr b="0" lang="en-US" sz="1200" strike="noStrike" u="none">
              <a:solidFill>
                <a:srgbClr val="000000"/>
              </a:solidFill>
              <a:effectLst/>
              <a:uFillTx/>
              <a:latin typeface="Arial"/>
            </a:endParaRPr>
          </a:p>
        </p:txBody>
      </p:sp>
      <p:sp>
        <p:nvSpPr>
          <p:cNvPr id="902" name=""/>
          <p:cNvSpPr/>
          <p:nvPr/>
        </p:nvSpPr>
        <p:spPr>
          <a:xfrm>
            <a:off x="0" y="21276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Update</a:t>
            </a:r>
            <a:endParaRPr b="0" lang="en-US" sz="3000" strike="noStrike" u="none">
              <a:solidFill>
                <a:srgbClr val="000000"/>
              </a:solidFill>
              <a:effectLst/>
              <a:uFillTx/>
              <a:latin typeface="Arial"/>
            </a:endParaRPr>
          </a:p>
        </p:txBody>
      </p:sp>
      <p:sp>
        <p:nvSpPr>
          <p:cNvPr id="903" name=""/>
          <p:cNvSpPr/>
          <p:nvPr/>
        </p:nvSpPr>
        <p:spPr>
          <a:xfrm flipV="1">
            <a:off x="865080" y="1846440"/>
            <a:ext cx="101880" cy="1015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904" name=""/>
          <p:cNvSpPr/>
          <p:nvPr/>
        </p:nvSpPr>
        <p:spPr>
          <a:xfrm flipV="1">
            <a:off x="865080" y="4665600"/>
            <a:ext cx="101880" cy="1015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905" name=""/>
          <p:cNvSpPr/>
          <p:nvPr/>
        </p:nvSpPr>
        <p:spPr>
          <a:xfrm flipV="1">
            <a:off x="865080" y="5148360"/>
            <a:ext cx="101880" cy="101520"/>
          </a:xfrm>
          <a:prstGeom prst="diamond">
            <a:avLst/>
          </a:prstGeom>
          <a:solidFill>
            <a:srgbClr val="ffe80f"/>
          </a:solidFill>
          <a:ln w="9360">
            <a:solidFill>
              <a:srgbClr val="000000"/>
            </a:solidFill>
            <a:miter/>
          </a:ln>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6" name=""/>
          <p:cNvSpPr/>
          <p:nvPr/>
        </p:nvSpPr>
        <p:spPr>
          <a:xfrm>
            <a:off x="1406520" y="736560"/>
            <a:ext cx="184320" cy="274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907" name=""/>
          <p:cNvSpPr/>
          <p:nvPr/>
        </p:nvSpPr>
        <p:spPr>
          <a:xfrm>
            <a:off x="1009800" y="1959120"/>
            <a:ext cx="6983280" cy="16185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Currently developing an initiative for Enron on how to advocate for change in the electric industry by orienting and informing the policy makers on a case by case basis, offering examples on how to solve relatively common problems.</a:t>
            </a:r>
            <a:endParaRPr b="0" lang="en-US" sz="2000" strike="noStrike" u="none">
              <a:solidFill>
                <a:srgbClr val="000000"/>
              </a:solidFill>
              <a:effectLst/>
              <a:uFillTx/>
              <a:latin typeface="Arial"/>
            </a:endParaRPr>
          </a:p>
        </p:txBody>
      </p:sp>
      <p:sp>
        <p:nvSpPr>
          <p:cNvPr id="908" name=""/>
          <p:cNvSpPr/>
          <p:nvPr/>
        </p:nvSpPr>
        <p:spPr>
          <a:xfrm>
            <a:off x="3454200" y="263520"/>
            <a:ext cx="2275560" cy="551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Initiatives</a:t>
            </a:r>
            <a:endParaRPr b="0" lang="en-US" sz="3000" strike="noStrike" u="none">
              <a:solidFill>
                <a:srgbClr val="000000"/>
              </a:solidFill>
              <a:effectLst/>
              <a:uFillTx/>
              <a:latin typeface="Arial"/>
            </a:endParaRPr>
          </a:p>
        </p:txBody>
      </p:sp>
      <p:sp>
        <p:nvSpPr>
          <p:cNvPr id="909" name=""/>
          <p:cNvSpPr/>
          <p:nvPr/>
        </p:nvSpPr>
        <p:spPr>
          <a:xfrm flipV="1">
            <a:off x="855720" y="2082960"/>
            <a:ext cx="164880" cy="164880"/>
          </a:xfrm>
          <a:prstGeom prst="diamond">
            <a:avLst/>
          </a:prstGeom>
          <a:solidFill>
            <a:srgbClr val="ffe80f"/>
          </a:solidFill>
          <a:ln w="9360">
            <a:solidFill>
              <a:srgbClr val="000000"/>
            </a:solidFill>
            <a:miter/>
          </a:ln>
        </p:spPr>
        <p:style>
          <a:lnRef idx="0"/>
          <a:fillRef idx="0"/>
          <a:effectRef idx="0"/>
          <a:fontRef idx="minor"/>
        </p:style>
        <p:txBody>
          <a:bodyPr wrap="none" lIns="90000" rIns="90000" tIns="36000" bIns="3600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0" name=""/>
          <p:cNvSpPr/>
          <p:nvPr/>
        </p:nvSpPr>
        <p:spPr>
          <a:xfrm>
            <a:off x="747720" y="2232000"/>
            <a:ext cx="7647120" cy="1504800"/>
          </a:xfrm>
          <a:prstGeom prst="bevel">
            <a:avLst>
              <a:gd name="adj" fmla="val 12500"/>
            </a:avLst>
          </a:prstGeom>
          <a:gradFill rotWithShape="0">
            <a:gsLst>
              <a:gs pos="0">
                <a:srgbClr val="0091ff"/>
              </a:gs>
              <a:gs pos="50000">
                <a:srgbClr val="a8d9fe"/>
              </a:gs>
              <a:gs pos="100000">
                <a:srgbClr val="0091ff"/>
              </a:gs>
            </a:gsLst>
            <a:lin ang="5400000"/>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911" name=""/>
          <p:cNvSpPr/>
          <p:nvPr/>
        </p:nvSpPr>
        <p:spPr>
          <a:xfrm>
            <a:off x="1855800" y="2697120"/>
            <a:ext cx="5425920" cy="58176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MX" sz="3200" strike="noStrike" u="none">
                <a:solidFill>
                  <a:srgbClr val="ffffff"/>
                </a:solidFill>
                <a:effectLst/>
                <a:uFillTx/>
                <a:latin typeface="Arial Black"/>
              </a:rPr>
              <a:t>American Indian Affairs</a:t>
            </a:r>
            <a:endParaRPr b="0" lang="en-US"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
          <p:cNvSpPr/>
          <p:nvPr/>
        </p:nvSpPr>
        <p:spPr>
          <a:xfrm>
            <a:off x="5278320" y="1295280"/>
            <a:ext cx="1668600" cy="63504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48" name=""/>
          <p:cNvSpPr/>
          <p:nvPr/>
        </p:nvSpPr>
        <p:spPr>
          <a:xfrm>
            <a:off x="1041480" y="1292400"/>
            <a:ext cx="2705040" cy="63468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49"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Update</a:t>
            </a:r>
            <a:endParaRPr b="0" lang="en-US" sz="3000" strike="noStrike" u="none">
              <a:solidFill>
                <a:srgbClr val="000000"/>
              </a:solidFill>
              <a:effectLst/>
              <a:uFillTx/>
              <a:latin typeface="Arial Black"/>
            </a:endParaRPr>
          </a:p>
        </p:txBody>
      </p:sp>
      <p:sp>
        <p:nvSpPr>
          <p:cNvPr id="150" name="PlaceHolder 2"/>
          <p:cNvSpPr>
            <a:spLocks noGrp="1"/>
          </p:cNvSpPr>
          <p:nvPr>
            <p:ph/>
          </p:nvPr>
        </p:nvSpPr>
        <p:spPr>
          <a:xfrm>
            <a:off x="1136160" y="2204640"/>
            <a:ext cx="2730600" cy="785880"/>
          </a:xfrm>
          <a:prstGeom prst="rect">
            <a:avLst/>
          </a:prstGeom>
          <a:noFill/>
          <a:ln w="0">
            <a:noFill/>
          </a:ln>
        </p:spPr>
        <p:txBody>
          <a:bodyPr lIns="90000" rIns="90000" tIns="46800" bIns="46800" anchor="t">
            <a:normAutofit/>
          </a:bodyPr>
          <a:p>
            <a:pPr indent="0">
              <a:spcBef>
                <a:spcPts val="938"/>
              </a:spcBef>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500" strike="noStrike" u="none">
                <a:solidFill>
                  <a:srgbClr val="000000"/>
                </a:solidFill>
                <a:effectLst/>
                <a:uFillTx/>
                <a:latin typeface="Arial"/>
              </a:rPr>
              <a:t>Privatization/Liberalizationmore complex</a:t>
            </a:r>
            <a:endParaRPr b="1" lang="en-US" sz="1500" strike="noStrike" u="none">
              <a:solidFill>
                <a:srgbClr val="000000"/>
              </a:solidFill>
              <a:effectLst/>
              <a:uFillTx/>
              <a:latin typeface="Arial"/>
            </a:endParaRPr>
          </a:p>
          <a:p>
            <a:pPr indent="0">
              <a:spcBef>
                <a:spcPts val="938"/>
              </a:spcBef>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1" lang="en-US" sz="1500" strike="noStrike" u="none">
              <a:solidFill>
                <a:srgbClr val="000000"/>
              </a:solidFill>
              <a:effectLst/>
              <a:uFillTx/>
              <a:latin typeface="Arial"/>
            </a:endParaRPr>
          </a:p>
        </p:txBody>
      </p:sp>
      <p:sp>
        <p:nvSpPr>
          <p:cNvPr id="151" name=""/>
          <p:cNvSpPr/>
          <p:nvPr/>
        </p:nvSpPr>
        <p:spPr>
          <a:xfrm>
            <a:off x="5181480" y="2217600"/>
            <a:ext cx="3224160" cy="4157640"/>
          </a:xfrm>
          <a:prstGeom prst="rect">
            <a:avLst/>
          </a:prstGeom>
          <a:noFill/>
          <a:ln w="0">
            <a:noFill/>
          </a:ln>
        </p:spPr>
        <p:style>
          <a:lnRef idx="0"/>
          <a:fillRef idx="0"/>
          <a:effectRef idx="0"/>
          <a:fontRef idx="minor"/>
        </p:style>
        <p:txBody>
          <a:bodyPr lIns="90000" rIns="90000" tIns="46800" bIns="46800" anchor="t">
            <a:normAutofit/>
          </a:bodyPr>
          <a:p>
            <a:pPr>
              <a:spcBef>
                <a:spcPts val="938"/>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500" strike="noStrike" u="none">
                <a:solidFill>
                  <a:srgbClr val="000000"/>
                </a:solidFill>
                <a:effectLst/>
                <a:uFillTx/>
                <a:latin typeface="Arial"/>
              </a:rPr>
              <a:t>WTO </a:t>
            </a:r>
            <a:endParaRPr b="0" lang="en-US" sz="1500" strike="noStrike" u="none">
              <a:solidFill>
                <a:srgbClr val="000000"/>
              </a:solidFill>
              <a:effectLst/>
              <a:uFillTx/>
              <a:latin typeface="Arial"/>
            </a:endParaRPr>
          </a:p>
          <a:p>
            <a:pPr>
              <a:spcBef>
                <a:spcPts val="938"/>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500" strike="noStrike" u="none">
                <a:solidFill>
                  <a:srgbClr val="000000"/>
                </a:solidFill>
                <a:effectLst/>
                <a:uFillTx/>
                <a:latin typeface="Arial"/>
              </a:rPr>
              <a:t>Uniform business rules</a:t>
            </a:r>
            <a:endParaRPr b="0" lang="en-US" sz="1500" strike="noStrike" u="none">
              <a:solidFill>
                <a:srgbClr val="000000"/>
              </a:solidFill>
              <a:effectLst/>
              <a:uFillTx/>
              <a:latin typeface="Arial"/>
            </a:endParaRPr>
          </a:p>
          <a:p>
            <a:pPr>
              <a:spcBef>
                <a:spcPts val="938"/>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500" strike="noStrike" u="none">
                <a:solidFill>
                  <a:srgbClr val="000000"/>
                </a:solidFill>
                <a:effectLst/>
                <a:uFillTx/>
                <a:latin typeface="Arial"/>
              </a:rPr>
              <a:t>Privatization/Liberalization transition guide</a:t>
            </a:r>
            <a:endParaRPr b="0" lang="en-US" sz="1500" strike="noStrike" u="none">
              <a:solidFill>
                <a:srgbClr val="000000"/>
              </a:solidFill>
              <a:effectLst/>
              <a:uFillTx/>
              <a:latin typeface="Arial"/>
            </a:endParaRPr>
          </a:p>
          <a:p>
            <a:pPr>
              <a:spcBef>
                <a:spcPts val="938"/>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0" lang="en-US" sz="1500" strike="noStrike" u="none">
              <a:solidFill>
                <a:srgbClr val="000000"/>
              </a:solidFill>
              <a:effectLst/>
              <a:uFillTx/>
              <a:latin typeface="Arial"/>
            </a:endParaRPr>
          </a:p>
          <a:p>
            <a:pPr>
              <a:spcBef>
                <a:spcPts val="938"/>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500" strike="noStrike" u="none">
                <a:solidFill>
                  <a:srgbClr val="000000"/>
                </a:solidFill>
                <a:effectLst/>
                <a:uFillTx/>
                <a:latin typeface="Arial"/>
              </a:rPr>
              <a:t>Social responsibility program</a:t>
            </a:r>
            <a:endParaRPr b="0" lang="en-US" sz="1500" strike="noStrike" u="none">
              <a:solidFill>
                <a:srgbClr val="000000"/>
              </a:solidFill>
              <a:effectLst/>
              <a:uFillTx/>
              <a:latin typeface="Arial"/>
            </a:endParaRPr>
          </a:p>
          <a:p>
            <a:pPr>
              <a:spcBef>
                <a:spcPts val="938"/>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500" strike="noStrike" u="none">
                <a:solidFill>
                  <a:srgbClr val="000000"/>
                </a:solidFill>
                <a:effectLst/>
                <a:uFillTx/>
                <a:latin typeface="Arial"/>
              </a:rPr>
              <a:t>Environmental Affairs function</a:t>
            </a:r>
            <a:endParaRPr b="0" lang="en-US" sz="1500" strike="noStrike" u="none">
              <a:solidFill>
                <a:srgbClr val="000000"/>
              </a:solidFill>
              <a:effectLst/>
              <a:uFillTx/>
              <a:latin typeface="Arial"/>
            </a:endParaRPr>
          </a:p>
          <a:p>
            <a:pPr>
              <a:spcBef>
                <a:spcPts val="938"/>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0" lang="en-US" sz="1500" strike="noStrike" u="none">
              <a:solidFill>
                <a:srgbClr val="000000"/>
              </a:solidFill>
              <a:effectLst/>
              <a:uFillTx/>
              <a:latin typeface="Arial"/>
            </a:endParaRPr>
          </a:p>
          <a:p>
            <a:pPr>
              <a:spcBef>
                <a:spcPts val="938"/>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500" strike="noStrike" u="none">
                <a:solidFill>
                  <a:srgbClr val="000000"/>
                </a:solidFill>
                <a:effectLst/>
                <a:uFillTx/>
                <a:latin typeface="Arial"/>
              </a:rPr>
              <a:t>Complete risk/opportunity measures and framework </a:t>
            </a:r>
            <a:endParaRPr b="0" lang="en-US" sz="1500" strike="noStrike" u="none">
              <a:solidFill>
                <a:srgbClr val="000000"/>
              </a:solidFill>
              <a:effectLst/>
              <a:uFillTx/>
              <a:latin typeface="Arial"/>
            </a:endParaRPr>
          </a:p>
        </p:txBody>
      </p:sp>
      <p:sp>
        <p:nvSpPr>
          <p:cNvPr id="152" name=""/>
          <p:cNvSpPr/>
          <p:nvPr/>
        </p:nvSpPr>
        <p:spPr>
          <a:xfrm>
            <a:off x="1282680" y="1414440"/>
            <a:ext cx="2214720" cy="372960"/>
          </a:xfrm>
          <a:prstGeom prst="rect">
            <a:avLst/>
          </a:prstGeom>
          <a:noFill/>
          <a:ln w="0">
            <a:noFill/>
          </a:ln>
        </p:spPr>
        <p:style>
          <a:lnRef idx="0"/>
          <a:fillRef idx="0"/>
          <a:effectRef idx="0"/>
          <a:fontRef idx="minor"/>
        </p:style>
        <p:txBody>
          <a:bodyPr lIns="90000" rIns="90000" tIns="46800" bIns="46800" anchor="t">
            <a:normAutofit fontScale="85000" lnSpcReduction="9999"/>
          </a:bodyPr>
          <a:p>
            <a:pPr algn="ctr">
              <a:spcBef>
                <a:spcPts val="1874"/>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2000" strike="noStrike" u="none">
                <a:solidFill>
                  <a:srgbClr val="000000"/>
                </a:solidFill>
                <a:effectLst/>
                <a:uFillTx/>
                <a:latin typeface="Arial"/>
              </a:rPr>
              <a:t>Key Trends</a:t>
            </a:r>
            <a:endParaRPr b="0" lang="en-US" sz="2000" strike="noStrike" u="none">
              <a:solidFill>
                <a:srgbClr val="000000"/>
              </a:solidFill>
              <a:effectLst/>
              <a:uFillTx/>
              <a:latin typeface="Arial"/>
            </a:endParaRPr>
          </a:p>
        </p:txBody>
      </p:sp>
      <p:sp>
        <p:nvSpPr>
          <p:cNvPr id="153" name=""/>
          <p:cNvSpPr/>
          <p:nvPr/>
        </p:nvSpPr>
        <p:spPr>
          <a:xfrm>
            <a:off x="5438880" y="1440000"/>
            <a:ext cx="2066760" cy="372960"/>
          </a:xfrm>
          <a:prstGeom prst="rect">
            <a:avLst/>
          </a:prstGeom>
          <a:noFill/>
          <a:ln w="0">
            <a:noFill/>
          </a:ln>
        </p:spPr>
        <p:style>
          <a:lnRef idx="0"/>
          <a:fillRef idx="0"/>
          <a:effectRef idx="0"/>
          <a:fontRef idx="minor"/>
        </p:style>
        <p:txBody>
          <a:bodyPr lIns="90000" rIns="90000" tIns="46800" bIns="46800" anchor="t">
            <a:normAutofit fontScale="85000" lnSpcReduction="9999"/>
          </a:bodyPr>
          <a:p>
            <a:pPr>
              <a:spcBef>
                <a:spcPts val="1874"/>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2000" strike="noStrike" u="none">
                <a:solidFill>
                  <a:srgbClr val="000000"/>
                </a:solidFill>
                <a:effectLst/>
                <a:uFillTx/>
                <a:latin typeface="Arial"/>
              </a:rPr>
              <a:t>Initiatives</a:t>
            </a:r>
            <a:endParaRPr b="0" lang="en-US" sz="2000" strike="noStrike" u="none">
              <a:solidFill>
                <a:srgbClr val="000000"/>
              </a:solidFill>
              <a:effectLst/>
              <a:uFillTx/>
              <a:latin typeface="Arial"/>
            </a:endParaRPr>
          </a:p>
        </p:txBody>
      </p:sp>
      <p:sp>
        <p:nvSpPr>
          <p:cNvPr id="154" name=""/>
          <p:cNvSpPr/>
          <p:nvPr/>
        </p:nvSpPr>
        <p:spPr>
          <a:xfrm>
            <a:off x="1036800" y="2293920"/>
            <a:ext cx="115560" cy="115920"/>
          </a:xfrm>
          <a:prstGeom prst="diamond">
            <a:avLst/>
          </a:prstGeom>
          <a:solidFill>
            <a:srgbClr val="ffe80f"/>
          </a:solidFill>
          <a:ln w="6480">
            <a:solidFill>
              <a:srgbClr val="000000"/>
            </a:solidFill>
            <a:miter/>
          </a:ln>
        </p:spPr>
        <p:style>
          <a:lnRef idx="0"/>
          <a:fillRef idx="0"/>
          <a:effectRef idx="0"/>
          <a:fontRef idx="minor"/>
        </p:style>
        <p:txBody>
          <a:bodyPr wrap="none" lIns="90000" rIns="90000" tIns="11520" bIns="11520" anchor="ctr">
            <a:noAutofit/>
          </a:bodyPr>
          <a:p>
            <a:endParaRPr b="0" lang="en-US" sz="2400" strike="noStrike" u="none">
              <a:solidFill>
                <a:srgbClr val="000000"/>
              </a:solidFill>
              <a:effectLst/>
              <a:uFillTx/>
              <a:latin typeface="Arial"/>
            </a:endParaRPr>
          </a:p>
        </p:txBody>
      </p:sp>
      <p:sp>
        <p:nvSpPr>
          <p:cNvPr id="155" name=""/>
          <p:cNvSpPr/>
          <p:nvPr/>
        </p:nvSpPr>
        <p:spPr>
          <a:xfrm>
            <a:off x="5076720" y="2306520"/>
            <a:ext cx="115920" cy="115920"/>
          </a:xfrm>
          <a:prstGeom prst="diamond">
            <a:avLst/>
          </a:prstGeom>
          <a:solidFill>
            <a:srgbClr val="ffe80f"/>
          </a:solidFill>
          <a:ln w="6480">
            <a:solidFill>
              <a:srgbClr val="000000"/>
            </a:solidFill>
            <a:miter/>
          </a:ln>
        </p:spPr>
        <p:style>
          <a:lnRef idx="0"/>
          <a:fillRef idx="0"/>
          <a:effectRef idx="0"/>
          <a:fontRef idx="minor"/>
        </p:style>
        <p:txBody>
          <a:bodyPr wrap="none" lIns="90000" rIns="90000" tIns="11520" bIns="11520" anchor="ctr">
            <a:noAutofit/>
          </a:bodyPr>
          <a:p>
            <a:endParaRPr b="0" lang="en-US" sz="2400" strike="noStrike" u="none">
              <a:solidFill>
                <a:srgbClr val="000000"/>
              </a:solidFill>
              <a:effectLst/>
              <a:uFillTx/>
              <a:latin typeface="Arial"/>
            </a:endParaRPr>
          </a:p>
        </p:txBody>
      </p:sp>
      <p:sp>
        <p:nvSpPr>
          <p:cNvPr id="156" name=""/>
          <p:cNvSpPr/>
          <p:nvPr/>
        </p:nvSpPr>
        <p:spPr>
          <a:xfrm>
            <a:off x="5076720" y="2646360"/>
            <a:ext cx="115920" cy="115920"/>
          </a:xfrm>
          <a:prstGeom prst="diamond">
            <a:avLst/>
          </a:prstGeom>
          <a:solidFill>
            <a:srgbClr val="ffe80f"/>
          </a:solidFill>
          <a:ln w="6480">
            <a:solidFill>
              <a:srgbClr val="000000"/>
            </a:solidFill>
            <a:miter/>
          </a:ln>
        </p:spPr>
        <p:style>
          <a:lnRef idx="0"/>
          <a:fillRef idx="0"/>
          <a:effectRef idx="0"/>
          <a:fontRef idx="minor"/>
        </p:style>
        <p:txBody>
          <a:bodyPr wrap="none" lIns="90000" rIns="90000" tIns="11520" bIns="11520" anchor="ctr">
            <a:noAutofit/>
          </a:bodyPr>
          <a:p>
            <a:endParaRPr b="0" lang="en-US" sz="2400" strike="noStrike" u="none">
              <a:solidFill>
                <a:srgbClr val="000000"/>
              </a:solidFill>
              <a:effectLst/>
              <a:uFillTx/>
              <a:latin typeface="Arial"/>
            </a:endParaRPr>
          </a:p>
        </p:txBody>
      </p:sp>
      <p:sp>
        <p:nvSpPr>
          <p:cNvPr id="157" name=""/>
          <p:cNvSpPr/>
          <p:nvPr/>
        </p:nvSpPr>
        <p:spPr>
          <a:xfrm>
            <a:off x="1023840" y="3903840"/>
            <a:ext cx="115920" cy="115560"/>
          </a:xfrm>
          <a:prstGeom prst="diamond">
            <a:avLst/>
          </a:prstGeom>
          <a:solidFill>
            <a:srgbClr val="ffe80f"/>
          </a:solidFill>
          <a:ln w="6480">
            <a:solidFill>
              <a:srgbClr val="000000"/>
            </a:solidFill>
            <a:miter/>
          </a:ln>
        </p:spPr>
        <p:style>
          <a:lnRef idx="0"/>
          <a:fillRef idx="0"/>
          <a:effectRef idx="0"/>
          <a:fontRef idx="minor"/>
        </p:style>
        <p:txBody>
          <a:bodyPr wrap="none" lIns="90000" rIns="90000" tIns="11160" bIns="11160" anchor="ctr">
            <a:noAutofit/>
          </a:bodyPr>
          <a:p>
            <a:endParaRPr b="0" lang="en-US" sz="2400" strike="noStrike" u="none">
              <a:solidFill>
                <a:srgbClr val="000000"/>
              </a:solidFill>
              <a:effectLst/>
              <a:uFillTx/>
              <a:latin typeface="Arial"/>
            </a:endParaRPr>
          </a:p>
        </p:txBody>
      </p:sp>
      <p:sp>
        <p:nvSpPr>
          <p:cNvPr id="158" name=""/>
          <p:cNvSpPr/>
          <p:nvPr/>
        </p:nvSpPr>
        <p:spPr>
          <a:xfrm>
            <a:off x="1023840" y="4952880"/>
            <a:ext cx="115920" cy="115920"/>
          </a:xfrm>
          <a:prstGeom prst="diamond">
            <a:avLst/>
          </a:prstGeom>
          <a:solidFill>
            <a:srgbClr val="ffe80f"/>
          </a:solidFill>
          <a:ln w="6480">
            <a:solidFill>
              <a:srgbClr val="000000"/>
            </a:solidFill>
            <a:miter/>
          </a:ln>
        </p:spPr>
        <p:style>
          <a:lnRef idx="0"/>
          <a:fillRef idx="0"/>
          <a:effectRef idx="0"/>
          <a:fontRef idx="minor"/>
        </p:style>
        <p:txBody>
          <a:bodyPr wrap="none" lIns="90000" rIns="90000" tIns="11520" bIns="11520" anchor="ctr">
            <a:noAutofit/>
          </a:bodyPr>
          <a:p>
            <a:endParaRPr b="0" lang="en-US" sz="2400" strike="noStrike" u="none">
              <a:solidFill>
                <a:srgbClr val="000000"/>
              </a:solidFill>
              <a:effectLst/>
              <a:uFillTx/>
              <a:latin typeface="Arial"/>
            </a:endParaRPr>
          </a:p>
        </p:txBody>
      </p:sp>
      <p:sp>
        <p:nvSpPr>
          <p:cNvPr id="159" name=""/>
          <p:cNvSpPr/>
          <p:nvPr/>
        </p:nvSpPr>
        <p:spPr>
          <a:xfrm>
            <a:off x="5064120" y="4254480"/>
            <a:ext cx="115920" cy="115920"/>
          </a:xfrm>
          <a:prstGeom prst="diamond">
            <a:avLst/>
          </a:prstGeom>
          <a:solidFill>
            <a:srgbClr val="ffe80f"/>
          </a:solidFill>
          <a:ln w="6480">
            <a:solidFill>
              <a:srgbClr val="000000"/>
            </a:solidFill>
            <a:miter/>
          </a:ln>
        </p:spPr>
        <p:style>
          <a:lnRef idx="0"/>
          <a:fillRef idx="0"/>
          <a:effectRef idx="0"/>
          <a:fontRef idx="minor"/>
        </p:style>
        <p:txBody>
          <a:bodyPr wrap="none" lIns="90000" rIns="90000" tIns="11520" bIns="11520" anchor="ctr">
            <a:noAutofit/>
          </a:bodyPr>
          <a:p>
            <a:endParaRPr b="0" lang="en-US" sz="2400" strike="noStrike" u="none">
              <a:solidFill>
                <a:srgbClr val="000000"/>
              </a:solidFill>
              <a:effectLst/>
              <a:uFillTx/>
              <a:latin typeface="Arial"/>
            </a:endParaRPr>
          </a:p>
        </p:txBody>
      </p:sp>
      <p:sp>
        <p:nvSpPr>
          <p:cNvPr id="160" name=""/>
          <p:cNvSpPr/>
          <p:nvPr/>
        </p:nvSpPr>
        <p:spPr>
          <a:xfrm>
            <a:off x="5076720" y="4965840"/>
            <a:ext cx="115920" cy="115920"/>
          </a:xfrm>
          <a:prstGeom prst="diamond">
            <a:avLst/>
          </a:prstGeom>
          <a:solidFill>
            <a:srgbClr val="ffe80f"/>
          </a:solidFill>
          <a:ln w="6480">
            <a:solidFill>
              <a:srgbClr val="000000"/>
            </a:solidFill>
            <a:miter/>
          </a:ln>
        </p:spPr>
        <p:style>
          <a:lnRef idx="0"/>
          <a:fillRef idx="0"/>
          <a:effectRef idx="0"/>
          <a:fontRef idx="minor"/>
        </p:style>
        <p:txBody>
          <a:bodyPr wrap="none" lIns="90000" rIns="90000" tIns="11520" bIns="11520" anchor="ctr">
            <a:noAutofit/>
          </a:bodyPr>
          <a:p>
            <a:endParaRPr b="0" lang="en-US" sz="2400" strike="noStrike" u="none">
              <a:solidFill>
                <a:srgbClr val="000000"/>
              </a:solidFill>
              <a:effectLst/>
              <a:uFillTx/>
              <a:latin typeface="Arial"/>
            </a:endParaRPr>
          </a:p>
        </p:txBody>
      </p:sp>
      <p:sp>
        <p:nvSpPr>
          <p:cNvPr id="161" name=""/>
          <p:cNvSpPr/>
          <p:nvPr/>
        </p:nvSpPr>
        <p:spPr>
          <a:xfrm>
            <a:off x="5076720" y="3949560"/>
            <a:ext cx="115920" cy="115920"/>
          </a:xfrm>
          <a:prstGeom prst="diamond">
            <a:avLst/>
          </a:prstGeom>
          <a:solidFill>
            <a:srgbClr val="ffe80f"/>
          </a:solidFill>
          <a:ln w="6480">
            <a:solidFill>
              <a:srgbClr val="000000"/>
            </a:solidFill>
            <a:miter/>
          </a:ln>
        </p:spPr>
        <p:style>
          <a:lnRef idx="0"/>
          <a:fillRef idx="0"/>
          <a:effectRef idx="0"/>
          <a:fontRef idx="minor"/>
        </p:style>
        <p:txBody>
          <a:bodyPr wrap="none" lIns="90000" rIns="90000" tIns="11520" bIns="11520" anchor="ctr">
            <a:noAutofit/>
          </a:bodyPr>
          <a:p>
            <a:endParaRPr b="0" lang="en-US" sz="2400" strike="noStrike" u="none">
              <a:solidFill>
                <a:srgbClr val="000000"/>
              </a:solidFill>
              <a:effectLst/>
              <a:uFillTx/>
              <a:latin typeface="Arial"/>
            </a:endParaRPr>
          </a:p>
        </p:txBody>
      </p:sp>
      <p:sp>
        <p:nvSpPr>
          <p:cNvPr id="162" name=""/>
          <p:cNvSpPr/>
          <p:nvPr/>
        </p:nvSpPr>
        <p:spPr>
          <a:xfrm>
            <a:off x="1023840" y="4273560"/>
            <a:ext cx="115920" cy="115920"/>
          </a:xfrm>
          <a:prstGeom prst="diamond">
            <a:avLst/>
          </a:prstGeom>
          <a:solidFill>
            <a:srgbClr val="ffe80f"/>
          </a:solidFill>
          <a:ln w="6480">
            <a:solidFill>
              <a:srgbClr val="000000"/>
            </a:solidFill>
            <a:miter/>
          </a:ln>
        </p:spPr>
        <p:style>
          <a:lnRef idx="0"/>
          <a:fillRef idx="0"/>
          <a:effectRef idx="0"/>
          <a:fontRef idx="minor"/>
        </p:style>
        <p:txBody>
          <a:bodyPr wrap="none" lIns="90000" rIns="90000" tIns="11520" bIns="11520" anchor="ctr">
            <a:noAutofit/>
          </a:bodyPr>
          <a:p>
            <a:endParaRPr b="0" lang="en-US" sz="2400" strike="noStrike" u="none">
              <a:solidFill>
                <a:srgbClr val="000000"/>
              </a:solidFill>
              <a:effectLst/>
              <a:uFillTx/>
              <a:latin typeface="Arial"/>
            </a:endParaRPr>
          </a:p>
        </p:txBody>
      </p:sp>
      <p:sp>
        <p:nvSpPr>
          <p:cNvPr id="163" name=""/>
          <p:cNvSpPr/>
          <p:nvPr/>
        </p:nvSpPr>
        <p:spPr>
          <a:xfrm>
            <a:off x="1100160" y="4869000"/>
            <a:ext cx="3043080" cy="5511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Enron increasingly exposed to regulatory risk</a:t>
            </a:r>
            <a:endParaRPr b="0" lang="en-US" sz="1500" strike="noStrike" u="none">
              <a:solidFill>
                <a:srgbClr val="000000"/>
              </a:solidFill>
              <a:effectLst/>
              <a:uFillTx/>
              <a:latin typeface="Arial"/>
            </a:endParaRPr>
          </a:p>
        </p:txBody>
      </p:sp>
      <p:sp>
        <p:nvSpPr>
          <p:cNvPr id="164" name=""/>
          <p:cNvSpPr/>
          <p:nvPr/>
        </p:nvSpPr>
        <p:spPr>
          <a:xfrm>
            <a:off x="1122480" y="3822840"/>
            <a:ext cx="2806200" cy="670320"/>
          </a:xfrm>
          <a:prstGeom prst="rect">
            <a:avLst/>
          </a:prstGeom>
          <a:noFill/>
          <a:ln w="0">
            <a:noFill/>
          </a:ln>
        </p:spPr>
        <p:style>
          <a:lnRef idx="0"/>
          <a:fillRef idx="0"/>
          <a:effectRef idx="0"/>
          <a:fontRef idx="minor"/>
        </p:style>
        <p:txBody>
          <a:bodyPr wrap="none" lIns="90000" rIns="90000" tIns="46800" bIns="46800" anchor="t">
            <a:spAutoFit/>
          </a:bodyPr>
          <a:p>
            <a:pPr>
              <a:spcBef>
                <a:spcPts val="93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Increasing issues with NGOs</a:t>
            </a:r>
            <a:endParaRPr b="0" lang="en-US" sz="1500" strike="noStrike" u="none">
              <a:solidFill>
                <a:srgbClr val="000000"/>
              </a:solidFill>
              <a:effectLst/>
              <a:uFillTx/>
              <a:latin typeface="Arial"/>
            </a:endParaRPr>
          </a:p>
          <a:p>
            <a:pPr>
              <a:spcBef>
                <a:spcPts val="93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Arial"/>
              </a:rPr>
              <a:t>Environmental image at risk</a:t>
            </a:r>
            <a:endParaRPr b="0" lang="en-US" sz="1500" strike="noStrike" u="none">
              <a:solidFill>
                <a:srgbClr val="000000"/>
              </a:solidFill>
              <a:effectLst/>
              <a:uFillTx/>
              <a:latin typeface="Arial"/>
            </a:endParaRPr>
          </a:p>
        </p:txBody>
      </p:sp>
      <p:sp>
        <p:nvSpPr>
          <p:cNvPr id="165" name=""/>
          <p:cNvSpPr/>
          <p:nvPr/>
        </p:nvSpPr>
        <p:spPr>
          <a:xfrm>
            <a:off x="4119480" y="2319480"/>
            <a:ext cx="682560" cy="642960"/>
          </a:xfrm>
          <a:prstGeom prst="rightArrow">
            <a:avLst>
              <a:gd name="adj1" fmla="val 50000"/>
              <a:gd name="adj2" fmla="val 26540"/>
            </a:avLst>
          </a:prstGeom>
          <a:solidFill>
            <a:srgbClr val="0099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66" name=""/>
          <p:cNvSpPr/>
          <p:nvPr/>
        </p:nvSpPr>
        <p:spPr>
          <a:xfrm>
            <a:off x="4132440" y="3722760"/>
            <a:ext cx="682560" cy="642960"/>
          </a:xfrm>
          <a:prstGeom prst="rightArrow">
            <a:avLst>
              <a:gd name="adj1" fmla="val 50000"/>
              <a:gd name="adj2" fmla="val 26540"/>
            </a:avLst>
          </a:prstGeom>
          <a:solidFill>
            <a:srgbClr val="0099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67" name=""/>
          <p:cNvSpPr/>
          <p:nvPr/>
        </p:nvSpPr>
        <p:spPr>
          <a:xfrm>
            <a:off x="4121280" y="4791240"/>
            <a:ext cx="682560" cy="642600"/>
          </a:xfrm>
          <a:prstGeom prst="rightArrow">
            <a:avLst>
              <a:gd name="adj1" fmla="val 50000"/>
              <a:gd name="adj2" fmla="val 26555"/>
            </a:avLst>
          </a:prstGeom>
          <a:solidFill>
            <a:srgbClr val="0099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68" name=""/>
          <p:cNvSpPr/>
          <p:nvPr/>
        </p:nvSpPr>
        <p:spPr>
          <a:xfrm>
            <a:off x="5062680" y="2994120"/>
            <a:ext cx="115920" cy="115920"/>
          </a:xfrm>
          <a:prstGeom prst="diamond">
            <a:avLst/>
          </a:prstGeom>
          <a:solidFill>
            <a:srgbClr val="ffe80f"/>
          </a:solidFill>
          <a:ln w="6480">
            <a:solidFill>
              <a:srgbClr val="000000"/>
            </a:solidFill>
            <a:miter/>
          </a:ln>
        </p:spPr>
        <p:style>
          <a:lnRef idx="0"/>
          <a:fillRef idx="0"/>
          <a:effectRef idx="0"/>
          <a:fontRef idx="minor"/>
        </p:style>
        <p:txBody>
          <a:bodyPr wrap="none" lIns="90000" rIns="90000" tIns="11520" bIns="1152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2"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Objectives</a:t>
            </a:r>
            <a:endParaRPr b="0" lang="en-US" sz="3000" strike="noStrike" u="none">
              <a:solidFill>
                <a:srgbClr val="000000"/>
              </a:solidFill>
              <a:effectLst/>
              <a:uFillTx/>
              <a:latin typeface="Arial Black"/>
            </a:endParaRPr>
          </a:p>
        </p:txBody>
      </p:sp>
      <p:sp>
        <p:nvSpPr>
          <p:cNvPr id="913" name="PlaceHolder 2"/>
          <p:cNvSpPr>
            <a:spLocks noGrp="1"/>
          </p:cNvSpPr>
          <p:nvPr>
            <p:ph/>
          </p:nvPr>
        </p:nvSpPr>
        <p:spPr>
          <a:xfrm>
            <a:off x="993600" y="1841040"/>
            <a:ext cx="7413840" cy="4597560"/>
          </a:xfrm>
          <a:prstGeom prst="rect">
            <a:avLst/>
          </a:prstGeom>
          <a:noFill/>
          <a:ln w="0">
            <a:noFill/>
          </a:ln>
        </p:spPr>
        <p:txBody>
          <a:bodyPr lIns="90000" rIns="90000" tIns="46800" bIns="46800" anchor="t">
            <a:normAutofit/>
          </a:bodyPr>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Build existing tribal relationships and Alliances into mutual PROFIT CENTERS</a:t>
            </a:r>
            <a:endParaRPr b="1" lang="en-US" sz="20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Use tribal Alliances as platforms to </a:t>
            </a:r>
            <a:endParaRPr b="1" lang="en-US" sz="20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PROMOTE ENRON PRODUCTS AND BUSINESSES</a:t>
            </a:r>
            <a:endParaRPr b="1" lang="en-US" sz="2000" strike="noStrike" u="none">
              <a:solidFill>
                <a:srgbClr val="000000"/>
              </a:solidFill>
              <a:effectLst/>
              <a:uFillTx/>
              <a:latin typeface="Arial"/>
            </a:endParaRPr>
          </a:p>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Offer our success in commercial tribal relations to CREATIVELY RESOLVE TRIBAL ROW AND OTHER OPERATIONS ISSUES</a:t>
            </a:r>
            <a:endParaRPr b="1" lang="en-US" sz="2000" strike="noStrike" u="none">
              <a:solidFill>
                <a:srgbClr val="000000"/>
              </a:solidFill>
              <a:effectLst/>
              <a:uFillTx/>
              <a:latin typeface="Arial"/>
            </a:endParaRPr>
          </a:p>
        </p:txBody>
      </p:sp>
      <p:sp>
        <p:nvSpPr>
          <p:cNvPr id="914" name=""/>
          <p:cNvSpPr/>
          <p:nvPr/>
        </p:nvSpPr>
        <p:spPr>
          <a:xfrm flipV="1">
            <a:off x="853920" y="1971720"/>
            <a:ext cx="14616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915" name=""/>
          <p:cNvSpPr/>
          <p:nvPr/>
        </p:nvSpPr>
        <p:spPr>
          <a:xfrm flipV="1">
            <a:off x="853920" y="2802960"/>
            <a:ext cx="146160" cy="1458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280" bIns="26280" anchor="ctr">
            <a:noAutofit/>
          </a:bodyPr>
          <a:p>
            <a:endParaRPr b="0" lang="en-US" sz="2400" strike="noStrike" u="none">
              <a:solidFill>
                <a:srgbClr val="000000"/>
              </a:solidFill>
              <a:effectLst/>
              <a:uFillTx/>
              <a:latin typeface="Arial"/>
            </a:endParaRPr>
          </a:p>
        </p:txBody>
      </p:sp>
      <p:sp>
        <p:nvSpPr>
          <p:cNvPr id="916" name=""/>
          <p:cNvSpPr/>
          <p:nvPr/>
        </p:nvSpPr>
        <p:spPr>
          <a:xfrm flipV="1">
            <a:off x="853920" y="3644280"/>
            <a:ext cx="146160" cy="1458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280" bIns="2628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7"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Strategy</a:t>
            </a:r>
            <a:endParaRPr b="0" lang="en-US" sz="3000" strike="noStrike" u="none">
              <a:solidFill>
                <a:srgbClr val="000000"/>
              </a:solidFill>
              <a:effectLst/>
              <a:uFillTx/>
              <a:latin typeface="Arial Black"/>
            </a:endParaRPr>
          </a:p>
        </p:txBody>
      </p:sp>
      <p:sp>
        <p:nvSpPr>
          <p:cNvPr id="918" name="PlaceHolder 2"/>
          <p:cNvSpPr>
            <a:spLocks noGrp="1"/>
          </p:cNvSpPr>
          <p:nvPr>
            <p:ph/>
          </p:nvPr>
        </p:nvSpPr>
        <p:spPr>
          <a:xfrm>
            <a:off x="700200" y="1212480"/>
            <a:ext cx="7772400" cy="4597560"/>
          </a:xfrm>
          <a:prstGeom prst="rect">
            <a:avLst/>
          </a:prstGeom>
          <a:noFill/>
          <a:ln w="0">
            <a:noFill/>
          </a:ln>
        </p:spPr>
        <p:txBody>
          <a:bodyPr lIns="90000" rIns="90000" tIns="46800" bIns="46800" anchor="t">
            <a:normAutofit fontScale="85000" lnSpcReduction="9999"/>
          </a:bodyPr>
          <a:p>
            <a:pPr indent="0">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Analyze each tribe/tribal entity with respect to:</a:t>
            </a:r>
            <a:endParaRPr b="1" lang="en-US" sz="2000" strike="noStrike" u="none">
              <a:solidFill>
                <a:srgbClr val="000000"/>
              </a:solidFill>
              <a:effectLst/>
              <a:uFillTx/>
              <a:latin typeface="Arial"/>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Size and wealth</a:t>
            </a:r>
            <a:endParaRPr b="1" lang="en-US" sz="1800" strike="noStrike" u="none">
              <a:solidFill>
                <a:srgbClr val="000000"/>
              </a:solidFill>
              <a:effectLst/>
              <a:uFillTx/>
              <a:latin typeface="Arial"/>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Location of reservation or jurisdiction of entity</a:t>
            </a:r>
            <a:endParaRPr b="1" lang="en-US" sz="1800" strike="noStrike" u="none">
              <a:solidFill>
                <a:srgbClr val="000000"/>
              </a:solidFill>
              <a:effectLst/>
              <a:uFillTx/>
              <a:latin typeface="Arial"/>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Reservation location vis-à-vis transmission lines, gas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pipelines, water resources, Federal facilities, other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reservations</a:t>
            </a:r>
            <a:endParaRPr b="1" lang="en-US" sz="1800" strike="noStrike" u="none">
              <a:solidFill>
                <a:srgbClr val="000000"/>
              </a:solidFill>
              <a:effectLst/>
              <a:uFillTx/>
              <a:latin typeface="Arial"/>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Commercial sophistication of tribe</a:t>
            </a:r>
            <a:endParaRPr b="1" lang="en-US" sz="1800" strike="noStrike" u="none">
              <a:solidFill>
                <a:srgbClr val="000000"/>
              </a:solidFill>
              <a:effectLst/>
              <a:uFillTx/>
              <a:latin typeface="Arial"/>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Commercial activities and energy use</a:t>
            </a:r>
            <a:endParaRPr b="1" lang="en-US" sz="1800" strike="noStrike" u="none">
              <a:solidFill>
                <a:srgbClr val="000000"/>
              </a:solidFill>
              <a:effectLst/>
              <a:uFillTx/>
              <a:latin typeface="Arial"/>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Politics of tribe: size and stability of tribal council</a:t>
            </a:r>
            <a:endParaRPr b="1" lang="en-US" sz="1800" strike="noStrike" u="none">
              <a:solidFill>
                <a:srgbClr val="000000"/>
              </a:solidFill>
              <a:effectLst/>
              <a:uFillTx/>
              <a:latin typeface="Arial"/>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Existing natural resources</a:t>
            </a:r>
            <a:endParaRPr b="1" lang="en-US" sz="1800" strike="noStrike" u="none">
              <a:solidFill>
                <a:srgbClr val="000000"/>
              </a:solidFill>
              <a:effectLst/>
              <a:uFillTx/>
              <a:latin typeface="Arial"/>
            </a:endParaRPr>
          </a:p>
          <a:p>
            <a:pPr indent="0">
              <a:spcBef>
                <a:spcPts val="12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Define commercial capabilities/products of Enron businesses</a:t>
            </a:r>
            <a:endParaRPr b="1" lang="en-US" sz="2000" strike="noStrike" u="none">
              <a:solidFill>
                <a:srgbClr val="000000"/>
              </a:solidFill>
              <a:effectLst/>
              <a:uFillTx/>
              <a:latin typeface="Arial"/>
            </a:endParaRPr>
          </a:p>
          <a:p>
            <a:pPr indent="0">
              <a:spcBef>
                <a:spcPts val="12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Match strengths of respective tribal energy picture with defined Enron business capabilities/products</a:t>
            </a:r>
            <a:endParaRPr b="1" lang="en-US" sz="2000" strike="noStrike" u="none">
              <a:solidFill>
                <a:srgbClr val="000000"/>
              </a:solidFill>
              <a:effectLst/>
              <a:uFillTx/>
              <a:latin typeface="Arial"/>
            </a:endParaRPr>
          </a:p>
          <a:p>
            <a:pPr indent="0">
              <a:spcBef>
                <a:spcPts val="12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Assign potential project value and likelihood of success</a:t>
            </a:r>
            <a:endParaRPr b="1" lang="en-US" sz="2000" strike="noStrike" u="none">
              <a:solidFill>
                <a:srgbClr val="000000"/>
              </a:solidFill>
              <a:effectLst/>
              <a:uFillTx/>
              <a:latin typeface="Arial"/>
            </a:endParaRPr>
          </a:p>
          <a:p>
            <a:pPr indent="0">
              <a:spcBef>
                <a:spcPts val="12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Prioritize potential projects</a:t>
            </a:r>
            <a:endParaRPr b="1" lang="en-US" sz="2000" strike="noStrike" u="none">
              <a:solidFill>
                <a:srgbClr val="000000"/>
              </a:solidFill>
              <a:effectLst/>
              <a:uFillTx/>
              <a:latin typeface="Arial"/>
            </a:endParaRPr>
          </a:p>
        </p:txBody>
      </p:sp>
      <p:sp>
        <p:nvSpPr>
          <p:cNvPr id="919" name=""/>
          <p:cNvSpPr/>
          <p:nvPr/>
        </p:nvSpPr>
        <p:spPr>
          <a:xfrm flipV="1">
            <a:off x="582480" y="1328760"/>
            <a:ext cx="14616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920" name=""/>
          <p:cNvSpPr/>
          <p:nvPr/>
        </p:nvSpPr>
        <p:spPr>
          <a:xfrm flipV="1">
            <a:off x="582480" y="4554360"/>
            <a:ext cx="14616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921" name=""/>
          <p:cNvSpPr/>
          <p:nvPr/>
        </p:nvSpPr>
        <p:spPr>
          <a:xfrm flipV="1">
            <a:off x="582480" y="5027040"/>
            <a:ext cx="146160" cy="1458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280" bIns="26280" anchor="ctr">
            <a:noAutofit/>
          </a:bodyPr>
          <a:p>
            <a:endParaRPr b="0" lang="en-US" sz="2400" strike="noStrike" u="none">
              <a:solidFill>
                <a:srgbClr val="000000"/>
              </a:solidFill>
              <a:effectLst/>
              <a:uFillTx/>
              <a:latin typeface="Arial"/>
            </a:endParaRPr>
          </a:p>
        </p:txBody>
      </p:sp>
      <p:sp>
        <p:nvSpPr>
          <p:cNvPr id="922" name=""/>
          <p:cNvSpPr/>
          <p:nvPr/>
        </p:nvSpPr>
        <p:spPr>
          <a:xfrm flipV="1">
            <a:off x="582480" y="5763600"/>
            <a:ext cx="146160" cy="1458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280" bIns="26280" anchor="ctr">
            <a:noAutofit/>
          </a:bodyPr>
          <a:p>
            <a:endParaRPr b="0" lang="en-US" sz="2400" strike="noStrike" u="none">
              <a:solidFill>
                <a:srgbClr val="000000"/>
              </a:solidFill>
              <a:effectLst/>
              <a:uFillTx/>
              <a:latin typeface="Arial"/>
            </a:endParaRPr>
          </a:p>
        </p:txBody>
      </p:sp>
      <p:sp>
        <p:nvSpPr>
          <p:cNvPr id="923" name=""/>
          <p:cNvSpPr/>
          <p:nvPr/>
        </p:nvSpPr>
        <p:spPr>
          <a:xfrm flipV="1">
            <a:off x="582480" y="6236640"/>
            <a:ext cx="146160" cy="1458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280" bIns="2628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24"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Major Initiatives</a:t>
            </a:r>
            <a:endParaRPr b="0" lang="en-US" sz="3000" strike="noStrike" u="none">
              <a:solidFill>
                <a:srgbClr val="000000"/>
              </a:solidFill>
              <a:effectLst/>
              <a:uFillTx/>
              <a:latin typeface="Arial Black"/>
            </a:endParaRPr>
          </a:p>
        </p:txBody>
      </p:sp>
      <p:sp>
        <p:nvSpPr>
          <p:cNvPr id="925" name="PlaceHolder 2"/>
          <p:cNvSpPr>
            <a:spLocks noGrp="1"/>
          </p:cNvSpPr>
          <p:nvPr>
            <p:ph/>
          </p:nvPr>
        </p:nvSpPr>
        <p:spPr>
          <a:xfrm>
            <a:off x="891720" y="1055160"/>
            <a:ext cx="7380360" cy="4597560"/>
          </a:xfrm>
          <a:prstGeom prst="rect">
            <a:avLst/>
          </a:prstGeom>
          <a:noFill/>
          <a:ln w="0">
            <a:noFill/>
          </a:ln>
        </p:spPr>
        <p:txBody>
          <a:bodyPr lIns="90000" rIns="90000" tIns="46800" bIns="46800" anchor="t">
            <a:normAutofit fontScale="92500" lnSpcReduction="19999"/>
          </a:bodyPr>
          <a:p>
            <a:pPr indent="0">
              <a:lnSpc>
                <a:spcPct val="95000"/>
              </a:lnSpc>
              <a:spcBef>
                <a:spcPts val="1687"/>
              </a:spcBef>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American Indian Economic Development Fund</a:t>
            </a:r>
            <a:endParaRPr b="1" lang="en-US" sz="1800" strike="noStrike" u="none">
              <a:solidFill>
                <a:srgbClr val="000000"/>
              </a:solidFill>
              <a:effectLst/>
              <a:uFillTx/>
              <a:latin typeface="Arial"/>
            </a:endParaRPr>
          </a:p>
          <a:p>
            <a:pPr indent="0">
              <a:lnSpc>
                <a:spcPct val="95000"/>
              </a:lnSpc>
              <a:spcBef>
                <a:spcPts val="1125"/>
              </a:spcBef>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BIA Facilities/Federal ESPC contracts</a:t>
            </a:r>
            <a:endParaRPr b="1" lang="en-US" sz="1800" strike="noStrike" u="none">
              <a:solidFill>
                <a:srgbClr val="000000"/>
              </a:solidFill>
              <a:effectLst/>
              <a:uFillTx/>
              <a:latin typeface="Arial"/>
            </a:endParaRPr>
          </a:p>
          <a:p>
            <a:pPr indent="0">
              <a:lnSpc>
                <a:spcPct val="95000"/>
              </a:lnSpc>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600" strike="noStrike" u="none">
                <a:solidFill>
                  <a:srgbClr val="000000"/>
                </a:solidFill>
                <a:effectLst/>
                <a:uFillTx/>
                <a:latin typeface="Arial"/>
              </a:rPr>
              <a:t>- Chemawa Indian School; Santa Fe Indian School;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Southwestern Indian Polytechnic Institute; Indian Health Services</a:t>
            </a:r>
            <a:endParaRPr b="1" lang="en-US" sz="1600" strike="noStrike" u="none">
              <a:solidFill>
                <a:srgbClr val="000000"/>
              </a:solidFill>
              <a:effectLst/>
              <a:uFillTx/>
              <a:latin typeface="Arial"/>
            </a:endParaRPr>
          </a:p>
          <a:p>
            <a:pPr indent="0">
              <a:lnSpc>
                <a:spcPct val="95000"/>
              </a:lnSpc>
              <a:spcBef>
                <a:spcPts val="1125"/>
              </a:spcBef>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Tribal Energy partnerships</a:t>
            </a:r>
            <a:endParaRPr b="1" lang="en-US" sz="1800" strike="noStrike" u="none">
              <a:solidFill>
                <a:srgbClr val="000000"/>
              </a:solidFill>
              <a:effectLst/>
              <a:uFillTx/>
              <a:latin typeface="Arial"/>
            </a:endParaRPr>
          </a:p>
          <a:p>
            <a:pPr indent="0">
              <a:lnSpc>
                <a:spcPct val="95000"/>
              </a:lnSpc>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MOU in place:       White Mountain Apache Tribe</a:t>
            </a:r>
            <a:endParaRPr b="1" lang="en-US" sz="1600" strike="noStrike" u="none">
              <a:solidFill>
                <a:srgbClr val="000000"/>
              </a:solidFill>
              <a:effectLst/>
              <a:uFillTx/>
              <a:latin typeface="Arial"/>
            </a:endParaRPr>
          </a:p>
          <a:p>
            <a:pPr indent="0">
              <a:lnSpc>
                <a:spcPct val="95000"/>
              </a:lnSpc>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Sea Alaska Native Corp.</a:t>
            </a:r>
            <a:endParaRPr b="1" lang="en-US" sz="1600" strike="noStrike" u="none">
              <a:solidFill>
                <a:srgbClr val="000000"/>
              </a:solidFill>
              <a:effectLst/>
              <a:uFillTx/>
              <a:latin typeface="Arial"/>
            </a:endParaRPr>
          </a:p>
          <a:p>
            <a:pPr indent="0">
              <a:lnSpc>
                <a:spcPct val="95000"/>
              </a:lnSpc>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MOUs pending: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Mushantucket Pequot Tribe</a:t>
            </a:r>
            <a:endParaRPr b="1" lang="en-US" sz="1600" strike="noStrike" u="none">
              <a:solidFill>
                <a:srgbClr val="000000"/>
              </a:solidFill>
              <a:effectLst/>
              <a:uFillTx/>
              <a:latin typeface="Arial"/>
            </a:endParaRPr>
          </a:p>
          <a:p>
            <a:pPr indent="0">
              <a:lnSpc>
                <a:spcPct val="95000"/>
              </a:lnSpc>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Mohegan Tribe</a:t>
            </a:r>
            <a:endParaRPr b="1" lang="en-US" sz="1600" strike="noStrike" u="none">
              <a:solidFill>
                <a:srgbClr val="000000"/>
              </a:solidFill>
              <a:effectLst/>
              <a:uFillTx/>
              <a:latin typeface="Arial"/>
            </a:endParaRPr>
          </a:p>
          <a:p>
            <a:pPr indent="0">
              <a:lnSpc>
                <a:spcPct val="95000"/>
              </a:lnSpc>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Laguna Pueblo</a:t>
            </a:r>
            <a:endParaRPr b="1" lang="en-US" sz="1600" strike="noStrike" u="none">
              <a:solidFill>
                <a:srgbClr val="000000"/>
              </a:solidFill>
              <a:effectLst/>
              <a:uFillTx/>
              <a:latin typeface="Arial"/>
            </a:endParaRPr>
          </a:p>
          <a:p>
            <a:pPr indent="0">
              <a:lnSpc>
                <a:spcPct val="95000"/>
              </a:lnSpc>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Seminole Tribe</a:t>
            </a:r>
            <a:endParaRPr b="1" lang="en-US" sz="1600" strike="noStrike" u="none">
              <a:solidFill>
                <a:srgbClr val="000000"/>
              </a:solidFill>
              <a:effectLst/>
              <a:uFillTx/>
              <a:latin typeface="Arial"/>
            </a:endParaRPr>
          </a:p>
          <a:p>
            <a:pPr indent="0">
              <a:lnSpc>
                <a:spcPct val="95000"/>
              </a:lnSpc>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Mille Lacs band of Ojibwe</a:t>
            </a:r>
            <a:endParaRPr b="1" lang="en-US" sz="1600" strike="noStrike" u="none">
              <a:solidFill>
                <a:srgbClr val="000000"/>
              </a:solidFill>
              <a:effectLst/>
              <a:uFillTx/>
              <a:latin typeface="Arial"/>
            </a:endParaRPr>
          </a:p>
          <a:p>
            <a:pPr indent="0">
              <a:lnSpc>
                <a:spcPct val="95000"/>
              </a:lnSpc>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Grand Travers Tribe</a:t>
            </a:r>
            <a:endParaRPr b="1" lang="en-US" sz="1600" strike="noStrike" u="none">
              <a:solidFill>
                <a:srgbClr val="000000"/>
              </a:solidFill>
              <a:effectLst/>
              <a:uFillTx/>
              <a:latin typeface="Arial"/>
            </a:endParaRPr>
          </a:p>
          <a:p>
            <a:pPr indent="0">
              <a:lnSpc>
                <a:spcPct val="95000"/>
              </a:lnSpc>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Arctic Slope Regional Corp.</a:t>
            </a:r>
            <a:endParaRPr b="1" lang="en-US" sz="1600" strike="noStrike" u="none">
              <a:solidFill>
                <a:srgbClr val="000000"/>
              </a:solidFill>
              <a:effectLst/>
              <a:uFillTx/>
              <a:latin typeface="Arial"/>
            </a:endParaRPr>
          </a:p>
          <a:p>
            <a:pPr indent="0">
              <a:lnSpc>
                <a:spcPct val="95000"/>
              </a:lnSpc>
              <a:spcBef>
                <a:spcPts val="1125"/>
              </a:spcBef>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National Tribal Energy Conferencing</a:t>
            </a:r>
            <a:endParaRPr b="1" lang="en-US" sz="1800" strike="noStrike" u="none">
              <a:solidFill>
                <a:srgbClr val="000000"/>
              </a:solidFill>
              <a:effectLst/>
              <a:uFillTx/>
              <a:latin typeface="Arial"/>
            </a:endParaRPr>
          </a:p>
          <a:p>
            <a:pPr indent="0">
              <a:lnSpc>
                <a:spcPct val="95000"/>
              </a:lnSpc>
              <a:spcBef>
                <a:spcPts val="1125"/>
              </a:spcBef>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Bimini Island, Bahamas</a:t>
            </a:r>
            <a:endParaRPr b="1" lang="en-US" sz="1800" strike="noStrike" u="none">
              <a:solidFill>
                <a:srgbClr val="000000"/>
              </a:solidFill>
              <a:effectLst/>
              <a:uFillTx/>
              <a:latin typeface="Arial"/>
            </a:endParaRPr>
          </a:p>
          <a:p>
            <a:pPr indent="0">
              <a:lnSpc>
                <a:spcPct val="95000"/>
              </a:lnSpc>
              <a:spcBef>
                <a:spcPts val="1125"/>
              </a:spcBef>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Political Support</a:t>
            </a:r>
            <a:endParaRPr b="1" lang="en-US" sz="1800" strike="noStrike" u="none">
              <a:solidFill>
                <a:srgbClr val="000000"/>
              </a:solidFill>
              <a:effectLst/>
              <a:uFillTx/>
              <a:latin typeface="Arial"/>
            </a:endParaRPr>
          </a:p>
          <a:p>
            <a:pPr indent="0">
              <a:lnSpc>
                <a:spcPct val="95000"/>
              </a:lnSpc>
              <a:buNone/>
              <a:tabLst>
                <a:tab algn="l" pos="0"/>
                <a:tab algn="l" pos="457200"/>
                <a:tab algn="l" pos="22860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Counsel to, and intervenors in, Energy Issues affecting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American Indians arising from DOE, DOI, BIA and at other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Federal/State levels</a:t>
            </a:r>
            <a:endParaRPr b="1" lang="en-US" sz="1600" strike="noStrike" u="none">
              <a:solidFill>
                <a:srgbClr val="000000"/>
              </a:solidFill>
              <a:effectLst/>
              <a:uFillTx/>
              <a:latin typeface="Arial"/>
            </a:endParaRPr>
          </a:p>
        </p:txBody>
      </p:sp>
      <p:sp>
        <p:nvSpPr>
          <p:cNvPr id="926" name=""/>
          <p:cNvSpPr/>
          <p:nvPr/>
        </p:nvSpPr>
        <p:spPr>
          <a:xfrm flipV="1">
            <a:off x="787320" y="1143000"/>
            <a:ext cx="14616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927" name=""/>
          <p:cNvSpPr/>
          <p:nvPr/>
        </p:nvSpPr>
        <p:spPr>
          <a:xfrm flipV="1">
            <a:off x="787320" y="1551960"/>
            <a:ext cx="146160" cy="1458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280" bIns="26280" anchor="ctr">
            <a:noAutofit/>
          </a:bodyPr>
          <a:p>
            <a:endParaRPr b="0" lang="en-US" sz="2400" strike="noStrike" u="none">
              <a:solidFill>
                <a:srgbClr val="000000"/>
              </a:solidFill>
              <a:effectLst/>
              <a:uFillTx/>
              <a:latin typeface="Arial"/>
            </a:endParaRPr>
          </a:p>
        </p:txBody>
      </p:sp>
      <p:sp>
        <p:nvSpPr>
          <p:cNvPr id="928" name=""/>
          <p:cNvSpPr/>
          <p:nvPr/>
        </p:nvSpPr>
        <p:spPr>
          <a:xfrm flipV="1">
            <a:off x="787320" y="2428920"/>
            <a:ext cx="14616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929" name=""/>
          <p:cNvSpPr/>
          <p:nvPr/>
        </p:nvSpPr>
        <p:spPr>
          <a:xfrm flipV="1">
            <a:off x="787320" y="4924440"/>
            <a:ext cx="14616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930" name=""/>
          <p:cNvSpPr/>
          <p:nvPr/>
        </p:nvSpPr>
        <p:spPr>
          <a:xfrm flipV="1">
            <a:off x="787320" y="5322240"/>
            <a:ext cx="146160" cy="1458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280" bIns="26280" anchor="ctr">
            <a:noAutofit/>
          </a:bodyPr>
          <a:p>
            <a:endParaRPr b="0" lang="en-US" sz="2400" strike="noStrike" u="none">
              <a:solidFill>
                <a:srgbClr val="000000"/>
              </a:solidFill>
              <a:effectLst/>
              <a:uFillTx/>
              <a:latin typeface="Arial"/>
            </a:endParaRPr>
          </a:p>
        </p:txBody>
      </p:sp>
      <p:sp>
        <p:nvSpPr>
          <p:cNvPr id="931" name=""/>
          <p:cNvSpPr/>
          <p:nvPr/>
        </p:nvSpPr>
        <p:spPr>
          <a:xfrm flipV="1">
            <a:off x="787320" y="5708520"/>
            <a:ext cx="14616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2"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Major Initiatives (cont.)</a:t>
            </a:r>
            <a:endParaRPr b="0" lang="en-US" sz="3000" strike="noStrike" u="none">
              <a:solidFill>
                <a:srgbClr val="000000"/>
              </a:solidFill>
              <a:effectLst/>
              <a:uFillTx/>
              <a:latin typeface="Arial Black"/>
            </a:endParaRPr>
          </a:p>
        </p:txBody>
      </p:sp>
      <p:sp>
        <p:nvSpPr>
          <p:cNvPr id="933" name="PlaceHolder 2"/>
          <p:cNvSpPr>
            <a:spLocks noGrp="1"/>
          </p:cNvSpPr>
          <p:nvPr>
            <p:ph/>
          </p:nvPr>
        </p:nvSpPr>
        <p:spPr>
          <a:xfrm>
            <a:off x="685800" y="1714680"/>
            <a:ext cx="7772400" cy="4597200"/>
          </a:xfrm>
          <a:prstGeom prst="rect">
            <a:avLst/>
          </a:prstGeom>
          <a:noFill/>
          <a:ln w="0">
            <a:noFill/>
          </a:ln>
        </p:spPr>
        <p:txBody>
          <a:bodyPr lIns="90000" rIns="90000" tIns="46800" bIns="46800" anchor="t">
            <a:normAutofit/>
          </a:bodyPr>
          <a:p>
            <a:pPr indent="0">
              <a:spcBef>
                <a:spcPts val="168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Commercial Support</a:t>
            </a:r>
            <a:endParaRPr b="1" lang="en-US" sz="18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r>
              <a:rPr b="1" lang="en-US" sz="1600" strike="noStrike" u="none">
                <a:solidFill>
                  <a:srgbClr val="000000"/>
                </a:solidFill>
                <a:effectLst/>
                <a:uFillTx/>
                <a:latin typeface="Arial"/>
              </a:rPr>
              <a:t>- Operating companies ROW, NAGPRA, Permits</a:t>
            </a:r>
            <a:endParaRPr b="1" lang="en-US" sz="1600" strike="noStrike" u="none">
              <a:solidFill>
                <a:srgbClr val="000000"/>
              </a:solidFill>
              <a:effectLst/>
              <a:uFillTx/>
              <a:latin typeface="Arial"/>
            </a:endParaRPr>
          </a:p>
          <a:p>
            <a:pPr indent="0">
              <a:spcBef>
                <a:spcPts val="168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Diversity Support</a:t>
            </a:r>
            <a:endParaRPr b="1" lang="en-US" sz="18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Linking American Indian Corps. with Enron Diversity Contracting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(Native Corp. now bidding on FGT Phase IV)</a:t>
            </a:r>
            <a:endParaRPr b="1" lang="en-US" sz="16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Diversity Task Force</a:t>
            </a:r>
            <a:endParaRPr b="1" lang="en-US" sz="16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American Indian Student Mentoring</a:t>
            </a:r>
            <a:endParaRPr b="1" lang="en-US" sz="1600" strike="noStrike" u="none">
              <a:solidFill>
                <a:srgbClr val="000000"/>
              </a:solidFill>
              <a:effectLst/>
              <a:uFillTx/>
              <a:latin typeface="Arial"/>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American Indian Week/E-Cafe</a:t>
            </a:r>
            <a:endParaRPr b="1" lang="en-US" sz="1600" strike="noStrike" u="none">
              <a:solidFill>
                <a:srgbClr val="000000"/>
              </a:solidFill>
              <a:effectLst/>
              <a:uFillTx/>
              <a:latin typeface="Arial"/>
            </a:endParaRPr>
          </a:p>
        </p:txBody>
      </p:sp>
      <p:sp>
        <p:nvSpPr>
          <p:cNvPr id="934" name=""/>
          <p:cNvSpPr/>
          <p:nvPr/>
        </p:nvSpPr>
        <p:spPr>
          <a:xfrm flipV="1">
            <a:off x="557280" y="1822320"/>
            <a:ext cx="14616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935" name=""/>
          <p:cNvSpPr/>
          <p:nvPr/>
        </p:nvSpPr>
        <p:spPr>
          <a:xfrm flipV="1">
            <a:off x="557280" y="2555280"/>
            <a:ext cx="146160" cy="1458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280" bIns="2628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6" name=""/>
          <p:cNvSpPr/>
          <p:nvPr/>
        </p:nvSpPr>
        <p:spPr>
          <a:xfrm>
            <a:off x="0" y="19512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What We Need to Succeed</a:t>
            </a:r>
            <a:endParaRPr b="0" lang="en-US" sz="3000" strike="noStrike" u="none">
              <a:solidFill>
                <a:srgbClr val="000000"/>
              </a:solidFill>
              <a:effectLst/>
              <a:uFillTx/>
              <a:latin typeface="Arial"/>
            </a:endParaRPr>
          </a:p>
        </p:txBody>
      </p:sp>
      <p:sp>
        <p:nvSpPr>
          <p:cNvPr id="937" name=""/>
          <p:cNvSpPr/>
          <p:nvPr/>
        </p:nvSpPr>
        <p:spPr>
          <a:xfrm>
            <a:off x="1378080" y="1635120"/>
            <a:ext cx="6753240" cy="37530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1" lang="en-US" sz="2000" strike="noStrike" u="none">
                <a:solidFill>
                  <a:srgbClr val="000000"/>
                </a:solidFill>
                <a:effectLst/>
                <a:uFillTx/>
                <a:latin typeface="Arial"/>
              </a:rPr>
              <a:t>Support for risk management approach</a:t>
            </a:r>
            <a:endParaRPr b="0" lang="en-US" sz="2000" strike="noStrike" u="none">
              <a:solidFill>
                <a:srgbClr val="000000"/>
              </a:solidFill>
              <a:effectLst/>
              <a:uFillTx/>
              <a:latin typeface="Arial"/>
            </a:endParaRPr>
          </a:p>
          <a:p>
            <a:pPr>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building the inventory and quantifying</a:t>
            </a:r>
            <a:endParaRPr b="0" lang="en-US" sz="2000" strike="noStrike" u="none">
              <a:solidFill>
                <a:srgbClr val="000000"/>
              </a:solidFill>
              <a:effectLst/>
              <a:uFillTx/>
              <a:latin typeface="Arial"/>
            </a:endParaRPr>
          </a:p>
          <a:p>
            <a:pPr>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follow through on mitigation</a:t>
            </a:r>
            <a:endParaRPr b="0" lang="en-US" sz="2000" strike="noStrike" u="none">
              <a:solidFill>
                <a:srgbClr val="000000"/>
              </a:solidFill>
              <a:effectLst/>
              <a:uFillTx/>
              <a:latin typeface="Arial"/>
            </a:endParaRPr>
          </a:p>
          <a:p>
            <a:pPr>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endParaRPr b="0" lang="en-US" sz="2000" strike="noStrike" u="none">
              <a:solidFill>
                <a:srgbClr val="000000"/>
              </a:solidFill>
              <a:effectLst/>
              <a:uFillTx/>
              <a:latin typeface="Arial"/>
            </a:endParaRPr>
          </a:p>
          <a:p>
            <a:pPr>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1" lang="en-US" sz="2000" strike="noStrike" u="none">
                <a:solidFill>
                  <a:srgbClr val="000000"/>
                </a:solidFill>
                <a:effectLst/>
                <a:uFillTx/>
                <a:latin typeface="Arial"/>
              </a:rPr>
              <a:t>Resources</a:t>
            </a:r>
            <a:endParaRPr b="0" lang="en-US" sz="2000" strike="noStrike" u="none">
              <a:solidFill>
                <a:srgbClr val="000000"/>
              </a:solidFill>
              <a:effectLst/>
              <a:uFillTx/>
              <a:latin typeface="Arial"/>
            </a:endParaRPr>
          </a:p>
          <a:p>
            <a:pPr>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reduce “tin-cupping”</a:t>
            </a:r>
            <a:endParaRPr b="0" lang="en-US" sz="2000" strike="noStrike" u="none">
              <a:solidFill>
                <a:srgbClr val="000000"/>
              </a:solidFill>
              <a:effectLst/>
              <a:uFillTx/>
              <a:latin typeface="Arial"/>
            </a:endParaRPr>
          </a:p>
          <a:p>
            <a:pPr>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increase emphasis on international</a:t>
            </a:r>
            <a:endParaRPr b="0" lang="en-US" sz="2000" strike="noStrike" u="none">
              <a:solidFill>
                <a:srgbClr val="000000"/>
              </a:solidFill>
              <a:effectLst/>
              <a:uFillTx/>
              <a:latin typeface="Arial"/>
            </a:endParaRPr>
          </a:p>
          <a:p>
            <a:pPr>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endParaRPr b="0" lang="en-US" sz="2000" strike="noStrike" u="none">
              <a:solidFill>
                <a:srgbClr val="000000"/>
              </a:solidFill>
              <a:effectLst/>
              <a:uFillTx/>
              <a:latin typeface="Arial"/>
            </a:endParaRPr>
          </a:p>
          <a:p>
            <a:pPr>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1" lang="en-US" sz="2000" strike="noStrike" u="none">
                <a:solidFill>
                  <a:srgbClr val="000000"/>
                </a:solidFill>
                <a:effectLst/>
                <a:uFillTx/>
                <a:latin typeface="Arial"/>
              </a:rPr>
              <a:t>Support for corporate responsibility program</a:t>
            </a:r>
            <a:endParaRPr b="0" lang="en-US" sz="2000" strike="noStrike" u="none">
              <a:solidFill>
                <a:srgbClr val="000000"/>
              </a:solidFill>
              <a:effectLst/>
              <a:uFillTx/>
              <a:latin typeface="Arial"/>
            </a:endParaRPr>
          </a:p>
          <a:p>
            <a:pPr>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Board approval</a:t>
            </a:r>
            <a:endParaRPr b="0" lang="en-US" sz="2000" strike="noStrike" u="none">
              <a:solidFill>
                <a:srgbClr val="000000"/>
              </a:solidFill>
              <a:effectLst/>
              <a:uFillTx/>
              <a:latin typeface="Arial"/>
            </a:endParaRPr>
          </a:p>
          <a:p>
            <a:pPr>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compliance</a:t>
            </a:r>
            <a:endParaRPr b="0" lang="en-US" sz="2000" strike="noStrike" u="none">
              <a:solidFill>
                <a:srgbClr val="000000"/>
              </a:solidFill>
              <a:effectLst/>
              <a:uFillTx/>
              <a:latin typeface="Arial"/>
            </a:endParaRPr>
          </a:p>
          <a:p>
            <a:pPr>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participation (esp. with NGOs) </a:t>
            </a:r>
            <a:endParaRPr b="0" lang="en-US" sz="2000" strike="noStrike" u="none">
              <a:solidFill>
                <a:srgbClr val="000000"/>
              </a:solidFill>
              <a:effectLst/>
              <a:uFillTx/>
              <a:latin typeface="Arial"/>
            </a:endParaRPr>
          </a:p>
        </p:txBody>
      </p:sp>
      <p:sp>
        <p:nvSpPr>
          <p:cNvPr id="938" name=""/>
          <p:cNvSpPr/>
          <p:nvPr/>
        </p:nvSpPr>
        <p:spPr>
          <a:xfrm flipV="1">
            <a:off x="1189080" y="1765440"/>
            <a:ext cx="164880" cy="1476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7360" bIns="27360" anchor="ctr">
            <a:noAutofit/>
          </a:bodyPr>
          <a:p>
            <a:endParaRPr b="0" lang="en-US" sz="2400" strike="noStrike" u="none">
              <a:solidFill>
                <a:srgbClr val="000000"/>
              </a:solidFill>
              <a:effectLst/>
              <a:uFillTx/>
              <a:latin typeface="Arial"/>
            </a:endParaRPr>
          </a:p>
        </p:txBody>
      </p:sp>
      <p:sp>
        <p:nvSpPr>
          <p:cNvPr id="939" name=""/>
          <p:cNvSpPr/>
          <p:nvPr/>
        </p:nvSpPr>
        <p:spPr>
          <a:xfrm flipV="1">
            <a:off x="1190520" y="2980440"/>
            <a:ext cx="165240" cy="1479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7360" bIns="27360" anchor="ctr">
            <a:noAutofit/>
          </a:bodyPr>
          <a:p>
            <a:endParaRPr b="0" lang="en-US" sz="2400" strike="noStrike" u="none">
              <a:solidFill>
                <a:srgbClr val="000000"/>
              </a:solidFill>
              <a:effectLst/>
              <a:uFillTx/>
              <a:latin typeface="Arial"/>
            </a:endParaRPr>
          </a:p>
        </p:txBody>
      </p:sp>
      <p:sp>
        <p:nvSpPr>
          <p:cNvPr id="940" name=""/>
          <p:cNvSpPr/>
          <p:nvPr/>
        </p:nvSpPr>
        <p:spPr>
          <a:xfrm flipV="1">
            <a:off x="1190520" y="4191120"/>
            <a:ext cx="165240" cy="1476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7360" bIns="2736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941" name=""/>
          <p:cNvSpPr/>
          <p:nvPr/>
        </p:nvSpPr>
        <p:spPr>
          <a:xfrm>
            <a:off x="747720" y="2232000"/>
            <a:ext cx="7647120" cy="1504800"/>
          </a:xfrm>
          <a:prstGeom prst="bevel">
            <a:avLst>
              <a:gd name="adj" fmla="val 12500"/>
            </a:avLst>
          </a:prstGeom>
          <a:gradFill rotWithShape="0">
            <a:gsLst>
              <a:gs pos="0">
                <a:srgbClr val="0091ff"/>
              </a:gs>
              <a:gs pos="50000">
                <a:srgbClr val="a8d9fe"/>
              </a:gs>
              <a:gs pos="100000">
                <a:srgbClr val="0091ff"/>
              </a:gs>
            </a:gsLst>
            <a:lin ang="5400000"/>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942" name=""/>
          <p:cNvSpPr/>
          <p:nvPr/>
        </p:nvSpPr>
        <p:spPr>
          <a:xfrm>
            <a:off x="3444480" y="2684520"/>
            <a:ext cx="2261160" cy="58176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MX" sz="3200" strike="noStrike" u="none">
                <a:solidFill>
                  <a:srgbClr val="ffffff"/>
                </a:solidFill>
                <a:effectLst/>
                <a:uFillTx/>
                <a:latin typeface="Arial Black"/>
              </a:rPr>
              <a:t>Appendix</a:t>
            </a:r>
            <a:endParaRPr b="0" lang="en-US"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3" name=""/>
          <p:cNvSpPr/>
          <p:nvPr/>
        </p:nvSpPr>
        <p:spPr>
          <a:xfrm>
            <a:off x="368280" y="5562720"/>
            <a:ext cx="2997360" cy="787320"/>
          </a:xfrm>
          <a:prstGeom prst="rect">
            <a:avLst/>
          </a:prstGeom>
          <a:solidFill>
            <a:srgbClr val="ffffff"/>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944" name=""/>
          <p:cNvSpPr/>
          <p:nvPr/>
        </p:nvSpPr>
        <p:spPr>
          <a:xfrm>
            <a:off x="4876920" y="3693960"/>
            <a:ext cx="923760" cy="760680"/>
          </a:xfrm>
          <a:custGeom>
            <a:avLst/>
            <a:gdLst/>
            <a:ahLst/>
            <a:rect l="l" t="t" r="r" b="b"/>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45" name=""/>
          <p:cNvSpPr/>
          <p:nvPr/>
        </p:nvSpPr>
        <p:spPr>
          <a:xfrm>
            <a:off x="7754760" y="1905120"/>
            <a:ext cx="527400" cy="804600"/>
          </a:xfrm>
          <a:custGeom>
            <a:avLst/>
            <a:gdLst/>
            <a:ahLst/>
            <a:rect l="l" t="t" r="r" b="b"/>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00f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46" name=""/>
          <p:cNvSpPr/>
          <p:nvPr/>
        </p:nvSpPr>
        <p:spPr>
          <a:xfrm>
            <a:off x="6970680" y="3494160"/>
            <a:ext cx="676440" cy="277920"/>
          </a:xfrm>
          <a:custGeom>
            <a:avLst/>
            <a:gdLst/>
            <a:ahLst/>
            <a:rect l="l" t="t" r="r" b="b"/>
            <a:pathLst>
              <a:path w="270" h="111">
                <a:moveTo>
                  <a:pt x="0" y="38"/>
                </a:moveTo>
                <a:lnTo>
                  <a:pt x="201" y="0"/>
                </a:lnTo>
                <a:lnTo>
                  <a:pt x="234" y="76"/>
                </a:lnTo>
                <a:lnTo>
                  <a:pt x="269" y="68"/>
                </a:lnTo>
                <a:lnTo>
                  <a:pt x="270" y="106"/>
                </a:lnTo>
                <a:lnTo>
                  <a:pt x="242" y="111"/>
                </a:lnTo>
                <a:lnTo>
                  <a:pt x="217" y="86"/>
                </a:lnTo>
                <a:lnTo>
                  <a:pt x="201" y="56"/>
                </a:lnTo>
                <a:lnTo>
                  <a:pt x="198" y="14"/>
                </a:lnTo>
                <a:lnTo>
                  <a:pt x="186" y="35"/>
                </a:lnTo>
                <a:lnTo>
                  <a:pt x="200" y="98"/>
                </a:lnTo>
                <a:lnTo>
                  <a:pt x="141" y="107"/>
                </a:lnTo>
                <a:lnTo>
                  <a:pt x="139" y="61"/>
                </a:lnTo>
                <a:lnTo>
                  <a:pt x="103" y="41"/>
                </a:lnTo>
                <a:lnTo>
                  <a:pt x="72" y="36"/>
                </a:lnTo>
                <a:lnTo>
                  <a:pt x="8" y="68"/>
                </a:lnTo>
                <a:lnTo>
                  <a:pt x="0" y="38"/>
                </a:lnTo>
                <a:close/>
              </a:path>
            </a:pathLst>
          </a:custGeom>
          <a:solidFill>
            <a:srgbClr val="00f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47" name=""/>
          <p:cNvSpPr/>
          <p:nvPr/>
        </p:nvSpPr>
        <p:spPr>
          <a:xfrm>
            <a:off x="1442880" y="1965240"/>
            <a:ext cx="893880" cy="654120"/>
          </a:xfrm>
          <a:custGeom>
            <a:avLst/>
            <a:gdLst/>
            <a:ahLst/>
            <a:rect l="l" t="t" r="r" b="b"/>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48" name=""/>
          <p:cNvSpPr/>
          <p:nvPr/>
        </p:nvSpPr>
        <p:spPr>
          <a:xfrm>
            <a:off x="1233360" y="2438280"/>
            <a:ext cx="1113120" cy="851040"/>
          </a:xfrm>
          <a:custGeom>
            <a:avLst/>
            <a:gdLst/>
            <a:ahLst/>
            <a:rect l="l" t="t" r="r" b="b"/>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49" name=""/>
          <p:cNvSpPr/>
          <p:nvPr/>
        </p:nvSpPr>
        <p:spPr>
          <a:xfrm>
            <a:off x="1143000" y="3095640"/>
            <a:ext cx="1173240" cy="1812960"/>
          </a:xfrm>
          <a:custGeom>
            <a:avLst/>
            <a:gdLst/>
            <a:ahLst/>
            <a:rect l="l" t="t" r="r" b="b"/>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0" name=""/>
          <p:cNvSpPr/>
          <p:nvPr/>
        </p:nvSpPr>
        <p:spPr>
          <a:xfrm>
            <a:off x="1654200" y="3208320"/>
            <a:ext cx="887400" cy="1341360"/>
          </a:xfrm>
          <a:custGeom>
            <a:avLst/>
            <a:gdLst/>
            <a:ahLst/>
            <a:rect l="l" t="t" r="r" b="b"/>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no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1" name=""/>
          <p:cNvSpPr/>
          <p:nvPr/>
        </p:nvSpPr>
        <p:spPr>
          <a:xfrm>
            <a:off x="2143080" y="2108160"/>
            <a:ext cx="800280" cy="1295280"/>
          </a:xfrm>
          <a:custGeom>
            <a:avLst/>
            <a:gdLst/>
            <a:ahLst/>
            <a:rect l="l" t="t" r="r" b="b"/>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2" name=""/>
          <p:cNvSpPr/>
          <p:nvPr/>
        </p:nvSpPr>
        <p:spPr>
          <a:xfrm>
            <a:off x="2389320" y="3354480"/>
            <a:ext cx="741240" cy="957240"/>
          </a:xfrm>
          <a:custGeom>
            <a:avLst/>
            <a:gdLst/>
            <a:ahLst/>
            <a:rect l="l" t="t" r="r" b="b"/>
            <a:pathLst>
              <a:path w="296" h="382">
                <a:moveTo>
                  <a:pt x="55" y="0"/>
                </a:moveTo>
                <a:lnTo>
                  <a:pt x="200" y="20"/>
                </a:lnTo>
                <a:lnTo>
                  <a:pt x="190" y="93"/>
                </a:lnTo>
                <a:lnTo>
                  <a:pt x="296" y="103"/>
                </a:lnTo>
                <a:lnTo>
                  <a:pt x="267" y="382"/>
                </a:lnTo>
                <a:lnTo>
                  <a:pt x="0" y="353"/>
                </a:lnTo>
                <a:lnTo>
                  <a:pt x="27" y="175"/>
                </a:lnTo>
                <a:lnTo>
                  <a:pt x="55" y="0"/>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3" name=""/>
          <p:cNvSpPr/>
          <p:nvPr/>
        </p:nvSpPr>
        <p:spPr>
          <a:xfrm>
            <a:off x="2424240" y="2120760"/>
            <a:ext cx="1390680" cy="866880"/>
          </a:xfrm>
          <a:custGeom>
            <a:avLst/>
            <a:gdLst/>
            <a:ahLst/>
            <a:rect l="l" t="t" r="r" b="b"/>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4" name=""/>
          <p:cNvSpPr/>
          <p:nvPr/>
        </p:nvSpPr>
        <p:spPr>
          <a:xfrm>
            <a:off x="2857680" y="2884320"/>
            <a:ext cx="952200" cy="779760"/>
          </a:xfrm>
          <a:custGeom>
            <a:avLst/>
            <a:gdLst/>
            <a:ahLst/>
            <a:rect l="l" t="t" r="r" b="b"/>
            <a:pathLst>
              <a:path w="380" h="311">
                <a:moveTo>
                  <a:pt x="37" y="0"/>
                </a:moveTo>
                <a:lnTo>
                  <a:pt x="23" y="116"/>
                </a:lnTo>
                <a:lnTo>
                  <a:pt x="0" y="282"/>
                </a:lnTo>
                <a:lnTo>
                  <a:pt x="110" y="291"/>
                </a:lnTo>
                <a:lnTo>
                  <a:pt x="367" y="311"/>
                </a:lnTo>
                <a:lnTo>
                  <a:pt x="380" y="32"/>
                </a:lnTo>
                <a:lnTo>
                  <a:pt x="37" y="0"/>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5" name=""/>
          <p:cNvSpPr/>
          <p:nvPr/>
        </p:nvSpPr>
        <p:spPr>
          <a:xfrm>
            <a:off x="3051000" y="3611520"/>
            <a:ext cx="992520" cy="739800"/>
          </a:xfrm>
          <a:custGeom>
            <a:avLst/>
            <a:gdLst/>
            <a:ahLst/>
            <a:rect l="l" t="t" r="r" b="b"/>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6" name=""/>
          <p:cNvSpPr/>
          <p:nvPr/>
        </p:nvSpPr>
        <p:spPr>
          <a:xfrm>
            <a:off x="2157480" y="4233960"/>
            <a:ext cx="900000" cy="1000080"/>
          </a:xfrm>
          <a:custGeom>
            <a:avLst/>
            <a:gdLst/>
            <a:ahLst/>
            <a:rect l="l" t="t" r="r" b="b"/>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7" name=""/>
          <p:cNvSpPr/>
          <p:nvPr/>
        </p:nvSpPr>
        <p:spPr>
          <a:xfrm>
            <a:off x="2943360" y="4303800"/>
            <a:ext cx="954000" cy="947520"/>
          </a:xfrm>
          <a:custGeom>
            <a:avLst/>
            <a:gdLst/>
            <a:ahLst/>
            <a:rect l="l" t="t" r="r" b="b"/>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8" name=""/>
          <p:cNvSpPr/>
          <p:nvPr/>
        </p:nvSpPr>
        <p:spPr>
          <a:xfrm>
            <a:off x="3321000" y="4444920"/>
            <a:ext cx="1936800" cy="1793880"/>
          </a:xfrm>
          <a:custGeom>
            <a:avLst/>
            <a:gdLst/>
            <a:ahLst/>
            <a:rect l="l" t="t" r="r" b="b"/>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59" name=""/>
          <p:cNvSpPr/>
          <p:nvPr/>
        </p:nvSpPr>
        <p:spPr>
          <a:xfrm>
            <a:off x="3811680" y="2259000"/>
            <a:ext cx="933480" cy="546120"/>
          </a:xfrm>
          <a:custGeom>
            <a:avLst/>
            <a:gdLst/>
            <a:ahLst/>
            <a:rect l="l" t="t" r="r" b="b"/>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0" name=""/>
          <p:cNvSpPr/>
          <p:nvPr/>
        </p:nvSpPr>
        <p:spPr>
          <a:xfrm>
            <a:off x="3787920" y="2784600"/>
            <a:ext cx="979200" cy="639720"/>
          </a:xfrm>
          <a:custGeom>
            <a:avLst/>
            <a:gdLst/>
            <a:ahLst/>
            <a:rect l="l" t="t" r="r" b="b"/>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1" name=""/>
          <p:cNvSpPr/>
          <p:nvPr/>
        </p:nvSpPr>
        <p:spPr>
          <a:xfrm>
            <a:off x="3772080" y="3316320"/>
            <a:ext cx="1168200" cy="527040"/>
          </a:xfrm>
          <a:custGeom>
            <a:avLst/>
            <a:gdLst/>
            <a:ahLst/>
            <a:rect l="l" t="t" r="r" b="b"/>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2" name=""/>
          <p:cNvSpPr/>
          <p:nvPr/>
        </p:nvSpPr>
        <p:spPr>
          <a:xfrm>
            <a:off x="4021200" y="3830760"/>
            <a:ext cx="1027080" cy="523800"/>
          </a:xfrm>
          <a:custGeom>
            <a:avLst/>
            <a:gdLst/>
            <a:ahLst/>
            <a:rect l="l" t="t" r="r" b="b"/>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3" name=""/>
          <p:cNvSpPr/>
          <p:nvPr/>
        </p:nvSpPr>
        <p:spPr>
          <a:xfrm>
            <a:off x="3882960" y="4341960"/>
            <a:ext cx="1197000" cy="576000"/>
          </a:xfrm>
          <a:custGeom>
            <a:avLst/>
            <a:gdLst/>
            <a:ahLst/>
            <a:rect l="l" t="t" r="r" b="b"/>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4" name=""/>
          <p:cNvSpPr/>
          <p:nvPr/>
        </p:nvSpPr>
        <p:spPr>
          <a:xfrm>
            <a:off x="5057640" y="4368960"/>
            <a:ext cx="675000" cy="628560"/>
          </a:xfrm>
          <a:custGeom>
            <a:avLst/>
            <a:gdLst/>
            <a:ahLst/>
            <a:rect l="l" t="t" r="r" b="b"/>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5" name=""/>
          <p:cNvSpPr/>
          <p:nvPr/>
        </p:nvSpPr>
        <p:spPr>
          <a:xfrm>
            <a:off x="5156280" y="4975200"/>
            <a:ext cx="822240" cy="658800"/>
          </a:xfrm>
          <a:custGeom>
            <a:avLst/>
            <a:gdLst/>
            <a:ahLst/>
            <a:rect l="l" t="t" r="r" b="b"/>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6" name=""/>
          <p:cNvSpPr/>
          <p:nvPr/>
        </p:nvSpPr>
        <p:spPr>
          <a:xfrm>
            <a:off x="4592520" y="2193840"/>
            <a:ext cx="916200" cy="1032120"/>
          </a:xfrm>
          <a:custGeom>
            <a:avLst/>
            <a:gdLst/>
            <a:ahLst/>
            <a:rect l="l" t="t" r="r" b="b"/>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7" name=""/>
          <p:cNvSpPr/>
          <p:nvPr/>
        </p:nvSpPr>
        <p:spPr>
          <a:xfrm>
            <a:off x="5186520" y="2549520"/>
            <a:ext cx="696600" cy="814320"/>
          </a:xfrm>
          <a:custGeom>
            <a:avLst/>
            <a:gdLst/>
            <a:ahLst/>
            <a:rect l="l" t="t" r="r" b="b"/>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8" name=""/>
          <p:cNvSpPr/>
          <p:nvPr/>
        </p:nvSpPr>
        <p:spPr>
          <a:xfrm>
            <a:off x="4745160" y="3193920"/>
            <a:ext cx="809640" cy="525600"/>
          </a:xfrm>
          <a:custGeom>
            <a:avLst/>
            <a:gdLst/>
            <a:ahLst/>
            <a:rect l="l" t="t" r="r" b="b"/>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69" name=""/>
          <p:cNvSpPr/>
          <p:nvPr/>
        </p:nvSpPr>
        <p:spPr>
          <a:xfrm>
            <a:off x="5459400" y="2433600"/>
            <a:ext cx="749160" cy="324000"/>
          </a:xfrm>
          <a:custGeom>
            <a:avLst/>
            <a:gdLst/>
            <a:ahLst/>
            <a:rect l="l" t="t" r="r" b="b"/>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no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0" name=""/>
          <p:cNvSpPr/>
          <p:nvPr/>
        </p:nvSpPr>
        <p:spPr>
          <a:xfrm>
            <a:off x="5978520" y="2662200"/>
            <a:ext cx="534960" cy="727200"/>
          </a:xfrm>
          <a:custGeom>
            <a:avLst/>
            <a:gdLst/>
            <a:ahLst/>
            <a:rect l="l" t="t" r="r" b="b"/>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1" name=""/>
          <p:cNvSpPr/>
          <p:nvPr/>
        </p:nvSpPr>
        <p:spPr>
          <a:xfrm>
            <a:off x="5394240" y="3306600"/>
            <a:ext cx="581040" cy="959040"/>
          </a:xfrm>
          <a:custGeom>
            <a:avLst/>
            <a:gdLst/>
            <a:ahLst/>
            <a:rect l="l" t="t" r="r" b="b"/>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2" name=""/>
          <p:cNvSpPr/>
          <p:nvPr/>
        </p:nvSpPr>
        <p:spPr>
          <a:xfrm>
            <a:off x="5888160" y="3373560"/>
            <a:ext cx="450720" cy="742680"/>
          </a:xfrm>
          <a:custGeom>
            <a:avLst/>
            <a:gdLst/>
            <a:ahLst/>
            <a:rect l="l" t="t" r="r" b="b"/>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3" name=""/>
          <p:cNvSpPr/>
          <p:nvPr/>
        </p:nvSpPr>
        <p:spPr>
          <a:xfrm>
            <a:off x="6238800" y="3224160"/>
            <a:ext cx="579600" cy="668520"/>
          </a:xfrm>
          <a:custGeom>
            <a:avLst/>
            <a:gdLst/>
            <a:ahLst/>
            <a:rect l="l" t="t" r="r" b="b"/>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no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4" name=""/>
          <p:cNvSpPr/>
          <p:nvPr/>
        </p:nvSpPr>
        <p:spPr>
          <a:xfrm>
            <a:off x="5722920" y="3827520"/>
            <a:ext cx="1019160" cy="566640"/>
          </a:xfrm>
          <a:custGeom>
            <a:avLst/>
            <a:gdLst/>
            <a:ahLst/>
            <a:rect l="l" t="t" r="r" b="b"/>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5" name=""/>
          <p:cNvSpPr/>
          <p:nvPr/>
        </p:nvSpPr>
        <p:spPr>
          <a:xfrm>
            <a:off x="5654520" y="4194000"/>
            <a:ext cx="1175040" cy="428760"/>
          </a:xfrm>
          <a:custGeom>
            <a:avLst/>
            <a:gdLst/>
            <a:ahLst/>
            <a:rect l="l" t="t" r="r" b="b"/>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6" name=""/>
          <p:cNvSpPr/>
          <p:nvPr/>
        </p:nvSpPr>
        <p:spPr>
          <a:xfrm>
            <a:off x="5538960" y="4589640"/>
            <a:ext cx="480960" cy="839520"/>
          </a:xfrm>
          <a:custGeom>
            <a:avLst/>
            <a:gdLst/>
            <a:ahLst/>
            <a:rect l="l" t="t" r="r" b="b"/>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7" name=""/>
          <p:cNvSpPr/>
          <p:nvPr/>
        </p:nvSpPr>
        <p:spPr>
          <a:xfrm>
            <a:off x="5991120" y="4549680"/>
            <a:ext cx="542880" cy="846360"/>
          </a:xfrm>
          <a:custGeom>
            <a:avLst/>
            <a:gdLst/>
            <a:ahLst/>
            <a:rect l="l" t="t" r="r" b="b"/>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8" name=""/>
          <p:cNvSpPr/>
          <p:nvPr/>
        </p:nvSpPr>
        <p:spPr>
          <a:xfrm>
            <a:off x="6343560" y="4506840"/>
            <a:ext cx="752400" cy="779400"/>
          </a:xfrm>
          <a:custGeom>
            <a:avLst/>
            <a:gdLst/>
            <a:ahLst/>
            <a:rect l="l" t="t" r="r" b="b"/>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79" name=""/>
          <p:cNvSpPr/>
          <p:nvPr/>
        </p:nvSpPr>
        <p:spPr>
          <a:xfrm>
            <a:off x="6659640" y="4402080"/>
            <a:ext cx="687240" cy="542880"/>
          </a:xfrm>
          <a:custGeom>
            <a:avLst/>
            <a:gdLst/>
            <a:ahLst/>
            <a:rect l="l" t="t" r="r" b="b"/>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80" name=""/>
          <p:cNvSpPr/>
          <p:nvPr/>
        </p:nvSpPr>
        <p:spPr>
          <a:xfrm>
            <a:off x="6170760" y="5178600"/>
            <a:ext cx="1285560" cy="873000"/>
          </a:xfrm>
          <a:custGeom>
            <a:avLst/>
            <a:gdLst/>
            <a:ahLst/>
            <a:rect l="l" t="t" r="r" b="b"/>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81" name=""/>
          <p:cNvSpPr/>
          <p:nvPr/>
        </p:nvSpPr>
        <p:spPr>
          <a:xfrm>
            <a:off x="6524640" y="4027320"/>
            <a:ext cx="1182600" cy="519120"/>
          </a:xfrm>
          <a:custGeom>
            <a:avLst/>
            <a:gdLst/>
            <a:ahLst/>
            <a:rect l="l" t="t" r="r" b="b"/>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82" name=""/>
          <p:cNvSpPr/>
          <p:nvPr/>
        </p:nvSpPr>
        <p:spPr>
          <a:xfrm>
            <a:off x="6572160" y="3598920"/>
            <a:ext cx="1035000" cy="644400"/>
          </a:xfrm>
          <a:custGeom>
            <a:avLst/>
            <a:gdLst/>
            <a:ahLst/>
            <a:rect l="l" t="t" r="r" b="b"/>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83" name=""/>
          <p:cNvSpPr/>
          <p:nvPr/>
        </p:nvSpPr>
        <p:spPr>
          <a:xfrm>
            <a:off x="6645240" y="3471840"/>
            <a:ext cx="585720" cy="614520"/>
          </a:xfrm>
          <a:custGeom>
            <a:avLst/>
            <a:gdLst/>
            <a:ahLst/>
            <a:rect l="l" t="t" r="r" b="b"/>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ffff99"/>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84" name=""/>
          <p:cNvSpPr/>
          <p:nvPr/>
        </p:nvSpPr>
        <p:spPr>
          <a:xfrm>
            <a:off x="7478640" y="3481560"/>
            <a:ext cx="166680" cy="206280"/>
          </a:xfrm>
          <a:custGeom>
            <a:avLst/>
            <a:gdLst/>
            <a:ahLst/>
            <a:rect l="l" t="t" r="r" b="b"/>
            <a:pathLst>
              <a:path w="66" h="82">
                <a:moveTo>
                  <a:pt x="0" y="5"/>
                </a:moveTo>
                <a:lnTo>
                  <a:pt x="14" y="0"/>
                </a:lnTo>
                <a:lnTo>
                  <a:pt x="44" y="18"/>
                </a:lnTo>
                <a:lnTo>
                  <a:pt x="44" y="36"/>
                </a:lnTo>
                <a:lnTo>
                  <a:pt x="65" y="49"/>
                </a:lnTo>
                <a:lnTo>
                  <a:pt x="66" y="73"/>
                </a:lnTo>
                <a:lnTo>
                  <a:pt x="32" y="82"/>
                </a:lnTo>
                <a:lnTo>
                  <a:pt x="0" y="5"/>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85" name=""/>
          <p:cNvSpPr/>
          <p:nvPr/>
        </p:nvSpPr>
        <p:spPr>
          <a:xfrm>
            <a:off x="6775560" y="3078000"/>
            <a:ext cx="793800" cy="520920"/>
          </a:xfrm>
          <a:custGeom>
            <a:avLst/>
            <a:gdLst/>
            <a:ahLst/>
            <a:rect l="l" t="t" r="r" b="b"/>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rgbClr val="00f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86" name=""/>
          <p:cNvSpPr/>
          <p:nvPr/>
        </p:nvSpPr>
        <p:spPr>
          <a:xfrm>
            <a:off x="7494480" y="3138480"/>
            <a:ext cx="209520" cy="415800"/>
          </a:xfrm>
          <a:custGeom>
            <a:avLst/>
            <a:gdLst/>
            <a:ahLst/>
            <a:rect l="l" t="t" r="r" b="b"/>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00ff00"/>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87" name=""/>
          <p:cNvSpPr/>
          <p:nvPr/>
        </p:nvSpPr>
        <p:spPr>
          <a:xfrm>
            <a:off x="6842160" y="2489040"/>
            <a:ext cx="879480" cy="717840"/>
          </a:xfrm>
          <a:custGeom>
            <a:avLst/>
            <a:gdLst/>
            <a:ahLst/>
            <a:rect l="l" t="t" r="r" b="b"/>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88" name=""/>
          <p:cNvSpPr/>
          <p:nvPr/>
        </p:nvSpPr>
        <p:spPr>
          <a:xfrm>
            <a:off x="7526160" y="2449440"/>
            <a:ext cx="233640" cy="430200"/>
          </a:xfrm>
          <a:custGeom>
            <a:avLst/>
            <a:gdLst/>
            <a:ahLst/>
            <a:rect l="l" t="t" r="r" b="b"/>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89" name=""/>
          <p:cNvSpPr/>
          <p:nvPr/>
        </p:nvSpPr>
        <p:spPr>
          <a:xfrm>
            <a:off x="7639200" y="2784600"/>
            <a:ext cx="496800" cy="225360"/>
          </a:xfrm>
          <a:custGeom>
            <a:avLst/>
            <a:gdLst/>
            <a:ahLst/>
            <a:rect l="l" t="t" r="r" b="b"/>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0" name=""/>
          <p:cNvSpPr/>
          <p:nvPr/>
        </p:nvSpPr>
        <p:spPr>
          <a:xfrm>
            <a:off x="7656480" y="2955960"/>
            <a:ext cx="258840" cy="196920"/>
          </a:xfrm>
          <a:custGeom>
            <a:avLst/>
            <a:gdLst/>
            <a:ahLst/>
            <a:rect l="l" t="t" r="r" b="b"/>
            <a:pathLst>
              <a:path w="103" h="79">
                <a:moveTo>
                  <a:pt x="0" y="20"/>
                </a:moveTo>
                <a:lnTo>
                  <a:pt x="79" y="0"/>
                </a:lnTo>
                <a:lnTo>
                  <a:pt x="103" y="36"/>
                </a:lnTo>
                <a:lnTo>
                  <a:pt x="89" y="52"/>
                </a:lnTo>
                <a:lnTo>
                  <a:pt x="64" y="46"/>
                </a:lnTo>
                <a:lnTo>
                  <a:pt x="25" y="79"/>
                </a:lnTo>
                <a:lnTo>
                  <a:pt x="4" y="62"/>
                </a:lnTo>
                <a:lnTo>
                  <a:pt x="0" y="20"/>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1" name=""/>
          <p:cNvSpPr/>
          <p:nvPr/>
        </p:nvSpPr>
        <p:spPr>
          <a:xfrm>
            <a:off x="7699320" y="3090960"/>
            <a:ext cx="255600" cy="152280"/>
          </a:xfrm>
          <a:custGeom>
            <a:avLst/>
            <a:gdLst/>
            <a:ahLst/>
            <a:rect l="l" t="t" r="r" b="b"/>
            <a:pathLst>
              <a:path w="102" h="61">
                <a:moveTo>
                  <a:pt x="0" y="45"/>
                </a:moveTo>
                <a:lnTo>
                  <a:pt x="42" y="25"/>
                </a:lnTo>
                <a:lnTo>
                  <a:pt x="83" y="0"/>
                </a:lnTo>
                <a:lnTo>
                  <a:pt x="90" y="1"/>
                </a:lnTo>
                <a:lnTo>
                  <a:pt x="102" y="2"/>
                </a:lnTo>
                <a:lnTo>
                  <a:pt x="62" y="34"/>
                </a:lnTo>
                <a:lnTo>
                  <a:pt x="12" y="61"/>
                </a:lnTo>
                <a:lnTo>
                  <a:pt x="0" y="45"/>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2" name=""/>
          <p:cNvSpPr/>
          <p:nvPr/>
        </p:nvSpPr>
        <p:spPr>
          <a:xfrm>
            <a:off x="7697880" y="2367000"/>
            <a:ext cx="272880" cy="485640"/>
          </a:xfrm>
          <a:custGeom>
            <a:avLst/>
            <a:gdLst/>
            <a:ahLst/>
            <a:rect l="l" t="t" r="r" b="b"/>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3" name=""/>
          <p:cNvSpPr/>
          <p:nvPr/>
        </p:nvSpPr>
        <p:spPr>
          <a:xfrm>
            <a:off x="7854840" y="2938320"/>
            <a:ext cx="130320" cy="106560"/>
          </a:xfrm>
          <a:custGeom>
            <a:avLst/>
            <a:gdLst/>
            <a:ahLst/>
            <a:rect l="l" t="t" r="r" b="b"/>
            <a:pathLst>
              <a:path w="52" h="43">
                <a:moveTo>
                  <a:pt x="0" y="7"/>
                </a:moveTo>
                <a:lnTo>
                  <a:pt x="22" y="0"/>
                </a:lnTo>
                <a:lnTo>
                  <a:pt x="52" y="22"/>
                </a:lnTo>
                <a:lnTo>
                  <a:pt x="46" y="28"/>
                </a:lnTo>
                <a:lnTo>
                  <a:pt x="31" y="28"/>
                </a:lnTo>
                <a:lnTo>
                  <a:pt x="24" y="43"/>
                </a:lnTo>
                <a:lnTo>
                  <a:pt x="0" y="7"/>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4" name=""/>
          <p:cNvSpPr/>
          <p:nvPr/>
        </p:nvSpPr>
        <p:spPr>
          <a:xfrm>
            <a:off x="7577280" y="3759120"/>
            <a:ext cx="69840" cy="120600"/>
          </a:xfrm>
          <a:custGeom>
            <a:avLst/>
            <a:gdLst/>
            <a:ahLst/>
            <a:rect l="l" t="t" r="r" b="b"/>
            <a:pathLst>
              <a:path w="28" h="48">
                <a:moveTo>
                  <a:pt x="0" y="4"/>
                </a:moveTo>
                <a:lnTo>
                  <a:pt x="28" y="0"/>
                </a:lnTo>
                <a:lnTo>
                  <a:pt x="12" y="48"/>
                </a:lnTo>
                <a:lnTo>
                  <a:pt x="1" y="47"/>
                </a:lnTo>
                <a:lnTo>
                  <a:pt x="0" y="4"/>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995" name=""/>
          <p:cNvSpPr/>
          <p:nvPr/>
        </p:nvSpPr>
        <p:spPr>
          <a:xfrm>
            <a:off x="584280" y="366840"/>
            <a:ext cx="7954920" cy="1289880"/>
          </a:xfrm>
          <a:prstGeom prst="rect">
            <a:avLst/>
          </a:prstGeom>
          <a:noFill/>
          <a:ln w="0">
            <a:noFill/>
          </a:ln>
        </p:spPr>
        <p:style>
          <a:lnRef idx="0"/>
          <a:fillRef idx="0"/>
          <a:effectRef idx="0"/>
          <a:fontRef idx="minor"/>
        </p:style>
        <p:txBody>
          <a:bodyPr lIns="90000" rIns="90000" tIns="46800" bIns="46800" anchor="t">
            <a:spAutoFit/>
          </a:bodyPr>
          <a:p>
            <a:pPr algn="ctr">
              <a:lnSpc>
                <a:spcPct val="8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Retail Electric Competitive Index </a:t>
            </a:r>
            <a:endParaRPr b="0" lang="en-US" sz="3000" strike="noStrike" u="none">
              <a:solidFill>
                <a:srgbClr val="000000"/>
              </a:solidFill>
              <a:effectLst/>
              <a:uFillTx/>
              <a:latin typeface="Arial"/>
            </a:endParaRPr>
          </a:p>
          <a:p>
            <a:pPr algn="ctr">
              <a:lnSpc>
                <a:spcPct val="8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trike="noStrike" u="none">
              <a:solidFill>
                <a:srgbClr val="000000"/>
              </a:solidFill>
              <a:effectLst/>
              <a:uFillTx/>
              <a:latin typeface="Arial"/>
            </a:endParaRPr>
          </a:p>
          <a:p>
            <a:pPr algn="ctr">
              <a:lnSpc>
                <a:spcPct val="8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State Ranking</a:t>
            </a:r>
            <a:endParaRPr b="0" lang="en-US" sz="2400" strike="noStrike" u="none">
              <a:solidFill>
                <a:srgbClr val="000000"/>
              </a:solidFill>
              <a:effectLst/>
              <a:uFillTx/>
              <a:latin typeface="Arial"/>
            </a:endParaRPr>
          </a:p>
        </p:txBody>
      </p:sp>
      <p:sp>
        <p:nvSpPr>
          <p:cNvPr id="996" name=""/>
          <p:cNvSpPr/>
          <p:nvPr/>
        </p:nvSpPr>
        <p:spPr>
          <a:xfrm>
            <a:off x="901800" y="5676840"/>
            <a:ext cx="2743200" cy="55512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Most Competitive [Score &gt;= 45]</a:t>
            </a:r>
            <a:endParaRPr b="0" lang="en-US" sz="1200" strike="noStrike" u="none">
              <a:solidFill>
                <a:srgbClr val="000000"/>
              </a:solidFill>
              <a:effectLst/>
              <a:uFillTx/>
              <a:latin typeface="Arial"/>
            </a:endParaRPr>
          </a:p>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Least Competitive [Score &lt;= 10]</a:t>
            </a:r>
            <a:endParaRPr b="0" lang="en-US" sz="1200" strike="noStrike" u="none">
              <a:solidFill>
                <a:srgbClr val="000000"/>
              </a:solidFill>
              <a:effectLst/>
              <a:uFillTx/>
              <a:latin typeface="Arial"/>
            </a:endParaRPr>
          </a:p>
        </p:txBody>
      </p:sp>
      <p:sp>
        <p:nvSpPr>
          <p:cNvPr id="997" name=""/>
          <p:cNvSpPr/>
          <p:nvPr/>
        </p:nvSpPr>
        <p:spPr>
          <a:xfrm>
            <a:off x="1752480" y="2209680"/>
            <a:ext cx="38124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998" name=""/>
          <p:cNvSpPr/>
          <p:nvPr/>
        </p:nvSpPr>
        <p:spPr>
          <a:xfrm>
            <a:off x="1371600" y="396252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40</a:t>
            </a:r>
            <a:endParaRPr b="0" lang="en-US" sz="1200" strike="noStrike" u="none">
              <a:solidFill>
                <a:srgbClr val="000000"/>
              </a:solidFill>
              <a:effectLst/>
              <a:uFillTx/>
              <a:latin typeface="Arial"/>
            </a:endParaRPr>
          </a:p>
        </p:txBody>
      </p:sp>
      <p:sp>
        <p:nvSpPr>
          <p:cNvPr id="999" name=""/>
          <p:cNvSpPr/>
          <p:nvPr/>
        </p:nvSpPr>
        <p:spPr>
          <a:xfrm>
            <a:off x="1523880" y="2819520"/>
            <a:ext cx="38124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27</a:t>
            </a:r>
            <a:endParaRPr b="0" lang="en-US" sz="1200" strike="noStrike" u="none">
              <a:solidFill>
                <a:srgbClr val="000000"/>
              </a:solidFill>
              <a:effectLst/>
              <a:uFillTx/>
              <a:latin typeface="Arial"/>
            </a:endParaRPr>
          </a:p>
        </p:txBody>
      </p:sp>
      <p:sp>
        <p:nvSpPr>
          <p:cNvPr id="1000" name=""/>
          <p:cNvSpPr/>
          <p:nvPr/>
        </p:nvSpPr>
        <p:spPr>
          <a:xfrm>
            <a:off x="1981080" y="3657600"/>
            <a:ext cx="38124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23</a:t>
            </a:r>
            <a:endParaRPr b="0" lang="en-US" sz="1200" strike="noStrike" u="none">
              <a:solidFill>
                <a:srgbClr val="000000"/>
              </a:solidFill>
              <a:effectLst/>
              <a:uFillTx/>
              <a:latin typeface="Arial"/>
            </a:endParaRPr>
          </a:p>
        </p:txBody>
      </p:sp>
      <p:sp>
        <p:nvSpPr>
          <p:cNvPr id="1001" name=""/>
          <p:cNvSpPr/>
          <p:nvPr/>
        </p:nvSpPr>
        <p:spPr>
          <a:xfrm>
            <a:off x="2971800" y="251460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44</a:t>
            </a:r>
            <a:endParaRPr b="0" lang="en-US" sz="1200" strike="noStrike" u="none">
              <a:solidFill>
                <a:srgbClr val="000000"/>
              </a:solidFill>
              <a:effectLst/>
              <a:uFillTx/>
              <a:latin typeface="Arial"/>
            </a:endParaRPr>
          </a:p>
        </p:txBody>
      </p:sp>
      <p:sp>
        <p:nvSpPr>
          <p:cNvPr id="1002" name=""/>
          <p:cNvSpPr/>
          <p:nvPr/>
        </p:nvSpPr>
        <p:spPr>
          <a:xfrm>
            <a:off x="3276720" y="472428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43</a:t>
            </a:r>
            <a:endParaRPr b="0" lang="en-US" sz="1200" strike="noStrike" u="none">
              <a:solidFill>
                <a:srgbClr val="000000"/>
              </a:solidFill>
              <a:effectLst/>
              <a:uFillTx/>
              <a:latin typeface="Arial"/>
            </a:endParaRPr>
          </a:p>
        </p:txBody>
      </p:sp>
      <p:sp>
        <p:nvSpPr>
          <p:cNvPr id="1003" name=""/>
          <p:cNvSpPr/>
          <p:nvPr/>
        </p:nvSpPr>
        <p:spPr>
          <a:xfrm>
            <a:off x="4343400" y="525780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22</a:t>
            </a:r>
            <a:endParaRPr b="0" lang="en-US" sz="1200" strike="noStrike" u="none">
              <a:solidFill>
                <a:srgbClr val="000000"/>
              </a:solidFill>
              <a:effectLst/>
              <a:uFillTx/>
              <a:latin typeface="Arial"/>
            </a:endParaRPr>
          </a:p>
        </p:txBody>
      </p:sp>
      <p:sp>
        <p:nvSpPr>
          <p:cNvPr id="1004" name=""/>
          <p:cNvSpPr/>
          <p:nvPr/>
        </p:nvSpPr>
        <p:spPr>
          <a:xfrm>
            <a:off x="2438280" y="4724280"/>
            <a:ext cx="38124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31</a:t>
            </a:r>
            <a:endParaRPr b="0" lang="en-US" sz="1200" strike="noStrike" u="none">
              <a:solidFill>
                <a:srgbClr val="000000"/>
              </a:solidFill>
              <a:effectLst/>
              <a:uFillTx/>
              <a:latin typeface="Arial"/>
            </a:endParaRPr>
          </a:p>
        </p:txBody>
      </p:sp>
      <p:sp>
        <p:nvSpPr>
          <p:cNvPr id="1005" name=""/>
          <p:cNvSpPr/>
          <p:nvPr/>
        </p:nvSpPr>
        <p:spPr>
          <a:xfrm>
            <a:off x="4419720" y="441972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9</a:t>
            </a:r>
            <a:endParaRPr b="0" lang="en-US" sz="1200" strike="noStrike" u="none">
              <a:solidFill>
                <a:srgbClr val="000000"/>
              </a:solidFill>
              <a:effectLst/>
              <a:uFillTx/>
              <a:latin typeface="Arial"/>
            </a:endParaRPr>
          </a:p>
        </p:txBody>
      </p:sp>
      <p:sp>
        <p:nvSpPr>
          <p:cNvPr id="1006" name=""/>
          <p:cNvSpPr/>
          <p:nvPr/>
        </p:nvSpPr>
        <p:spPr>
          <a:xfrm>
            <a:off x="6019920" y="304812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a:t>
            </a:r>
            <a:endParaRPr b="0" lang="en-US" sz="1200" strike="noStrike" u="none">
              <a:solidFill>
                <a:srgbClr val="000000"/>
              </a:solidFill>
              <a:effectLst/>
              <a:uFillTx/>
              <a:latin typeface="Arial"/>
            </a:endParaRPr>
          </a:p>
        </p:txBody>
      </p:sp>
      <p:sp>
        <p:nvSpPr>
          <p:cNvPr id="1007" name=""/>
          <p:cNvSpPr/>
          <p:nvPr/>
        </p:nvSpPr>
        <p:spPr>
          <a:xfrm>
            <a:off x="7854840" y="2209680"/>
            <a:ext cx="38124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63</a:t>
            </a:r>
            <a:endParaRPr b="0" lang="en-US" sz="1200" strike="noStrike" u="none">
              <a:solidFill>
                <a:srgbClr val="000000"/>
              </a:solidFill>
              <a:effectLst/>
              <a:uFillTx/>
              <a:latin typeface="Arial"/>
            </a:endParaRPr>
          </a:p>
        </p:txBody>
      </p:sp>
      <p:sp>
        <p:nvSpPr>
          <p:cNvPr id="1008" name=""/>
          <p:cNvSpPr/>
          <p:nvPr/>
        </p:nvSpPr>
        <p:spPr>
          <a:xfrm>
            <a:off x="5105520" y="457200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13</a:t>
            </a:r>
            <a:endParaRPr b="0" lang="en-US" sz="1200" strike="noStrike" u="none">
              <a:solidFill>
                <a:srgbClr val="000000"/>
              </a:solidFill>
              <a:effectLst/>
              <a:uFillTx/>
              <a:latin typeface="Arial"/>
            </a:endParaRPr>
          </a:p>
        </p:txBody>
      </p:sp>
      <p:sp>
        <p:nvSpPr>
          <p:cNvPr id="1009" name=""/>
          <p:cNvSpPr/>
          <p:nvPr/>
        </p:nvSpPr>
        <p:spPr>
          <a:xfrm>
            <a:off x="7257960" y="2770200"/>
            <a:ext cx="38124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21</a:t>
            </a:r>
            <a:endParaRPr b="0" lang="en-US" sz="1200" strike="noStrike" u="none">
              <a:solidFill>
                <a:srgbClr val="000000"/>
              </a:solidFill>
              <a:effectLst/>
              <a:uFillTx/>
              <a:latin typeface="Arial"/>
            </a:endParaRPr>
          </a:p>
        </p:txBody>
      </p:sp>
      <p:sp>
        <p:nvSpPr>
          <p:cNvPr id="1010" name=""/>
          <p:cNvSpPr/>
          <p:nvPr/>
        </p:nvSpPr>
        <p:spPr>
          <a:xfrm>
            <a:off x="6324480" y="3505320"/>
            <a:ext cx="38124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12</a:t>
            </a:r>
            <a:endParaRPr b="0" lang="en-US" sz="1200" strike="noStrike" u="none">
              <a:solidFill>
                <a:srgbClr val="000000"/>
              </a:solidFill>
              <a:effectLst/>
              <a:uFillTx/>
              <a:latin typeface="Arial"/>
            </a:endParaRPr>
          </a:p>
        </p:txBody>
      </p:sp>
      <p:sp>
        <p:nvSpPr>
          <p:cNvPr id="1011" name=""/>
          <p:cNvSpPr/>
          <p:nvPr/>
        </p:nvSpPr>
        <p:spPr>
          <a:xfrm>
            <a:off x="5562720" y="358128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29</a:t>
            </a:r>
            <a:endParaRPr b="0" lang="en-US" sz="1200" strike="noStrike" u="none">
              <a:solidFill>
                <a:srgbClr val="000000"/>
              </a:solidFill>
              <a:effectLst/>
              <a:uFillTx/>
              <a:latin typeface="Arial"/>
            </a:endParaRPr>
          </a:p>
        </p:txBody>
      </p:sp>
      <p:sp>
        <p:nvSpPr>
          <p:cNvPr id="1012" name=""/>
          <p:cNvSpPr/>
          <p:nvPr/>
        </p:nvSpPr>
        <p:spPr>
          <a:xfrm>
            <a:off x="7075440" y="380988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a:t>
            </a:r>
            <a:endParaRPr b="0" lang="en-US" sz="1200" strike="noStrike" u="none">
              <a:solidFill>
                <a:srgbClr val="000000"/>
              </a:solidFill>
              <a:effectLst/>
              <a:uFillTx/>
              <a:latin typeface="Arial"/>
            </a:endParaRPr>
          </a:p>
        </p:txBody>
      </p:sp>
      <p:sp>
        <p:nvSpPr>
          <p:cNvPr id="1013" name=""/>
          <p:cNvSpPr/>
          <p:nvPr/>
        </p:nvSpPr>
        <p:spPr>
          <a:xfrm>
            <a:off x="6966000" y="321948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57</a:t>
            </a:r>
            <a:endParaRPr b="0" lang="en-US" sz="1200" strike="noStrike" u="none">
              <a:solidFill>
                <a:srgbClr val="000000"/>
              </a:solidFill>
              <a:effectLst/>
              <a:uFillTx/>
              <a:latin typeface="Arial"/>
            </a:endParaRPr>
          </a:p>
        </p:txBody>
      </p:sp>
      <p:sp>
        <p:nvSpPr>
          <p:cNvPr id="1014" name=""/>
          <p:cNvSpPr/>
          <p:nvPr/>
        </p:nvSpPr>
        <p:spPr>
          <a:xfrm>
            <a:off x="7456320" y="2438280"/>
            <a:ext cx="38124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44</a:t>
            </a:r>
            <a:endParaRPr b="0" lang="en-US" sz="1000" strike="noStrike" u="none">
              <a:solidFill>
                <a:srgbClr val="000000"/>
              </a:solidFill>
              <a:effectLst/>
              <a:uFillTx/>
              <a:latin typeface="Arial"/>
            </a:endParaRPr>
          </a:p>
        </p:txBody>
      </p:sp>
      <p:sp>
        <p:nvSpPr>
          <p:cNvPr id="1015" name=""/>
          <p:cNvSpPr/>
          <p:nvPr/>
        </p:nvSpPr>
        <p:spPr>
          <a:xfrm>
            <a:off x="7656480" y="2784600"/>
            <a:ext cx="38088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16</a:t>
            </a:r>
            <a:endParaRPr b="0" lang="en-US" sz="1000" strike="noStrike" u="none">
              <a:solidFill>
                <a:srgbClr val="000000"/>
              </a:solidFill>
              <a:effectLst/>
              <a:uFillTx/>
              <a:latin typeface="Arial"/>
            </a:endParaRPr>
          </a:p>
        </p:txBody>
      </p:sp>
      <p:sp>
        <p:nvSpPr>
          <p:cNvPr id="1016" name=""/>
          <p:cNvSpPr/>
          <p:nvPr/>
        </p:nvSpPr>
        <p:spPr>
          <a:xfrm>
            <a:off x="7639200" y="2908440"/>
            <a:ext cx="38088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41</a:t>
            </a:r>
            <a:endParaRPr b="0" lang="en-US" sz="1000" strike="noStrike" u="none">
              <a:solidFill>
                <a:srgbClr val="000000"/>
              </a:solidFill>
              <a:effectLst/>
              <a:uFillTx/>
              <a:latin typeface="Arial"/>
            </a:endParaRPr>
          </a:p>
        </p:txBody>
      </p:sp>
      <p:sp>
        <p:nvSpPr>
          <p:cNvPr id="1017" name=""/>
          <p:cNvSpPr/>
          <p:nvPr/>
        </p:nvSpPr>
        <p:spPr>
          <a:xfrm>
            <a:off x="7970760" y="3260880"/>
            <a:ext cx="38124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53</a:t>
            </a:r>
            <a:endParaRPr b="0" lang="en-US" sz="1000" strike="noStrike" u="none">
              <a:solidFill>
                <a:srgbClr val="000000"/>
              </a:solidFill>
              <a:effectLst/>
              <a:uFillTx/>
              <a:latin typeface="Arial"/>
            </a:endParaRPr>
          </a:p>
        </p:txBody>
      </p:sp>
      <p:sp>
        <p:nvSpPr>
          <p:cNvPr id="1018" name=""/>
          <p:cNvSpPr/>
          <p:nvPr/>
        </p:nvSpPr>
        <p:spPr>
          <a:xfrm>
            <a:off x="7226280" y="3471840"/>
            <a:ext cx="38088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50</a:t>
            </a:r>
            <a:endParaRPr b="0" lang="en-US" sz="1000" strike="noStrike" u="none">
              <a:solidFill>
                <a:srgbClr val="000000"/>
              </a:solidFill>
              <a:effectLst/>
              <a:uFillTx/>
              <a:latin typeface="Arial"/>
            </a:endParaRPr>
          </a:p>
        </p:txBody>
      </p:sp>
      <p:sp>
        <p:nvSpPr>
          <p:cNvPr id="1019" name=""/>
          <p:cNvSpPr/>
          <p:nvPr/>
        </p:nvSpPr>
        <p:spPr>
          <a:xfrm>
            <a:off x="7656480" y="2608200"/>
            <a:ext cx="38088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31</a:t>
            </a:r>
            <a:endParaRPr b="0" lang="en-US" sz="1000" strike="noStrike" u="none">
              <a:solidFill>
                <a:srgbClr val="000000"/>
              </a:solidFill>
              <a:effectLst/>
              <a:uFillTx/>
              <a:latin typeface="Arial"/>
            </a:endParaRPr>
          </a:p>
        </p:txBody>
      </p:sp>
      <p:sp>
        <p:nvSpPr>
          <p:cNvPr id="1020" name=""/>
          <p:cNvSpPr/>
          <p:nvPr/>
        </p:nvSpPr>
        <p:spPr>
          <a:xfrm>
            <a:off x="8077320" y="3078000"/>
            <a:ext cx="38088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24</a:t>
            </a:r>
            <a:endParaRPr b="0" lang="en-US" sz="1000" strike="noStrike" u="none">
              <a:solidFill>
                <a:srgbClr val="000000"/>
              </a:solidFill>
              <a:effectLst/>
              <a:uFillTx/>
              <a:latin typeface="Arial"/>
            </a:endParaRPr>
          </a:p>
        </p:txBody>
      </p:sp>
      <p:sp>
        <p:nvSpPr>
          <p:cNvPr id="1021" name=""/>
          <p:cNvSpPr/>
          <p:nvPr/>
        </p:nvSpPr>
        <p:spPr>
          <a:xfrm flipH="1" flipV="1">
            <a:off x="7914960" y="3009600"/>
            <a:ext cx="220680" cy="12852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022" name=""/>
          <p:cNvSpPr/>
          <p:nvPr/>
        </p:nvSpPr>
        <p:spPr>
          <a:xfrm>
            <a:off x="8037360" y="3494160"/>
            <a:ext cx="38124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43</a:t>
            </a:r>
            <a:endParaRPr b="0" lang="en-US" sz="1000" strike="noStrike" u="none">
              <a:solidFill>
                <a:srgbClr val="000000"/>
              </a:solidFill>
              <a:effectLst/>
              <a:uFillTx/>
              <a:latin typeface="Arial"/>
            </a:endParaRPr>
          </a:p>
        </p:txBody>
      </p:sp>
      <p:sp>
        <p:nvSpPr>
          <p:cNvPr id="1023" name=""/>
          <p:cNvSpPr/>
          <p:nvPr/>
        </p:nvSpPr>
        <p:spPr>
          <a:xfrm flipH="1">
            <a:off x="7606800" y="3627360"/>
            <a:ext cx="4302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024" name=""/>
          <p:cNvSpPr/>
          <p:nvPr/>
        </p:nvSpPr>
        <p:spPr>
          <a:xfrm flipH="1">
            <a:off x="7656480" y="3363840"/>
            <a:ext cx="331920" cy="25560"/>
          </a:xfrm>
          <a:prstGeom prst="line">
            <a:avLst/>
          </a:prstGeom>
          <a:ln w="9360">
            <a:solidFill>
              <a:srgbClr val="000000"/>
            </a:solidFill>
            <a:miter/>
          </a:ln>
        </p:spPr>
        <p:style>
          <a:lnRef idx="0"/>
          <a:fillRef idx="0"/>
          <a:effectRef idx="0"/>
          <a:fontRef idx="minor"/>
        </p:style>
        <p:txBody>
          <a:bodyPr lIns="90000" rIns="90000" tIns="-21240" bIns="-21240" anchor="ctr">
            <a:noAutofit/>
          </a:bodyPr>
          <a:p>
            <a:endParaRPr b="0" lang="en-US" sz="2400" strike="noStrike" u="none">
              <a:solidFill>
                <a:srgbClr val="000000"/>
              </a:solidFill>
              <a:effectLst/>
              <a:uFillTx/>
              <a:latin typeface="Arial"/>
            </a:endParaRPr>
          </a:p>
        </p:txBody>
      </p:sp>
      <p:sp>
        <p:nvSpPr>
          <p:cNvPr id="1025" name=""/>
          <p:cNvSpPr/>
          <p:nvPr/>
        </p:nvSpPr>
        <p:spPr>
          <a:xfrm>
            <a:off x="520560" y="5743440"/>
            <a:ext cx="319320" cy="162000"/>
          </a:xfrm>
          <a:prstGeom prst="rect">
            <a:avLst/>
          </a:prstGeom>
          <a:solidFill>
            <a:srgbClr val="00ff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26" name=""/>
          <p:cNvSpPr/>
          <p:nvPr/>
        </p:nvSpPr>
        <p:spPr>
          <a:xfrm>
            <a:off x="520560" y="5981760"/>
            <a:ext cx="319320" cy="162000"/>
          </a:xfrm>
          <a:prstGeom prst="rect">
            <a:avLst/>
          </a:prstGeom>
          <a:solidFill>
            <a:srgbClr val="ffff99"/>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27" name=""/>
          <p:cNvSpPr/>
          <p:nvPr/>
        </p:nvSpPr>
        <p:spPr>
          <a:xfrm>
            <a:off x="7086600" y="6477120"/>
            <a:ext cx="167652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000000"/>
                </a:solidFill>
                <a:effectLst/>
                <a:uFillTx/>
                <a:latin typeface="Arial"/>
              </a:rPr>
              <a:t>Data as of 9/3/99</a:t>
            </a:r>
            <a:endParaRPr b="0" lang="en-US" sz="1200" strike="noStrike" u="none">
              <a:solidFill>
                <a:srgbClr val="000000"/>
              </a:solidFill>
              <a:effectLst/>
              <a:uFillTx/>
              <a:latin typeface="Arial"/>
            </a:endParaRPr>
          </a:p>
        </p:txBody>
      </p:sp>
      <p:sp>
        <p:nvSpPr>
          <p:cNvPr id="1028" name=""/>
          <p:cNvSpPr/>
          <p:nvPr/>
        </p:nvSpPr>
        <p:spPr>
          <a:xfrm>
            <a:off x="7656480" y="3664080"/>
            <a:ext cx="851040" cy="24660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DC  9</a:t>
            </a:r>
            <a:endParaRPr b="0" lang="en-US" sz="1000" strike="noStrike" u="none">
              <a:solidFill>
                <a:srgbClr val="000000"/>
              </a:solidFill>
              <a:effectLst/>
              <a:uFillTx/>
              <a:latin typeface="Arial"/>
            </a:endParaRPr>
          </a:p>
        </p:txBody>
      </p:sp>
      <p:sp>
        <p:nvSpPr>
          <p:cNvPr id="1029" name=""/>
          <p:cNvSpPr/>
          <p:nvPr/>
        </p:nvSpPr>
        <p:spPr>
          <a:xfrm>
            <a:off x="2362320" y="289548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30" name=""/>
          <p:cNvSpPr/>
          <p:nvPr/>
        </p:nvSpPr>
        <p:spPr>
          <a:xfrm>
            <a:off x="2590920" y="373392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31" name=""/>
          <p:cNvSpPr/>
          <p:nvPr/>
        </p:nvSpPr>
        <p:spPr>
          <a:xfrm>
            <a:off x="3352680" y="3809880"/>
            <a:ext cx="38124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32" name=""/>
          <p:cNvSpPr/>
          <p:nvPr/>
        </p:nvSpPr>
        <p:spPr>
          <a:xfrm>
            <a:off x="4419720" y="388620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33" name=""/>
          <p:cNvSpPr/>
          <p:nvPr/>
        </p:nvSpPr>
        <p:spPr>
          <a:xfrm>
            <a:off x="4876920" y="335268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34" name=""/>
          <p:cNvSpPr/>
          <p:nvPr/>
        </p:nvSpPr>
        <p:spPr>
          <a:xfrm>
            <a:off x="4191120" y="342900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35" name=""/>
          <p:cNvSpPr/>
          <p:nvPr/>
        </p:nvSpPr>
        <p:spPr>
          <a:xfrm>
            <a:off x="4114800" y="289548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36" name=""/>
          <p:cNvSpPr/>
          <p:nvPr/>
        </p:nvSpPr>
        <p:spPr>
          <a:xfrm>
            <a:off x="3200400" y="312408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37" name=""/>
          <p:cNvSpPr/>
          <p:nvPr/>
        </p:nvSpPr>
        <p:spPr>
          <a:xfrm>
            <a:off x="5410080" y="2819520"/>
            <a:ext cx="38124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38" name=""/>
          <p:cNvSpPr/>
          <p:nvPr/>
        </p:nvSpPr>
        <p:spPr>
          <a:xfrm>
            <a:off x="4800600" y="266688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39" name=""/>
          <p:cNvSpPr/>
          <p:nvPr/>
        </p:nvSpPr>
        <p:spPr>
          <a:xfrm>
            <a:off x="4114800" y="243828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40" name=""/>
          <p:cNvSpPr/>
          <p:nvPr/>
        </p:nvSpPr>
        <p:spPr>
          <a:xfrm>
            <a:off x="6970680" y="548640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41" name=""/>
          <p:cNvSpPr/>
          <p:nvPr/>
        </p:nvSpPr>
        <p:spPr>
          <a:xfrm>
            <a:off x="6019920" y="480060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42" name=""/>
          <p:cNvSpPr/>
          <p:nvPr/>
        </p:nvSpPr>
        <p:spPr>
          <a:xfrm>
            <a:off x="6172200" y="396252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43" name=""/>
          <p:cNvSpPr/>
          <p:nvPr/>
        </p:nvSpPr>
        <p:spPr>
          <a:xfrm>
            <a:off x="5562720" y="480060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44" name=""/>
          <p:cNvSpPr/>
          <p:nvPr/>
        </p:nvSpPr>
        <p:spPr>
          <a:xfrm>
            <a:off x="5273640" y="510552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45" name=""/>
          <p:cNvSpPr/>
          <p:nvPr/>
        </p:nvSpPr>
        <p:spPr>
          <a:xfrm>
            <a:off x="7162920" y="411480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46" name=""/>
          <p:cNvSpPr/>
          <p:nvPr/>
        </p:nvSpPr>
        <p:spPr>
          <a:xfrm>
            <a:off x="6934320" y="449568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47" name=""/>
          <p:cNvSpPr/>
          <p:nvPr/>
        </p:nvSpPr>
        <p:spPr>
          <a:xfrm>
            <a:off x="5943600" y="363384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48" name=""/>
          <p:cNvSpPr/>
          <p:nvPr/>
        </p:nvSpPr>
        <p:spPr>
          <a:xfrm>
            <a:off x="6095880" y="4267080"/>
            <a:ext cx="38124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49" name=""/>
          <p:cNvSpPr/>
          <p:nvPr/>
        </p:nvSpPr>
        <p:spPr>
          <a:xfrm>
            <a:off x="6553080" y="4800600"/>
            <a:ext cx="38124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50" name=""/>
          <p:cNvSpPr/>
          <p:nvPr/>
        </p:nvSpPr>
        <p:spPr>
          <a:xfrm>
            <a:off x="6694560" y="373392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051" name=""/>
          <p:cNvSpPr/>
          <p:nvPr/>
        </p:nvSpPr>
        <p:spPr>
          <a:xfrm>
            <a:off x="5105520" y="3962520"/>
            <a:ext cx="38088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05</a:t>
            </a:r>
            <a:endParaRPr b="0" lang="en-US" sz="1200" strike="noStrike" u="none">
              <a:solidFill>
                <a:srgbClr val="000000"/>
              </a:solidFill>
              <a:effectLst/>
              <a:uFillTx/>
              <a:latin typeface="Arial"/>
            </a:endParaRPr>
          </a:p>
        </p:txBody>
      </p:sp>
      <p:sp>
        <p:nvSpPr>
          <p:cNvPr id="1052" name=""/>
          <p:cNvSpPr/>
          <p:nvPr/>
        </p:nvSpPr>
        <p:spPr>
          <a:xfrm>
            <a:off x="7173360" y="0"/>
            <a:ext cx="1951920" cy="3992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Appendix-</a:t>
            </a:r>
            <a:endParaRPr b="0" lang="en-US" sz="1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Regulatory Risk Management</a:t>
            </a:r>
            <a:endParaRPr b="0" lang="en-US" sz="1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53" name=""/>
          <p:cNvSpPr/>
          <p:nvPr/>
        </p:nvSpPr>
        <p:spPr>
          <a:xfrm>
            <a:off x="4572000" y="1434960"/>
            <a:ext cx="3703680" cy="5072040"/>
          </a:xfrm>
          <a:prstGeom prst="rect">
            <a:avLst/>
          </a:prstGeom>
          <a:gradFill rotWithShape="0">
            <a:gsLst>
              <a:gs pos="0">
                <a:srgbClr val="def0fe"/>
              </a:gs>
              <a:gs pos="100000">
                <a:srgbClr val="4db3ff"/>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54" name=""/>
          <p:cNvSpPr/>
          <p:nvPr/>
        </p:nvSpPr>
        <p:spPr>
          <a:xfrm>
            <a:off x="888840" y="1434960"/>
            <a:ext cx="3703680" cy="5072040"/>
          </a:xfrm>
          <a:prstGeom prst="rect">
            <a:avLst/>
          </a:prstGeom>
          <a:gradFill rotWithShape="0">
            <a:gsLst>
              <a:gs pos="0">
                <a:srgbClr val="def0fe"/>
              </a:gs>
              <a:gs pos="100000">
                <a:srgbClr val="4db3ff"/>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55" name=""/>
          <p:cNvSpPr/>
          <p:nvPr/>
        </p:nvSpPr>
        <p:spPr>
          <a:xfrm>
            <a:off x="584280" y="366840"/>
            <a:ext cx="7954920" cy="459720"/>
          </a:xfrm>
          <a:prstGeom prst="rect">
            <a:avLst/>
          </a:prstGeom>
          <a:noFill/>
          <a:ln w="0">
            <a:noFill/>
          </a:ln>
        </p:spPr>
        <p:style>
          <a:lnRef idx="0"/>
          <a:fillRef idx="0"/>
          <a:effectRef idx="0"/>
          <a:fontRef idx="minor"/>
        </p:style>
        <p:txBody>
          <a:bodyPr lIns="90000" rIns="90000" tIns="46800" bIns="46800" anchor="t">
            <a:spAutoFit/>
          </a:bodyPr>
          <a:p>
            <a:pPr algn="ctr">
              <a:lnSpc>
                <a:spcPct val="8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Global Energy Index </a:t>
            </a:r>
            <a:endParaRPr b="0" lang="en-US" sz="3000" strike="noStrike" u="none">
              <a:solidFill>
                <a:srgbClr val="000000"/>
              </a:solidFill>
              <a:effectLst/>
              <a:uFillTx/>
              <a:latin typeface="Arial"/>
            </a:endParaRPr>
          </a:p>
        </p:txBody>
      </p:sp>
      <p:sp>
        <p:nvSpPr>
          <p:cNvPr id="1056" name=""/>
          <p:cNvSpPr/>
          <p:nvPr/>
        </p:nvSpPr>
        <p:spPr>
          <a:xfrm>
            <a:off x="7173360" y="0"/>
            <a:ext cx="1917000" cy="3992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Appendix-</a:t>
            </a:r>
            <a:endParaRPr b="0" lang="en-US" sz="1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Regulatory RiskManagement</a:t>
            </a:r>
            <a:endParaRPr b="0" lang="en-US" sz="1000" strike="noStrike" u="none">
              <a:solidFill>
                <a:srgbClr val="000000"/>
              </a:solidFill>
              <a:effectLst/>
              <a:uFillTx/>
              <a:latin typeface="Arial"/>
            </a:endParaRPr>
          </a:p>
        </p:txBody>
      </p:sp>
      <p:sp>
        <p:nvSpPr>
          <p:cNvPr id="1057" name=""/>
          <p:cNvSpPr/>
          <p:nvPr/>
        </p:nvSpPr>
        <p:spPr>
          <a:xfrm>
            <a:off x="1117440" y="1600200"/>
            <a:ext cx="2963880" cy="4781880"/>
          </a:xfrm>
          <a:prstGeom prst="rect">
            <a:avLst/>
          </a:prstGeom>
          <a:noFill/>
          <a:ln w="0">
            <a:noFill/>
          </a:ln>
        </p:spPr>
        <p:style>
          <a:lnRef idx="0"/>
          <a:fillRef idx="0"/>
          <a:effectRef idx="0"/>
          <a:fontRef idx="minor"/>
        </p:style>
        <p:txBody>
          <a:bodyPr lIns="90000" rIns="90000" tIns="46800" bIns="46800" anchor="t">
            <a:spAutoFit/>
          </a:bodyPr>
          <a:p>
            <a:pPr>
              <a:spcBef>
                <a:spcPts val="451"/>
              </a:spcBef>
              <a:spcAft>
                <a:spcPts val="451"/>
              </a:spcAft>
              <a:tabLst>
                <a:tab algn="l" pos="0"/>
                <a:tab algn="l" pos="217188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USA</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72</a:t>
            </a:r>
            <a:endParaRPr b="0" lang="en-US" sz="2400" strike="noStrike" u="none">
              <a:solidFill>
                <a:srgbClr val="000000"/>
              </a:solidFill>
              <a:effectLst/>
              <a:uFillTx/>
              <a:latin typeface="Arial"/>
            </a:endParaRPr>
          </a:p>
          <a:p>
            <a:pPr>
              <a:spcBef>
                <a:spcPts val="451"/>
              </a:spcBef>
              <a:spcAft>
                <a:spcPts val="451"/>
              </a:spcAft>
              <a:tabLst>
                <a:tab algn="l" pos="0"/>
                <a:tab algn="l" pos="217188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England</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69</a:t>
            </a:r>
            <a:endParaRPr b="0" lang="en-US" sz="2400" strike="noStrike" u="none">
              <a:solidFill>
                <a:srgbClr val="000000"/>
              </a:solidFill>
              <a:effectLst/>
              <a:uFillTx/>
              <a:latin typeface="Arial"/>
            </a:endParaRPr>
          </a:p>
          <a:p>
            <a:pPr>
              <a:spcBef>
                <a:spcPts val="451"/>
              </a:spcBef>
              <a:spcAft>
                <a:spcPts val="451"/>
              </a:spcAft>
              <a:tabLst>
                <a:tab algn="l" pos="0"/>
                <a:tab algn="l" pos="217188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Australia</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66</a:t>
            </a:r>
            <a:endParaRPr b="0" lang="en-US" sz="2400" strike="noStrike" u="none">
              <a:solidFill>
                <a:srgbClr val="000000"/>
              </a:solidFill>
              <a:effectLst/>
              <a:uFillTx/>
              <a:latin typeface="Arial"/>
            </a:endParaRPr>
          </a:p>
          <a:p>
            <a:pPr>
              <a:spcBef>
                <a:spcPts val="451"/>
              </a:spcBef>
              <a:spcAft>
                <a:spcPts val="451"/>
              </a:spcAft>
              <a:tabLst>
                <a:tab algn="l" pos="0"/>
                <a:tab algn="l" pos="217188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Chile</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66</a:t>
            </a:r>
            <a:endParaRPr b="0" lang="en-US" sz="2400" strike="noStrike" u="none">
              <a:solidFill>
                <a:srgbClr val="000000"/>
              </a:solidFill>
              <a:effectLst/>
              <a:uFillTx/>
              <a:latin typeface="Arial"/>
            </a:endParaRPr>
          </a:p>
          <a:p>
            <a:pPr>
              <a:spcBef>
                <a:spcPts val="451"/>
              </a:spcBef>
              <a:spcAft>
                <a:spcPts val="451"/>
              </a:spcAft>
              <a:tabLst>
                <a:tab algn="l" pos="0"/>
                <a:tab algn="l" pos="217188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Norway</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64</a:t>
            </a:r>
            <a:endParaRPr b="0" lang="en-US" sz="2400" strike="noStrike" u="none">
              <a:solidFill>
                <a:srgbClr val="000000"/>
              </a:solidFill>
              <a:effectLst/>
              <a:uFillTx/>
              <a:latin typeface="Arial"/>
            </a:endParaRPr>
          </a:p>
          <a:p>
            <a:pPr>
              <a:spcBef>
                <a:spcPts val="451"/>
              </a:spcBef>
              <a:spcAft>
                <a:spcPts val="451"/>
              </a:spcAft>
              <a:tabLst>
                <a:tab algn="l" pos="0"/>
                <a:tab algn="l" pos="217188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Germany</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58</a:t>
            </a:r>
            <a:endParaRPr b="0" lang="en-US" sz="2400" strike="noStrike" u="none">
              <a:solidFill>
                <a:srgbClr val="000000"/>
              </a:solidFill>
              <a:effectLst/>
              <a:uFillTx/>
              <a:latin typeface="Arial"/>
            </a:endParaRPr>
          </a:p>
          <a:p>
            <a:pPr>
              <a:spcBef>
                <a:spcPts val="451"/>
              </a:spcBef>
              <a:spcAft>
                <a:spcPts val="451"/>
              </a:spcAft>
              <a:tabLst>
                <a:tab algn="l" pos="0"/>
                <a:tab algn="l" pos="217188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Argentina</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57</a:t>
            </a:r>
            <a:endParaRPr b="0" lang="en-US" sz="2400" strike="noStrike" u="none">
              <a:solidFill>
                <a:srgbClr val="000000"/>
              </a:solidFill>
              <a:effectLst/>
              <a:uFillTx/>
              <a:latin typeface="Arial"/>
            </a:endParaRPr>
          </a:p>
          <a:p>
            <a:pPr>
              <a:spcBef>
                <a:spcPts val="451"/>
              </a:spcBef>
              <a:spcAft>
                <a:spcPts val="451"/>
              </a:spcAft>
              <a:tabLst>
                <a:tab algn="l" pos="0"/>
                <a:tab algn="l" pos="217188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Canada</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54</a:t>
            </a:r>
            <a:endParaRPr b="0" lang="en-US" sz="2400" strike="noStrike" u="none">
              <a:solidFill>
                <a:srgbClr val="000000"/>
              </a:solidFill>
              <a:effectLst/>
              <a:uFillTx/>
              <a:latin typeface="Arial"/>
            </a:endParaRPr>
          </a:p>
          <a:p>
            <a:pPr>
              <a:spcBef>
                <a:spcPts val="451"/>
              </a:spcBef>
              <a:spcAft>
                <a:spcPts val="451"/>
              </a:spcAft>
              <a:tabLst>
                <a:tab algn="l" pos="0"/>
                <a:tab algn="l" pos="217188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Spain</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51</a:t>
            </a:r>
            <a:endParaRPr b="0" lang="en-US" sz="2400" strike="noStrike" u="none">
              <a:solidFill>
                <a:srgbClr val="000000"/>
              </a:solidFill>
              <a:effectLst/>
              <a:uFillTx/>
              <a:latin typeface="Arial"/>
            </a:endParaRPr>
          </a:p>
          <a:p>
            <a:pPr>
              <a:spcBef>
                <a:spcPts val="451"/>
              </a:spcBef>
              <a:spcAft>
                <a:spcPts val="451"/>
              </a:spcAft>
              <a:tabLst>
                <a:tab algn="l" pos="0"/>
                <a:tab algn="l" pos="217188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Brazil</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51</a:t>
            </a:r>
            <a:endParaRPr b="0" lang="en-US" sz="2400" strike="noStrike" u="none">
              <a:solidFill>
                <a:srgbClr val="000000"/>
              </a:solidFill>
              <a:effectLst/>
              <a:uFillTx/>
              <a:latin typeface="Arial"/>
            </a:endParaRPr>
          </a:p>
        </p:txBody>
      </p:sp>
      <p:sp>
        <p:nvSpPr>
          <p:cNvPr id="1058" name=""/>
          <p:cNvSpPr/>
          <p:nvPr/>
        </p:nvSpPr>
        <p:spPr>
          <a:xfrm>
            <a:off x="5181480" y="1600200"/>
            <a:ext cx="2963880" cy="4781880"/>
          </a:xfrm>
          <a:prstGeom prst="rect">
            <a:avLst/>
          </a:prstGeom>
          <a:noFill/>
          <a:ln w="0">
            <a:noFill/>
          </a:ln>
        </p:spPr>
        <p:style>
          <a:lnRef idx="0"/>
          <a:fillRef idx="0"/>
          <a:effectRef idx="0"/>
          <a:fontRef idx="minor"/>
        </p:style>
        <p:txBody>
          <a:bodyPr lIns="90000" rIns="90000" tIns="46800" bIns="46800" anchor="t">
            <a:spAutoFit/>
          </a:bodyPr>
          <a:p>
            <a:pPr>
              <a:spcBef>
                <a:spcPts val="451"/>
              </a:spcBef>
              <a:spcAft>
                <a:spcPts val="451"/>
              </a:spcAft>
              <a:tabLst>
                <a:tab algn="l" pos="0"/>
                <a:tab algn="l" pos="22860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Bolivia</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42</a:t>
            </a:r>
            <a:endParaRPr b="0" lang="en-US" sz="2400" strike="noStrike" u="none">
              <a:solidFill>
                <a:srgbClr val="000000"/>
              </a:solidFill>
              <a:effectLst/>
              <a:uFillTx/>
              <a:latin typeface="Arial"/>
            </a:endParaRPr>
          </a:p>
          <a:p>
            <a:pPr>
              <a:spcBef>
                <a:spcPts val="451"/>
              </a:spcBef>
              <a:spcAft>
                <a:spcPts val="451"/>
              </a:spcAft>
              <a:tabLst>
                <a:tab algn="l" pos="0"/>
                <a:tab algn="l" pos="22860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Italy</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38</a:t>
            </a:r>
            <a:endParaRPr b="0" lang="en-US" sz="2400" strike="noStrike" u="none">
              <a:solidFill>
                <a:srgbClr val="000000"/>
              </a:solidFill>
              <a:effectLst/>
              <a:uFillTx/>
              <a:latin typeface="Arial"/>
            </a:endParaRPr>
          </a:p>
          <a:p>
            <a:pPr>
              <a:spcBef>
                <a:spcPts val="451"/>
              </a:spcBef>
              <a:spcAft>
                <a:spcPts val="451"/>
              </a:spcAft>
              <a:tabLst>
                <a:tab algn="l" pos="0"/>
                <a:tab algn="l" pos="22860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Japan</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38</a:t>
            </a:r>
            <a:endParaRPr b="0" lang="en-US" sz="2400" strike="noStrike" u="none">
              <a:solidFill>
                <a:srgbClr val="000000"/>
              </a:solidFill>
              <a:effectLst/>
              <a:uFillTx/>
              <a:latin typeface="Arial"/>
            </a:endParaRPr>
          </a:p>
          <a:p>
            <a:pPr>
              <a:spcBef>
                <a:spcPts val="451"/>
              </a:spcBef>
              <a:spcAft>
                <a:spcPts val="451"/>
              </a:spcAft>
              <a:tabLst>
                <a:tab algn="l" pos="0"/>
                <a:tab algn="l" pos="22860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Mexico</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36</a:t>
            </a:r>
            <a:endParaRPr b="0" lang="en-US" sz="2400" strike="noStrike" u="none">
              <a:solidFill>
                <a:srgbClr val="000000"/>
              </a:solidFill>
              <a:effectLst/>
              <a:uFillTx/>
              <a:latin typeface="Arial"/>
            </a:endParaRPr>
          </a:p>
          <a:p>
            <a:pPr>
              <a:spcBef>
                <a:spcPts val="451"/>
              </a:spcBef>
              <a:spcAft>
                <a:spcPts val="451"/>
              </a:spcAft>
              <a:tabLst>
                <a:tab algn="l" pos="0"/>
                <a:tab algn="l" pos="22860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Philippines</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34</a:t>
            </a:r>
            <a:endParaRPr b="0" lang="en-US" sz="2400" strike="noStrike" u="none">
              <a:solidFill>
                <a:srgbClr val="000000"/>
              </a:solidFill>
              <a:effectLst/>
              <a:uFillTx/>
              <a:latin typeface="Arial"/>
            </a:endParaRPr>
          </a:p>
          <a:p>
            <a:pPr>
              <a:spcBef>
                <a:spcPts val="451"/>
              </a:spcBef>
              <a:spcAft>
                <a:spcPts val="451"/>
              </a:spcAft>
              <a:tabLst>
                <a:tab algn="l" pos="0"/>
                <a:tab algn="l" pos="22860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Thailand</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33</a:t>
            </a:r>
            <a:endParaRPr b="0" lang="en-US" sz="2400" strike="noStrike" u="none">
              <a:solidFill>
                <a:srgbClr val="000000"/>
              </a:solidFill>
              <a:effectLst/>
              <a:uFillTx/>
              <a:latin typeface="Arial"/>
            </a:endParaRPr>
          </a:p>
          <a:p>
            <a:pPr>
              <a:spcBef>
                <a:spcPts val="451"/>
              </a:spcBef>
              <a:spcAft>
                <a:spcPts val="451"/>
              </a:spcAft>
              <a:tabLst>
                <a:tab algn="l" pos="0"/>
                <a:tab algn="l" pos="22860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South Korea</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27</a:t>
            </a:r>
            <a:endParaRPr b="0" lang="en-US" sz="2400" strike="noStrike" u="none">
              <a:solidFill>
                <a:srgbClr val="000000"/>
              </a:solidFill>
              <a:effectLst/>
              <a:uFillTx/>
              <a:latin typeface="Arial"/>
            </a:endParaRPr>
          </a:p>
          <a:p>
            <a:pPr>
              <a:spcBef>
                <a:spcPts val="451"/>
              </a:spcBef>
              <a:spcAft>
                <a:spcPts val="451"/>
              </a:spcAft>
              <a:tabLst>
                <a:tab algn="l" pos="0"/>
                <a:tab algn="l" pos="22860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France</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27</a:t>
            </a:r>
            <a:endParaRPr b="0" lang="en-US" sz="2400" strike="noStrike" u="none">
              <a:solidFill>
                <a:srgbClr val="000000"/>
              </a:solidFill>
              <a:effectLst/>
              <a:uFillTx/>
              <a:latin typeface="Arial"/>
            </a:endParaRPr>
          </a:p>
          <a:p>
            <a:pPr>
              <a:spcBef>
                <a:spcPts val="451"/>
              </a:spcBef>
              <a:spcAft>
                <a:spcPts val="451"/>
              </a:spcAft>
              <a:tabLst>
                <a:tab algn="l" pos="0"/>
                <a:tab algn="l" pos="22860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China</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25</a:t>
            </a:r>
            <a:endParaRPr b="0" lang="en-US" sz="2400" strike="noStrike" u="none">
              <a:solidFill>
                <a:srgbClr val="000000"/>
              </a:solidFill>
              <a:effectLst/>
              <a:uFillTx/>
              <a:latin typeface="Arial"/>
            </a:endParaRPr>
          </a:p>
          <a:p>
            <a:pPr>
              <a:spcBef>
                <a:spcPts val="451"/>
              </a:spcBef>
              <a:spcAft>
                <a:spcPts val="451"/>
              </a:spcAft>
              <a:tabLst>
                <a:tab algn="l" pos="0"/>
                <a:tab algn="l" pos="22860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India</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23</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1059" name=""/>
          <p:cNvSpPr/>
          <p:nvPr/>
        </p:nvSpPr>
        <p:spPr>
          <a:xfrm>
            <a:off x="747720" y="2232000"/>
            <a:ext cx="7647120" cy="1504800"/>
          </a:xfrm>
          <a:prstGeom prst="bevel">
            <a:avLst>
              <a:gd name="adj" fmla="val 12500"/>
            </a:avLst>
          </a:prstGeom>
          <a:gradFill rotWithShape="0">
            <a:gsLst>
              <a:gs pos="0">
                <a:srgbClr val="0091ff"/>
              </a:gs>
              <a:gs pos="50000">
                <a:srgbClr val="a8d9fe"/>
              </a:gs>
              <a:gs pos="100000">
                <a:srgbClr val="0091ff"/>
              </a:gs>
            </a:gsLst>
            <a:lin ang="5400000"/>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060" name=""/>
          <p:cNvSpPr/>
          <p:nvPr/>
        </p:nvSpPr>
        <p:spPr>
          <a:xfrm>
            <a:off x="3204000" y="2697120"/>
            <a:ext cx="2712240" cy="58176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MX" sz="3200" strike="noStrike" u="none">
                <a:solidFill>
                  <a:srgbClr val="ffffff"/>
                </a:solidFill>
                <a:effectLst/>
                <a:uFillTx/>
                <a:latin typeface="Arial Black"/>
              </a:rPr>
              <a:t>Advertising</a:t>
            </a:r>
            <a:endParaRPr b="0" lang="en-US" sz="3200" strike="noStrike" u="none">
              <a:solidFill>
                <a:srgbClr val="000000"/>
              </a:solidFill>
              <a:effectLst/>
              <a:uFillTx/>
              <a:latin typeface="Arial"/>
            </a:endParaRPr>
          </a:p>
        </p:txBody>
      </p:sp>
      <p:sp>
        <p:nvSpPr>
          <p:cNvPr id="1061" name=""/>
          <p:cNvSpPr/>
          <p:nvPr/>
        </p:nvSpPr>
        <p:spPr>
          <a:xfrm>
            <a:off x="7417080" y="7920"/>
            <a:ext cx="1537200" cy="3992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Appendix-</a:t>
            </a:r>
            <a:endParaRPr b="0" lang="en-US" sz="1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Corp Communications</a:t>
            </a:r>
            <a:endParaRPr b="0" lang="en-US" sz="1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62" name=""/>
          <p:cNvSpPr/>
          <p:nvPr/>
        </p:nvSpPr>
        <p:spPr>
          <a:xfrm>
            <a:off x="0" y="18720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Advertising Decision Process</a:t>
            </a:r>
            <a:endParaRPr b="0" lang="en-US" sz="3000" strike="noStrike" u="none">
              <a:solidFill>
                <a:srgbClr val="000000"/>
              </a:solidFill>
              <a:effectLst/>
              <a:uFillTx/>
              <a:latin typeface="Arial"/>
            </a:endParaRPr>
          </a:p>
        </p:txBody>
      </p:sp>
      <p:sp>
        <p:nvSpPr>
          <p:cNvPr id="1063" name=""/>
          <p:cNvSpPr/>
          <p:nvPr/>
        </p:nvSpPr>
        <p:spPr>
          <a:xfrm>
            <a:off x="263520" y="1312920"/>
            <a:ext cx="8593200" cy="708120"/>
          </a:xfrm>
          <a:prstGeom prst="rect">
            <a:avLst/>
          </a:prstGeom>
          <a:solidFill>
            <a:srgbClr val="0091f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Measurement</a:t>
            </a:r>
            <a:endParaRPr b="0" lang="en-US" sz="2800" strike="noStrike" u="none">
              <a:solidFill>
                <a:srgbClr val="000000"/>
              </a:solidFill>
              <a:effectLst/>
              <a:uFillTx/>
              <a:latin typeface="Arial"/>
            </a:endParaRPr>
          </a:p>
        </p:txBody>
      </p:sp>
      <p:sp>
        <p:nvSpPr>
          <p:cNvPr id="1064" name=""/>
          <p:cNvSpPr/>
          <p:nvPr/>
        </p:nvSpPr>
        <p:spPr>
          <a:xfrm>
            <a:off x="263520" y="2600280"/>
            <a:ext cx="2286000" cy="1528920"/>
          </a:xfrm>
          <a:prstGeom prst="bevel">
            <a:avLst>
              <a:gd name="adj" fmla="val 12500"/>
            </a:avLst>
          </a:prstGeom>
          <a:solidFill>
            <a:srgbClr val="00ff0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ffffff"/>
                </a:solidFill>
                <a:effectLst/>
                <a:uFillTx/>
                <a:latin typeface="Arial"/>
              </a:rPr>
              <a:t>Message</a:t>
            </a:r>
            <a:endParaRPr b="0" lang="en-US" sz="2200" strike="noStrike" u="none">
              <a:solidFill>
                <a:srgbClr val="000000"/>
              </a:solidFill>
              <a:effectLst/>
              <a:uFillTx/>
              <a:latin typeface="Arial"/>
            </a:endParaRPr>
          </a:p>
        </p:txBody>
      </p:sp>
      <p:sp>
        <p:nvSpPr>
          <p:cNvPr id="1065" name=""/>
          <p:cNvSpPr/>
          <p:nvPr/>
        </p:nvSpPr>
        <p:spPr>
          <a:xfrm>
            <a:off x="6553080" y="2600280"/>
            <a:ext cx="2286000" cy="1528920"/>
          </a:xfrm>
          <a:prstGeom prst="bevel">
            <a:avLst>
              <a:gd name="adj" fmla="val 12500"/>
            </a:avLst>
          </a:prstGeom>
          <a:solidFill>
            <a:srgbClr val="00ff0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ffffff"/>
                </a:solidFill>
                <a:effectLst/>
                <a:uFillTx/>
                <a:latin typeface="Arial"/>
              </a:rPr>
              <a:t>Target</a:t>
            </a:r>
            <a:endParaRPr b="0" lang="en-US" sz="2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ffffff"/>
                </a:solidFill>
                <a:effectLst/>
                <a:uFillTx/>
                <a:latin typeface="Arial"/>
              </a:rPr>
              <a:t>Audience</a:t>
            </a:r>
            <a:endParaRPr b="0" lang="en-US" sz="2200" strike="noStrike" u="none">
              <a:solidFill>
                <a:srgbClr val="000000"/>
              </a:solidFill>
              <a:effectLst/>
              <a:uFillTx/>
              <a:latin typeface="Arial"/>
            </a:endParaRPr>
          </a:p>
        </p:txBody>
      </p:sp>
      <p:sp>
        <p:nvSpPr>
          <p:cNvPr id="1066" name=""/>
          <p:cNvSpPr/>
          <p:nvPr/>
        </p:nvSpPr>
        <p:spPr>
          <a:xfrm>
            <a:off x="2817720" y="2689200"/>
            <a:ext cx="3490920" cy="1440000"/>
          </a:xfrm>
          <a:prstGeom prst="rightArrow">
            <a:avLst>
              <a:gd name="adj1" fmla="val 50000"/>
              <a:gd name="adj2" fmla="val 60606"/>
            </a:avLst>
          </a:prstGeom>
          <a:solidFill>
            <a:srgbClr val="fc0128"/>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ffffff"/>
                </a:solidFill>
                <a:effectLst/>
                <a:uFillTx/>
                <a:latin typeface="Arial"/>
              </a:rPr>
              <a:t>Communication</a:t>
            </a:r>
            <a:endParaRPr b="0" lang="en-US" sz="2200" strike="noStrike" u="none">
              <a:solidFill>
                <a:srgbClr val="000000"/>
              </a:solidFill>
              <a:effectLst/>
              <a:uFillTx/>
              <a:latin typeface="Arial"/>
            </a:endParaRPr>
          </a:p>
        </p:txBody>
      </p:sp>
      <p:sp>
        <p:nvSpPr>
          <p:cNvPr id="1067" name=""/>
          <p:cNvSpPr/>
          <p:nvPr/>
        </p:nvSpPr>
        <p:spPr>
          <a:xfrm>
            <a:off x="660960" y="2254320"/>
            <a:ext cx="1576800" cy="33768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(Focus Group)</a:t>
            </a:r>
            <a:endParaRPr b="0" lang="en-US" sz="1600" strike="noStrike" u="none">
              <a:solidFill>
                <a:srgbClr val="000000"/>
              </a:solidFill>
              <a:effectLst/>
              <a:uFillTx/>
              <a:latin typeface="Arial"/>
            </a:endParaRPr>
          </a:p>
        </p:txBody>
      </p:sp>
      <p:sp>
        <p:nvSpPr>
          <p:cNvPr id="1068" name=""/>
          <p:cNvSpPr/>
          <p:nvPr/>
        </p:nvSpPr>
        <p:spPr>
          <a:xfrm>
            <a:off x="3463200" y="2241720"/>
            <a:ext cx="2287080" cy="33768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(Awareness Tracking)</a:t>
            </a:r>
            <a:endParaRPr b="0" lang="en-US" sz="1600" strike="noStrike" u="none">
              <a:solidFill>
                <a:srgbClr val="000000"/>
              </a:solidFill>
              <a:effectLst/>
              <a:uFillTx/>
              <a:latin typeface="Arial"/>
            </a:endParaRPr>
          </a:p>
        </p:txBody>
      </p:sp>
      <p:sp>
        <p:nvSpPr>
          <p:cNvPr id="1069" name=""/>
          <p:cNvSpPr/>
          <p:nvPr/>
        </p:nvSpPr>
        <p:spPr>
          <a:xfrm>
            <a:off x="6708240" y="2251080"/>
            <a:ext cx="2050200" cy="33768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(Opinion Research)</a:t>
            </a:r>
            <a:endParaRPr b="0" lang="en-US" sz="1600" strike="noStrike" u="none">
              <a:solidFill>
                <a:srgbClr val="000000"/>
              </a:solidFill>
              <a:effectLst/>
              <a:uFillTx/>
              <a:latin typeface="Arial"/>
            </a:endParaRPr>
          </a:p>
        </p:txBody>
      </p:sp>
      <p:sp>
        <p:nvSpPr>
          <p:cNvPr id="1070" name=""/>
          <p:cNvSpPr/>
          <p:nvPr/>
        </p:nvSpPr>
        <p:spPr>
          <a:xfrm>
            <a:off x="320040" y="4432320"/>
            <a:ext cx="2185560" cy="8251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What Do We Want</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Our Target Audience</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to Think (and Do)?</a:t>
            </a:r>
            <a:endParaRPr b="0" lang="en-US" sz="1600" strike="noStrike" u="none">
              <a:solidFill>
                <a:srgbClr val="000000"/>
              </a:solidFill>
              <a:effectLst/>
              <a:uFillTx/>
              <a:latin typeface="Arial"/>
            </a:endParaRPr>
          </a:p>
        </p:txBody>
      </p:sp>
      <p:sp>
        <p:nvSpPr>
          <p:cNvPr id="1071" name=""/>
          <p:cNvSpPr/>
          <p:nvPr/>
        </p:nvSpPr>
        <p:spPr>
          <a:xfrm>
            <a:off x="3243600" y="4432320"/>
            <a:ext cx="2656800" cy="18000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34776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How Do We Deliver the </a:t>
            </a:r>
            <a:endParaRPr b="0" lang="en-US" sz="1600" strike="noStrike" u="none">
              <a:solidFill>
                <a:srgbClr val="000000"/>
              </a:solidFill>
              <a:effectLst/>
              <a:uFillTx/>
              <a:latin typeface="Arial"/>
            </a:endParaRPr>
          </a:p>
          <a:p>
            <a:pPr>
              <a:tabLst>
                <a:tab algn="l" pos="0"/>
                <a:tab algn="l" pos="34776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Message?</a:t>
            </a:r>
            <a:endParaRPr b="0" lang="en-US" sz="1600" strike="noStrike" u="none">
              <a:solidFill>
                <a:srgbClr val="000000"/>
              </a:solidFill>
              <a:effectLst/>
              <a:uFillTx/>
              <a:latin typeface="Arial"/>
            </a:endParaRPr>
          </a:p>
          <a:p>
            <a:pPr>
              <a:tabLst>
                <a:tab algn="l" pos="0"/>
                <a:tab algn="l" pos="34776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Advertising</a:t>
            </a:r>
            <a:endParaRPr b="0" lang="en-US" sz="1600" strike="noStrike" u="none">
              <a:solidFill>
                <a:srgbClr val="000000"/>
              </a:solidFill>
              <a:effectLst/>
              <a:uFillTx/>
              <a:latin typeface="Arial"/>
            </a:endParaRPr>
          </a:p>
          <a:p>
            <a:pPr>
              <a:tabLst>
                <a:tab algn="l" pos="0"/>
                <a:tab algn="l" pos="34776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Media Plan</a:t>
            </a:r>
            <a:endParaRPr b="0" lang="en-US" sz="1600" strike="noStrike" u="none">
              <a:solidFill>
                <a:srgbClr val="000000"/>
              </a:solidFill>
              <a:effectLst/>
              <a:uFillTx/>
              <a:latin typeface="Arial"/>
            </a:endParaRPr>
          </a:p>
          <a:p>
            <a:pPr>
              <a:tabLst>
                <a:tab algn="l" pos="0"/>
                <a:tab algn="l" pos="34776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Other Communication</a:t>
            </a:r>
            <a:endParaRPr b="0" lang="en-US" sz="1600" strike="noStrike" u="none">
              <a:solidFill>
                <a:srgbClr val="000000"/>
              </a:solidFill>
              <a:effectLst/>
              <a:uFillTx/>
              <a:latin typeface="Arial"/>
            </a:endParaRPr>
          </a:p>
          <a:p>
            <a:pPr>
              <a:tabLst>
                <a:tab algn="l" pos="0"/>
                <a:tab algn="l" pos="34776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Direct</a:t>
            </a:r>
            <a:endParaRPr b="0" lang="en-US" sz="1600" strike="noStrike" u="none">
              <a:solidFill>
                <a:srgbClr val="000000"/>
              </a:solidFill>
              <a:effectLst/>
              <a:uFillTx/>
              <a:latin typeface="Arial"/>
            </a:endParaRPr>
          </a:p>
          <a:p>
            <a:pPr>
              <a:tabLst>
                <a:tab algn="l" pos="0"/>
                <a:tab algn="l" pos="347760"/>
                <a:tab algn="l" pos="5716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none">
                <a:solidFill>
                  <a:srgbClr val="000000"/>
                </a:solidFill>
                <a:effectLst/>
                <a:uFillTx/>
                <a:latin typeface="Arial"/>
              </a:rPr>
              <a:t>- Indirect</a:t>
            </a:r>
            <a:endParaRPr b="0" lang="en-US" sz="1600" strike="noStrike" u="none">
              <a:solidFill>
                <a:srgbClr val="000000"/>
              </a:solidFill>
              <a:effectLst/>
              <a:uFillTx/>
              <a:latin typeface="Arial"/>
            </a:endParaRPr>
          </a:p>
        </p:txBody>
      </p:sp>
      <p:sp>
        <p:nvSpPr>
          <p:cNvPr id="1072" name=""/>
          <p:cNvSpPr/>
          <p:nvPr/>
        </p:nvSpPr>
        <p:spPr>
          <a:xfrm>
            <a:off x="3525840" y="5046840"/>
            <a:ext cx="90360" cy="90360"/>
          </a:xfrm>
          <a:prstGeom prst="ellipse">
            <a:avLst/>
          </a:prstGeom>
          <a:solidFill>
            <a:srgbClr val="000000"/>
          </a:solidFill>
          <a:ln w="9360">
            <a:solidFill>
              <a:srgbClr val="000000"/>
            </a:solidFill>
            <a:miter/>
          </a:ln>
        </p:spPr>
        <p:style>
          <a:lnRef idx="0"/>
          <a:fillRef idx="0"/>
          <a:effectRef idx="0"/>
          <a:fontRef idx="minor"/>
        </p:style>
        <p:txBody>
          <a:bodyPr wrap="none" lIns="90000" rIns="90000" tIns="17640" bIns="17640" anchor="ctr">
            <a:noAutofit/>
          </a:bodyPr>
          <a:p>
            <a:endParaRPr b="0" lang="en-US" sz="2400" strike="noStrike" u="none">
              <a:solidFill>
                <a:srgbClr val="000000"/>
              </a:solidFill>
              <a:effectLst/>
              <a:uFillTx/>
              <a:latin typeface="Arial"/>
            </a:endParaRPr>
          </a:p>
        </p:txBody>
      </p:sp>
      <p:sp>
        <p:nvSpPr>
          <p:cNvPr id="1073" name=""/>
          <p:cNvSpPr/>
          <p:nvPr/>
        </p:nvSpPr>
        <p:spPr>
          <a:xfrm>
            <a:off x="3538440" y="5522760"/>
            <a:ext cx="90720" cy="90720"/>
          </a:xfrm>
          <a:prstGeom prst="ellipse">
            <a:avLst/>
          </a:prstGeom>
          <a:solidFill>
            <a:srgbClr val="000000"/>
          </a:solidFill>
          <a:ln w="9360">
            <a:solidFill>
              <a:srgbClr val="000000"/>
            </a:solidFill>
            <a:miter/>
          </a:ln>
        </p:spPr>
        <p:style>
          <a:lnRef idx="0"/>
          <a:fillRef idx="0"/>
          <a:effectRef idx="0"/>
          <a:fontRef idx="minor"/>
        </p:style>
        <p:txBody>
          <a:bodyPr wrap="none" lIns="90000" rIns="90000" tIns="17280" bIns="17280" anchor="ctr">
            <a:noAutofit/>
          </a:bodyPr>
          <a:p>
            <a:endParaRPr b="0" lang="en-US" sz="2400" strike="noStrike" u="none">
              <a:solidFill>
                <a:srgbClr val="000000"/>
              </a:solidFill>
              <a:effectLst/>
              <a:uFillTx/>
              <a:latin typeface="Arial"/>
            </a:endParaRPr>
          </a:p>
        </p:txBody>
      </p:sp>
      <p:sp>
        <p:nvSpPr>
          <p:cNvPr id="1074" name=""/>
          <p:cNvSpPr/>
          <p:nvPr/>
        </p:nvSpPr>
        <p:spPr>
          <a:xfrm>
            <a:off x="6657480" y="4441680"/>
            <a:ext cx="198216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Who Do We Want?</a:t>
            </a:r>
            <a:endParaRPr b="0" lang="en-US" sz="1600" strike="noStrike" u="none">
              <a:solidFill>
                <a:srgbClr val="000000"/>
              </a:solidFill>
              <a:effectLst/>
              <a:uFillTx/>
              <a:latin typeface="Arial"/>
            </a:endParaRPr>
          </a:p>
        </p:txBody>
      </p:sp>
      <p:sp>
        <p:nvSpPr>
          <p:cNvPr id="1075" name=""/>
          <p:cNvSpPr/>
          <p:nvPr/>
        </p:nvSpPr>
        <p:spPr>
          <a:xfrm>
            <a:off x="7417080" y="7920"/>
            <a:ext cx="1537200" cy="3992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Appendix-</a:t>
            </a:r>
            <a:endParaRPr b="0" lang="en-US" sz="1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Corp Communications</a:t>
            </a:r>
            <a:endParaRPr b="0" lang="en-US" sz="1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9" name="PlaceHolder 1"/>
          <p:cNvSpPr>
            <a:spLocks noGrp="1"/>
          </p:cNvSpPr>
          <p:nvPr>
            <p:ph type="title"/>
          </p:nvPr>
        </p:nvSpPr>
        <p:spPr>
          <a:xfrm>
            <a:off x="685800" y="0"/>
            <a:ext cx="7772400" cy="9223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Update</a:t>
            </a:r>
            <a:endParaRPr b="0" lang="en-US" sz="3000" strike="noStrike" u="none">
              <a:solidFill>
                <a:srgbClr val="000000"/>
              </a:solidFill>
              <a:effectLst/>
              <a:uFillTx/>
              <a:latin typeface="Arial Black"/>
            </a:endParaRPr>
          </a:p>
        </p:txBody>
      </p:sp>
      <p:sp>
        <p:nvSpPr>
          <p:cNvPr id="170" name="PlaceHolder 2"/>
          <p:cNvSpPr>
            <a:spLocks noGrp="1"/>
          </p:cNvSpPr>
          <p:nvPr>
            <p:ph/>
          </p:nvPr>
        </p:nvSpPr>
        <p:spPr>
          <a:xfrm>
            <a:off x="1943280" y="2179440"/>
            <a:ext cx="5922720" cy="4157640"/>
          </a:xfrm>
          <a:prstGeom prst="rect">
            <a:avLst/>
          </a:prstGeom>
          <a:noFill/>
          <a:ln w="0">
            <a:noFill/>
          </a:ln>
        </p:spPr>
        <p:txBody>
          <a:bodyPr lIns="90000" rIns="90000" tIns="46800" bIns="46800" anchor="t">
            <a:normAutofit/>
          </a:bodyPr>
          <a:p>
            <a:pPr indent="0">
              <a:spcBef>
                <a:spcPts val="1188"/>
              </a:spcBef>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900" strike="noStrike" u="none">
                <a:solidFill>
                  <a:srgbClr val="000000"/>
                </a:solidFill>
                <a:effectLst/>
                <a:uFillTx/>
                <a:latin typeface="Arial"/>
              </a:rPr>
              <a:t>Measurable value created in excess of Public Affairs budget</a:t>
            </a:r>
            <a:endParaRPr b="1" lang="en-US" sz="1900" strike="noStrike" u="none">
              <a:solidFill>
                <a:srgbClr val="000000"/>
              </a:solidFill>
              <a:effectLst/>
              <a:uFillTx/>
              <a:latin typeface="Arial"/>
            </a:endParaRPr>
          </a:p>
          <a:p>
            <a:pPr indent="0">
              <a:spcBef>
                <a:spcPts val="1188"/>
              </a:spcBef>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1" lang="en-US" sz="1900" strike="noStrike" u="none">
              <a:solidFill>
                <a:srgbClr val="000000"/>
              </a:solidFill>
              <a:effectLst/>
              <a:uFillTx/>
              <a:latin typeface="Arial"/>
            </a:endParaRPr>
          </a:p>
          <a:p>
            <a:pPr indent="0">
              <a:spcBef>
                <a:spcPts val="1188"/>
              </a:spcBef>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900" strike="noStrike" u="none">
                <a:solidFill>
                  <a:srgbClr val="000000"/>
                </a:solidFill>
                <a:effectLst/>
                <a:uFillTx/>
                <a:latin typeface="Arial"/>
              </a:rPr>
              <a:t>$68 billion of electric and gas revenues opened to competition</a:t>
            </a:r>
            <a:endParaRPr b="1" lang="en-US" sz="1900" strike="noStrike" u="none">
              <a:solidFill>
                <a:srgbClr val="000000"/>
              </a:solidFill>
              <a:effectLst/>
              <a:uFillTx/>
              <a:latin typeface="Arial"/>
            </a:endParaRPr>
          </a:p>
          <a:p>
            <a:pPr indent="0">
              <a:spcBef>
                <a:spcPts val="1188"/>
              </a:spcBef>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1" lang="en-US" sz="1900" strike="noStrike" u="none">
              <a:solidFill>
                <a:srgbClr val="000000"/>
              </a:solidFill>
              <a:effectLst/>
              <a:uFillTx/>
              <a:latin typeface="Arial"/>
            </a:endParaRPr>
          </a:p>
          <a:p>
            <a:pPr indent="0">
              <a:spcBef>
                <a:spcPts val="1188"/>
              </a:spcBef>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900" strike="noStrike" u="none">
                <a:solidFill>
                  <a:srgbClr val="000000"/>
                </a:solidFill>
                <a:effectLst/>
                <a:uFillTx/>
                <a:latin typeface="Arial"/>
              </a:rPr>
              <a:t>Positive media profiles of Enron</a:t>
            </a:r>
            <a:endParaRPr b="1" lang="en-US" sz="1900" strike="noStrike" u="none">
              <a:solidFill>
                <a:srgbClr val="000000"/>
              </a:solidFill>
              <a:effectLst/>
              <a:uFillTx/>
              <a:latin typeface="Arial"/>
            </a:endParaRPr>
          </a:p>
          <a:p>
            <a:pPr indent="0">
              <a:spcBef>
                <a:spcPts val="1188"/>
              </a:spcBef>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1" lang="en-US" sz="1900" strike="noStrike" u="none">
              <a:solidFill>
                <a:srgbClr val="000000"/>
              </a:solidFill>
              <a:effectLst/>
              <a:uFillTx/>
              <a:latin typeface="Arial"/>
            </a:endParaRPr>
          </a:p>
          <a:p>
            <a:pPr indent="0">
              <a:spcBef>
                <a:spcPts val="1188"/>
              </a:spcBef>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1900" strike="noStrike" u="none">
                <a:solidFill>
                  <a:srgbClr val="000000"/>
                </a:solidFill>
                <a:effectLst/>
                <a:uFillTx/>
                <a:latin typeface="Arial"/>
              </a:rPr>
              <a:t>WTO coalition (formed and led by Enron) adding energy services to USTR list for 2000 round</a:t>
            </a:r>
            <a:endParaRPr b="1" lang="en-US" sz="1900" strike="noStrike" u="none">
              <a:solidFill>
                <a:srgbClr val="000000"/>
              </a:solidFill>
              <a:effectLst/>
              <a:uFillTx/>
              <a:latin typeface="Arial"/>
            </a:endParaRPr>
          </a:p>
          <a:p>
            <a:pPr indent="0">
              <a:spcBef>
                <a:spcPts val="1188"/>
              </a:spcBef>
              <a:buNone/>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endParaRPr b="1" lang="en-US" sz="1900" strike="noStrike" u="none">
              <a:solidFill>
                <a:srgbClr val="000000"/>
              </a:solidFill>
              <a:effectLst/>
              <a:uFillTx/>
              <a:latin typeface="Arial"/>
            </a:endParaRPr>
          </a:p>
        </p:txBody>
      </p:sp>
      <p:grpSp>
        <p:nvGrpSpPr>
          <p:cNvPr id="171" name=""/>
          <p:cNvGrpSpPr/>
          <p:nvPr/>
        </p:nvGrpSpPr>
        <p:grpSpPr>
          <a:xfrm>
            <a:off x="3225960" y="1152360"/>
            <a:ext cx="3100320" cy="634680"/>
            <a:chOff x="3225960" y="1152360"/>
            <a:chExt cx="3100320" cy="634680"/>
          </a:xfrm>
        </p:grpSpPr>
        <p:sp>
          <p:nvSpPr>
            <p:cNvPr id="172" name=""/>
            <p:cNvSpPr/>
            <p:nvPr/>
          </p:nvSpPr>
          <p:spPr>
            <a:xfrm>
              <a:off x="3225960" y="1152360"/>
              <a:ext cx="2705040" cy="634680"/>
            </a:xfrm>
            <a:prstGeom prst="bevel">
              <a:avLst>
                <a:gd name="adj" fmla="val 12500"/>
              </a:avLst>
            </a:prstGeom>
            <a:gradFill rotWithShape="0">
              <a:gsLst>
                <a:gs pos="0">
                  <a:srgbClr val="0091ff"/>
                </a:gs>
                <a:gs pos="50000">
                  <a:srgbClr val="fefefe"/>
                </a:gs>
                <a:gs pos="100000">
                  <a:srgbClr val="0091ff"/>
                </a:gs>
              </a:gsLst>
              <a:lin ang="5400000"/>
            </a:gradFill>
            <a:ln w="9360">
              <a:solidFill>
                <a:srgbClr val="c5e6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73" name=""/>
            <p:cNvSpPr/>
            <p:nvPr/>
          </p:nvSpPr>
          <p:spPr>
            <a:xfrm>
              <a:off x="3403440" y="1274400"/>
              <a:ext cx="2922840" cy="372960"/>
            </a:xfrm>
            <a:prstGeom prst="rect">
              <a:avLst/>
            </a:prstGeom>
            <a:noFill/>
            <a:ln w="0">
              <a:noFill/>
            </a:ln>
          </p:spPr>
          <p:style>
            <a:lnRef idx="0"/>
            <a:fillRef idx="0"/>
            <a:effectRef idx="0"/>
            <a:fontRef idx="minor"/>
          </p:style>
          <p:txBody>
            <a:bodyPr lIns="90000" rIns="90000" tIns="46800" bIns="46800" anchor="t">
              <a:normAutofit fontScale="85000" lnSpcReduction="9999"/>
            </a:bodyPr>
            <a:p>
              <a:pPr>
                <a:spcBef>
                  <a:spcPts val="1874"/>
                </a:spcBef>
                <a:tabLst>
                  <a:tab algn="l" pos="0"/>
                  <a:tab algn="l" pos="290520"/>
                  <a:tab algn="l" pos="581040"/>
                  <a:tab algn="l" pos="871560"/>
                  <a:tab algn="l" pos="1162080"/>
                  <a:tab algn="l" pos="1452600"/>
                  <a:tab algn="l" pos="1743120"/>
                  <a:tab algn="l" pos="2033640"/>
                  <a:tab algn="l" pos="2324160"/>
                  <a:tab algn="l" pos="2614680"/>
                  <a:tab algn="l" pos="2905200"/>
                  <a:tab algn="l" pos="3195720"/>
                  <a:tab algn="l" pos="3486240"/>
                  <a:tab algn="l" pos="3776760"/>
                  <a:tab algn="l" pos="4067280"/>
                  <a:tab algn="l" pos="4357800"/>
                  <a:tab algn="l" pos="4648320"/>
                  <a:tab algn="l" pos="4938840"/>
                  <a:tab algn="l" pos="5229360"/>
                  <a:tab algn="l" pos="5519880"/>
                  <a:tab algn="l" pos="5810400"/>
                </a:tabLst>
              </a:pPr>
              <a:r>
                <a:rPr b="1" lang="en-US" sz="2000" strike="noStrike" u="none">
                  <a:solidFill>
                    <a:srgbClr val="000000"/>
                  </a:solidFill>
                  <a:effectLst/>
                  <a:uFillTx/>
                  <a:latin typeface="Arial"/>
                </a:rPr>
                <a:t>Accomplishments</a:t>
              </a:r>
              <a:endParaRPr b="0" lang="en-US" sz="2000" strike="noStrike" u="none">
                <a:solidFill>
                  <a:srgbClr val="000000"/>
                </a:solidFill>
                <a:effectLst/>
                <a:uFillTx/>
                <a:latin typeface="Arial"/>
              </a:endParaRPr>
            </a:p>
          </p:txBody>
        </p:sp>
      </p:grpSp>
      <p:sp>
        <p:nvSpPr>
          <p:cNvPr id="174" name=""/>
          <p:cNvSpPr/>
          <p:nvPr/>
        </p:nvSpPr>
        <p:spPr>
          <a:xfrm>
            <a:off x="1785960" y="2293920"/>
            <a:ext cx="115920" cy="115920"/>
          </a:xfrm>
          <a:prstGeom prst="diamond">
            <a:avLst/>
          </a:prstGeom>
          <a:solidFill>
            <a:srgbClr val="ffe80f"/>
          </a:solidFill>
          <a:ln w="6480">
            <a:solidFill>
              <a:srgbClr val="000000"/>
            </a:solidFill>
            <a:miter/>
          </a:ln>
        </p:spPr>
        <p:style>
          <a:lnRef idx="0"/>
          <a:fillRef idx="0"/>
          <a:effectRef idx="0"/>
          <a:fontRef idx="minor"/>
        </p:style>
        <p:txBody>
          <a:bodyPr wrap="none" lIns="90000" rIns="90000" tIns="11520" bIns="11520" anchor="ctr">
            <a:noAutofit/>
          </a:bodyPr>
          <a:p>
            <a:endParaRPr b="0" lang="en-US" sz="2400" strike="noStrike" u="none">
              <a:solidFill>
                <a:srgbClr val="000000"/>
              </a:solidFill>
              <a:effectLst/>
              <a:uFillTx/>
              <a:latin typeface="Arial"/>
            </a:endParaRPr>
          </a:p>
        </p:txBody>
      </p:sp>
      <p:sp>
        <p:nvSpPr>
          <p:cNvPr id="175" name=""/>
          <p:cNvSpPr/>
          <p:nvPr/>
        </p:nvSpPr>
        <p:spPr>
          <a:xfrm>
            <a:off x="1785960" y="3497400"/>
            <a:ext cx="115920" cy="115920"/>
          </a:xfrm>
          <a:prstGeom prst="diamond">
            <a:avLst/>
          </a:prstGeom>
          <a:solidFill>
            <a:srgbClr val="ffe80f"/>
          </a:solidFill>
          <a:ln w="6480">
            <a:solidFill>
              <a:srgbClr val="000000"/>
            </a:solidFill>
            <a:miter/>
          </a:ln>
        </p:spPr>
        <p:style>
          <a:lnRef idx="0"/>
          <a:fillRef idx="0"/>
          <a:effectRef idx="0"/>
          <a:fontRef idx="minor"/>
        </p:style>
        <p:txBody>
          <a:bodyPr wrap="none" lIns="90000" rIns="90000" tIns="11520" bIns="11520" anchor="ctr">
            <a:noAutofit/>
          </a:bodyPr>
          <a:p>
            <a:endParaRPr b="0" lang="en-US" sz="2400" strike="noStrike" u="none">
              <a:solidFill>
                <a:srgbClr val="000000"/>
              </a:solidFill>
              <a:effectLst/>
              <a:uFillTx/>
              <a:latin typeface="Arial"/>
            </a:endParaRPr>
          </a:p>
        </p:txBody>
      </p:sp>
      <p:sp>
        <p:nvSpPr>
          <p:cNvPr id="176" name=""/>
          <p:cNvSpPr/>
          <p:nvPr/>
        </p:nvSpPr>
        <p:spPr>
          <a:xfrm>
            <a:off x="1785960" y="4614840"/>
            <a:ext cx="115920" cy="115920"/>
          </a:xfrm>
          <a:prstGeom prst="diamond">
            <a:avLst/>
          </a:prstGeom>
          <a:solidFill>
            <a:srgbClr val="ffe80f"/>
          </a:solidFill>
          <a:ln w="6480">
            <a:solidFill>
              <a:srgbClr val="000000"/>
            </a:solidFill>
            <a:miter/>
          </a:ln>
        </p:spPr>
        <p:style>
          <a:lnRef idx="0"/>
          <a:fillRef idx="0"/>
          <a:effectRef idx="0"/>
          <a:fontRef idx="minor"/>
        </p:style>
        <p:txBody>
          <a:bodyPr wrap="none" lIns="90000" rIns="90000" tIns="11520" bIns="11520" anchor="ctr">
            <a:noAutofit/>
          </a:bodyPr>
          <a:p>
            <a:endParaRPr b="0" lang="en-US" sz="2400" strike="noStrike" u="none">
              <a:solidFill>
                <a:srgbClr val="000000"/>
              </a:solidFill>
              <a:effectLst/>
              <a:uFillTx/>
              <a:latin typeface="Arial"/>
            </a:endParaRPr>
          </a:p>
        </p:txBody>
      </p:sp>
      <p:sp>
        <p:nvSpPr>
          <p:cNvPr id="177" name=""/>
          <p:cNvSpPr/>
          <p:nvPr/>
        </p:nvSpPr>
        <p:spPr>
          <a:xfrm>
            <a:off x="1785960" y="5499000"/>
            <a:ext cx="115920" cy="115920"/>
          </a:xfrm>
          <a:prstGeom prst="diamond">
            <a:avLst/>
          </a:prstGeom>
          <a:solidFill>
            <a:srgbClr val="ffe80f"/>
          </a:solidFill>
          <a:ln w="6480">
            <a:solidFill>
              <a:srgbClr val="000000"/>
            </a:solidFill>
            <a:miter/>
          </a:ln>
        </p:spPr>
        <p:style>
          <a:lnRef idx="0"/>
          <a:fillRef idx="0"/>
          <a:effectRef idx="0"/>
          <a:fontRef idx="minor"/>
        </p:style>
        <p:txBody>
          <a:bodyPr wrap="none" lIns="90000" rIns="90000" tIns="11520" bIns="1152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6" name=""/>
          <p:cNvSpPr/>
          <p:nvPr/>
        </p:nvSpPr>
        <p:spPr>
          <a:xfrm>
            <a:off x="0" y="18720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Recommendations</a:t>
            </a:r>
            <a:endParaRPr b="0" lang="en-US" sz="3000" strike="noStrike" u="none">
              <a:solidFill>
                <a:srgbClr val="000000"/>
              </a:solidFill>
              <a:effectLst/>
              <a:uFillTx/>
              <a:latin typeface="Arial"/>
            </a:endParaRPr>
          </a:p>
        </p:txBody>
      </p:sp>
      <p:sp>
        <p:nvSpPr>
          <p:cNvPr id="1077" name=""/>
          <p:cNvSpPr/>
          <p:nvPr/>
        </p:nvSpPr>
        <p:spPr>
          <a:xfrm>
            <a:off x="1213920" y="1790640"/>
            <a:ext cx="7014240" cy="27752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Brand Advertising</a:t>
            </a:r>
            <a:endParaRPr b="0" lang="en-US" sz="2200" strike="noStrike" u="none">
              <a:solidFill>
                <a:srgbClr val="000000"/>
              </a:solidFill>
              <a:effectLst/>
              <a:uFillTx/>
              <a:latin typeface="Arial"/>
            </a:endParaRPr>
          </a:p>
          <a:p>
            <a:pPr>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As part of a broader communications plan</a:t>
            </a:r>
            <a:endParaRPr b="0" lang="en-US" sz="2200" strike="noStrike" u="none">
              <a:solidFill>
                <a:srgbClr val="000000"/>
              </a:solidFill>
              <a:effectLst/>
              <a:uFillTx/>
              <a:latin typeface="Arial"/>
            </a:endParaRPr>
          </a:p>
          <a:p>
            <a:pPr>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Commit to Sustain Investment in Brand Advertising</a:t>
            </a:r>
            <a:endParaRPr b="0" lang="en-US" sz="2200" strike="noStrike" u="none">
              <a:solidFill>
                <a:srgbClr val="000000"/>
              </a:solidFill>
              <a:effectLst/>
              <a:uFillTx/>
              <a:latin typeface="Arial"/>
            </a:endParaRPr>
          </a:p>
          <a:p>
            <a:pPr>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corporate level</a:t>
            </a:r>
            <a:endParaRPr b="0" lang="en-US" sz="2200" strike="noStrike" u="none">
              <a:solidFill>
                <a:srgbClr val="000000"/>
              </a:solidFill>
              <a:effectLst/>
              <a:uFillTx/>
              <a:latin typeface="Arial"/>
            </a:endParaRPr>
          </a:p>
          <a:p>
            <a:pPr>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Arial"/>
            </a:endParaRPr>
          </a:p>
          <a:p>
            <a:pPr>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Periodic Review</a:t>
            </a:r>
            <a:endParaRPr b="0" lang="en-US" sz="2200" strike="noStrike" u="none">
              <a:solidFill>
                <a:srgbClr val="000000"/>
              </a:solidFill>
              <a:effectLst/>
              <a:uFillTx/>
              <a:latin typeface="Arial"/>
            </a:endParaRPr>
          </a:p>
          <a:p>
            <a:pPr>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Driven by measurement results</a:t>
            </a:r>
            <a:endParaRPr b="0" lang="en-US" sz="2200" strike="noStrike" u="none">
              <a:solidFill>
                <a:srgbClr val="000000"/>
              </a:solidFill>
              <a:effectLst/>
              <a:uFillTx/>
              <a:latin typeface="Arial"/>
            </a:endParaRPr>
          </a:p>
        </p:txBody>
      </p:sp>
      <p:sp>
        <p:nvSpPr>
          <p:cNvPr id="1078" name=""/>
          <p:cNvSpPr/>
          <p:nvPr/>
        </p:nvSpPr>
        <p:spPr>
          <a:xfrm flipV="1">
            <a:off x="1041480" y="1917720"/>
            <a:ext cx="14580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1079" name=""/>
          <p:cNvSpPr/>
          <p:nvPr/>
        </p:nvSpPr>
        <p:spPr>
          <a:xfrm flipV="1">
            <a:off x="1066680" y="2998800"/>
            <a:ext cx="14616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1080" name=""/>
          <p:cNvSpPr/>
          <p:nvPr/>
        </p:nvSpPr>
        <p:spPr>
          <a:xfrm flipV="1">
            <a:off x="1054080" y="3944880"/>
            <a:ext cx="14616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1081" name=""/>
          <p:cNvSpPr/>
          <p:nvPr/>
        </p:nvSpPr>
        <p:spPr>
          <a:xfrm>
            <a:off x="7417080" y="7920"/>
            <a:ext cx="1537200" cy="3992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Appendix-</a:t>
            </a:r>
            <a:endParaRPr b="0" lang="en-US" sz="1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Corp Communications</a:t>
            </a:r>
            <a:endParaRPr b="0" lang="en-US" sz="1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2" name=""/>
          <p:cNvSpPr/>
          <p:nvPr/>
        </p:nvSpPr>
        <p:spPr>
          <a:xfrm>
            <a:off x="0" y="18720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Recommendations</a:t>
            </a:r>
            <a:endParaRPr b="0" lang="en-US" sz="3000" strike="noStrike" u="none">
              <a:solidFill>
                <a:srgbClr val="000000"/>
              </a:solidFill>
              <a:effectLst/>
              <a:uFillTx/>
              <a:latin typeface="Arial"/>
            </a:endParaRPr>
          </a:p>
        </p:txBody>
      </p:sp>
      <p:sp>
        <p:nvSpPr>
          <p:cNvPr id="1083" name=""/>
          <p:cNvSpPr/>
          <p:nvPr/>
        </p:nvSpPr>
        <p:spPr>
          <a:xfrm>
            <a:off x="841680" y="1714680"/>
            <a:ext cx="7599960" cy="27752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566640"/>
                <a:tab algn="l" pos="1197000"/>
                <a:tab algn="l" pos="1711440"/>
                <a:tab algn="l" pos="222732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Brand Advertising, but ….</a:t>
            </a:r>
            <a:endParaRPr b="0" lang="en-US" sz="2200" strike="noStrike" u="none">
              <a:solidFill>
                <a:srgbClr val="000000"/>
              </a:solidFill>
              <a:effectLst/>
              <a:uFillTx/>
              <a:latin typeface="Arial"/>
            </a:endParaRPr>
          </a:p>
          <a:p>
            <a:pPr>
              <a:tabLst>
                <a:tab algn="l" pos="0"/>
                <a:tab algn="l" pos="566640"/>
                <a:tab algn="l" pos="1197000"/>
                <a:tab algn="l" pos="1711440"/>
                <a:tab algn="l" pos="222732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In Addition to:</a:t>
            </a:r>
            <a:endParaRPr b="0" lang="en-US" sz="2200" strike="noStrike" u="none">
              <a:solidFill>
                <a:srgbClr val="000000"/>
              </a:solidFill>
              <a:effectLst/>
              <a:uFillTx/>
              <a:latin typeface="Arial"/>
            </a:endParaRPr>
          </a:p>
          <a:p>
            <a:pPr>
              <a:tabLst>
                <a:tab algn="l" pos="0"/>
                <a:tab algn="l" pos="566640"/>
                <a:tab algn="l" pos="1197000"/>
                <a:tab algn="l" pos="1711440"/>
                <a:tab algn="l" pos="222732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Direct Contact with Audience</a:t>
            </a:r>
            <a:endParaRPr b="0" lang="en-US" sz="2200" strike="noStrike" u="none">
              <a:solidFill>
                <a:srgbClr val="000000"/>
              </a:solidFill>
              <a:effectLst/>
              <a:uFillTx/>
              <a:latin typeface="Arial"/>
            </a:endParaRPr>
          </a:p>
          <a:p>
            <a:pPr>
              <a:tabLst>
                <a:tab algn="l" pos="0"/>
                <a:tab algn="l" pos="566640"/>
                <a:tab algn="l" pos="1197000"/>
                <a:tab algn="l" pos="1711440"/>
                <a:tab algn="l" pos="222732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IR</a:t>
            </a:r>
            <a:endParaRPr b="0" lang="en-US" sz="2200" strike="noStrike" u="none">
              <a:solidFill>
                <a:srgbClr val="000000"/>
              </a:solidFill>
              <a:effectLst/>
              <a:uFillTx/>
              <a:latin typeface="Arial"/>
            </a:endParaRPr>
          </a:p>
          <a:p>
            <a:pPr>
              <a:tabLst>
                <a:tab algn="l" pos="0"/>
                <a:tab algn="l" pos="566640"/>
                <a:tab algn="l" pos="1197000"/>
                <a:tab algn="l" pos="1711440"/>
                <a:tab algn="l" pos="222732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Government Affairs</a:t>
            </a:r>
            <a:endParaRPr b="0" lang="en-US" sz="2200" strike="noStrike" u="none">
              <a:solidFill>
                <a:srgbClr val="000000"/>
              </a:solidFill>
              <a:effectLst/>
              <a:uFillTx/>
              <a:latin typeface="Arial"/>
            </a:endParaRPr>
          </a:p>
          <a:p>
            <a:pPr>
              <a:tabLst>
                <a:tab algn="l" pos="0"/>
                <a:tab algn="l" pos="566640"/>
                <a:tab algn="l" pos="1197000"/>
                <a:tab algn="l" pos="1711440"/>
                <a:tab algn="l" pos="222732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“Enron University”</a:t>
            </a:r>
            <a:endParaRPr b="0" lang="en-US" sz="2200" strike="noStrike" u="none">
              <a:solidFill>
                <a:srgbClr val="000000"/>
              </a:solidFill>
              <a:effectLst/>
              <a:uFillTx/>
              <a:latin typeface="Arial"/>
            </a:endParaRPr>
          </a:p>
          <a:p>
            <a:pPr>
              <a:tabLst>
                <a:tab algn="l" pos="0"/>
                <a:tab algn="l" pos="566640"/>
                <a:tab algn="l" pos="1197000"/>
                <a:tab algn="l" pos="1711440"/>
                <a:tab algn="l" pos="222732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Earned Media Values Can be Higher or</a:t>
            </a:r>
            <a:endParaRPr b="0" lang="en-US" sz="2200" strike="noStrike" u="none">
              <a:solidFill>
                <a:srgbClr val="000000"/>
              </a:solidFill>
              <a:effectLst/>
              <a:uFillTx/>
              <a:latin typeface="Arial"/>
            </a:endParaRPr>
          </a:p>
          <a:p>
            <a:pPr>
              <a:tabLst>
                <a:tab algn="l" pos="0"/>
                <a:tab algn="l" pos="566640"/>
                <a:tab algn="l" pos="1197000"/>
                <a:tab algn="l" pos="1711440"/>
                <a:tab algn="l" pos="222732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Lower than Paid Media Values</a:t>
            </a:r>
            <a:endParaRPr b="0" lang="en-US" sz="2200" strike="noStrike" u="none">
              <a:solidFill>
                <a:srgbClr val="000000"/>
              </a:solidFill>
              <a:effectLst/>
              <a:uFillTx/>
              <a:latin typeface="Arial"/>
            </a:endParaRPr>
          </a:p>
        </p:txBody>
      </p:sp>
      <p:sp>
        <p:nvSpPr>
          <p:cNvPr id="1084" name=""/>
          <p:cNvSpPr/>
          <p:nvPr/>
        </p:nvSpPr>
        <p:spPr>
          <a:xfrm flipV="1">
            <a:off x="673200" y="1841400"/>
            <a:ext cx="14580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1085" name=""/>
          <p:cNvSpPr/>
          <p:nvPr/>
        </p:nvSpPr>
        <p:spPr>
          <a:xfrm>
            <a:off x="3094200" y="3890880"/>
            <a:ext cx="90360" cy="90720"/>
          </a:xfrm>
          <a:prstGeom prst="ellipse">
            <a:avLst/>
          </a:prstGeom>
          <a:solidFill>
            <a:srgbClr val="000000"/>
          </a:solidFill>
          <a:ln w="9360">
            <a:solidFill>
              <a:srgbClr val="000000"/>
            </a:solidFill>
            <a:miter/>
          </a:ln>
        </p:spPr>
        <p:style>
          <a:lnRef idx="0"/>
          <a:fillRef idx="0"/>
          <a:effectRef idx="0"/>
          <a:fontRef idx="minor"/>
        </p:style>
        <p:txBody>
          <a:bodyPr wrap="none" lIns="90000" rIns="90000" tIns="17280" bIns="17280" anchor="ctr">
            <a:noAutofit/>
          </a:bodyPr>
          <a:p>
            <a:endParaRPr b="0" lang="en-US" sz="2400" strike="noStrike" u="none">
              <a:solidFill>
                <a:srgbClr val="000000"/>
              </a:solidFill>
              <a:effectLst/>
              <a:uFillTx/>
              <a:latin typeface="Arial"/>
            </a:endParaRPr>
          </a:p>
        </p:txBody>
      </p:sp>
      <p:sp>
        <p:nvSpPr>
          <p:cNvPr id="1086" name=""/>
          <p:cNvSpPr/>
          <p:nvPr/>
        </p:nvSpPr>
        <p:spPr>
          <a:xfrm>
            <a:off x="7417080" y="7920"/>
            <a:ext cx="1537200" cy="3992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Appendix-</a:t>
            </a:r>
            <a:endParaRPr b="0" lang="en-US" sz="1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Corp Communications</a:t>
            </a:r>
            <a:endParaRPr b="0" lang="en-US" sz="1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7" name=""/>
          <p:cNvSpPr/>
          <p:nvPr/>
        </p:nvSpPr>
        <p:spPr>
          <a:xfrm>
            <a:off x="0" y="18720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Recommendations</a:t>
            </a:r>
            <a:endParaRPr b="0" lang="en-US" sz="3000" strike="noStrike" u="none">
              <a:solidFill>
                <a:srgbClr val="000000"/>
              </a:solidFill>
              <a:effectLst/>
              <a:uFillTx/>
              <a:latin typeface="Arial"/>
            </a:endParaRPr>
          </a:p>
        </p:txBody>
      </p:sp>
      <p:sp>
        <p:nvSpPr>
          <p:cNvPr id="1088" name=""/>
          <p:cNvSpPr/>
          <p:nvPr/>
        </p:nvSpPr>
        <p:spPr>
          <a:xfrm>
            <a:off x="1079640" y="1498680"/>
            <a:ext cx="7091280" cy="4446000"/>
          </a:xfrm>
          <a:prstGeom prst="rect">
            <a:avLst/>
          </a:prstGeom>
          <a:noFill/>
          <a:ln w="0">
            <a:noFill/>
          </a:ln>
        </p:spPr>
        <p:style>
          <a:lnRef idx="0"/>
          <a:fillRef idx="0"/>
          <a:effectRef idx="0"/>
          <a:fontRef idx="minor"/>
        </p:style>
        <p:txBody>
          <a:bodyPr lIns="90000" rIns="90000" tIns="46800" bIns="46800" anchor="t">
            <a:spAutoFit/>
          </a:bodyPr>
          <a:p>
            <a:pPr>
              <a:spcBef>
                <a:spcPts val="624"/>
              </a:spcBef>
              <a:spcAft>
                <a:spcPts val="249"/>
              </a:spcAft>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Media Plan</a:t>
            </a:r>
            <a:endParaRPr b="0" lang="en-US" sz="2000" strike="noStrike" u="none">
              <a:solidFill>
                <a:srgbClr val="000000"/>
              </a:solidFill>
              <a:effectLst/>
              <a:uFillTx/>
              <a:latin typeface="Arial"/>
            </a:endParaRPr>
          </a:p>
          <a:p>
            <a:pPr>
              <a:spcBef>
                <a:spcPts val="624"/>
              </a:spcBef>
              <a:spcAft>
                <a:spcPts val="249"/>
              </a:spcAft>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3-4 Ads Developed/Rotated</a:t>
            </a:r>
            <a:endParaRPr b="0" lang="en-US" sz="2000" strike="noStrike" u="none">
              <a:solidFill>
                <a:srgbClr val="000000"/>
              </a:solidFill>
              <a:effectLst/>
              <a:uFillTx/>
              <a:latin typeface="Arial"/>
            </a:endParaRPr>
          </a:p>
          <a:p>
            <a:pPr>
              <a:spcBef>
                <a:spcPts val="624"/>
              </a:spcBef>
              <a:spcAft>
                <a:spcPts val="249"/>
              </a:spcAft>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Develop 1-2 New Spots Per Year</a:t>
            </a:r>
            <a:endParaRPr b="0" lang="en-US" sz="2000" strike="noStrike" u="none">
              <a:solidFill>
                <a:srgbClr val="000000"/>
              </a:solidFill>
              <a:effectLst/>
              <a:uFillTx/>
              <a:latin typeface="Arial"/>
            </a:endParaRPr>
          </a:p>
          <a:p>
            <a:pPr>
              <a:spcBef>
                <a:spcPts val="624"/>
              </a:spcBef>
              <a:spcAft>
                <a:spcPts val="249"/>
              </a:spcAft>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Predominantly TV, with Print Support</a:t>
            </a:r>
            <a:endParaRPr b="0" lang="en-US" sz="2000" strike="noStrike" u="none">
              <a:solidFill>
                <a:srgbClr val="000000"/>
              </a:solidFill>
              <a:effectLst/>
              <a:uFillTx/>
              <a:latin typeface="Arial"/>
            </a:endParaRPr>
          </a:p>
          <a:p>
            <a:pPr>
              <a:spcBef>
                <a:spcPts val="624"/>
              </a:spcBef>
              <a:spcAft>
                <a:spcPts val="249"/>
              </a:spcAft>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- 75/25 TV to Print ratio</a:t>
            </a:r>
            <a:endParaRPr b="0" lang="en-US" sz="2000" strike="noStrike" u="none">
              <a:solidFill>
                <a:srgbClr val="000000"/>
              </a:solidFill>
              <a:effectLst/>
              <a:uFillTx/>
              <a:latin typeface="Arial"/>
            </a:endParaRPr>
          </a:p>
          <a:p>
            <a:pPr>
              <a:spcBef>
                <a:spcPts val="624"/>
              </a:spcBef>
              <a:spcAft>
                <a:spcPts val="249"/>
              </a:spcAft>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Purchase Media to Reach CXO, Opinion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Leaders</a:t>
            </a:r>
            <a:endParaRPr b="0" lang="en-US" sz="2000" strike="noStrike" u="none">
              <a:solidFill>
                <a:srgbClr val="000000"/>
              </a:solidFill>
              <a:effectLst/>
              <a:uFillTx/>
              <a:latin typeface="Arial"/>
            </a:endParaRPr>
          </a:p>
          <a:p>
            <a:pPr>
              <a:spcBef>
                <a:spcPts val="624"/>
              </a:spcBef>
              <a:spcAft>
                <a:spcPts val="249"/>
              </a:spcAft>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CNBC, etc.</a:t>
            </a:r>
            <a:endParaRPr b="0" lang="en-US" sz="2000" strike="noStrike" u="none">
              <a:solidFill>
                <a:srgbClr val="000000"/>
              </a:solidFill>
              <a:effectLst/>
              <a:uFillTx/>
              <a:latin typeface="Arial"/>
            </a:endParaRPr>
          </a:p>
          <a:p>
            <a:pPr>
              <a:spcBef>
                <a:spcPts val="624"/>
              </a:spcBef>
              <a:spcAft>
                <a:spcPts val="249"/>
              </a:spcAft>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80% Reach and 13x Frequency</a:t>
            </a:r>
            <a:endParaRPr b="0" lang="en-US" sz="2000" strike="noStrike" u="none">
              <a:solidFill>
                <a:srgbClr val="000000"/>
              </a:solidFill>
              <a:effectLst/>
              <a:uFillTx/>
              <a:latin typeface="Arial"/>
            </a:endParaRPr>
          </a:p>
          <a:p>
            <a:pPr>
              <a:spcBef>
                <a:spcPts val="624"/>
              </a:spcBef>
              <a:spcAft>
                <a:spcPts val="249"/>
              </a:spcAft>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Opportunistic Buys</a:t>
            </a:r>
            <a:endParaRPr b="0" lang="en-US" sz="2000" strike="noStrike" u="none">
              <a:solidFill>
                <a:srgbClr val="000000"/>
              </a:solidFill>
              <a:effectLst/>
              <a:uFillTx/>
              <a:latin typeface="Arial"/>
            </a:endParaRPr>
          </a:p>
          <a:p>
            <a:pPr lvl="1" marL="457200">
              <a:lnSpc>
                <a:spcPct val="100000"/>
              </a:lnSpc>
              <a:spcBef>
                <a:spcPts val="624"/>
              </a:spcBef>
              <a:spcAft>
                <a:spcPts val="249"/>
              </a:spcAft>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Surrounding Events Like Major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Conferences, Speeches, Recruiting Trips</a:t>
            </a:r>
            <a:endParaRPr b="0" lang="en-US" sz="2000" strike="noStrike" u="none">
              <a:solidFill>
                <a:srgbClr val="000000"/>
              </a:solidFill>
              <a:effectLst/>
              <a:uFillTx/>
              <a:latin typeface="Arial"/>
            </a:endParaRPr>
          </a:p>
        </p:txBody>
      </p:sp>
      <p:sp>
        <p:nvSpPr>
          <p:cNvPr id="1089" name=""/>
          <p:cNvSpPr/>
          <p:nvPr/>
        </p:nvSpPr>
        <p:spPr>
          <a:xfrm flipV="1">
            <a:off x="1508040" y="2057400"/>
            <a:ext cx="14616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1090" name=""/>
          <p:cNvSpPr/>
          <p:nvPr/>
        </p:nvSpPr>
        <p:spPr>
          <a:xfrm flipV="1">
            <a:off x="1508040" y="2452680"/>
            <a:ext cx="14616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1091" name=""/>
          <p:cNvSpPr/>
          <p:nvPr/>
        </p:nvSpPr>
        <p:spPr>
          <a:xfrm flipV="1">
            <a:off x="1521000" y="2852640"/>
            <a:ext cx="14580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1092" name=""/>
          <p:cNvSpPr/>
          <p:nvPr/>
        </p:nvSpPr>
        <p:spPr>
          <a:xfrm>
            <a:off x="7417080" y="7920"/>
            <a:ext cx="1537200" cy="3992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Appendix-</a:t>
            </a:r>
            <a:endParaRPr b="0" lang="en-US" sz="1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Corp Communications</a:t>
            </a:r>
            <a:endParaRPr b="0" lang="en-US" sz="1000" strike="noStrike" u="none">
              <a:solidFill>
                <a:srgbClr val="000000"/>
              </a:solidFill>
              <a:effectLst/>
              <a:uFillTx/>
              <a:latin typeface="Arial"/>
            </a:endParaRPr>
          </a:p>
        </p:txBody>
      </p:sp>
      <p:sp>
        <p:nvSpPr>
          <p:cNvPr id="1093" name=""/>
          <p:cNvSpPr/>
          <p:nvPr/>
        </p:nvSpPr>
        <p:spPr>
          <a:xfrm flipV="1">
            <a:off x="1521000" y="3670200"/>
            <a:ext cx="14580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1094" name=""/>
          <p:cNvSpPr/>
          <p:nvPr/>
        </p:nvSpPr>
        <p:spPr>
          <a:xfrm flipV="1">
            <a:off x="1521000" y="4914360"/>
            <a:ext cx="145800" cy="14580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280" bIns="26280" anchor="ctr">
            <a:noAutofit/>
          </a:bodyPr>
          <a:p>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95" name=""/>
          <p:cNvSpPr/>
          <p:nvPr/>
        </p:nvSpPr>
        <p:spPr>
          <a:xfrm>
            <a:off x="0" y="18720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Recommendation</a:t>
            </a:r>
            <a:endParaRPr b="0" lang="en-US" sz="3000" strike="noStrike" u="none">
              <a:solidFill>
                <a:srgbClr val="000000"/>
              </a:solidFill>
              <a:effectLst/>
              <a:uFillTx/>
              <a:latin typeface="Arial"/>
            </a:endParaRPr>
          </a:p>
        </p:txBody>
      </p:sp>
      <p:sp>
        <p:nvSpPr>
          <p:cNvPr id="1096" name=""/>
          <p:cNvSpPr/>
          <p:nvPr/>
        </p:nvSpPr>
        <p:spPr>
          <a:xfrm>
            <a:off x="349200" y="1244520"/>
            <a:ext cx="2595600" cy="429120"/>
          </a:xfrm>
          <a:prstGeom prst="rect">
            <a:avLst/>
          </a:prstGeom>
          <a:noFill/>
          <a:ln w="0">
            <a:noFill/>
          </a:ln>
        </p:spPr>
        <p:style>
          <a:lnRef idx="0"/>
          <a:fillRef idx="0"/>
          <a:effectRef idx="0"/>
          <a:fontRef idx="minor"/>
        </p:style>
        <p:txBody>
          <a:bodyPr lIns="90000" rIns="90000" tIns="46800" bIns="46800" anchor="t">
            <a:spAutoFit/>
          </a:bodyPr>
          <a:p>
            <a:pPr>
              <a:spcBef>
                <a:spcPts val="1375"/>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Arial"/>
              </a:rPr>
              <a:t>Periodic Review</a:t>
            </a:r>
            <a:endParaRPr b="0" lang="en-US" sz="2200" strike="noStrike" u="none">
              <a:solidFill>
                <a:srgbClr val="000000"/>
              </a:solidFill>
              <a:effectLst/>
              <a:uFillTx/>
              <a:latin typeface="Arial"/>
            </a:endParaRPr>
          </a:p>
        </p:txBody>
      </p:sp>
      <p:sp>
        <p:nvSpPr>
          <p:cNvPr id="1097" name=""/>
          <p:cNvSpPr/>
          <p:nvPr/>
        </p:nvSpPr>
        <p:spPr>
          <a:xfrm>
            <a:off x="1440000" y="1655640"/>
            <a:ext cx="7091280" cy="10087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Consistent Measurement Process will Drive</a:t>
            </a:r>
            <a:endParaRPr b="0" lang="en-US" sz="2000" strike="noStrike" u="none">
              <a:solidFill>
                <a:srgbClr val="000000"/>
              </a:solidFill>
              <a:effectLst/>
              <a:uFillTx/>
              <a:latin typeface="Arial"/>
            </a:endParaRPr>
          </a:p>
          <a:p>
            <a:pPr algn="ctr">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Internal/External Review</a:t>
            </a:r>
            <a:endParaRPr b="0" lang="en-US" sz="2000" strike="noStrike" u="none">
              <a:solidFill>
                <a:srgbClr val="000000"/>
              </a:solidFill>
              <a:effectLst/>
              <a:uFillTx/>
              <a:latin typeface="Arial"/>
            </a:endParaRPr>
          </a:p>
          <a:p>
            <a:pPr algn="ctr">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
        <p:nvSpPr>
          <p:cNvPr id="1098" name=""/>
          <p:cNvSpPr/>
          <p:nvPr/>
        </p:nvSpPr>
        <p:spPr>
          <a:xfrm>
            <a:off x="2046240" y="2608200"/>
            <a:ext cx="6823080" cy="370620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Departmental Level Review of Each Message (as Developed)</a:t>
            </a:r>
            <a:endParaRPr b="0" lang="en-US" sz="1800" strike="noStrike" u="none">
              <a:solidFill>
                <a:srgbClr val="000000"/>
              </a:solidFill>
              <a:effectLst/>
              <a:uFillTx/>
              <a:latin typeface="Arial"/>
            </a:endParaRPr>
          </a:p>
          <a:p>
            <a:pPr>
              <a:spcBef>
                <a:spcPts val="1125"/>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Departmental Level Review of Each Media Flight (=8x/yr)</a:t>
            </a:r>
            <a:endParaRPr b="0" lang="en-US" sz="1800" strike="noStrike" u="none">
              <a:solidFill>
                <a:srgbClr val="000000"/>
              </a:solidFill>
              <a:effectLst/>
              <a:uFillTx/>
              <a:latin typeface="Arial"/>
            </a:endParaRPr>
          </a:p>
          <a:p>
            <a:pPr>
              <a:spcBef>
                <a:spcPts val="1125"/>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Executive Level Review of Opinion Research (2x/yr)</a:t>
            </a:r>
            <a:endParaRPr b="0" lang="en-US" sz="1800" strike="noStrike" u="none">
              <a:solidFill>
                <a:srgbClr val="000000"/>
              </a:solidFill>
              <a:effectLst/>
              <a:uFillTx/>
              <a:latin typeface="Arial"/>
            </a:endParaRPr>
          </a:p>
          <a:p>
            <a:pPr>
              <a:spcBef>
                <a:spcPts val="1125"/>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a:spcBef>
                <a:spcPts val="1125"/>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a:spcBef>
                <a:spcPts val="1125"/>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Agency Level Review Consistent with Above</a:t>
            </a:r>
            <a:endParaRPr b="0" lang="en-US" sz="1800" strike="noStrike" u="none">
              <a:solidFill>
                <a:srgbClr val="000000"/>
              </a:solidFill>
              <a:effectLst/>
              <a:uFillTx/>
              <a:latin typeface="Arial"/>
            </a:endParaRPr>
          </a:p>
          <a:p>
            <a:pPr>
              <a:spcBef>
                <a:spcPts val="1125"/>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Agency Performance Review Annually</a:t>
            </a:r>
            <a:endParaRPr b="0" lang="en-US" sz="1800" strike="noStrike" u="none">
              <a:solidFill>
                <a:srgbClr val="000000"/>
              </a:solidFill>
              <a:effectLst/>
              <a:uFillTx/>
              <a:latin typeface="Arial"/>
            </a:endParaRPr>
          </a:p>
          <a:p>
            <a:pPr>
              <a:spcBef>
                <a:spcPts val="1125"/>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Consider Placing Agency Compensation at Risk</a:t>
            </a:r>
            <a:endParaRPr b="0" lang="en-US" sz="1800" strike="noStrike" u="none">
              <a:solidFill>
                <a:srgbClr val="000000"/>
              </a:solidFill>
              <a:effectLst/>
              <a:uFillTx/>
              <a:latin typeface="Arial"/>
            </a:endParaRPr>
          </a:p>
          <a:p>
            <a:pPr>
              <a:spcBef>
                <a:spcPts val="1125"/>
              </a:spcBef>
              <a:tabLst>
                <a:tab algn="l" pos="0"/>
                <a:tab algn="l" pos="5666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099" name=""/>
          <p:cNvSpPr/>
          <p:nvPr/>
        </p:nvSpPr>
        <p:spPr>
          <a:xfrm>
            <a:off x="7422120" y="2903400"/>
            <a:ext cx="343440" cy="42912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a:t>
            </a:r>
            <a:endParaRPr b="0" lang="en-US" sz="2200" strike="noStrike" u="none">
              <a:solidFill>
                <a:srgbClr val="000000"/>
              </a:solidFill>
              <a:effectLst/>
              <a:uFillTx/>
              <a:latin typeface="Arial"/>
            </a:endParaRPr>
          </a:p>
        </p:txBody>
      </p:sp>
      <p:sp>
        <p:nvSpPr>
          <p:cNvPr id="1100" name=""/>
          <p:cNvSpPr/>
          <p:nvPr/>
        </p:nvSpPr>
        <p:spPr>
          <a:xfrm flipV="1">
            <a:off x="1952640" y="2716200"/>
            <a:ext cx="14616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1101" name=""/>
          <p:cNvSpPr/>
          <p:nvPr/>
        </p:nvSpPr>
        <p:spPr>
          <a:xfrm flipV="1">
            <a:off x="1952640" y="3141720"/>
            <a:ext cx="14616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1102" name=""/>
          <p:cNvSpPr/>
          <p:nvPr/>
        </p:nvSpPr>
        <p:spPr>
          <a:xfrm flipV="1">
            <a:off x="1940040" y="3511440"/>
            <a:ext cx="14580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1103" name=""/>
          <p:cNvSpPr/>
          <p:nvPr/>
        </p:nvSpPr>
        <p:spPr>
          <a:xfrm flipV="1">
            <a:off x="1967040" y="4786200"/>
            <a:ext cx="14580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1104" name=""/>
          <p:cNvSpPr/>
          <p:nvPr/>
        </p:nvSpPr>
        <p:spPr>
          <a:xfrm flipV="1">
            <a:off x="1967040" y="5197320"/>
            <a:ext cx="14580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1105" name=""/>
          <p:cNvSpPr/>
          <p:nvPr/>
        </p:nvSpPr>
        <p:spPr>
          <a:xfrm flipV="1">
            <a:off x="1967040" y="5595840"/>
            <a:ext cx="145800" cy="146160"/>
          </a:xfrm>
          <a:prstGeom prst="diamond">
            <a:avLst/>
          </a:prstGeom>
          <a:solidFill>
            <a:srgbClr val="ffe80f"/>
          </a:solidFill>
          <a:ln w="9360">
            <a:solidFill>
              <a:srgbClr val="000000"/>
            </a:solidFill>
            <a:miter/>
          </a:ln>
        </p:spPr>
        <p:style>
          <a:lnRef idx="0"/>
          <a:fillRef idx="0"/>
          <a:effectRef idx="0"/>
          <a:fontRef idx="minor"/>
        </p:style>
        <p:txBody>
          <a:bodyPr wrap="none" lIns="90000" rIns="90000" tIns="26640" bIns="26640" anchor="ctr">
            <a:noAutofit/>
          </a:bodyPr>
          <a:p>
            <a:endParaRPr b="0" lang="en-US" sz="2400" strike="noStrike" u="none">
              <a:solidFill>
                <a:srgbClr val="000000"/>
              </a:solidFill>
              <a:effectLst/>
              <a:uFillTx/>
              <a:latin typeface="Arial"/>
            </a:endParaRPr>
          </a:p>
        </p:txBody>
      </p:sp>
      <p:sp>
        <p:nvSpPr>
          <p:cNvPr id="1106" name=""/>
          <p:cNvSpPr/>
          <p:nvPr/>
        </p:nvSpPr>
        <p:spPr>
          <a:xfrm>
            <a:off x="271440" y="2495520"/>
            <a:ext cx="1589040" cy="1416240"/>
          </a:xfrm>
          <a:prstGeom prst="bevel">
            <a:avLst>
              <a:gd name="adj" fmla="val 12500"/>
            </a:avLst>
          </a:prstGeom>
          <a:solidFill>
            <a:srgbClr val="0091f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ffffff"/>
                </a:solidFill>
                <a:effectLst/>
                <a:uFillTx/>
                <a:latin typeface="Arial"/>
              </a:rPr>
              <a:t>Internal</a:t>
            </a:r>
            <a:endParaRPr b="0" lang="en-US" sz="2200" strike="noStrike" u="none">
              <a:solidFill>
                <a:srgbClr val="000000"/>
              </a:solidFill>
              <a:effectLst/>
              <a:uFillTx/>
              <a:latin typeface="Arial"/>
            </a:endParaRPr>
          </a:p>
        </p:txBody>
      </p:sp>
      <p:sp>
        <p:nvSpPr>
          <p:cNvPr id="1107" name=""/>
          <p:cNvSpPr/>
          <p:nvPr/>
        </p:nvSpPr>
        <p:spPr>
          <a:xfrm>
            <a:off x="284040" y="4489560"/>
            <a:ext cx="1487520" cy="1415880"/>
          </a:xfrm>
          <a:prstGeom prst="bevel">
            <a:avLst>
              <a:gd name="adj" fmla="val 12500"/>
            </a:avLst>
          </a:prstGeom>
          <a:solidFill>
            <a:srgbClr val="0091ff"/>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ffffff"/>
                </a:solidFill>
                <a:effectLst/>
                <a:uFillTx/>
                <a:latin typeface="Arial"/>
              </a:rPr>
              <a:t>External</a:t>
            </a:r>
            <a:endParaRPr b="0" lang="en-US" sz="2200" strike="noStrike" u="none">
              <a:solidFill>
                <a:srgbClr val="000000"/>
              </a:solidFill>
              <a:effectLst/>
              <a:uFillTx/>
              <a:latin typeface="Arial"/>
            </a:endParaRPr>
          </a:p>
        </p:txBody>
      </p:sp>
      <p:sp>
        <p:nvSpPr>
          <p:cNvPr id="1108" name=""/>
          <p:cNvSpPr/>
          <p:nvPr/>
        </p:nvSpPr>
        <p:spPr>
          <a:xfrm>
            <a:off x="7417080" y="7920"/>
            <a:ext cx="1537200" cy="3992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Appendix-</a:t>
            </a:r>
            <a:endParaRPr b="0" lang="en-US" sz="1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Corp Communications</a:t>
            </a:r>
            <a:endParaRPr b="0" lang="en-US" sz="1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09" name=""/>
          <p:cNvSpPr/>
          <p:nvPr/>
        </p:nvSpPr>
        <p:spPr>
          <a:xfrm>
            <a:off x="270000" y="1353960"/>
            <a:ext cx="617400" cy="222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10" name=""/>
          <p:cNvSpPr/>
          <p:nvPr/>
        </p:nvSpPr>
        <p:spPr>
          <a:xfrm>
            <a:off x="248760" y="1405080"/>
            <a:ext cx="4662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Milestone:</a:t>
            </a:r>
            <a:endParaRPr b="0" lang="en-US" sz="800" strike="noStrike" u="none">
              <a:solidFill>
                <a:srgbClr val="000000"/>
              </a:solidFill>
              <a:effectLst/>
              <a:uFillTx/>
              <a:latin typeface="Arial"/>
            </a:endParaRPr>
          </a:p>
        </p:txBody>
      </p:sp>
      <p:sp>
        <p:nvSpPr>
          <p:cNvPr id="1111" name=""/>
          <p:cNvSpPr/>
          <p:nvPr/>
        </p:nvSpPr>
        <p:spPr>
          <a:xfrm>
            <a:off x="338040" y="3125880"/>
            <a:ext cx="505080" cy="223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12" name=""/>
          <p:cNvSpPr/>
          <p:nvPr/>
        </p:nvSpPr>
        <p:spPr>
          <a:xfrm>
            <a:off x="459720" y="3176640"/>
            <a:ext cx="3524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Activity:</a:t>
            </a:r>
            <a:endParaRPr b="0" lang="en-US" sz="800" strike="noStrike" u="none">
              <a:solidFill>
                <a:srgbClr val="000000"/>
              </a:solidFill>
              <a:effectLst/>
              <a:uFillTx/>
              <a:latin typeface="Arial"/>
            </a:endParaRPr>
          </a:p>
        </p:txBody>
      </p:sp>
      <p:sp>
        <p:nvSpPr>
          <p:cNvPr id="1113" name=""/>
          <p:cNvSpPr/>
          <p:nvPr/>
        </p:nvSpPr>
        <p:spPr>
          <a:xfrm>
            <a:off x="270000" y="5865840"/>
            <a:ext cx="577800" cy="360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14" name=""/>
          <p:cNvSpPr/>
          <p:nvPr/>
        </p:nvSpPr>
        <p:spPr>
          <a:xfrm>
            <a:off x="347400" y="6026040"/>
            <a:ext cx="2390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Cost </a:t>
            </a:r>
            <a:endParaRPr b="0" lang="en-US" sz="800" strike="noStrike" u="none">
              <a:solidFill>
                <a:srgbClr val="000000"/>
              </a:solidFill>
              <a:effectLst/>
              <a:uFillTx/>
              <a:latin typeface="Arial"/>
            </a:endParaRPr>
          </a:p>
        </p:txBody>
      </p:sp>
      <p:sp>
        <p:nvSpPr>
          <p:cNvPr id="1115" name=""/>
          <p:cNvSpPr/>
          <p:nvPr/>
        </p:nvSpPr>
        <p:spPr>
          <a:xfrm>
            <a:off x="348840" y="6164280"/>
            <a:ext cx="4262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Estimate:</a:t>
            </a:r>
            <a:endParaRPr b="0" lang="en-US" sz="800" strike="noStrike" u="none">
              <a:solidFill>
                <a:srgbClr val="000000"/>
              </a:solidFill>
              <a:effectLst/>
              <a:uFillTx/>
              <a:latin typeface="Arial"/>
            </a:endParaRPr>
          </a:p>
        </p:txBody>
      </p:sp>
      <p:sp>
        <p:nvSpPr>
          <p:cNvPr id="1116" name=""/>
          <p:cNvSpPr/>
          <p:nvPr/>
        </p:nvSpPr>
        <p:spPr>
          <a:xfrm>
            <a:off x="2130480" y="1044720"/>
            <a:ext cx="1440" cy="5541840"/>
          </a:xfrm>
          <a:prstGeom prst="line">
            <a:avLst/>
          </a:prstGeom>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17" name=""/>
          <p:cNvSpPr/>
          <p:nvPr/>
        </p:nvSpPr>
        <p:spPr>
          <a:xfrm>
            <a:off x="3389400" y="1087560"/>
            <a:ext cx="1440" cy="5541840"/>
          </a:xfrm>
          <a:prstGeom prst="line">
            <a:avLst/>
          </a:prstGeom>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18" name=""/>
          <p:cNvSpPr/>
          <p:nvPr/>
        </p:nvSpPr>
        <p:spPr>
          <a:xfrm>
            <a:off x="4427640" y="1019160"/>
            <a:ext cx="1440" cy="5543640"/>
          </a:xfrm>
          <a:prstGeom prst="line">
            <a:avLst/>
          </a:prstGeom>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19" name=""/>
          <p:cNvSpPr/>
          <p:nvPr/>
        </p:nvSpPr>
        <p:spPr>
          <a:xfrm>
            <a:off x="5619600" y="1079640"/>
            <a:ext cx="1800" cy="5541840"/>
          </a:xfrm>
          <a:prstGeom prst="line">
            <a:avLst/>
          </a:prstGeom>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20" name=""/>
          <p:cNvSpPr/>
          <p:nvPr/>
        </p:nvSpPr>
        <p:spPr>
          <a:xfrm flipV="1">
            <a:off x="949320" y="2690280"/>
            <a:ext cx="7427880" cy="8280"/>
          </a:xfrm>
          <a:prstGeom prst="line">
            <a:avLst/>
          </a:prstGeom>
          <a:ln w="7920">
            <a:solidFill>
              <a:srgbClr val="3333cc"/>
            </a:solidFill>
            <a:miter/>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Arial"/>
            </a:endParaRPr>
          </a:p>
        </p:txBody>
      </p:sp>
      <p:sp>
        <p:nvSpPr>
          <p:cNvPr id="1121" name=""/>
          <p:cNvSpPr/>
          <p:nvPr/>
        </p:nvSpPr>
        <p:spPr>
          <a:xfrm>
            <a:off x="797040" y="5005440"/>
            <a:ext cx="7364160" cy="1440"/>
          </a:xfrm>
          <a:prstGeom prst="line">
            <a:avLst/>
          </a:prstGeom>
          <a:ln w="7920">
            <a:solidFill>
              <a:srgbClr val="3333cc"/>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122" name=""/>
          <p:cNvSpPr/>
          <p:nvPr/>
        </p:nvSpPr>
        <p:spPr>
          <a:xfrm>
            <a:off x="717480" y="192240"/>
            <a:ext cx="1270080" cy="222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23" name=""/>
          <p:cNvSpPr/>
          <p:nvPr/>
        </p:nvSpPr>
        <p:spPr>
          <a:xfrm>
            <a:off x="812160" y="257040"/>
            <a:ext cx="11127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Committee Chair Priority</a:t>
            </a:r>
            <a:endParaRPr b="0" lang="en-US" sz="800" strike="noStrike" u="none">
              <a:solidFill>
                <a:srgbClr val="000000"/>
              </a:solidFill>
              <a:effectLst/>
              <a:uFillTx/>
              <a:latin typeface="Arial"/>
            </a:endParaRPr>
          </a:p>
        </p:txBody>
      </p:sp>
      <p:sp>
        <p:nvSpPr>
          <p:cNvPr id="1124" name=""/>
          <p:cNvSpPr/>
          <p:nvPr/>
        </p:nvSpPr>
        <p:spPr>
          <a:xfrm>
            <a:off x="766800" y="181080"/>
            <a:ext cx="1201680" cy="314280"/>
          </a:xfrm>
          <a:prstGeom prst="rect">
            <a:avLst/>
          </a:prstGeom>
          <a:noFill/>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25" name=""/>
          <p:cNvSpPr/>
          <p:nvPr/>
        </p:nvSpPr>
        <p:spPr>
          <a:xfrm>
            <a:off x="2241720" y="192240"/>
            <a:ext cx="1036440" cy="360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26" name=""/>
          <p:cNvSpPr/>
          <p:nvPr/>
        </p:nvSpPr>
        <p:spPr>
          <a:xfrm>
            <a:off x="2320560" y="204840"/>
            <a:ext cx="8863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Leadership Agenda</a:t>
            </a:r>
            <a:endParaRPr b="0" lang="en-US" sz="800" strike="noStrike" u="none">
              <a:solidFill>
                <a:srgbClr val="000000"/>
              </a:solidFill>
              <a:effectLst/>
              <a:uFillTx/>
              <a:latin typeface="Arial"/>
            </a:endParaRPr>
          </a:p>
        </p:txBody>
      </p:sp>
      <p:sp>
        <p:nvSpPr>
          <p:cNvPr id="1127" name=""/>
          <p:cNvSpPr/>
          <p:nvPr/>
        </p:nvSpPr>
        <p:spPr>
          <a:xfrm>
            <a:off x="2322360" y="341280"/>
            <a:ext cx="8632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Announced Priority</a:t>
            </a:r>
            <a:endParaRPr b="0" lang="en-US" sz="800" strike="noStrike" u="none">
              <a:solidFill>
                <a:srgbClr val="000000"/>
              </a:solidFill>
              <a:effectLst/>
              <a:uFillTx/>
              <a:latin typeface="Arial"/>
            </a:endParaRPr>
          </a:p>
        </p:txBody>
      </p:sp>
      <p:sp>
        <p:nvSpPr>
          <p:cNvPr id="1128" name=""/>
          <p:cNvSpPr/>
          <p:nvPr/>
        </p:nvSpPr>
        <p:spPr>
          <a:xfrm>
            <a:off x="2200320" y="139680"/>
            <a:ext cx="1109520" cy="374760"/>
          </a:xfrm>
          <a:prstGeom prst="rect">
            <a:avLst/>
          </a:prstGeom>
          <a:noFill/>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29" name=""/>
          <p:cNvSpPr/>
          <p:nvPr/>
        </p:nvSpPr>
        <p:spPr>
          <a:xfrm>
            <a:off x="3457440" y="195120"/>
            <a:ext cx="903600" cy="222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30" name=""/>
          <p:cNvSpPr/>
          <p:nvPr/>
        </p:nvSpPr>
        <p:spPr>
          <a:xfrm>
            <a:off x="3560400" y="230040"/>
            <a:ext cx="7498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Bill Introductions</a:t>
            </a:r>
            <a:endParaRPr b="0" lang="en-US" sz="800" strike="noStrike" u="none">
              <a:solidFill>
                <a:srgbClr val="000000"/>
              </a:solidFill>
              <a:effectLst/>
              <a:uFillTx/>
              <a:latin typeface="Arial"/>
            </a:endParaRPr>
          </a:p>
        </p:txBody>
      </p:sp>
      <p:sp>
        <p:nvSpPr>
          <p:cNvPr id="1131" name=""/>
          <p:cNvSpPr/>
          <p:nvPr/>
        </p:nvSpPr>
        <p:spPr>
          <a:xfrm>
            <a:off x="3476520" y="139680"/>
            <a:ext cx="909720" cy="314280"/>
          </a:xfrm>
          <a:prstGeom prst="rect">
            <a:avLst/>
          </a:prstGeom>
          <a:noFill/>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32" name=""/>
          <p:cNvSpPr/>
          <p:nvPr/>
        </p:nvSpPr>
        <p:spPr>
          <a:xfrm>
            <a:off x="4546440" y="181080"/>
            <a:ext cx="916200" cy="223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33" name=""/>
          <p:cNvSpPr/>
          <p:nvPr/>
        </p:nvSpPr>
        <p:spPr>
          <a:xfrm>
            <a:off x="4676400" y="231840"/>
            <a:ext cx="7610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Committee Work</a:t>
            </a:r>
            <a:endParaRPr b="0" lang="en-US" sz="800" strike="noStrike" u="none">
              <a:solidFill>
                <a:srgbClr val="000000"/>
              </a:solidFill>
              <a:effectLst/>
              <a:uFillTx/>
              <a:latin typeface="Arial"/>
            </a:endParaRPr>
          </a:p>
        </p:txBody>
      </p:sp>
      <p:sp>
        <p:nvSpPr>
          <p:cNvPr id="1134" name=""/>
          <p:cNvSpPr/>
          <p:nvPr/>
        </p:nvSpPr>
        <p:spPr>
          <a:xfrm>
            <a:off x="4583160" y="136440"/>
            <a:ext cx="971640" cy="312840"/>
          </a:xfrm>
          <a:prstGeom prst="rect">
            <a:avLst/>
          </a:prstGeom>
          <a:noFill/>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35" name=""/>
          <p:cNvSpPr/>
          <p:nvPr/>
        </p:nvSpPr>
        <p:spPr>
          <a:xfrm>
            <a:off x="5659560" y="162000"/>
            <a:ext cx="804600" cy="360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36" name=""/>
          <p:cNvSpPr/>
          <p:nvPr/>
        </p:nvSpPr>
        <p:spPr>
          <a:xfrm>
            <a:off x="5863320" y="212760"/>
            <a:ext cx="4035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Mark-up </a:t>
            </a:r>
            <a:endParaRPr b="0" lang="en-US" sz="800" strike="noStrike" u="none">
              <a:solidFill>
                <a:srgbClr val="000000"/>
              </a:solidFill>
              <a:effectLst/>
              <a:uFillTx/>
              <a:latin typeface="Arial"/>
            </a:endParaRPr>
          </a:p>
        </p:txBody>
      </p:sp>
      <p:sp>
        <p:nvSpPr>
          <p:cNvPr id="1137" name=""/>
          <p:cNvSpPr/>
          <p:nvPr/>
        </p:nvSpPr>
        <p:spPr>
          <a:xfrm>
            <a:off x="5724000" y="349200"/>
            <a:ext cx="6534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Subcommittee</a:t>
            </a:r>
            <a:endParaRPr b="0" lang="en-US" sz="800" strike="noStrike" u="none">
              <a:solidFill>
                <a:srgbClr val="000000"/>
              </a:solidFill>
              <a:effectLst/>
              <a:uFillTx/>
              <a:latin typeface="Arial"/>
            </a:endParaRPr>
          </a:p>
        </p:txBody>
      </p:sp>
      <p:sp>
        <p:nvSpPr>
          <p:cNvPr id="1138" name=""/>
          <p:cNvSpPr/>
          <p:nvPr/>
        </p:nvSpPr>
        <p:spPr>
          <a:xfrm>
            <a:off x="5699160" y="157320"/>
            <a:ext cx="730080" cy="345960"/>
          </a:xfrm>
          <a:prstGeom prst="rect">
            <a:avLst/>
          </a:prstGeom>
          <a:noFill/>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39" name=""/>
          <p:cNvSpPr/>
          <p:nvPr/>
        </p:nvSpPr>
        <p:spPr>
          <a:xfrm>
            <a:off x="779400" y="941400"/>
            <a:ext cx="1474920" cy="91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40" name=""/>
          <p:cNvSpPr/>
          <p:nvPr/>
        </p:nvSpPr>
        <p:spPr>
          <a:xfrm>
            <a:off x="756360" y="99072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141" name=""/>
          <p:cNvSpPr/>
          <p:nvPr/>
        </p:nvSpPr>
        <p:spPr>
          <a:xfrm>
            <a:off x="848880" y="990720"/>
            <a:ext cx="6249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Early January</a:t>
            </a:r>
            <a:endParaRPr b="0" lang="en-US" sz="800" strike="noStrike" u="none">
              <a:solidFill>
                <a:srgbClr val="000000"/>
              </a:solidFill>
              <a:effectLst/>
              <a:uFillTx/>
              <a:latin typeface="Arial"/>
            </a:endParaRPr>
          </a:p>
        </p:txBody>
      </p:sp>
      <p:sp>
        <p:nvSpPr>
          <p:cNvPr id="1142" name=""/>
          <p:cNvSpPr/>
          <p:nvPr/>
        </p:nvSpPr>
        <p:spPr>
          <a:xfrm>
            <a:off x="756360" y="112860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143" name=""/>
          <p:cNvSpPr/>
          <p:nvPr/>
        </p:nvSpPr>
        <p:spPr>
          <a:xfrm>
            <a:off x="851760" y="1128600"/>
            <a:ext cx="11527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Bliley - Richmond speech</a:t>
            </a:r>
            <a:endParaRPr b="0" lang="en-US" sz="800" strike="noStrike" u="none">
              <a:solidFill>
                <a:srgbClr val="000000"/>
              </a:solidFill>
              <a:effectLst/>
              <a:uFillTx/>
              <a:latin typeface="Arial"/>
            </a:endParaRPr>
          </a:p>
        </p:txBody>
      </p:sp>
      <p:sp>
        <p:nvSpPr>
          <p:cNvPr id="1144" name=""/>
          <p:cNvSpPr/>
          <p:nvPr/>
        </p:nvSpPr>
        <p:spPr>
          <a:xfrm>
            <a:off x="756360" y="126684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145" name=""/>
          <p:cNvSpPr/>
          <p:nvPr/>
        </p:nvSpPr>
        <p:spPr>
          <a:xfrm>
            <a:off x="848160" y="1266840"/>
            <a:ext cx="10735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Barton - “should do” not</a:t>
            </a:r>
            <a:endParaRPr b="0" lang="en-US" sz="800" strike="noStrike" u="none">
              <a:solidFill>
                <a:srgbClr val="000000"/>
              </a:solidFill>
              <a:effectLst/>
              <a:uFillTx/>
              <a:latin typeface="Arial"/>
            </a:endParaRPr>
          </a:p>
        </p:txBody>
      </p:sp>
      <p:sp>
        <p:nvSpPr>
          <p:cNvPr id="1146" name=""/>
          <p:cNvSpPr/>
          <p:nvPr/>
        </p:nvSpPr>
        <p:spPr>
          <a:xfrm>
            <a:off x="854280" y="1405080"/>
            <a:ext cx="9255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“must do” to “will do”</a:t>
            </a:r>
            <a:endParaRPr b="0" lang="en-US" sz="800" strike="noStrike" u="none">
              <a:solidFill>
                <a:srgbClr val="000000"/>
              </a:solidFill>
              <a:effectLst/>
              <a:uFillTx/>
              <a:latin typeface="Arial"/>
            </a:endParaRPr>
          </a:p>
        </p:txBody>
      </p:sp>
      <p:sp>
        <p:nvSpPr>
          <p:cNvPr id="1147" name=""/>
          <p:cNvSpPr/>
          <p:nvPr/>
        </p:nvSpPr>
        <p:spPr>
          <a:xfrm>
            <a:off x="756360" y="154296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148" name=""/>
          <p:cNvSpPr/>
          <p:nvPr/>
        </p:nvSpPr>
        <p:spPr>
          <a:xfrm>
            <a:off x="853920" y="1542960"/>
            <a:ext cx="10278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Murkowski - says he is</a:t>
            </a:r>
            <a:endParaRPr b="0" lang="en-US" sz="800" strike="noStrike" u="none">
              <a:solidFill>
                <a:srgbClr val="000000"/>
              </a:solidFill>
              <a:effectLst/>
              <a:uFillTx/>
              <a:latin typeface="Arial"/>
            </a:endParaRPr>
          </a:p>
        </p:txBody>
      </p:sp>
      <p:sp>
        <p:nvSpPr>
          <p:cNvPr id="1149" name=""/>
          <p:cNvSpPr/>
          <p:nvPr/>
        </p:nvSpPr>
        <p:spPr>
          <a:xfrm>
            <a:off x="850320" y="1679400"/>
            <a:ext cx="6476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working on bill</a:t>
            </a:r>
            <a:endParaRPr b="0" lang="en-US" sz="800" strike="noStrike" u="none">
              <a:solidFill>
                <a:srgbClr val="000000"/>
              </a:solidFill>
              <a:effectLst/>
              <a:uFillTx/>
              <a:latin typeface="Arial"/>
            </a:endParaRPr>
          </a:p>
        </p:txBody>
      </p:sp>
      <p:sp>
        <p:nvSpPr>
          <p:cNvPr id="1150" name=""/>
          <p:cNvSpPr/>
          <p:nvPr/>
        </p:nvSpPr>
        <p:spPr>
          <a:xfrm>
            <a:off x="744480" y="2736720"/>
            <a:ext cx="1476360" cy="1185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51" name=""/>
          <p:cNvSpPr/>
          <p:nvPr/>
        </p:nvSpPr>
        <p:spPr>
          <a:xfrm>
            <a:off x="864360" y="278604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152" name=""/>
          <p:cNvSpPr/>
          <p:nvPr/>
        </p:nvSpPr>
        <p:spPr>
          <a:xfrm>
            <a:off x="955800" y="2786040"/>
            <a:ext cx="8917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Contact with Barton</a:t>
            </a:r>
            <a:endParaRPr b="0" lang="en-US" sz="800" strike="noStrike" u="none">
              <a:solidFill>
                <a:srgbClr val="000000"/>
              </a:solidFill>
              <a:effectLst/>
              <a:uFillTx/>
              <a:latin typeface="Arial"/>
            </a:endParaRPr>
          </a:p>
        </p:txBody>
      </p:sp>
      <p:sp>
        <p:nvSpPr>
          <p:cNvPr id="1153" name=""/>
          <p:cNvSpPr/>
          <p:nvPr/>
        </p:nvSpPr>
        <p:spPr>
          <a:xfrm>
            <a:off x="864360" y="292428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154" name=""/>
          <p:cNvSpPr/>
          <p:nvPr/>
        </p:nvSpPr>
        <p:spPr>
          <a:xfrm>
            <a:off x="960480" y="2924280"/>
            <a:ext cx="10731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Contact with Murkowski</a:t>
            </a:r>
            <a:endParaRPr b="0" lang="en-US" sz="800" strike="noStrike" u="none">
              <a:solidFill>
                <a:srgbClr val="000000"/>
              </a:solidFill>
              <a:effectLst/>
              <a:uFillTx/>
              <a:latin typeface="Arial"/>
            </a:endParaRPr>
          </a:p>
        </p:txBody>
      </p:sp>
      <p:sp>
        <p:nvSpPr>
          <p:cNvPr id="1155" name=""/>
          <p:cNvSpPr/>
          <p:nvPr/>
        </p:nvSpPr>
        <p:spPr>
          <a:xfrm>
            <a:off x="864360" y="306216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156" name=""/>
          <p:cNvSpPr/>
          <p:nvPr/>
        </p:nvSpPr>
        <p:spPr>
          <a:xfrm>
            <a:off x="957960" y="3062160"/>
            <a:ext cx="7668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Contact with Hall</a:t>
            </a:r>
            <a:endParaRPr b="0" lang="en-US" sz="800" strike="noStrike" u="none">
              <a:solidFill>
                <a:srgbClr val="000000"/>
              </a:solidFill>
              <a:effectLst/>
              <a:uFillTx/>
              <a:latin typeface="Arial"/>
            </a:endParaRPr>
          </a:p>
        </p:txBody>
      </p:sp>
      <p:sp>
        <p:nvSpPr>
          <p:cNvPr id="1157" name=""/>
          <p:cNvSpPr/>
          <p:nvPr/>
        </p:nvSpPr>
        <p:spPr>
          <a:xfrm>
            <a:off x="864360" y="320040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158" name=""/>
          <p:cNvSpPr/>
          <p:nvPr/>
        </p:nvSpPr>
        <p:spPr>
          <a:xfrm>
            <a:off x="957240" y="3200400"/>
            <a:ext cx="10508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Contact with Bingaman</a:t>
            </a:r>
            <a:endParaRPr b="0" lang="en-US" sz="800" strike="noStrike" u="none">
              <a:solidFill>
                <a:srgbClr val="000000"/>
              </a:solidFill>
              <a:effectLst/>
              <a:uFillTx/>
              <a:latin typeface="Arial"/>
            </a:endParaRPr>
          </a:p>
        </p:txBody>
      </p:sp>
      <p:sp>
        <p:nvSpPr>
          <p:cNvPr id="1159" name=""/>
          <p:cNvSpPr/>
          <p:nvPr/>
        </p:nvSpPr>
        <p:spPr>
          <a:xfrm>
            <a:off x="864360" y="333684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160" name=""/>
          <p:cNvSpPr/>
          <p:nvPr/>
        </p:nvSpPr>
        <p:spPr>
          <a:xfrm>
            <a:off x="960480" y="3336840"/>
            <a:ext cx="7952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Texas Legislation</a:t>
            </a:r>
            <a:endParaRPr b="0" lang="en-US" sz="800" strike="noStrike" u="none">
              <a:solidFill>
                <a:srgbClr val="000000"/>
              </a:solidFill>
              <a:effectLst/>
              <a:uFillTx/>
              <a:latin typeface="Arial"/>
            </a:endParaRPr>
          </a:p>
        </p:txBody>
      </p:sp>
      <p:sp>
        <p:nvSpPr>
          <p:cNvPr id="1161" name=""/>
          <p:cNvSpPr/>
          <p:nvPr/>
        </p:nvSpPr>
        <p:spPr>
          <a:xfrm>
            <a:off x="864360" y="347508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162" name=""/>
          <p:cNvSpPr/>
          <p:nvPr/>
        </p:nvSpPr>
        <p:spPr>
          <a:xfrm>
            <a:off x="965520" y="3475080"/>
            <a:ext cx="8632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Write bipartisan bill</a:t>
            </a:r>
            <a:endParaRPr b="0" lang="en-US" sz="800" strike="noStrike" u="none">
              <a:solidFill>
                <a:srgbClr val="000000"/>
              </a:solidFill>
              <a:effectLst/>
              <a:uFillTx/>
              <a:latin typeface="Arial"/>
            </a:endParaRPr>
          </a:p>
        </p:txBody>
      </p:sp>
      <p:sp>
        <p:nvSpPr>
          <p:cNvPr id="1163" name=""/>
          <p:cNvSpPr/>
          <p:nvPr/>
        </p:nvSpPr>
        <p:spPr>
          <a:xfrm>
            <a:off x="864360" y="361332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164" name=""/>
          <p:cNvSpPr/>
          <p:nvPr/>
        </p:nvSpPr>
        <p:spPr>
          <a:xfrm>
            <a:off x="957240" y="3613320"/>
            <a:ext cx="8067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Coalition contacts</a:t>
            </a:r>
            <a:endParaRPr b="0" lang="en-US" sz="800" strike="noStrike" u="none">
              <a:solidFill>
                <a:srgbClr val="000000"/>
              </a:solidFill>
              <a:effectLst/>
              <a:uFillTx/>
              <a:latin typeface="Arial"/>
            </a:endParaRPr>
          </a:p>
        </p:txBody>
      </p:sp>
      <p:sp>
        <p:nvSpPr>
          <p:cNvPr id="1165" name=""/>
          <p:cNvSpPr/>
          <p:nvPr/>
        </p:nvSpPr>
        <p:spPr>
          <a:xfrm>
            <a:off x="864360" y="375120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166" name=""/>
          <p:cNvSpPr/>
          <p:nvPr/>
        </p:nvSpPr>
        <p:spPr>
          <a:xfrm>
            <a:off x="958680" y="3751200"/>
            <a:ext cx="9086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Grasstops contracts</a:t>
            </a:r>
            <a:endParaRPr b="0" lang="en-US" sz="800" strike="noStrike" u="none">
              <a:solidFill>
                <a:srgbClr val="000000"/>
              </a:solidFill>
              <a:effectLst/>
              <a:uFillTx/>
              <a:latin typeface="Arial"/>
            </a:endParaRPr>
          </a:p>
        </p:txBody>
      </p:sp>
      <p:sp>
        <p:nvSpPr>
          <p:cNvPr id="1167" name=""/>
          <p:cNvSpPr/>
          <p:nvPr/>
        </p:nvSpPr>
        <p:spPr>
          <a:xfrm>
            <a:off x="709560" y="5038560"/>
            <a:ext cx="1476360" cy="1319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68" name=""/>
          <p:cNvSpPr/>
          <p:nvPr/>
        </p:nvSpPr>
        <p:spPr>
          <a:xfrm>
            <a:off x="833400" y="508788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169" name=""/>
          <p:cNvSpPr/>
          <p:nvPr/>
        </p:nvSpPr>
        <p:spPr>
          <a:xfrm>
            <a:off x="910080" y="5087880"/>
            <a:ext cx="31032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Drafting</a:t>
            </a:r>
            <a:endParaRPr b="0" lang="en-US" sz="700" strike="noStrike" u="none">
              <a:solidFill>
                <a:srgbClr val="000000"/>
              </a:solidFill>
              <a:effectLst/>
              <a:uFillTx/>
              <a:latin typeface="Arial"/>
            </a:endParaRPr>
          </a:p>
        </p:txBody>
      </p:sp>
      <p:sp>
        <p:nvSpPr>
          <p:cNvPr id="1170" name=""/>
          <p:cNvSpPr/>
          <p:nvPr/>
        </p:nvSpPr>
        <p:spPr>
          <a:xfrm>
            <a:off x="1617840" y="5087880"/>
            <a:ext cx="32040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$80,000</a:t>
            </a:r>
            <a:endParaRPr b="0" lang="en-US" sz="700" strike="noStrike" u="none">
              <a:solidFill>
                <a:srgbClr val="000000"/>
              </a:solidFill>
              <a:effectLst/>
              <a:uFillTx/>
              <a:latin typeface="Arial"/>
            </a:endParaRPr>
          </a:p>
        </p:txBody>
      </p:sp>
      <p:sp>
        <p:nvSpPr>
          <p:cNvPr id="1171" name=""/>
          <p:cNvSpPr/>
          <p:nvPr/>
        </p:nvSpPr>
        <p:spPr>
          <a:xfrm>
            <a:off x="833400" y="521172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172" name=""/>
          <p:cNvSpPr/>
          <p:nvPr/>
        </p:nvSpPr>
        <p:spPr>
          <a:xfrm>
            <a:off x="907200" y="5211720"/>
            <a:ext cx="295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 Cost</a:t>
            </a:r>
            <a:endParaRPr b="0" lang="en-US" sz="700" strike="noStrike" u="none">
              <a:solidFill>
                <a:srgbClr val="000000"/>
              </a:solidFill>
              <a:effectLst/>
              <a:uFillTx/>
              <a:latin typeface="Arial"/>
            </a:endParaRPr>
          </a:p>
        </p:txBody>
      </p:sp>
      <p:sp>
        <p:nvSpPr>
          <p:cNvPr id="1173" name=""/>
          <p:cNvSpPr/>
          <p:nvPr/>
        </p:nvSpPr>
        <p:spPr>
          <a:xfrm>
            <a:off x="1622880" y="5211720"/>
            <a:ext cx="349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$20,000)</a:t>
            </a:r>
            <a:endParaRPr b="0" lang="en-US" sz="700" strike="noStrike" u="none">
              <a:solidFill>
                <a:srgbClr val="000000"/>
              </a:solidFill>
              <a:effectLst/>
              <a:uFillTx/>
              <a:latin typeface="Arial"/>
            </a:endParaRPr>
          </a:p>
        </p:txBody>
      </p:sp>
      <p:sp>
        <p:nvSpPr>
          <p:cNvPr id="1174" name=""/>
          <p:cNvSpPr/>
          <p:nvPr/>
        </p:nvSpPr>
        <p:spPr>
          <a:xfrm>
            <a:off x="833400" y="533412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175" name=""/>
          <p:cNvSpPr/>
          <p:nvPr/>
        </p:nvSpPr>
        <p:spPr>
          <a:xfrm>
            <a:off x="903960" y="5334120"/>
            <a:ext cx="26604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Polling</a:t>
            </a:r>
            <a:endParaRPr b="0" lang="en-US" sz="700" strike="noStrike" u="none">
              <a:solidFill>
                <a:srgbClr val="000000"/>
              </a:solidFill>
              <a:effectLst/>
              <a:uFillTx/>
              <a:latin typeface="Arial"/>
            </a:endParaRPr>
          </a:p>
        </p:txBody>
      </p:sp>
      <p:sp>
        <p:nvSpPr>
          <p:cNvPr id="1176" name=""/>
          <p:cNvSpPr/>
          <p:nvPr/>
        </p:nvSpPr>
        <p:spPr>
          <a:xfrm>
            <a:off x="1617840" y="5334120"/>
            <a:ext cx="32040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$40,000</a:t>
            </a:r>
            <a:endParaRPr b="0" lang="en-US" sz="700" strike="noStrike" u="none">
              <a:solidFill>
                <a:srgbClr val="000000"/>
              </a:solidFill>
              <a:effectLst/>
              <a:uFillTx/>
              <a:latin typeface="Arial"/>
            </a:endParaRPr>
          </a:p>
        </p:txBody>
      </p:sp>
      <p:sp>
        <p:nvSpPr>
          <p:cNvPr id="1177" name=""/>
          <p:cNvSpPr/>
          <p:nvPr/>
        </p:nvSpPr>
        <p:spPr>
          <a:xfrm>
            <a:off x="833400" y="545796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178" name=""/>
          <p:cNvSpPr/>
          <p:nvPr/>
        </p:nvSpPr>
        <p:spPr>
          <a:xfrm>
            <a:off x="907200" y="5457960"/>
            <a:ext cx="295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 Cost</a:t>
            </a:r>
            <a:endParaRPr b="0" lang="en-US" sz="700" strike="noStrike" u="none">
              <a:solidFill>
                <a:srgbClr val="000000"/>
              </a:solidFill>
              <a:effectLst/>
              <a:uFillTx/>
              <a:latin typeface="Arial"/>
            </a:endParaRPr>
          </a:p>
        </p:txBody>
      </p:sp>
      <p:sp>
        <p:nvSpPr>
          <p:cNvPr id="1179" name=""/>
          <p:cNvSpPr/>
          <p:nvPr/>
        </p:nvSpPr>
        <p:spPr>
          <a:xfrm>
            <a:off x="1622880" y="5457960"/>
            <a:ext cx="349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$10,000)</a:t>
            </a:r>
            <a:endParaRPr b="0" lang="en-US" sz="700" strike="noStrike" u="none">
              <a:solidFill>
                <a:srgbClr val="000000"/>
              </a:solidFill>
              <a:effectLst/>
              <a:uFillTx/>
              <a:latin typeface="Arial"/>
            </a:endParaRPr>
          </a:p>
        </p:txBody>
      </p:sp>
      <p:sp>
        <p:nvSpPr>
          <p:cNvPr id="1180" name=""/>
          <p:cNvSpPr/>
          <p:nvPr/>
        </p:nvSpPr>
        <p:spPr>
          <a:xfrm>
            <a:off x="833400" y="558180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181" name=""/>
          <p:cNvSpPr/>
          <p:nvPr/>
        </p:nvSpPr>
        <p:spPr>
          <a:xfrm>
            <a:off x="925560" y="5581800"/>
            <a:ext cx="4233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Consultant</a:t>
            </a:r>
            <a:endParaRPr b="0" lang="en-US" sz="700" strike="noStrike" u="none">
              <a:solidFill>
                <a:srgbClr val="000000"/>
              </a:solidFill>
              <a:effectLst/>
              <a:uFillTx/>
              <a:latin typeface="Arial"/>
            </a:endParaRPr>
          </a:p>
        </p:txBody>
      </p:sp>
      <p:sp>
        <p:nvSpPr>
          <p:cNvPr id="1182" name=""/>
          <p:cNvSpPr/>
          <p:nvPr/>
        </p:nvSpPr>
        <p:spPr>
          <a:xfrm>
            <a:off x="833400" y="570564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183" name=""/>
          <p:cNvSpPr/>
          <p:nvPr/>
        </p:nvSpPr>
        <p:spPr>
          <a:xfrm>
            <a:off x="907200" y="5705640"/>
            <a:ext cx="295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 Cost</a:t>
            </a:r>
            <a:endParaRPr b="0" lang="en-US" sz="700" strike="noStrike" u="none">
              <a:solidFill>
                <a:srgbClr val="000000"/>
              </a:solidFill>
              <a:effectLst/>
              <a:uFillTx/>
              <a:latin typeface="Arial"/>
            </a:endParaRPr>
          </a:p>
        </p:txBody>
      </p:sp>
      <p:sp>
        <p:nvSpPr>
          <p:cNvPr id="1184" name=""/>
          <p:cNvSpPr/>
          <p:nvPr/>
        </p:nvSpPr>
        <p:spPr>
          <a:xfrm>
            <a:off x="1622880" y="5705640"/>
            <a:ext cx="349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$70,000)</a:t>
            </a:r>
            <a:endParaRPr b="0" lang="en-US" sz="700" strike="noStrike" u="none">
              <a:solidFill>
                <a:srgbClr val="000000"/>
              </a:solidFill>
              <a:effectLst/>
              <a:uFillTx/>
              <a:latin typeface="Arial"/>
            </a:endParaRPr>
          </a:p>
        </p:txBody>
      </p:sp>
      <p:sp>
        <p:nvSpPr>
          <p:cNvPr id="1185" name=""/>
          <p:cNvSpPr/>
          <p:nvPr/>
        </p:nvSpPr>
        <p:spPr>
          <a:xfrm>
            <a:off x="833400" y="616572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186" name=""/>
          <p:cNvSpPr/>
          <p:nvPr/>
        </p:nvSpPr>
        <p:spPr>
          <a:xfrm>
            <a:off x="910080" y="6165720"/>
            <a:ext cx="31032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700" strike="noStrike" u="none">
                <a:solidFill>
                  <a:srgbClr val="3333cc"/>
                </a:solidFill>
                <a:effectLst/>
                <a:uFillTx/>
                <a:latin typeface="Arial"/>
              </a:rPr>
              <a:t>A Costs</a:t>
            </a:r>
            <a:endParaRPr b="0" lang="en-US" sz="700" strike="noStrike" u="none">
              <a:solidFill>
                <a:srgbClr val="000000"/>
              </a:solidFill>
              <a:effectLst/>
              <a:uFillTx/>
              <a:latin typeface="Arial"/>
            </a:endParaRPr>
          </a:p>
        </p:txBody>
      </p:sp>
      <p:sp>
        <p:nvSpPr>
          <p:cNvPr id="1187" name=""/>
          <p:cNvSpPr/>
          <p:nvPr/>
        </p:nvSpPr>
        <p:spPr>
          <a:xfrm>
            <a:off x="1625760" y="6165720"/>
            <a:ext cx="3693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700" strike="noStrike" u="none">
                <a:solidFill>
                  <a:srgbClr val="3333cc"/>
                </a:solidFill>
                <a:effectLst/>
                <a:uFillTx/>
                <a:latin typeface="Arial"/>
              </a:rPr>
              <a:t>$110,000</a:t>
            </a:r>
            <a:endParaRPr b="0" lang="en-US" sz="700" strike="noStrike" u="none">
              <a:solidFill>
                <a:srgbClr val="000000"/>
              </a:solidFill>
              <a:effectLst/>
              <a:uFillTx/>
              <a:latin typeface="Arial"/>
            </a:endParaRPr>
          </a:p>
        </p:txBody>
      </p:sp>
      <p:sp>
        <p:nvSpPr>
          <p:cNvPr id="1188" name=""/>
          <p:cNvSpPr/>
          <p:nvPr/>
        </p:nvSpPr>
        <p:spPr>
          <a:xfrm>
            <a:off x="833400" y="628956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189" name=""/>
          <p:cNvSpPr/>
          <p:nvPr/>
        </p:nvSpPr>
        <p:spPr>
          <a:xfrm>
            <a:off x="917640" y="6289560"/>
            <a:ext cx="3790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Budgeted</a:t>
            </a:r>
            <a:endParaRPr b="0" lang="en-US" sz="700" strike="noStrike" u="none">
              <a:solidFill>
                <a:srgbClr val="000000"/>
              </a:solidFill>
              <a:effectLst/>
              <a:uFillTx/>
              <a:latin typeface="Arial"/>
            </a:endParaRPr>
          </a:p>
        </p:txBody>
      </p:sp>
      <p:sp>
        <p:nvSpPr>
          <p:cNvPr id="1190" name=""/>
          <p:cNvSpPr/>
          <p:nvPr/>
        </p:nvSpPr>
        <p:spPr>
          <a:xfrm>
            <a:off x="1625760" y="6289560"/>
            <a:ext cx="3693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$120,000</a:t>
            </a:r>
            <a:endParaRPr b="0" lang="en-US" sz="700" strike="noStrike" u="none">
              <a:solidFill>
                <a:srgbClr val="000000"/>
              </a:solidFill>
              <a:effectLst/>
              <a:uFillTx/>
              <a:latin typeface="Arial"/>
            </a:endParaRPr>
          </a:p>
        </p:txBody>
      </p:sp>
      <p:sp>
        <p:nvSpPr>
          <p:cNvPr id="1191" name=""/>
          <p:cNvSpPr/>
          <p:nvPr/>
        </p:nvSpPr>
        <p:spPr>
          <a:xfrm>
            <a:off x="833400" y="641340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192" name=""/>
          <p:cNvSpPr/>
          <p:nvPr/>
        </p:nvSpPr>
        <p:spPr>
          <a:xfrm>
            <a:off x="917640" y="6411960"/>
            <a:ext cx="3297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700" strike="noStrike" u="none">
                <a:solidFill>
                  <a:srgbClr val="3333cc"/>
                </a:solidFill>
                <a:effectLst/>
                <a:uFillTx/>
                <a:latin typeface="Arial"/>
              </a:rPr>
              <a:t>Surplus</a:t>
            </a:r>
            <a:endParaRPr b="0" lang="en-US" sz="700" strike="noStrike" u="none">
              <a:solidFill>
                <a:srgbClr val="000000"/>
              </a:solidFill>
              <a:effectLst/>
              <a:uFillTx/>
              <a:latin typeface="Arial"/>
            </a:endParaRPr>
          </a:p>
        </p:txBody>
      </p:sp>
      <p:sp>
        <p:nvSpPr>
          <p:cNvPr id="1193" name=""/>
          <p:cNvSpPr/>
          <p:nvPr/>
        </p:nvSpPr>
        <p:spPr>
          <a:xfrm>
            <a:off x="1608480" y="6411960"/>
            <a:ext cx="3718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700" strike="noStrike" u="none">
                <a:solidFill>
                  <a:srgbClr val="3333cc"/>
                </a:solidFill>
                <a:effectLst/>
                <a:uFillTx/>
                <a:latin typeface="Arial"/>
              </a:rPr>
              <a:t>+$10,000</a:t>
            </a:r>
            <a:endParaRPr b="0" lang="en-US" sz="700" strike="noStrike" u="none">
              <a:solidFill>
                <a:srgbClr val="000000"/>
              </a:solidFill>
              <a:effectLst/>
              <a:uFillTx/>
              <a:latin typeface="Arial"/>
            </a:endParaRPr>
          </a:p>
        </p:txBody>
      </p:sp>
      <p:sp>
        <p:nvSpPr>
          <p:cNvPr id="1194" name=""/>
          <p:cNvSpPr/>
          <p:nvPr/>
        </p:nvSpPr>
        <p:spPr>
          <a:xfrm>
            <a:off x="2076480" y="941400"/>
            <a:ext cx="1203120" cy="635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195" name=""/>
          <p:cNvSpPr/>
          <p:nvPr/>
        </p:nvSpPr>
        <p:spPr>
          <a:xfrm>
            <a:off x="2196360" y="99072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196" name=""/>
          <p:cNvSpPr/>
          <p:nvPr/>
        </p:nvSpPr>
        <p:spPr>
          <a:xfrm>
            <a:off x="2286360" y="990720"/>
            <a:ext cx="5911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Late January</a:t>
            </a:r>
            <a:endParaRPr b="0" lang="en-US" sz="800" strike="noStrike" u="none">
              <a:solidFill>
                <a:srgbClr val="000000"/>
              </a:solidFill>
              <a:effectLst/>
              <a:uFillTx/>
              <a:latin typeface="Arial"/>
            </a:endParaRPr>
          </a:p>
        </p:txBody>
      </p:sp>
      <p:sp>
        <p:nvSpPr>
          <p:cNvPr id="1197" name=""/>
          <p:cNvSpPr/>
          <p:nvPr/>
        </p:nvSpPr>
        <p:spPr>
          <a:xfrm>
            <a:off x="2196360" y="112860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198" name=""/>
          <p:cNvSpPr/>
          <p:nvPr/>
        </p:nvSpPr>
        <p:spPr>
          <a:xfrm>
            <a:off x="2287080" y="1128600"/>
            <a:ext cx="9374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Lott - announcement</a:t>
            </a:r>
            <a:endParaRPr b="0" lang="en-US" sz="800" strike="noStrike" u="none">
              <a:solidFill>
                <a:srgbClr val="000000"/>
              </a:solidFill>
              <a:effectLst/>
              <a:uFillTx/>
              <a:latin typeface="Arial"/>
            </a:endParaRPr>
          </a:p>
        </p:txBody>
      </p:sp>
      <p:sp>
        <p:nvSpPr>
          <p:cNvPr id="1199" name=""/>
          <p:cNvSpPr/>
          <p:nvPr/>
        </p:nvSpPr>
        <p:spPr>
          <a:xfrm>
            <a:off x="2196360" y="126684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200" name=""/>
          <p:cNvSpPr/>
          <p:nvPr/>
        </p:nvSpPr>
        <p:spPr>
          <a:xfrm>
            <a:off x="2291040" y="1266840"/>
            <a:ext cx="3582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Armey -</a:t>
            </a:r>
            <a:endParaRPr b="0" lang="en-US" sz="800" strike="noStrike" u="none">
              <a:solidFill>
                <a:srgbClr val="000000"/>
              </a:solidFill>
              <a:effectLst/>
              <a:uFillTx/>
              <a:latin typeface="Arial"/>
            </a:endParaRPr>
          </a:p>
        </p:txBody>
      </p:sp>
      <p:sp>
        <p:nvSpPr>
          <p:cNvPr id="1201" name=""/>
          <p:cNvSpPr/>
          <p:nvPr/>
        </p:nvSpPr>
        <p:spPr>
          <a:xfrm>
            <a:off x="2286720" y="1405080"/>
            <a:ext cx="6764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announcement</a:t>
            </a:r>
            <a:endParaRPr b="0" lang="en-US" sz="800" strike="noStrike" u="none">
              <a:solidFill>
                <a:srgbClr val="000000"/>
              </a:solidFill>
              <a:effectLst/>
              <a:uFillTx/>
              <a:latin typeface="Arial"/>
            </a:endParaRPr>
          </a:p>
        </p:txBody>
      </p:sp>
      <p:sp>
        <p:nvSpPr>
          <p:cNvPr id="1202" name=""/>
          <p:cNvSpPr/>
          <p:nvPr/>
        </p:nvSpPr>
        <p:spPr>
          <a:xfrm>
            <a:off x="2084400" y="2681280"/>
            <a:ext cx="1413000" cy="18763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03" name=""/>
          <p:cNvSpPr/>
          <p:nvPr/>
        </p:nvSpPr>
        <p:spPr>
          <a:xfrm>
            <a:off x="2166120" y="273204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204" name=""/>
          <p:cNvSpPr/>
          <p:nvPr/>
        </p:nvSpPr>
        <p:spPr>
          <a:xfrm>
            <a:off x="2217960" y="2732040"/>
            <a:ext cx="10562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Grass roots focused on</a:t>
            </a:r>
            <a:endParaRPr b="0" lang="en-US" sz="800" strike="noStrike" u="none">
              <a:solidFill>
                <a:srgbClr val="000000"/>
              </a:solidFill>
              <a:effectLst/>
              <a:uFillTx/>
              <a:latin typeface="Arial"/>
            </a:endParaRPr>
          </a:p>
        </p:txBody>
      </p:sp>
      <p:sp>
        <p:nvSpPr>
          <p:cNvPr id="1205" name=""/>
          <p:cNvSpPr/>
          <p:nvPr/>
        </p:nvSpPr>
        <p:spPr>
          <a:xfrm>
            <a:off x="2218680" y="2870280"/>
            <a:ext cx="84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leadership districts</a:t>
            </a:r>
            <a:endParaRPr b="0" lang="en-US" sz="800" strike="noStrike" u="none">
              <a:solidFill>
                <a:srgbClr val="000000"/>
              </a:solidFill>
              <a:effectLst/>
              <a:uFillTx/>
              <a:latin typeface="Arial"/>
            </a:endParaRPr>
          </a:p>
        </p:txBody>
      </p:sp>
      <p:sp>
        <p:nvSpPr>
          <p:cNvPr id="1206" name=""/>
          <p:cNvSpPr/>
          <p:nvPr/>
        </p:nvSpPr>
        <p:spPr>
          <a:xfrm>
            <a:off x="2166120" y="300672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207" name=""/>
          <p:cNvSpPr/>
          <p:nvPr/>
        </p:nvSpPr>
        <p:spPr>
          <a:xfrm>
            <a:off x="2213640" y="3006720"/>
            <a:ext cx="9147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Lobbying leadership</a:t>
            </a:r>
            <a:endParaRPr b="0" lang="en-US" sz="800" strike="noStrike" u="none">
              <a:solidFill>
                <a:srgbClr val="000000"/>
              </a:solidFill>
              <a:effectLst/>
              <a:uFillTx/>
              <a:latin typeface="Arial"/>
            </a:endParaRPr>
          </a:p>
        </p:txBody>
      </p:sp>
      <p:sp>
        <p:nvSpPr>
          <p:cNvPr id="1208" name=""/>
          <p:cNvSpPr/>
          <p:nvPr/>
        </p:nvSpPr>
        <p:spPr>
          <a:xfrm>
            <a:off x="2166120" y="314496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209" name=""/>
          <p:cNvSpPr/>
          <p:nvPr/>
        </p:nvSpPr>
        <p:spPr>
          <a:xfrm>
            <a:off x="2214360" y="3144960"/>
            <a:ext cx="2052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AAE</a:t>
            </a:r>
            <a:endParaRPr b="0" lang="en-US" sz="800" strike="noStrike" u="none">
              <a:solidFill>
                <a:srgbClr val="000000"/>
              </a:solidFill>
              <a:effectLst/>
              <a:uFillTx/>
              <a:latin typeface="Arial"/>
            </a:endParaRPr>
          </a:p>
        </p:txBody>
      </p:sp>
      <p:sp>
        <p:nvSpPr>
          <p:cNvPr id="1210" name=""/>
          <p:cNvSpPr/>
          <p:nvPr/>
        </p:nvSpPr>
        <p:spPr>
          <a:xfrm>
            <a:off x="2419560" y="3144960"/>
            <a:ext cx="3186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 Paxon</a:t>
            </a:r>
            <a:endParaRPr b="0" lang="en-US" sz="800" strike="noStrike" u="none">
              <a:solidFill>
                <a:srgbClr val="000000"/>
              </a:solidFill>
              <a:effectLst/>
              <a:uFillTx/>
              <a:latin typeface="Arial"/>
            </a:endParaRPr>
          </a:p>
        </p:txBody>
      </p:sp>
      <p:sp>
        <p:nvSpPr>
          <p:cNvPr id="1211" name=""/>
          <p:cNvSpPr/>
          <p:nvPr/>
        </p:nvSpPr>
        <p:spPr>
          <a:xfrm>
            <a:off x="2817720" y="3144960"/>
            <a:ext cx="291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212" name=""/>
          <p:cNvSpPr/>
          <p:nvPr/>
        </p:nvSpPr>
        <p:spPr>
          <a:xfrm>
            <a:off x="2767680" y="3144960"/>
            <a:ext cx="2844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Moler </a:t>
            </a:r>
            <a:endParaRPr b="0" lang="en-US" sz="800" strike="noStrike" u="none">
              <a:solidFill>
                <a:srgbClr val="000000"/>
              </a:solidFill>
              <a:effectLst/>
              <a:uFillTx/>
              <a:latin typeface="Arial"/>
            </a:endParaRPr>
          </a:p>
        </p:txBody>
      </p:sp>
      <p:sp>
        <p:nvSpPr>
          <p:cNvPr id="1213" name=""/>
          <p:cNvSpPr/>
          <p:nvPr/>
        </p:nvSpPr>
        <p:spPr>
          <a:xfrm>
            <a:off x="3054960" y="3144960"/>
            <a:ext cx="2959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Chairs</a:t>
            </a:r>
            <a:endParaRPr b="0" lang="en-US" sz="800" strike="noStrike" u="none">
              <a:solidFill>
                <a:srgbClr val="000000"/>
              </a:solidFill>
              <a:effectLst/>
              <a:uFillTx/>
              <a:latin typeface="Arial"/>
            </a:endParaRPr>
          </a:p>
        </p:txBody>
      </p:sp>
      <p:sp>
        <p:nvSpPr>
          <p:cNvPr id="1214" name=""/>
          <p:cNvSpPr/>
          <p:nvPr/>
        </p:nvSpPr>
        <p:spPr>
          <a:xfrm>
            <a:off x="2166120" y="328284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215" name=""/>
          <p:cNvSpPr/>
          <p:nvPr/>
        </p:nvSpPr>
        <p:spPr>
          <a:xfrm>
            <a:off x="2215080" y="3282840"/>
            <a:ext cx="10846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Contact with House and</a:t>
            </a:r>
            <a:endParaRPr b="0" lang="en-US" sz="800" strike="noStrike" u="none">
              <a:solidFill>
                <a:srgbClr val="000000"/>
              </a:solidFill>
              <a:effectLst/>
              <a:uFillTx/>
              <a:latin typeface="Arial"/>
            </a:endParaRPr>
          </a:p>
        </p:txBody>
      </p:sp>
      <p:sp>
        <p:nvSpPr>
          <p:cNvPr id="1216" name=""/>
          <p:cNvSpPr/>
          <p:nvPr/>
        </p:nvSpPr>
        <p:spPr>
          <a:xfrm>
            <a:off x="2213280" y="3421080"/>
            <a:ext cx="324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Senate</a:t>
            </a:r>
            <a:endParaRPr b="0" lang="en-US" sz="800" strike="noStrike" u="none">
              <a:solidFill>
                <a:srgbClr val="000000"/>
              </a:solidFill>
              <a:effectLst/>
              <a:uFillTx/>
              <a:latin typeface="Arial"/>
            </a:endParaRPr>
          </a:p>
        </p:txBody>
      </p:sp>
      <p:sp>
        <p:nvSpPr>
          <p:cNvPr id="1217" name=""/>
          <p:cNvSpPr/>
          <p:nvPr/>
        </p:nvSpPr>
        <p:spPr>
          <a:xfrm>
            <a:off x="2218680" y="3559320"/>
            <a:ext cx="9712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Leadership/recruit bill</a:t>
            </a:r>
            <a:endParaRPr b="0" lang="en-US" sz="800" strike="noStrike" u="none">
              <a:solidFill>
                <a:srgbClr val="000000"/>
              </a:solidFill>
              <a:effectLst/>
              <a:uFillTx/>
              <a:latin typeface="Arial"/>
            </a:endParaRPr>
          </a:p>
        </p:txBody>
      </p:sp>
      <p:sp>
        <p:nvSpPr>
          <p:cNvPr id="1218" name=""/>
          <p:cNvSpPr/>
          <p:nvPr/>
        </p:nvSpPr>
        <p:spPr>
          <a:xfrm>
            <a:off x="2215800" y="3695760"/>
            <a:ext cx="4150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sponsors</a:t>
            </a:r>
            <a:endParaRPr b="0" lang="en-US" sz="800" strike="noStrike" u="none">
              <a:solidFill>
                <a:srgbClr val="000000"/>
              </a:solidFill>
              <a:effectLst/>
              <a:uFillTx/>
              <a:latin typeface="Arial"/>
            </a:endParaRPr>
          </a:p>
        </p:txBody>
      </p:sp>
      <p:sp>
        <p:nvSpPr>
          <p:cNvPr id="1219" name=""/>
          <p:cNvSpPr/>
          <p:nvPr/>
        </p:nvSpPr>
        <p:spPr>
          <a:xfrm>
            <a:off x="2166120" y="383364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220" name=""/>
          <p:cNvSpPr/>
          <p:nvPr/>
        </p:nvSpPr>
        <p:spPr>
          <a:xfrm>
            <a:off x="2215800" y="3833640"/>
            <a:ext cx="5626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Contact with</a:t>
            </a:r>
            <a:endParaRPr b="0" lang="en-US" sz="800" strike="noStrike" u="none">
              <a:solidFill>
                <a:srgbClr val="000000"/>
              </a:solidFill>
              <a:effectLst/>
              <a:uFillTx/>
              <a:latin typeface="Arial"/>
            </a:endParaRPr>
          </a:p>
        </p:txBody>
      </p:sp>
      <p:sp>
        <p:nvSpPr>
          <p:cNvPr id="1221" name=""/>
          <p:cNvSpPr/>
          <p:nvPr/>
        </p:nvSpPr>
        <p:spPr>
          <a:xfrm>
            <a:off x="2218680" y="3971880"/>
            <a:ext cx="6476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Administration</a:t>
            </a:r>
            <a:endParaRPr b="0" lang="en-US" sz="800" strike="noStrike" u="none">
              <a:solidFill>
                <a:srgbClr val="000000"/>
              </a:solidFill>
              <a:effectLst/>
              <a:uFillTx/>
              <a:latin typeface="Arial"/>
            </a:endParaRPr>
          </a:p>
        </p:txBody>
      </p:sp>
      <p:sp>
        <p:nvSpPr>
          <p:cNvPr id="1222" name=""/>
          <p:cNvSpPr/>
          <p:nvPr/>
        </p:nvSpPr>
        <p:spPr>
          <a:xfrm>
            <a:off x="2166120" y="411012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223" name=""/>
          <p:cNvSpPr/>
          <p:nvPr/>
        </p:nvSpPr>
        <p:spPr>
          <a:xfrm>
            <a:off x="2218680" y="4110120"/>
            <a:ext cx="9824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Op-eds (Moler, Sharp</a:t>
            </a:r>
            <a:endParaRPr b="0" lang="en-US" sz="800" strike="noStrike" u="none">
              <a:solidFill>
                <a:srgbClr val="000000"/>
              </a:solidFill>
              <a:effectLst/>
              <a:uFillTx/>
              <a:latin typeface="Arial"/>
            </a:endParaRPr>
          </a:p>
        </p:txBody>
      </p:sp>
      <p:sp>
        <p:nvSpPr>
          <p:cNvPr id="1224" name=""/>
          <p:cNvSpPr/>
          <p:nvPr/>
        </p:nvSpPr>
        <p:spPr>
          <a:xfrm>
            <a:off x="2216160" y="4246560"/>
            <a:ext cx="2901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Paxon</a:t>
            </a:r>
            <a:endParaRPr b="0" lang="en-US" sz="800" strike="noStrike" u="none">
              <a:solidFill>
                <a:srgbClr val="000000"/>
              </a:solidFill>
              <a:effectLst/>
              <a:uFillTx/>
              <a:latin typeface="Arial"/>
            </a:endParaRPr>
          </a:p>
        </p:txBody>
      </p:sp>
      <p:sp>
        <p:nvSpPr>
          <p:cNvPr id="1225" name=""/>
          <p:cNvSpPr/>
          <p:nvPr/>
        </p:nvSpPr>
        <p:spPr>
          <a:xfrm>
            <a:off x="2505240" y="4246560"/>
            <a:ext cx="2559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 etc.)</a:t>
            </a:r>
            <a:endParaRPr b="0" lang="en-US" sz="800" strike="noStrike" u="none">
              <a:solidFill>
                <a:srgbClr val="000000"/>
              </a:solidFill>
              <a:effectLst/>
              <a:uFillTx/>
              <a:latin typeface="Arial"/>
            </a:endParaRPr>
          </a:p>
        </p:txBody>
      </p:sp>
      <p:sp>
        <p:nvSpPr>
          <p:cNvPr id="1226" name=""/>
          <p:cNvSpPr/>
          <p:nvPr/>
        </p:nvSpPr>
        <p:spPr>
          <a:xfrm>
            <a:off x="2166120" y="438480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227" name=""/>
          <p:cNvSpPr/>
          <p:nvPr/>
        </p:nvSpPr>
        <p:spPr>
          <a:xfrm>
            <a:off x="2217240" y="4384800"/>
            <a:ext cx="5965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NAM support</a:t>
            </a:r>
            <a:endParaRPr b="0" lang="en-US" sz="800" strike="noStrike" u="none">
              <a:solidFill>
                <a:srgbClr val="000000"/>
              </a:solidFill>
              <a:effectLst/>
              <a:uFillTx/>
              <a:latin typeface="Arial"/>
            </a:endParaRPr>
          </a:p>
        </p:txBody>
      </p:sp>
      <p:sp>
        <p:nvSpPr>
          <p:cNvPr id="1228" name=""/>
          <p:cNvSpPr/>
          <p:nvPr/>
        </p:nvSpPr>
        <p:spPr>
          <a:xfrm>
            <a:off x="2063880" y="5016600"/>
            <a:ext cx="1476360" cy="15652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29" name=""/>
          <p:cNvSpPr/>
          <p:nvPr/>
        </p:nvSpPr>
        <p:spPr>
          <a:xfrm>
            <a:off x="2235240" y="506412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30" name=""/>
          <p:cNvSpPr/>
          <p:nvPr/>
        </p:nvSpPr>
        <p:spPr>
          <a:xfrm>
            <a:off x="2311920" y="5064120"/>
            <a:ext cx="31032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Drafting</a:t>
            </a:r>
            <a:endParaRPr b="0" lang="en-US" sz="700" strike="noStrike" u="none">
              <a:solidFill>
                <a:srgbClr val="000000"/>
              </a:solidFill>
              <a:effectLst/>
              <a:uFillTx/>
              <a:latin typeface="Arial"/>
            </a:endParaRPr>
          </a:p>
        </p:txBody>
      </p:sp>
      <p:sp>
        <p:nvSpPr>
          <p:cNvPr id="1231" name=""/>
          <p:cNvSpPr/>
          <p:nvPr/>
        </p:nvSpPr>
        <p:spPr>
          <a:xfrm>
            <a:off x="2828880" y="5064120"/>
            <a:ext cx="32040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$40,000</a:t>
            </a:r>
            <a:endParaRPr b="0" lang="en-US" sz="700" strike="noStrike" u="none">
              <a:solidFill>
                <a:srgbClr val="000000"/>
              </a:solidFill>
              <a:effectLst/>
              <a:uFillTx/>
              <a:latin typeface="Arial"/>
            </a:endParaRPr>
          </a:p>
        </p:txBody>
      </p:sp>
      <p:sp>
        <p:nvSpPr>
          <p:cNvPr id="1232" name=""/>
          <p:cNvSpPr/>
          <p:nvPr/>
        </p:nvSpPr>
        <p:spPr>
          <a:xfrm>
            <a:off x="2235240" y="518796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33" name=""/>
          <p:cNvSpPr/>
          <p:nvPr/>
        </p:nvSpPr>
        <p:spPr>
          <a:xfrm>
            <a:off x="2332800" y="5187960"/>
            <a:ext cx="295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 Cost</a:t>
            </a:r>
            <a:endParaRPr b="0" lang="en-US" sz="700" strike="noStrike" u="none">
              <a:solidFill>
                <a:srgbClr val="000000"/>
              </a:solidFill>
              <a:effectLst/>
              <a:uFillTx/>
              <a:latin typeface="Arial"/>
            </a:endParaRPr>
          </a:p>
        </p:txBody>
      </p:sp>
      <p:sp>
        <p:nvSpPr>
          <p:cNvPr id="1234" name=""/>
          <p:cNvSpPr/>
          <p:nvPr/>
        </p:nvSpPr>
        <p:spPr>
          <a:xfrm>
            <a:off x="2834280" y="5187960"/>
            <a:ext cx="349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$70,000)</a:t>
            </a:r>
            <a:endParaRPr b="0" lang="en-US" sz="700" strike="noStrike" u="none">
              <a:solidFill>
                <a:srgbClr val="000000"/>
              </a:solidFill>
              <a:effectLst/>
              <a:uFillTx/>
              <a:latin typeface="Arial"/>
            </a:endParaRPr>
          </a:p>
        </p:txBody>
      </p:sp>
      <p:sp>
        <p:nvSpPr>
          <p:cNvPr id="1235" name=""/>
          <p:cNvSpPr/>
          <p:nvPr/>
        </p:nvSpPr>
        <p:spPr>
          <a:xfrm>
            <a:off x="2235240" y="531180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36" name=""/>
          <p:cNvSpPr/>
          <p:nvPr/>
        </p:nvSpPr>
        <p:spPr>
          <a:xfrm>
            <a:off x="2305440" y="5311800"/>
            <a:ext cx="26604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Polling</a:t>
            </a:r>
            <a:endParaRPr b="0" lang="en-US" sz="700" strike="noStrike" u="none">
              <a:solidFill>
                <a:srgbClr val="000000"/>
              </a:solidFill>
              <a:effectLst/>
              <a:uFillTx/>
              <a:latin typeface="Arial"/>
            </a:endParaRPr>
          </a:p>
        </p:txBody>
      </p:sp>
      <p:sp>
        <p:nvSpPr>
          <p:cNvPr id="1237" name=""/>
          <p:cNvSpPr/>
          <p:nvPr/>
        </p:nvSpPr>
        <p:spPr>
          <a:xfrm>
            <a:off x="2828880" y="5311800"/>
            <a:ext cx="32040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$60,000</a:t>
            </a:r>
            <a:endParaRPr b="0" lang="en-US" sz="700" strike="noStrike" u="none">
              <a:solidFill>
                <a:srgbClr val="000000"/>
              </a:solidFill>
              <a:effectLst/>
              <a:uFillTx/>
              <a:latin typeface="Arial"/>
            </a:endParaRPr>
          </a:p>
        </p:txBody>
      </p:sp>
      <p:sp>
        <p:nvSpPr>
          <p:cNvPr id="1238" name=""/>
          <p:cNvSpPr/>
          <p:nvPr/>
        </p:nvSpPr>
        <p:spPr>
          <a:xfrm>
            <a:off x="2235240" y="543564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39" name=""/>
          <p:cNvSpPr/>
          <p:nvPr/>
        </p:nvSpPr>
        <p:spPr>
          <a:xfrm>
            <a:off x="2308680" y="5435640"/>
            <a:ext cx="295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 Cost</a:t>
            </a:r>
            <a:endParaRPr b="0" lang="en-US" sz="700" strike="noStrike" u="none">
              <a:solidFill>
                <a:srgbClr val="000000"/>
              </a:solidFill>
              <a:effectLst/>
              <a:uFillTx/>
              <a:latin typeface="Arial"/>
            </a:endParaRPr>
          </a:p>
        </p:txBody>
      </p:sp>
      <p:sp>
        <p:nvSpPr>
          <p:cNvPr id="1240" name=""/>
          <p:cNvSpPr/>
          <p:nvPr/>
        </p:nvSpPr>
        <p:spPr>
          <a:xfrm>
            <a:off x="2834280" y="5435640"/>
            <a:ext cx="349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$10,000)</a:t>
            </a:r>
            <a:endParaRPr b="0" lang="en-US" sz="700" strike="noStrike" u="none">
              <a:solidFill>
                <a:srgbClr val="000000"/>
              </a:solidFill>
              <a:effectLst/>
              <a:uFillTx/>
              <a:latin typeface="Arial"/>
            </a:endParaRPr>
          </a:p>
        </p:txBody>
      </p:sp>
      <p:sp>
        <p:nvSpPr>
          <p:cNvPr id="1241" name=""/>
          <p:cNvSpPr/>
          <p:nvPr/>
        </p:nvSpPr>
        <p:spPr>
          <a:xfrm>
            <a:off x="2235240" y="555768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42" name=""/>
          <p:cNvSpPr/>
          <p:nvPr/>
        </p:nvSpPr>
        <p:spPr>
          <a:xfrm>
            <a:off x="2328480" y="5557680"/>
            <a:ext cx="41832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Consulting</a:t>
            </a:r>
            <a:endParaRPr b="0" lang="en-US" sz="700" strike="noStrike" u="none">
              <a:solidFill>
                <a:srgbClr val="000000"/>
              </a:solidFill>
              <a:effectLst/>
              <a:uFillTx/>
              <a:latin typeface="Arial"/>
            </a:endParaRPr>
          </a:p>
        </p:txBody>
      </p:sp>
      <p:sp>
        <p:nvSpPr>
          <p:cNvPr id="1243" name=""/>
          <p:cNvSpPr/>
          <p:nvPr/>
        </p:nvSpPr>
        <p:spPr>
          <a:xfrm>
            <a:off x="2837160" y="5557680"/>
            <a:ext cx="3693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$500,000</a:t>
            </a:r>
            <a:endParaRPr b="0" lang="en-US" sz="700" strike="noStrike" u="none">
              <a:solidFill>
                <a:srgbClr val="000000"/>
              </a:solidFill>
              <a:effectLst/>
              <a:uFillTx/>
              <a:latin typeface="Arial"/>
            </a:endParaRPr>
          </a:p>
        </p:txBody>
      </p:sp>
      <p:sp>
        <p:nvSpPr>
          <p:cNvPr id="1244" name=""/>
          <p:cNvSpPr/>
          <p:nvPr/>
        </p:nvSpPr>
        <p:spPr>
          <a:xfrm>
            <a:off x="2235240" y="568152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45" name=""/>
          <p:cNvSpPr/>
          <p:nvPr/>
        </p:nvSpPr>
        <p:spPr>
          <a:xfrm>
            <a:off x="2308680" y="5681520"/>
            <a:ext cx="295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 Cost</a:t>
            </a:r>
            <a:endParaRPr b="0" lang="en-US" sz="700" strike="noStrike" u="none">
              <a:solidFill>
                <a:srgbClr val="000000"/>
              </a:solidFill>
              <a:effectLst/>
              <a:uFillTx/>
              <a:latin typeface="Arial"/>
            </a:endParaRPr>
          </a:p>
        </p:txBody>
      </p:sp>
      <p:sp>
        <p:nvSpPr>
          <p:cNvPr id="1246" name=""/>
          <p:cNvSpPr/>
          <p:nvPr/>
        </p:nvSpPr>
        <p:spPr>
          <a:xfrm>
            <a:off x="2842200" y="5681520"/>
            <a:ext cx="3988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$150,000)</a:t>
            </a:r>
            <a:endParaRPr b="0" lang="en-US" sz="700" strike="noStrike" u="none">
              <a:solidFill>
                <a:srgbClr val="000000"/>
              </a:solidFill>
              <a:effectLst/>
              <a:uFillTx/>
              <a:latin typeface="Arial"/>
            </a:endParaRPr>
          </a:p>
        </p:txBody>
      </p:sp>
      <p:sp>
        <p:nvSpPr>
          <p:cNvPr id="1247" name=""/>
          <p:cNvSpPr/>
          <p:nvPr/>
        </p:nvSpPr>
        <p:spPr>
          <a:xfrm>
            <a:off x="2235240" y="580536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48" name=""/>
          <p:cNvSpPr/>
          <p:nvPr/>
        </p:nvSpPr>
        <p:spPr>
          <a:xfrm>
            <a:off x="2332080" y="5805360"/>
            <a:ext cx="43812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Print/Radio</a:t>
            </a:r>
            <a:endParaRPr b="0" lang="en-US" sz="700" strike="noStrike" u="none">
              <a:solidFill>
                <a:srgbClr val="000000"/>
              </a:solidFill>
              <a:effectLst/>
              <a:uFillTx/>
              <a:latin typeface="Arial"/>
            </a:endParaRPr>
          </a:p>
        </p:txBody>
      </p:sp>
      <p:sp>
        <p:nvSpPr>
          <p:cNvPr id="1249" name=""/>
          <p:cNvSpPr/>
          <p:nvPr/>
        </p:nvSpPr>
        <p:spPr>
          <a:xfrm>
            <a:off x="2235240" y="592920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50" name=""/>
          <p:cNvSpPr/>
          <p:nvPr/>
        </p:nvSpPr>
        <p:spPr>
          <a:xfrm>
            <a:off x="2312640" y="5929200"/>
            <a:ext cx="32004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 Cost </a:t>
            </a:r>
            <a:endParaRPr b="0" lang="en-US" sz="700" strike="noStrike" u="none">
              <a:solidFill>
                <a:srgbClr val="000000"/>
              </a:solidFill>
              <a:effectLst/>
              <a:uFillTx/>
              <a:latin typeface="Arial"/>
            </a:endParaRPr>
          </a:p>
        </p:txBody>
      </p:sp>
      <p:sp>
        <p:nvSpPr>
          <p:cNvPr id="1251" name=""/>
          <p:cNvSpPr/>
          <p:nvPr/>
        </p:nvSpPr>
        <p:spPr>
          <a:xfrm>
            <a:off x="2842200" y="5929200"/>
            <a:ext cx="3988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$235,000)</a:t>
            </a:r>
            <a:endParaRPr b="0" lang="en-US" sz="700" strike="noStrike" u="none">
              <a:solidFill>
                <a:srgbClr val="000000"/>
              </a:solidFill>
              <a:effectLst/>
              <a:uFillTx/>
              <a:latin typeface="Arial"/>
            </a:endParaRPr>
          </a:p>
        </p:txBody>
      </p:sp>
      <p:sp>
        <p:nvSpPr>
          <p:cNvPr id="1252" name=""/>
          <p:cNvSpPr/>
          <p:nvPr/>
        </p:nvSpPr>
        <p:spPr>
          <a:xfrm>
            <a:off x="2235240" y="615636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53" name=""/>
          <p:cNvSpPr/>
          <p:nvPr/>
        </p:nvSpPr>
        <p:spPr>
          <a:xfrm>
            <a:off x="2311920" y="6156360"/>
            <a:ext cx="31032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700" strike="noStrike" u="none">
                <a:solidFill>
                  <a:srgbClr val="3333cc"/>
                </a:solidFill>
                <a:effectLst/>
                <a:uFillTx/>
                <a:latin typeface="Arial"/>
              </a:rPr>
              <a:t>A Costs</a:t>
            </a:r>
            <a:endParaRPr b="0" lang="en-US" sz="700" strike="noStrike" u="none">
              <a:solidFill>
                <a:srgbClr val="000000"/>
              </a:solidFill>
              <a:effectLst/>
              <a:uFillTx/>
              <a:latin typeface="Arial"/>
            </a:endParaRPr>
          </a:p>
        </p:txBody>
      </p:sp>
      <p:sp>
        <p:nvSpPr>
          <p:cNvPr id="1254" name=""/>
          <p:cNvSpPr/>
          <p:nvPr/>
        </p:nvSpPr>
        <p:spPr>
          <a:xfrm>
            <a:off x="2837160" y="6156360"/>
            <a:ext cx="3693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700" strike="noStrike" u="none">
                <a:solidFill>
                  <a:srgbClr val="3333cc"/>
                </a:solidFill>
                <a:effectLst/>
                <a:uFillTx/>
                <a:latin typeface="Arial"/>
              </a:rPr>
              <a:t>$465,000</a:t>
            </a:r>
            <a:endParaRPr b="0" lang="en-US" sz="700" strike="noStrike" u="none">
              <a:solidFill>
                <a:srgbClr val="000000"/>
              </a:solidFill>
              <a:effectLst/>
              <a:uFillTx/>
              <a:latin typeface="Arial"/>
            </a:endParaRPr>
          </a:p>
        </p:txBody>
      </p:sp>
      <p:sp>
        <p:nvSpPr>
          <p:cNvPr id="1255" name=""/>
          <p:cNvSpPr/>
          <p:nvPr/>
        </p:nvSpPr>
        <p:spPr>
          <a:xfrm>
            <a:off x="2235240" y="628020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56" name=""/>
          <p:cNvSpPr/>
          <p:nvPr/>
        </p:nvSpPr>
        <p:spPr>
          <a:xfrm>
            <a:off x="2319480" y="6280200"/>
            <a:ext cx="3790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Budgeted</a:t>
            </a:r>
            <a:endParaRPr b="0" lang="en-US" sz="700" strike="noStrike" u="none">
              <a:solidFill>
                <a:srgbClr val="000000"/>
              </a:solidFill>
              <a:effectLst/>
              <a:uFillTx/>
              <a:latin typeface="Arial"/>
            </a:endParaRPr>
          </a:p>
        </p:txBody>
      </p:sp>
      <p:sp>
        <p:nvSpPr>
          <p:cNvPr id="1257" name=""/>
          <p:cNvSpPr/>
          <p:nvPr/>
        </p:nvSpPr>
        <p:spPr>
          <a:xfrm>
            <a:off x="2837160" y="6280200"/>
            <a:ext cx="3693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$600,000</a:t>
            </a:r>
            <a:endParaRPr b="0" lang="en-US" sz="700" strike="noStrike" u="none">
              <a:solidFill>
                <a:srgbClr val="000000"/>
              </a:solidFill>
              <a:effectLst/>
              <a:uFillTx/>
              <a:latin typeface="Arial"/>
            </a:endParaRPr>
          </a:p>
        </p:txBody>
      </p:sp>
      <p:sp>
        <p:nvSpPr>
          <p:cNvPr id="1258" name=""/>
          <p:cNvSpPr/>
          <p:nvPr/>
        </p:nvSpPr>
        <p:spPr>
          <a:xfrm>
            <a:off x="2235240" y="640404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59" name=""/>
          <p:cNvSpPr/>
          <p:nvPr/>
        </p:nvSpPr>
        <p:spPr>
          <a:xfrm>
            <a:off x="2319480" y="6402240"/>
            <a:ext cx="3297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700" strike="noStrike" u="none">
                <a:solidFill>
                  <a:srgbClr val="3333cc"/>
                </a:solidFill>
                <a:effectLst/>
                <a:uFillTx/>
                <a:latin typeface="Arial"/>
              </a:rPr>
              <a:t>Surplus</a:t>
            </a:r>
            <a:endParaRPr b="0" lang="en-US" sz="700" strike="noStrike" u="none">
              <a:solidFill>
                <a:srgbClr val="000000"/>
              </a:solidFill>
              <a:effectLst/>
              <a:uFillTx/>
              <a:latin typeface="Arial"/>
            </a:endParaRPr>
          </a:p>
        </p:txBody>
      </p:sp>
      <p:sp>
        <p:nvSpPr>
          <p:cNvPr id="1260" name=""/>
          <p:cNvSpPr/>
          <p:nvPr/>
        </p:nvSpPr>
        <p:spPr>
          <a:xfrm>
            <a:off x="2807280" y="6402240"/>
            <a:ext cx="42084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700" strike="noStrike" u="none">
                <a:solidFill>
                  <a:srgbClr val="3333cc"/>
                </a:solidFill>
                <a:effectLst/>
                <a:uFillTx/>
                <a:latin typeface="Arial"/>
              </a:rPr>
              <a:t>+$135,000</a:t>
            </a:r>
            <a:endParaRPr b="0" lang="en-US" sz="700" strike="noStrike" u="none">
              <a:solidFill>
                <a:srgbClr val="000000"/>
              </a:solidFill>
              <a:effectLst/>
              <a:uFillTx/>
              <a:latin typeface="Arial"/>
            </a:endParaRPr>
          </a:p>
        </p:txBody>
      </p:sp>
      <p:sp>
        <p:nvSpPr>
          <p:cNvPr id="1261" name=""/>
          <p:cNvSpPr/>
          <p:nvPr/>
        </p:nvSpPr>
        <p:spPr>
          <a:xfrm>
            <a:off x="3341520" y="5059440"/>
            <a:ext cx="1478160" cy="15652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62" name=""/>
          <p:cNvSpPr/>
          <p:nvPr/>
        </p:nvSpPr>
        <p:spPr>
          <a:xfrm>
            <a:off x="3465360" y="510840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63" name=""/>
          <p:cNvSpPr/>
          <p:nvPr/>
        </p:nvSpPr>
        <p:spPr>
          <a:xfrm>
            <a:off x="3543840" y="5108400"/>
            <a:ext cx="31032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Drafting</a:t>
            </a:r>
            <a:endParaRPr b="0" lang="en-US" sz="700" strike="noStrike" u="none">
              <a:solidFill>
                <a:srgbClr val="000000"/>
              </a:solidFill>
              <a:effectLst/>
              <a:uFillTx/>
              <a:latin typeface="Arial"/>
            </a:endParaRPr>
          </a:p>
        </p:txBody>
      </p:sp>
      <p:sp>
        <p:nvSpPr>
          <p:cNvPr id="1264" name=""/>
          <p:cNvSpPr/>
          <p:nvPr/>
        </p:nvSpPr>
        <p:spPr>
          <a:xfrm>
            <a:off x="4017960" y="5108400"/>
            <a:ext cx="32040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$80,000</a:t>
            </a:r>
            <a:endParaRPr b="0" lang="en-US" sz="700" strike="noStrike" u="none">
              <a:solidFill>
                <a:srgbClr val="000000"/>
              </a:solidFill>
              <a:effectLst/>
              <a:uFillTx/>
              <a:latin typeface="Arial"/>
            </a:endParaRPr>
          </a:p>
        </p:txBody>
      </p:sp>
      <p:sp>
        <p:nvSpPr>
          <p:cNvPr id="1265" name=""/>
          <p:cNvSpPr/>
          <p:nvPr/>
        </p:nvSpPr>
        <p:spPr>
          <a:xfrm>
            <a:off x="3465360" y="523080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66" name=""/>
          <p:cNvSpPr/>
          <p:nvPr/>
        </p:nvSpPr>
        <p:spPr>
          <a:xfrm>
            <a:off x="3540600" y="5230800"/>
            <a:ext cx="295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 Cost</a:t>
            </a:r>
            <a:endParaRPr b="0" lang="en-US" sz="700" strike="noStrike" u="none">
              <a:solidFill>
                <a:srgbClr val="000000"/>
              </a:solidFill>
              <a:effectLst/>
              <a:uFillTx/>
              <a:latin typeface="Arial"/>
            </a:endParaRPr>
          </a:p>
        </p:txBody>
      </p:sp>
      <p:sp>
        <p:nvSpPr>
          <p:cNvPr id="1267" name=""/>
          <p:cNvSpPr/>
          <p:nvPr/>
        </p:nvSpPr>
        <p:spPr>
          <a:xfrm>
            <a:off x="4023360" y="5230800"/>
            <a:ext cx="349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$30,000)</a:t>
            </a:r>
            <a:endParaRPr b="0" lang="en-US" sz="700" strike="noStrike" u="none">
              <a:solidFill>
                <a:srgbClr val="000000"/>
              </a:solidFill>
              <a:effectLst/>
              <a:uFillTx/>
              <a:latin typeface="Arial"/>
            </a:endParaRPr>
          </a:p>
        </p:txBody>
      </p:sp>
      <p:sp>
        <p:nvSpPr>
          <p:cNvPr id="1268" name=""/>
          <p:cNvSpPr/>
          <p:nvPr/>
        </p:nvSpPr>
        <p:spPr>
          <a:xfrm>
            <a:off x="3465360" y="535464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69" name=""/>
          <p:cNvSpPr/>
          <p:nvPr/>
        </p:nvSpPr>
        <p:spPr>
          <a:xfrm>
            <a:off x="3537360" y="5354640"/>
            <a:ext cx="26604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Polling</a:t>
            </a:r>
            <a:endParaRPr b="0" lang="en-US" sz="700" strike="noStrike" u="none">
              <a:solidFill>
                <a:srgbClr val="000000"/>
              </a:solidFill>
              <a:effectLst/>
              <a:uFillTx/>
              <a:latin typeface="Arial"/>
            </a:endParaRPr>
          </a:p>
        </p:txBody>
      </p:sp>
      <p:sp>
        <p:nvSpPr>
          <p:cNvPr id="1270" name=""/>
          <p:cNvSpPr/>
          <p:nvPr/>
        </p:nvSpPr>
        <p:spPr>
          <a:xfrm>
            <a:off x="4017960" y="5354640"/>
            <a:ext cx="32040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$20,000</a:t>
            </a:r>
            <a:endParaRPr b="0" lang="en-US" sz="700" strike="noStrike" u="none">
              <a:solidFill>
                <a:srgbClr val="000000"/>
              </a:solidFill>
              <a:effectLst/>
              <a:uFillTx/>
              <a:latin typeface="Arial"/>
            </a:endParaRPr>
          </a:p>
        </p:txBody>
      </p:sp>
      <p:sp>
        <p:nvSpPr>
          <p:cNvPr id="1271" name=""/>
          <p:cNvSpPr/>
          <p:nvPr/>
        </p:nvSpPr>
        <p:spPr>
          <a:xfrm>
            <a:off x="3465360" y="547848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72" name=""/>
          <p:cNvSpPr/>
          <p:nvPr/>
        </p:nvSpPr>
        <p:spPr>
          <a:xfrm>
            <a:off x="3540600" y="5478480"/>
            <a:ext cx="295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 Cost</a:t>
            </a:r>
            <a:endParaRPr b="0" lang="en-US" sz="700" strike="noStrike" u="none">
              <a:solidFill>
                <a:srgbClr val="000000"/>
              </a:solidFill>
              <a:effectLst/>
              <a:uFillTx/>
              <a:latin typeface="Arial"/>
            </a:endParaRPr>
          </a:p>
        </p:txBody>
      </p:sp>
      <p:sp>
        <p:nvSpPr>
          <p:cNvPr id="1273" name=""/>
          <p:cNvSpPr/>
          <p:nvPr/>
        </p:nvSpPr>
        <p:spPr>
          <a:xfrm>
            <a:off x="4023360" y="5478480"/>
            <a:ext cx="349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$10,000)</a:t>
            </a:r>
            <a:endParaRPr b="0" lang="en-US" sz="700" strike="noStrike" u="none">
              <a:solidFill>
                <a:srgbClr val="000000"/>
              </a:solidFill>
              <a:effectLst/>
              <a:uFillTx/>
              <a:latin typeface="Arial"/>
            </a:endParaRPr>
          </a:p>
        </p:txBody>
      </p:sp>
      <p:sp>
        <p:nvSpPr>
          <p:cNvPr id="1274" name=""/>
          <p:cNvSpPr/>
          <p:nvPr/>
        </p:nvSpPr>
        <p:spPr>
          <a:xfrm>
            <a:off x="3465360" y="560232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75" name=""/>
          <p:cNvSpPr/>
          <p:nvPr/>
        </p:nvSpPr>
        <p:spPr>
          <a:xfrm>
            <a:off x="3560400" y="5602320"/>
            <a:ext cx="41832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Consulting</a:t>
            </a:r>
            <a:endParaRPr b="0" lang="en-US" sz="700" strike="noStrike" u="none">
              <a:solidFill>
                <a:srgbClr val="000000"/>
              </a:solidFill>
              <a:effectLst/>
              <a:uFillTx/>
              <a:latin typeface="Arial"/>
            </a:endParaRPr>
          </a:p>
        </p:txBody>
      </p:sp>
      <p:sp>
        <p:nvSpPr>
          <p:cNvPr id="1276" name=""/>
          <p:cNvSpPr/>
          <p:nvPr/>
        </p:nvSpPr>
        <p:spPr>
          <a:xfrm>
            <a:off x="4017960" y="5602320"/>
            <a:ext cx="32040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$62,500</a:t>
            </a:r>
            <a:endParaRPr b="0" lang="en-US" sz="700" strike="noStrike" u="none">
              <a:solidFill>
                <a:srgbClr val="000000"/>
              </a:solidFill>
              <a:effectLst/>
              <a:uFillTx/>
              <a:latin typeface="Arial"/>
            </a:endParaRPr>
          </a:p>
        </p:txBody>
      </p:sp>
      <p:sp>
        <p:nvSpPr>
          <p:cNvPr id="1277" name=""/>
          <p:cNvSpPr/>
          <p:nvPr/>
        </p:nvSpPr>
        <p:spPr>
          <a:xfrm>
            <a:off x="3465360" y="572436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78" name=""/>
          <p:cNvSpPr/>
          <p:nvPr/>
        </p:nvSpPr>
        <p:spPr>
          <a:xfrm>
            <a:off x="3540600" y="5724360"/>
            <a:ext cx="295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 Cost</a:t>
            </a:r>
            <a:endParaRPr b="0" lang="en-US" sz="700" strike="noStrike" u="none">
              <a:solidFill>
                <a:srgbClr val="000000"/>
              </a:solidFill>
              <a:effectLst/>
              <a:uFillTx/>
              <a:latin typeface="Arial"/>
            </a:endParaRPr>
          </a:p>
        </p:txBody>
      </p:sp>
      <p:sp>
        <p:nvSpPr>
          <p:cNvPr id="1279" name=""/>
          <p:cNvSpPr/>
          <p:nvPr/>
        </p:nvSpPr>
        <p:spPr>
          <a:xfrm>
            <a:off x="4023360" y="5724360"/>
            <a:ext cx="349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$55,000)</a:t>
            </a:r>
            <a:endParaRPr b="0" lang="en-US" sz="700" strike="noStrike" u="none">
              <a:solidFill>
                <a:srgbClr val="000000"/>
              </a:solidFill>
              <a:effectLst/>
              <a:uFillTx/>
              <a:latin typeface="Arial"/>
            </a:endParaRPr>
          </a:p>
        </p:txBody>
      </p:sp>
      <p:sp>
        <p:nvSpPr>
          <p:cNvPr id="1280" name=""/>
          <p:cNvSpPr/>
          <p:nvPr/>
        </p:nvSpPr>
        <p:spPr>
          <a:xfrm>
            <a:off x="3398760" y="613728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81" name=""/>
          <p:cNvSpPr/>
          <p:nvPr/>
        </p:nvSpPr>
        <p:spPr>
          <a:xfrm>
            <a:off x="3476880" y="6156360"/>
            <a:ext cx="31032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700" strike="noStrike" u="none">
                <a:solidFill>
                  <a:srgbClr val="3333cc"/>
                </a:solidFill>
                <a:effectLst/>
                <a:uFillTx/>
                <a:latin typeface="Arial"/>
              </a:rPr>
              <a:t>A Costs</a:t>
            </a:r>
            <a:endParaRPr b="0" lang="en-US" sz="700" strike="noStrike" u="none">
              <a:solidFill>
                <a:srgbClr val="000000"/>
              </a:solidFill>
              <a:effectLst/>
              <a:uFillTx/>
              <a:latin typeface="Arial"/>
            </a:endParaRPr>
          </a:p>
        </p:txBody>
      </p:sp>
      <p:sp>
        <p:nvSpPr>
          <p:cNvPr id="1282" name=""/>
          <p:cNvSpPr/>
          <p:nvPr/>
        </p:nvSpPr>
        <p:spPr>
          <a:xfrm>
            <a:off x="3951360" y="6156360"/>
            <a:ext cx="32040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700" strike="noStrike" u="none">
                <a:solidFill>
                  <a:srgbClr val="3333cc"/>
                </a:solidFill>
                <a:effectLst/>
                <a:uFillTx/>
                <a:latin typeface="Arial"/>
              </a:rPr>
              <a:t>$95,000</a:t>
            </a:r>
            <a:endParaRPr b="0" lang="en-US" sz="700" strike="noStrike" u="none">
              <a:solidFill>
                <a:srgbClr val="000000"/>
              </a:solidFill>
              <a:effectLst/>
              <a:uFillTx/>
              <a:latin typeface="Arial"/>
            </a:endParaRPr>
          </a:p>
        </p:txBody>
      </p:sp>
      <p:sp>
        <p:nvSpPr>
          <p:cNvPr id="1283" name=""/>
          <p:cNvSpPr/>
          <p:nvPr/>
        </p:nvSpPr>
        <p:spPr>
          <a:xfrm>
            <a:off x="3398760" y="626112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84" name=""/>
          <p:cNvSpPr/>
          <p:nvPr/>
        </p:nvSpPr>
        <p:spPr>
          <a:xfrm>
            <a:off x="3484440" y="6280200"/>
            <a:ext cx="3790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Budgeted</a:t>
            </a:r>
            <a:endParaRPr b="0" lang="en-US" sz="700" strike="noStrike" u="none">
              <a:solidFill>
                <a:srgbClr val="000000"/>
              </a:solidFill>
              <a:effectLst/>
              <a:uFillTx/>
              <a:latin typeface="Arial"/>
            </a:endParaRPr>
          </a:p>
        </p:txBody>
      </p:sp>
      <p:sp>
        <p:nvSpPr>
          <p:cNvPr id="1285" name=""/>
          <p:cNvSpPr/>
          <p:nvPr/>
        </p:nvSpPr>
        <p:spPr>
          <a:xfrm>
            <a:off x="3959280" y="6280200"/>
            <a:ext cx="3693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$162,500</a:t>
            </a:r>
            <a:endParaRPr b="0" lang="en-US" sz="700" strike="noStrike" u="none">
              <a:solidFill>
                <a:srgbClr val="000000"/>
              </a:solidFill>
              <a:effectLst/>
              <a:uFillTx/>
              <a:latin typeface="Arial"/>
            </a:endParaRPr>
          </a:p>
        </p:txBody>
      </p:sp>
      <p:sp>
        <p:nvSpPr>
          <p:cNvPr id="1286" name=""/>
          <p:cNvSpPr/>
          <p:nvPr/>
        </p:nvSpPr>
        <p:spPr>
          <a:xfrm>
            <a:off x="3398760" y="638496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87" name=""/>
          <p:cNvSpPr/>
          <p:nvPr/>
        </p:nvSpPr>
        <p:spPr>
          <a:xfrm>
            <a:off x="3484800" y="6402240"/>
            <a:ext cx="3297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700" strike="noStrike" u="none">
                <a:solidFill>
                  <a:srgbClr val="3333cc"/>
                </a:solidFill>
                <a:effectLst/>
                <a:uFillTx/>
                <a:latin typeface="Arial"/>
              </a:rPr>
              <a:t>Surplus</a:t>
            </a:r>
            <a:endParaRPr b="0" lang="en-US" sz="700" strike="noStrike" u="none">
              <a:solidFill>
                <a:srgbClr val="000000"/>
              </a:solidFill>
              <a:effectLst/>
              <a:uFillTx/>
              <a:latin typeface="Arial"/>
            </a:endParaRPr>
          </a:p>
        </p:txBody>
      </p:sp>
      <p:sp>
        <p:nvSpPr>
          <p:cNvPr id="1288" name=""/>
          <p:cNvSpPr/>
          <p:nvPr/>
        </p:nvSpPr>
        <p:spPr>
          <a:xfrm>
            <a:off x="3937320" y="6402240"/>
            <a:ext cx="3718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700" strike="noStrike" u="none">
                <a:solidFill>
                  <a:srgbClr val="3333cc"/>
                </a:solidFill>
                <a:effectLst/>
                <a:uFillTx/>
                <a:latin typeface="Arial"/>
              </a:rPr>
              <a:t>+$67,500</a:t>
            </a:r>
            <a:endParaRPr b="0" lang="en-US" sz="700" strike="noStrike" u="none">
              <a:solidFill>
                <a:srgbClr val="000000"/>
              </a:solidFill>
              <a:effectLst/>
              <a:uFillTx/>
              <a:latin typeface="Arial"/>
            </a:endParaRPr>
          </a:p>
        </p:txBody>
      </p:sp>
      <p:sp>
        <p:nvSpPr>
          <p:cNvPr id="1289" name=""/>
          <p:cNvSpPr/>
          <p:nvPr/>
        </p:nvSpPr>
        <p:spPr>
          <a:xfrm>
            <a:off x="4440240" y="4998960"/>
            <a:ext cx="1476360" cy="17035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290" name=""/>
          <p:cNvSpPr/>
          <p:nvPr/>
        </p:nvSpPr>
        <p:spPr>
          <a:xfrm>
            <a:off x="4564080" y="504828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91" name=""/>
          <p:cNvSpPr/>
          <p:nvPr/>
        </p:nvSpPr>
        <p:spPr>
          <a:xfrm>
            <a:off x="4640760" y="5048280"/>
            <a:ext cx="31032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Drafting</a:t>
            </a:r>
            <a:endParaRPr b="0" lang="en-US" sz="700" strike="noStrike" u="none">
              <a:solidFill>
                <a:srgbClr val="000000"/>
              </a:solidFill>
              <a:effectLst/>
              <a:uFillTx/>
              <a:latin typeface="Arial"/>
            </a:endParaRPr>
          </a:p>
        </p:txBody>
      </p:sp>
      <p:sp>
        <p:nvSpPr>
          <p:cNvPr id="1292" name=""/>
          <p:cNvSpPr/>
          <p:nvPr/>
        </p:nvSpPr>
        <p:spPr>
          <a:xfrm>
            <a:off x="5162400" y="5048280"/>
            <a:ext cx="32040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$40,000</a:t>
            </a:r>
            <a:endParaRPr b="0" lang="en-US" sz="700" strike="noStrike" u="none">
              <a:solidFill>
                <a:srgbClr val="000000"/>
              </a:solidFill>
              <a:effectLst/>
              <a:uFillTx/>
              <a:latin typeface="Arial"/>
            </a:endParaRPr>
          </a:p>
        </p:txBody>
      </p:sp>
      <p:sp>
        <p:nvSpPr>
          <p:cNvPr id="1293" name=""/>
          <p:cNvSpPr/>
          <p:nvPr/>
        </p:nvSpPr>
        <p:spPr>
          <a:xfrm>
            <a:off x="4564080" y="517032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94" name=""/>
          <p:cNvSpPr/>
          <p:nvPr/>
        </p:nvSpPr>
        <p:spPr>
          <a:xfrm>
            <a:off x="4637520" y="5170320"/>
            <a:ext cx="295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 Cost</a:t>
            </a:r>
            <a:endParaRPr b="0" lang="en-US" sz="700" strike="noStrike" u="none">
              <a:solidFill>
                <a:srgbClr val="000000"/>
              </a:solidFill>
              <a:effectLst/>
              <a:uFillTx/>
              <a:latin typeface="Arial"/>
            </a:endParaRPr>
          </a:p>
        </p:txBody>
      </p:sp>
      <p:sp>
        <p:nvSpPr>
          <p:cNvPr id="1295" name=""/>
          <p:cNvSpPr/>
          <p:nvPr/>
        </p:nvSpPr>
        <p:spPr>
          <a:xfrm>
            <a:off x="5167800" y="5170320"/>
            <a:ext cx="349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$50,000)</a:t>
            </a:r>
            <a:endParaRPr b="0" lang="en-US" sz="700" strike="noStrike" u="none">
              <a:solidFill>
                <a:srgbClr val="000000"/>
              </a:solidFill>
              <a:effectLst/>
              <a:uFillTx/>
              <a:latin typeface="Arial"/>
            </a:endParaRPr>
          </a:p>
        </p:txBody>
      </p:sp>
      <p:sp>
        <p:nvSpPr>
          <p:cNvPr id="1296" name=""/>
          <p:cNvSpPr/>
          <p:nvPr/>
        </p:nvSpPr>
        <p:spPr>
          <a:xfrm>
            <a:off x="4564080" y="529416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97" name=""/>
          <p:cNvSpPr/>
          <p:nvPr/>
        </p:nvSpPr>
        <p:spPr>
          <a:xfrm>
            <a:off x="4634280" y="5294160"/>
            <a:ext cx="26604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Polling</a:t>
            </a:r>
            <a:endParaRPr b="0" lang="en-US" sz="700" strike="noStrike" u="none">
              <a:solidFill>
                <a:srgbClr val="000000"/>
              </a:solidFill>
              <a:effectLst/>
              <a:uFillTx/>
              <a:latin typeface="Arial"/>
            </a:endParaRPr>
          </a:p>
        </p:txBody>
      </p:sp>
      <p:sp>
        <p:nvSpPr>
          <p:cNvPr id="1298" name=""/>
          <p:cNvSpPr/>
          <p:nvPr/>
        </p:nvSpPr>
        <p:spPr>
          <a:xfrm>
            <a:off x="4564080" y="541800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299" name=""/>
          <p:cNvSpPr/>
          <p:nvPr/>
        </p:nvSpPr>
        <p:spPr>
          <a:xfrm>
            <a:off x="4637520" y="5418000"/>
            <a:ext cx="295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 Cost</a:t>
            </a:r>
            <a:endParaRPr b="0" lang="en-US" sz="700" strike="noStrike" u="none">
              <a:solidFill>
                <a:srgbClr val="000000"/>
              </a:solidFill>
              <a:effectLst/>
              <a:uFillTx/>
              <a:latin typeface="Arial"/>
            </a:endParaRPr>
          </a:p>
        </p:txBody>
      </p:sp>
      <p:sp>
        <p:nvSpPr>
          <p:cNvPr id="1300" name=""/>
          <p:cNvSpPr/>
          <p:nvPr/>
        </p:nvSpPr>
        <p:spPr>
          <a:xfrm>
            <a:off x="5167800" y="5418000"/>
            <a:ext cx="349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$35,000)</a:t>
            </a:r>
            <a:endParaRPr b="0" lang="en-US" sz="700" strike="noStrike" u="none">
              <a:solidFill>
                <a:srgbClr val="000000"/>
              </a:solidFill>
              <a:effectLst/>
              <a:uFillTx/>
              <a:latin typeface="Arial"/>
            </a:endParaRPr>
          </a:p>
        </p:txBody>
      </p:sp>
      <p:sp>
        <p:nvSpPr>
          <p:cNvPr id="1301" name=""/>
          <p:cNvSpPr/>
          <p:nvPr/>
        </p:nvSpPr>
        <p:spPr>
          <a:xfrm>
            <a:off x="4564080" y="554184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302" name=""/>
          <p:cNvSpPr/>
          <p:nvPr/>
        </p:nvSpPr>
        <p:spPr>
          <a:xfrm>
            <a:off x="4657320" y="5541840"/>
            <a:ext cx="41832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Consulting</a:t>
            </a:r>
            <a:endParaRPr b="0" lang="en-US" sz="700" strike="noStrike" u="none">
              <a:solidFill>
                <a:srgbClr val="000000"/>
              </a:solidFill>
              <a:effectLst/>
              <a:uFillTx/>
              <a:latin typeface="Arial"/>
            </a:endParaRPr>
          </a:p>
        </p:txBody>
      </p:sp>
      <p:sp>
        <p:nvSpPr>
          <p:cNvPr id="1303" name=""/>
          <p:cNvSpPr/>
          <p:nvPr/>
        </p:nvSpPr>
        <p:spPr>
          <a:xfrm>
            <a:off x="5162400" y="5541840"/>
            <a:ext cx="32040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$25,000</a:t>
            </a:r>
            <a:endParaRPr b="0" lang="en-US" sz="700" strike="noStrike" u="none">
              <a:solidFill>
                <a:srgbClr val="000000"/>
              </a:solidFill>
              <a:effectLst/>
              <a:uFillTx/>
              <a:latin typeface="Arial"/>
            </a:endParaRPr>
          </a:p>
        </p:txBody>
      </p:sp>
      <p:sp>
        <p:nvSpPr>
          <p:cNvPr id="1304" name=""/>
          <p:cNvSpPr/>
          <p:nvPr/>
        </p:nvSpPr>
        <p:spPr>
          <a:xfrm>
            <a:off x="4564080" y="566424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305" name=""/>
          <p:cNvSpPr/>
          <p:nvPr/>
        </p:nvSpPr>
        <p:spPr>
          <a:xfrm>
            <a:off x="4637520" y="5664240"/>
            <a:ext cx="295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 Cost</a:t>
            </a:r>
            <a:endParaRPr b="0" lang="en-US" sz="700" strike="noStrike" u="none">
              <a:solidFill>
                <a:srgbClr val="000000"/>
              </a:solidFill>
              <a:effectLst/>
              <a:uFillTx/>
              <a:latin typeface="Arial"/>
            </a:endParaRPr>
          </a:p>
        </p:txBody>
      </p:sp>
      <p:sp>
        <p:nvSpPr>
          <p:cNvPr id="1306" name=""/>
          <p:cNvSpPr/>
          <p:nvPr/>
        </p:nvSpPr>
        <p:spPr>
          <a:xfrm>
            <a:off x="5175720" y="5664240"/>
            <a:ext cx="3988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$185,000)</a:t>
            </a:r>
            <a:endParaRPr b="0" lang="en-US" sz="700" strike="noStrike" u="none">
              <a:solidFill>
                <a:srgbClr val="000000"/>
              </a:solidFill>
              <a:effectLst/>
              <a:uFillTx/>
              <a:latin typeface="Arial"/>
            </a:endParaRPr>
          </a:p>
        </p:txBody>
      </p:sp>
      <p:sp>
        <p:nvSpPr>
          <p:cNvPr id="1307" name=""/>
          <p:cNvSpPr/>
          <p:nvPr/>
        </p:nvSpPr>
        <p:spPr>
          <a:xfrm>
            <a:off x="4564080" y="615780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308" name=""/>
          <p:cNvSpPr/>
          <p:nvPr/>
        </p:nvSpPr>
        <p:spPr>
          <a:xfrm>
            <a:off x="4642560" y="6157800"/>
            <a:ext cx="33480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700" strike="noStrike" u="none">
                <a:solidFill>
                  <a:srgbClr val="3333cc"/>
                </a:solidFill>
                <a:effectLst/>
                <a:uFillTx/>
                <a:latin typeface="Arial"/>
              </a:rPr>
              <a:t>A Costs </a:t>
            </a:r>
            <a:endParaRPr b="0" lang="en-US" sz="700" strike="noStrike" u="none">
              <a:solidFill>
                <a:srgbClr val="000000"/>
              </a:solidFill>
              <a:effectLst/>
              <a:uFillTx/>
              <a:latin typeface="Arial"/>
            </a:endParaRPr>
          </a:p>
        </p:txBody>
      </p:sp>
      <p:sp>
        <p:nvSpPr>
          <p:cNvPr id="1309" name=""/>
          <p:cNvSpPr/>
          <p:nvPr/>
        </p:nvSpPr>
        <p:spPr>
          <a:xfrm>
            <a:off x="5127840" y="6157800"/>
            <a:ext cx="3693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700" strike="noStrike" u="none">
                <a:solidFill>
                  <a:srgbClr val="3333cc"/>
                </a:solidFill>
                <a:effectLst/>
                <a:uFillTx/>
                <a:latin typeface="Arial"/>
              </a:rPr>
              <a:t>$270,000</a:t>
            </a:r>
            <a:endParaRPr b="0" lang="en-US" sz="700" strike="noStrike" u="none">
              <a:solidFill>
                <a:srgbClr val="000000"/>
              </a:solidFill>
              <a:effectLst/>
              <a:uFillTx/>
              <a:latin typeface="Arial"/>
            </a:endParaRPr>
          </a:p>
        </p:txBody>
      </p:sp>
      <p:sp>
        <p:nvSpPr>
          <p:cNvPr id="1310" name=""/>
          <p:cNvSpPr/>
          <p:nvPr/>
        </p:nvSpPr>
        <p:spPr>
          <a:xfrm>
            <a:off x="4564080" y="628164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311" name=""/>
          <p:cNvSpPr/>
          <p:nvPr/>
        </p:nvSpPr>
        <p:spPr>
          <a:xfrm>
            <a:off x="4648320" y="6281640"/>
            <a:ext cx="3790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Budgeted</a:t>
            </a:r>
            <a:endParaRPr b="0" lang="en-US" sz="700" strike="noStrike" u="none">
              <a:solidFill>
                <a:srgbClr val="000000"/>
              </a:solidFill>
              <a:effectLst/>
              <a:uFillTx/>
              <a:latin typeface="Arial"/>
            </a:endParaRPr>
          </a:p>
        </p:txBody>
      </p:sp>
      <p:sp>
        <p:nvSpPr>
          <p:cNvPr id="1312" name=""/>
          <p:cNvSpPr/>
          <p:nvPr/>
        </p:nvSpPr>
        <p:spPr>
          <a:xfrm>
            <a:off x="5133960" y="6281640"/>
            <a:ext cx="32040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$65,000</a:t>
            </a:r>
            <a:endParaRPr b="0" lang="en-US" sz="700" strike="noStrike" u="none">
              <a:solidFill>
                <a:srgbClr val="000000"/>
              </a:solidFill>
              <a:effectLst/>
              <a:uFillTx/>
              <a:latin typeface="Arial"/>
            </a:endParaRPr>
          </a:p>
        </p:txBody>
      </p:sp>
      <p:sp>
        <p:nvSpPr>
          <p:cNvPr id="1313" name=""/>
          <p:cNvSpPr/>
          <p:nvPr/>
        </p:nvSpPr>
        <p:spPr>
          <a:xfrm>
            <a:off x="4564080" y="640548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314" name=""/>
          <p:cNvSpPr/>
          <p:nvPr/>
        </p:nvSpPr>
        <p:spPr>
          <a:xfrm>
            <a:off x="4638240" y="6404040"/>
            <a:ext cx="27072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700" strike="noStrike" u="none">
                <a:solidFill>
                  <a:srgbClr val="3333cc"/>
                </a:solidFill>
                <a:effectLst/>
                <a:uFillTx/>
                <a:latin typeface="Arial"/>
              </a:rPr>
              <a:t>Deficit</a:t>
            </a:r>
            <a:endParaRPr b="0" lang="en-US" sz="700" strike="noStrike" u="none">
              <a:solidFill>
                <a:srgbClr val="000000"/>
              </a:solidFill>
              <a:effectLst/>
              <a:uFillTx/>
              <a:latin typeface="Arial"/>
            </a:endParaRPr>
          </a:p>
        </p:txBody>
      </p:sp>
      <p:sp>
        <p:nvSpPr>
          <p:cNvPr id="1315" name=""/>
          <p:cNvSpPr/>
          <p:nvPr/>
        </p:nvSpPr>
        <p:spPr>
          <a:xfrm>
            <a:off x="5097240" y="6404040"/>
            <a:ext cx="457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700" strike="noStrike" u="none">
                <a:solidFill>
                  <a:srgbClr val="3333cc"/>
                </a:solidFill>
                <a:effectLst/>
                <a:uFillTx/>
                <a:latin typeface="Arial"/>
              </a:rPr>
              <a:t>(-$205,000)</a:t>
            </a:r>
            <a:endParaRPr b="0" lang="en-US" sz="700" strike="noStrike" u="none">
              <a:solidFill>
                <a:srgbClr val="000000"/>
              </a:solidFill>
              <a:effectLst/>
              <a:uFillTx/>
              <a:latin typeface="Arial"/>
            </a:endParaRPr>
          </a:p>
        </p:txBody>
      </p:sp>
      <p:sp>
        <p:nvSpPr>
          <p:cNvPr id="1316" name=""/>
          <p:cNvSpPr/>
          <p:nvPr/>
        </p:nvSpPr>
        <p:spPr>
          <a:xfrm>
            <a:off x="4430880" y="974880"/>
            <a:ext cx="1255680" cy="1738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17" name=""/>
          <p:cNvSpPr/>
          <p:nvPr/>
        </p:nvSpPr>
        <p:spPr>
          <a:xfrm>
            <a:off x="4550760" y="102564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318" name=""/>
          <p:cNvSpPr/>
          <p:nvPr/>
        </p:nvSpPr>
        <p:spPr>
          <a:xfrm>
            <a:off x="4647600" y="1025640"/>
            <a:ext cx="6760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Administration:</a:t>
            </a:r>
            <a:endParaRPr b="0" lang="en-US" sz="800" strike="noStrike" u="none">
              <a:solidFill>
                <a:srgbClr val="000000"/>
              </a:solidFill>
              <a:effectLst/>
              <a:uFillTx/>
              <a:latin typeface="Arial"/>
            </a:endParaRPr>
          </a:p>
        </p:txBody>
      </p:sp>
      <p:sp>
        <p:nvSpPr>
          <p:cNvPr id="1319" name=""/>
          <p:cNvSpPr/>
          <p:nvPr/>
        </p:nvSpPr>
        <p:spPr>
          <a:xfrm>
            <a:off x="4644720" y="1163520"/>
            <a:ext cx="3470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April 14</a:t>
            </a:r>
            <a:endParaRPr b="0" lang="en-US" sz="800" strike="noStrike" u="none">
              <a:solidFill>
                <a:srgbClr val="000000"/>
              </a:solidFill>
              <a:effectLst/>
              <a:uFillTx/>
              <a:latin typeface="Arial"/>
            </a:endParaRPr>
          </a:p>
        </p:txBody>
      </p:sp>
      <p:sp>
        <p:nvSpPr>
          <p:cNvPr id="1320" name=""/>
          <p:cNvSpPr/>
          <p:nvPr/>
        </p:nvSpPr>
        <p:spPr>
          <a:xfrm>
            <a:off x="4550760" y="130176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321" name=""/>
          <p:cNvSpPr/>
          <p:nvPr/>
        </p:nvSpPr>
        <p:spPr>
          <a:xfrm>
            <a:off x="4646160" y="1301760"/>
            <a:ext cx="8917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Largent/Markey bill:</a:t>
            </a:r>
            <a:endParaRPr b="0" lang="en-US" sz="800" strike="noStrike" u="none">
              <a:solidFill>
                <a:srgbClr val="000000"/>
              </a:solidFill>
              <a:effectLst/>
              <a:uFillTx/>
              <a:latin typeface="Arial"/>
            </a:endParaRPr>
          </a:p>
        </p:txBody>
      </p:sp>
      <p:sp>
        <p:nvSpPr>
          <p:cNvPr id="1322" name=""/>
          <p:cNvSpPr/>
          <p:nvPr/>
        </p:nvSpPr>
        <p:spPr>
          <a:xfrm>
            <a:off x="4643280" y="1438200"/>
            <a:ext cx="3355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May 26</a:t>
            </a:r>
            <a:endParaRPr b="0" lang="en-US" sz="800" strike="noStrike" u="none">
              <a:solidFill>
                <a:srgbClr val="000000"/>
              </a:solidFill>
              <a:effectLst/>
              <a:uFillTx/>
              <a:latin typeface="Arial"/>
            </a:endParaRPr>
          </a:p>
        </p:txBody>
      </p:sp>
      <p:sp>
        <p:nvSpPr>
          <p:cNvPr id="1323" name=""/>
          <p:cNvSpPr/>
          <p:nvPr/>
        </p:nvSpPr>
        <p:spPr>
          <a:xfrm>
            <a:off x="4550760" y="157644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324" name=""/>
          <p:cNvSpPr/>
          <p:nvPr/>
        </p:nvSpPr>
        <p:spPr>
          <a:xfrm>
            <a:off x="4647960" y="1576440"/>
            <a:ext cx="4831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Murkowski</a:t>
            </a:r>
            <a:endParaRPr b="0" lang="en-US" sz="800" strike="noStrike" u="none">
              <a:solidFill>
                <a:srgbClr val="000000"/>
              </a:solidFill>
              <a:effectLst/>
              <a:uFillTx/>
              <a:latin typeface="Arial"/>
            </a:endParaRPr>
          </a:p>
        </p:txBody>
      </p:sp>
      <p:sp>
        <p:nvSpPr>
          <p:cNvPr id="1325" name=""/>
          <p:cNvSpPr/>
          <p:nvPr/>
        </p:nvSpPr>
        <p:spPr>
          <a:xfrm>
            <a:off x="4550760" y="171468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326" name=""/>
          <p:cNvSpPr/>
          <p:nvPr/>
        </p:nvSpPr>
        <p:spPr>
          <a:xfrm>
            <a:off x="4643640" y="1714680"/>
            <a:ext cx="8974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Bliley draft: June 29</a:t>
            </a:r>
            <a:endParaRPr b="0" lang="en-US" sz="800" strike="noStrike" u="none">
              <a:solidFill>
                <a:srgbClr val="000000"/>
              </a:solidFill>
              <a:effectLst/>
              <a:uFillTx/>
              <a:latin typeface="Arial"/>
            </a:endParaRPr>
          </a:p>
        </p:txBody>
      </p:sp>
      <p:sp>
        <p:nvSpPr>
          <p:cNvPr id="1327" name=""/>
          <p:cNvSpPr/>
          <p:nvPr/>
        </p:nvSpPr>
        <p:spPr>
          <a:xfrm>
            <a:off x="4550760" y="185256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328" name=""/>
          <p:cNvSpPr/>
          <p:nvPr/>
        </p:nvSpPr>
        <p:spPr>
          <a:xfrm>
            <a:off x="4645080" y="1852560"/>
            <a:ext cx="7840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Barton: March 18</a:t>
            </a:r>
            <a:endParaRPr b="0" lang="en-US" sz="800" strike="noStrike" u="none">
              <a:solidFill>
                <a:srgbClr val="000000"/>
              </a:solidFill>
              <a:effectLst/>
              <a:uFillTx/>
              <a:latin typeface="Arial"/>
            </a:endParaRPr>
          </a:p>
        </p:txBody>
      </p:sp>
      <p:sp>
        <p:nvSpPr>
          <p:cNvPr id="1329" name=""/>
          <p:cNvSpPr/>
          <p:nvPr/>
        </p:nvSpPr>
        <p:spPr>
          <a:xfrm>
            <a:off x="4643640" y="1990800"/>
            <a:ext cx="8863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Hearings begin and</a:t>
            </a:r>
            <a:endParaRPr b="0" lang="en-US" sz="800" strike="noStrike" u="none">
              <a:solidFill>
                <a:srgbClr val="000000"/>
              </a:solidFill>
              <a:effectLst/>
              <a:uFillTx/>
              <a:latin typeface="Arial"/>
            </a:endParaRPr>
          </a:p>
        </p:txBody>
      </p:sp>
      <p:sp>
        <p:nvSpPr>
          <p:cNvPr id="1330" name=""/>
          <p:cNvSpPr/>
          <p:nvPr/>
        </p:nvSpPr>
        <p:spPr>
          <a:xfrm>
            <a:off x="4643280" y="2127240"/>
            <a:ext cx="8521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are concluded July</a:t>
            </a:r>
            <a:endParaRPr b="0" lang="en-US" sz="800" strike="noStrike" u="none">
              <a:solidFill>
                <a:srgbClr val="000000"/>
              </a:solidFill>
              <a:effectLst/>
              <a:uFillTx/>
              <a:latin typeface="Arial"/>
            </a:endParaRPr>
          </a:p>
        </p:txBody>
      </p:sp>
      <p:sp>
        <p:nvSpPr>
          <p:cNvPr id="1331" name=""/>
          <p:cNvSpPr/>
          <p:nvPr/>
        </p:nvSpPr>
        <p:spPr>
          <a:xfrm>
            <a:off x="4643280" y="2265480"/>
            <a:ext cx="1425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22.</a:t>
            </a:r>
            <a:endParaRPr b="0" lang="en-US" sz="800" strike="noStrike" u="none">
              <a:solidFill>
                <a:srgbClr val="000000"/>
              </a:solidFill>
              <a:effectLst/>
              <a:uFillTx/>
              <a:latin typeface="Arial"/>
            </a:endParaRPr>
          </a:p>
        </p:txBody>
      </p:sp>
      <p:sp>
        <p:nvSpPr>
          <p:cNvPr id="1332" name=""/>
          <p:cNvSpPr/>
          <p:nvPr/>
        </p:nvSpPr>
        <p:spPr>
          <a:xfrm>
            <a:off x="4550760" y="240336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333" name=""/>
          <p:cNvSpPr/>
          <p:nvPr/>
        </p:nvSpPr>
        <p:spPr>
          <a:xfrm>
            <a:off x="4645080" y="2403360"/>
            <a:ext cx="585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Barton drafts</a:t>
            </a:r>
            <a:endParaRPr b="0" lang="en-US" sz="800" strike="noStrike" u="none">
              <a:solidFill>
                <a:srgbClr val="000000"/>
              </a:solidFill>
              <a:effectLst/>
              <a:uFillTx/>
              <a:latin typeface="Arial"/>
            </a:endParaRPr>
          </a:p>
        </p:txBody>
      </p:sp>
      <p:sp>
        <p:nvSpPr>
          <p:cNvPr id="1334" name=""/>
          <p:cNvSpPr/>
          <p:nvPr/>
        </p:nvSpPr>
        <p:spPr>
          <a:xfrm>
            <a:off x="4644720" y="2541600"/>
            <a:ext cx="5169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(July/Sept.)</a:t>
            </a:r>
            <a:endParaRPr b="0" lang="en-US" sz="800" strike="noStrike" u="none">
              <a:solidFill>
                <a:srgbClr val="000000"/>
              </a:solidFill>
              <a:effectLst/>
              <a:uFillTx/>
              <a:latin typeface="Arial"/>
            </a:endParaRPr>
          </a:p>
        </p:txBody>
      </p:sp>
      <p:sp>
        <p:nvSpPr>
          <p:cNvPr id="1335" name=""/>
          <p:cNvSpPr/>
          <p:nvPr/>
        </p:nvSpPr>
        <p:spPr>
          <a:xfrm>
            <a:off x="3349800" y="2706840"/>
            <a:ext cx="1255680" cy="1598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36" name=""/>
          <p:cNvSpPr/>
          <p:nvPr/>
        </p:nvSpPr>
        <p:spPr>
          <a:xfrm>
            <a:off x="3445920" y="275580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337" name=""/>
          <p:cNvSpPr/>
          <p:nvPr/>
        </p:nvSpPr>
        <p:spPr>
          <a:xfrm>
            <a:off x="3484080" y="2755800"/>
            <a:ext cx="3582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Drafting</a:t>
            </a:r>
            <a:endParaRPr b="0" lang="en-US" sz="800" strike="noStrike" u="none">
              <a:solidFill>
                <a:srgbClr val="000000"/>
              </a:solidFill>
              <a:effectLst/>
              <a:uFillTx/>
              <a:latin typeface="Arial"/>
            </a:endParaRPr>
          </a:p>
        </p:txBody>
      </p:sp>
      <p:sp>
        <p:nvSpPr>
          <p:cNvPr id="1338" name=""/>
          <p:cNvSpPr/>
          <p:nvPr/>
        </p:nvSpPr>
        <p:spPr>
          <a:xfrm>
            <a:off x="3445920" y="289404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339" name=""/>
          <p:cNvSpPr/>
          <p:nvPr/>
        </p:nvSpPr>
        <p:spPr>
          <a:xfrm>
            <a:off x="3488760" y="2894040"/>
            <a:ext cx="6872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Working Group</a:t>
            </a:r>
            <a:endParaRPr b="0" lang="en-US" sz="800" strike="noStrike" u="none">
              <a:solidFill>
                <a:srgbClr val="000000"/>
              </a:solidFill>
              <a:effectLst/>
              <a:uFillTx/>
              <a:latin typeface="Arial"/>
            </a:endParaRPr>
          </a:p>
        </p:txBody>
      </p:sp>
      <p:sp>
        <p:nvSpPr>
          <p:cNvPr id="1340" name=""/>
          <p:cNvSpPr/>
          <p:nvPr/>
        </p:nvSpPr>
        <p:spPr>
          <a:xfrm>
            <a:off x="3445920" y="303228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341" name=""/>
          <p:cNvSpPr/>
          <p:nvPr/>
        </p:nvSpPr>
        <p:spPr>
          <a:xfrm>
            <a:off x="3483000" y="3032280"/>
            <a:ext cx="7668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Coalition support</a:t>
            </a:r>
            <a:endParaRPr b="0" lang="en-US" sz="800" strike="noStrike" u="none">
              <a:solidFill>
                <a:srgbClr val="000000"/>
              </a:solidFill>
              <a:effectLst/>
              <a:uFillTx/>
              <a:latin typeface="Arial"/>
            </a:endParaRPr>
          </a:p>
        </p:txBody>
      </p:sp>
      <p:sp>
        <p:nvSpPr>
          <p:cNvPr id="1342" name=""/>
          <p:cNvSpPr/>
          <p:nvPr/>
        </p:nvSpPr>
        <p:spPr>
          <a:xfrm>
            <a:off x="3445920" y="317016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343" name=""/>
          <p:cNvSpPr/>
          <p:nvPr/>
        </p:nvSpPr>
        <p:spPr>
          <a:xfrm>
            <a:off x="3482640" y="3170160"/>
            <a:ext cx="4831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Bipartisan/</a:t>
            </a:r>
            <a:endParaRPr b="0" lang="en-US" sz="800" strike="noStrike" u="none">
              <a:solidFill>
                <a:srgbClr val="000000"/>
              </a:solidFill>
              <a:effectLst/>
              <a:uFillTx/>
              <a:latin typeface="Arial"/>
            </a:endParaRPr>
          </a:p>
        </p:txBody>
      </p:sp>
      <p:sp>
        <p:nvSpPr>
          <p:cNvPr id="1344" name=""/>
          <p:cNvSpPr/>
          <p:nvPr/>
        </p:nvSpPr>
        <p:spPr>
          <a:xfrm>
            <a:off x="3485160" y="3306600"/>
            <a:ext cx="4546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Bicameral</a:t>
            </a:r>
            <a:endParaRPr b="0" lang="en-US" sz="800" strike="noStrike" u="none">
              <a:solidFill>
                <a:srgbClr val="000000"/>
              </a:solidFill>
              <a:effectLst/>
              <a:uFillTx/>
              <a:latin typeface="Arial"/>
            </a:endParaRPr>
          </a:p>
        </p:txBody>
      </p:sp>
      <p:sp>
        <p:nvSpPr>
          <p:cNvPr id="1345" name=""/>
          <p:cNvSpPr/>
          <p:nvPr/>
        </p:nvSpPr>
        <p:spPr>
          <a:xfrm>
            <a:off x="3483000" y="3444840"/>
            <a:ext cx="5796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Coordination</a:t>
            </a:r>
            <a:endParaRPr b="0" lang="en-US" sz="800" strike="noStrike" u="none">
              <a:solidFill>
                <a:srgbClr val="000000"/>
              </a:solidFill>
              <a:effectLst/>
              <a:uFillTx/>
              <a:latin typeface="Arial"/>
            </a:endParaRPr>
          </a:p>
        </p:txBody>
      </p:sp>
      <p:sp>
        <p:nvSpPr>
          <p:cNvPr id="1346" name=""/>
          <p:cNvSpPr/>
          <p:nvPr/>
        </p:nvSpPr>
        <p:spPr>
          <a:xfrm>
            <a:off x="3426840" y="359424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347" name=""/>
          <p:cNvSpPr/>
          <p:nvPr/>
        </p:nvSpPr>
        <p:spPr>
          <a:xfrm>
            <a:off x="3484080" y="3587760"/>
            <a:ext cx="9028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Meetings with every</a:t>
            </a:r>
            <a:endParaRPr b="0" lang="en-US" sz="800" strike="noStrike" u="none">
              <a:solidFill>
                <a:srgbClr val="000000"/>
              </a:solidFill>
              <a:effectLst/>
              <a:uFillTx/>
              <a:latin typeface="Arial"/>
            </a:endParaRPr>
          </a:p>
        </p:txBody>
      </p:sp>
      <p:sp>
        <p:nvSpPr>
          <p:cNvPr id="1348" name=""/>
          <p:cNvSpPr/>
          <p:nvPr/>
        </p:nvSpPr>
        <p:spPr>
          <a:xfrm>
            <a:off x="3489480" y="3726000"/>
            <a:ext cx="8971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Committee member</a:t>
            </a:r>
            <a:endParaRPr b="0" lang="en-US" sz="800" strike="noStrike" u="none">
              <a:solidFill>
                <a:srgbClr val="000000"/>
              </a:solidFill>
              <a:effectLst/>
              <a:uFillTx/>
              <a:latin typeface="Arial"/>
            </a:endParaRPr>
          </a:p>
        </p:txBody>
      </p:sp>
      <p:sp>
        <p:nvSpPr>
          <p:cNvPr id="1349" name=""/>
          <p:cNvSpPr/>
          <p:nvPr/>
        </p:nvSpPr>
        <p:spPr>
          <a:xfrm>
            <a:off x="3426840" y="386244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350" name=""/>
          <p:cNvSpPr/>
          <p:nvPr/>
        </p:nvSpPr>
        <p:spPr>
          <a:xfrm>
            <a:off x="3484080" y="3862440"/>
            <a:ext cx="8010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Attempt Chamber</a:t>
            </a:r>
            <a:endParaRPr b="0" lang="en-US" sz="800" strike="noStrike" u="none">
              <a:solidFill>
                <a:srgbClr val="000000"/>
              </a:solidFill>
              <a:effectLst/>
              <a:uFillTx/>
              <a:latin typeface="Arial"/>
            </a:endParaRPr>
          </a:p>
        </p:txBody>
      </p:sp>
      <p:sp>
        <p:nvSpPr>
          <p:cNvPr id="1351" name=""/>
          <p:cNvSpPr/>
          <p:nvPr/>
        </p:nvSpPr>
        <p:spPr>
          <a:xfrm>
            <a:off x="3481560" y="4000680"/>
            <a:ext cx="3412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support</a:t>
            </a:r>
            <a:endParaRPr b="0" lang="en-US" sz="800" strike="noStrike" u="none">
              <a:solidFill>
                <a:srgbClr val="000000"/>
              </a:solidFill>
              <a:effectLst/>
              <a:uFillTx/>
              <a:latin typeface="Arial"/>
            </a:endParaRPr>
          </a:p>
        </p:txBody>
      </p:sp>
      <p:sp>
        <p:nvSpPr>
          <p:cNvPr id="1352" name=""/>
          <p:cNvSpPr/>
          <p:nvPr/>
        </p:nvSpPr>
        <p:spPr>
          <a:xfrm>
            <a:off x="4416480" y="2701800"/>
            <a:ext cx="1255680" cy="2432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53" name=""/>
          <p:cNvSpPr/>
          <p:nvPr/>
        </p:nvSpPr>
        <p:spPr>
          <a:xfrm>
            <a:off x="4535640" y="274968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354" name=""/>
          <p:cNvSpPr/>
          <p:nvPr/>
        </p:nvSpPr>
        <p:spPr>
          <a:xfrm>
            <a:off x="4579200" y="2749680"/>
            <a:ext cx="91548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Barton meeting w/ Ken Lay</a:t>
            </a:r>
            <a:endParaRPr b="0" lang="en-US" sz="600" strike="noStrike" u="none">
              <a:solidFill>
                <a:srgbClr val="000000"/>
              </a:solidFill>
              <a:effectLst/>
              <a:uFillTx/>
              <a:latin typeface="Arial"/>
            </a:endParaRPr>
          </a:p>
        </p:txBody>
      </p:sp>
      <p:sp>
        <p:nvSpPr>
          <p:cNvPr id="1355" name=""/>
          <p:cNvSpPr/>
          <p:nvPr/>
        </p:nvSpPr>
        <p:spPr>
          <a:xfrm>
            <a:off x="4535640" y="286056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356" name=""/>
          <p:cNvSpPr/>
          <p:nvPr/>
        </p:nvSpPr>
        <p:spPr>
          <a:xfrm>
            <a:off x="4582080" y="2860560"/>
            <a:ext cx="72072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Enron testifies before</a:t>
            </a:r>
            <a:endParaRPr b="0" lang="en-US" sz="600" strike="noStrike" u="none">
              <a:solidFill>
                <a:srgbClr val="000000"/>
              </a:solidFill>
              <a:effectLst/>
              <a:uFillTx/>
              <a:latin typeface="Arial"/>
            </a:endParaRPr>
          </a:p>
        </p:txBody>
      </p:sp>
      <p:sp>
        <p:nvSpPr>
          <p:cNvPr id="1357" name=""/>
          <p:cNvSpPr/>
          <p:nvPr/>
        </p:nvSpPr>
        <p:spPr>
          <a:xfrm>
            <a:off x="4580640" y="2970360"/>
            <a:ext cx="50472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House/Senate/</a:t>
            </a:r>
            <a:endParaRPr b="0" lang="en-US" sz="600" strike="noStrike" u="none">
              <a:solidFill>
                <a:srgbClr val="000000"/>
              </a:solidFill>
              <a:effectLst/>
              <a:uFillTx/>
              <a:latin typeface="Arial"/>
            </a:endParaRPr>
          </a:p>
        </p:txBody>
      </p:sp>
      <p:sp>
        <p:nvSpPr>
          <p:cNvPr id="1358" name=""/>
          <p:cNvSpPr/>
          <p:nvPr/>
        </p:nvSpPr>
        <p:spPr>
          <a:xfrm>
            <a:off x="4586760" y="3076560"/>
            <a:ext cx="51300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Working Group</a:t>
            </a:r>
            <a:endParaRPr b="0" lang="en-US" sz="600" strike="noStrike" u="none">
              <a:solidFill>
                <a:srgbClr val="000000"/>
              </a:solidFill>
              <a:effectLst/>
              <a:uFillTx/>
              <a:latin typeface="Arial"/>
            </a:endParaRPr>
          </a:p>
        </p:txBody>
      </p:sp>
      <p:sp>
        <p:nvSpPr>
          <p:cNvPr id="1359" name=""/>
          <p:cNvSpPr/>
          <p:nvPr/>
        </p:nvSpPr>
        <p:spPr>
          <a:xfrm>
            <a:off x="4535640" y="319248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360" name=""/>
          <p:cNvSpPr/>
          <p:nvPr/>
        </p:nvSpPr>
        <p:spPr>
          <a:xfrm>
            <a:off x="4584600" y="3192480"/>
            <a:ext cx="64908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Lobbying individual</a:t>
            </a:r>
            <a:endParaRPr b="0" lang="en-US" sz="600" strike="noStrike" u="none">
              <a:solidFill>
                <a:srgbClr val="000000"/>
              </a:solidFill>
              <a:effectLst/>
              <a:uFillTx/>
              <a:latin typeface="Arial"/>
            </a:endParaRPr>
          </a:p>
        </p:txBody>
      </p:sp>
      <p:sp>
        <p:nvSpPr>
          <p:cNvPr id="1361" name=""/>
          <p:cNvSpPr/>
          <p:nvPr/>
        </p:nvSpPr>
        <p:spPr>
          <a:xfrm>
            <a:off x="4581360" y="3301920"/>
            <a:ext cx="7797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members, soliciting co-</a:t>
            </a:r>
            <a:endParaRPr b="0" lang="en-US" sz="600" strike="noStrike" u="none">
              <a:solidFill>
                <a:srgbClr val="000000"/>
              </a:solidFill>
              <a:effectLst/>
              <a:uFillTx/>
              <a:latin typeface="Arial"/>
            </a:endParaRPr>
          </a:p>
        </p:txBody>
      </p:sp>
      <p:sp>
        <p:nvSpPr>
          <p:cNvPr id="1362" name=""/>
          <p:cNvSpPr/>
          <p:nvPr/>
        </p:nvSpPr>
        <p:spPr>
          <a:xfrm>
            <a:off x="4578120" y="3413160"/>
            <a:ext cx="72072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sponsors, bill drafting</a:t>
            </a:r>
            <a:endParaRPr b="0" lang="en-US" sz="600" strike="noStrike" u="none">
              <a:solidFill>
                <a:srgbClr val="000000"/>
              </a:solidFill>
              <a:effectLst/>
              <a:uFillTx/>
              <a:latin typeface="Arial"/>
            </a:endParaRPr>
          </a:p>
        </p:txBody>
      </p:sp>
      <p:sp>
        <p:nvSpPr>
          <p:cNvPr id="1363" name=""/>
          <p:cNvSpPr/>
          <p:nvPr/>
        </p:nvSpPr>
        <p:spPr>
          <a:xfrm>
            <a:off x="4535640" y="352260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364" name=""/>
          <p:cNvSpPr/>
          <p:nvPr/>
        </p:nvSpPr>
        <p:spPr>
          <a:xfrm>
            <a:off x="4580640" y="3522600"/>
            <a:ext cx="5385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TV &amp; Print Buys</a:t>
            </a:r>
            <a:endParaRPr b="0" lang="en-US" sz="600" strike="noStrike" u="none">
              <a:solidFill>
                <a:srgbClr val="000000"/>
              </a:solidFill>
              <a:effectLst/>
              <a:uFillTx/>
              <a:latin typeface="Arial"/>
            </a:endParaRPr>
          </a:p>
        </p:txBody>
      </p:sp>
      <p:sp>
        <p:nvSpPr>
          <p:cNvPr id="1365" name=""/>
          <p:cNvSpPr/>
          <p:nvPr/>
        </p:nvSpPr>
        <p:spPr>
          <a:xfrm>
            <a:off x="4535640" y="363384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366" name=""/>
          <p:cNvSpPr/>
          <p:nvPr/>
        </p:nvSpPr>
        <p:spPr>
          <a:xfrm>
            <a:off x="4582800" y="3633840"/>
            <a:ext cx="47520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Earned media</a:t>
            </a:r>
            <a:endParaRPr b="0" lang="en-US" sz="600" strike="noStrike" u="none">
              <a:solidFill>
                <a:srgbClr val="000000"/>
              </a:solidFill>
              <a:effectLst/>
              <a:uFillTx/>
              <a:latin typeface="Arial"/>
            </a:endParaRPr>
          </a:p>
        </p:txBody>
      </p:sp>
      <p:sp>
        <p:nvSpPr>
          <p:cNvPr id="1367" name=""/>
          <p:cNvSpPr/>
          <p:nvPr/>
        </p:nvSpPr>
        <p:spPr>
          <a:xfrm>
            <a:off x="4535640" y="374508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368" name=""/>
          <p:cNvSpPr/>
          <p:nvPr/>
        </p:nvSpPr>
        <p:spPr>
          <a:xfrm>
            <a:off x="4583880" y="3745080"/>
            <a:ext cx="56808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Governor project</a:t>
            </a:r>
            <a:endParaRPr b="0" lang="en-US" sz="600" strike="noStrike" u="none">
              <a:solidFill>
                <a:srgbClr val="000000"/>
              </a:solidFill>
              <a:effectLst/>
              <a:uFillTx/>
              <a:latin typeface="Arial"/>
            </a:endParaRPr>
          </a:p>
        </p:txBody>
      </p:sp>
      <p:sp>
        <p:nvSpPr>
          <p:cNvPr id="1369" name=""/>
          <p:cNvSpPr/>
          <p:nvPr/>
        </p:nvSpPr>
        <p:spPr>
          <a:xfrm>
            <a:off x="4535640" y="385452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370" name=""/>
          <p:cNvSpPr/>
          <p:nvPr/>
        </p:nvSpPr>
        <p:spPr>
          <a:xfrm>
            <a:off x="4583520" y="3854520"/>
            <a:ext cx="1659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Polls</a:t>
            </a:r>
            <a:endParaRPr b="0" lang="en-US" sz="600" strike="noStrike" u="none">
              <a:solidFill>
                <a:srgbClr val="000000"/>
              </a:solidFill>
              <a:effectLst/>
              <a:uFillTx/>
              <a:latin typeface="Arial"/>
            </a:endParaRPr>
          </a:p>
        </p:txBody>
      </p:sp>
      <p:sp>
        <p:nvSpPr>
          <p:cNvPr id="1371" name=""/>
          <p:cNvSpPr/>
          <p:nvPr/>
        </p:nvSpPr>
        <p:spPr>
          <a:xfrm>
            <a:off x="4535640" y="396540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372" name=""/>
          <p:cNvSpPr/>
          <p:nvPr/>
        </p:nvSpPr>
        <p:spPr>
          <a:xfrm>
            <a:off x="4581360" y="3965400"/>
            <a:ext cx="56808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NW Title drafting</a:t>
            </a:r>
            <a:endParaRPr b="0" lang="en-US" sz="600" strike="noStrike" u="none">
              <a:solidFill>
                <a:srgbClr val="000000"/>
              </a:solidFill>
              <a:effectLst/>
              <a:uFillTx/>
              <a:latin typeface="Arial"/>
            </a:endParaRPr>
          </a:p>
        </p:txBody>
      </p:sp>
      <p:sp>
        <p:nvSpPr>
          <p:cNvPr id="1373" name=""/>
          <p:cNvSpPr/>
          <p:nvPr/>
        </p:nvSpPr>
        <p:spPr>
          <a:xfrm>
            <a:off x="4535640" y="407520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374" name=""/>
          <p:cNvSpPr/>
          <p:nvPr/>
        </p:nvSpPr>
        <p:spPr>
          <a:xfrm>
            <a:off x="4582800" y="4075200"/>
            <a:ext cx="80532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Largent/Markey drafting</a:t>
            </a:r>
            <a:endParaRPr b="0" lang="en-US" sz="600" strike="noStrike" u="none">
              <a:solidFill>
                <a:srgbClr val="000000"/>
              </a:solidFill>
              <a:effectLst/>
              <a:uFillTx/>
              <a:latin typeface="Arial"/>
            </a:endParaRPr>
          </a:p>
        </p:txBody>
      </p:sp>
      <p:sp>
        <p:nvSpPr>
          <p:cNvPr id="1375" name=""/>
          <p:cNvSpPr/>
          <p:nvPr/>
        </p:nvSpPr>
        <p:spPr>
          <a:xfrm>
            <a:off x="4535640" y="418608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376" name=""/>
          <p:cNvSpPr/>
          <p:nvPr/>
        </p:nvSpPr>
        <p:spPr>
          <a:xfrm>
            <a:off x="4583880" y="4186080"/>
            <a:ext cx="14904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TVA</a:t>
            </a:r>
            <a:endParaRPr b="0" lang="en-US" sz="600" strike="noStrike" u="none">
              <a:solidFill>
                <a:srgbClr val="000000"/>
              </a:solidFill>
              <a:effectLst/>
              <a:uFillTx/>
              <a:latin typeface="Arial"/>
            </a:endParaRPr>
          </a:p>
        </p:txBody>
      </p:sp>
      <p:sp>
        <p:nvSpPr>
          <p:cNvPr id="1377" name=""/>
          <p:cNvSpPr/>
          <p:nvPr/>
        </p:nvSpPr>
        <p:spPr>
          <a:xfrm>
            <a:off x="4535640" y="429732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378" name=""/>
          <p:cNvSpPr/>
          <p:nvPr/>
        </p:nvSpPr>
        <p:spPr>
          <a:xfrm>
            <a:off x="4580640" y="4297320"/>
            <a:ext cx="83484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Nickles &amp; Bingaman bills</a:t>
            </a:r>
            <a:endParaRPr b="0" lang="en-US" sz="600" strike="noStrike" u="none">
              <a:solidFill>
                <a:srgbClr val="000000"/>
              </a:solidFill>
              <a:effectLst/>
              <a:uFillTx/>
              <a:latin typeface="Arial"/>
            </a:endParaRPr>
          </a:p>
        </p:txBody>
      </p:sp>
      <p:sp>
        <p:nvSpPr>
          <p:cNvPr id="1379" name=""/>
          <p:cNvSpPr/>
          <p:nvPr/>
        </p:nvSpPr>
        <p:spPr>
          <a:xfrm>
            <a:off x="4535640" y="440676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380" name=""/>
          <p:cNvSpPr/>
          <p:nvPr/>
        </p:nvSpPr>
        <p:spPr>
          <a:xfrm>
            <a:off x="4585320" y="4406760"/>
            <a:ext cx="40320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Fundraisers</a:t>
            </a:r>
            <a:endParaRPr b="0" lang="en-US" sz="600" strike="noStrike" u="none">
              <a:solidFill>
                <a:srgbClr val="000000"/>
              </a:solidFill>
              <a:effectLst/>
              <a:uFillTx/>
              <a:latin typeface="Arial"/>
            </a:endParaRPr>
          </a:p>
        </p:txBody>
      </p:sp>
      <p:sp>
        <p:nvSpPr>
          <p:cNvPr id="1381" name=""/>
          <p:cNvSpPr/>
          <p:nvPr/>
        </p:nvSpPr>
        <p:spPr>
          <a:xfrm>
            <a:off x="4535640" y="451800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382" name=""/>
          <p:cNvSpPr/>
          <p:nvPr/>
        </p:nvSpPr>
        <p:spPr>
          <a:xfrm>
            <a:off x="4578120" y="4518000"/>
            <a:ext cx="8859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Unified coalition additions:</a:t>
            </a:r>
            <a:endParaRPr b="0" lang="en-US" sz="600" strike="noStrike" u="none">
              <a:solidFill>
                <a:srgbClr val="000000"/>
              </a:solidFill>
              <a:effectLst/>
              <a:uFillTx/>
              <a:latin typeface="Arial"/>
            </a:endParaRPr>
          </a:p>
        </p:txBody>
      </p:sp>
      <p:sp>
        <p:nvSpPr>
          <p:cNvPr id="1383" name=""/>
          <p:cNvSpPr/>
          <p:nvPr/>
        </p:nvSpPr>
        <p:spPr>
          <a:xfrm>
            <a:off x="4581360" y="4627440"/>
            <a:ext cx="72072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co-ops, public power,</a:t>
            </a:r>
            <a:endParaRPr b="0" lang="en-US" sz="600" strike="noStrike" u="none">
              <a:solidFill>
                <a:srgbClr val="000000"/>
              </a:solidFill>
              <a:effectLst/>
              <a:uFillTx/>
              <a:latin typeface="Arial"/>
            </a:endParaRPr>
          </a:p>
        </p:txBody>
      </p:sp>
      <p:sp>
        <p:nvSpPr>
          <p:cNvPr id="1384" name=""/>
          <p:cNvSpPr/>
          <p:nvPr/>
        </p:nvSpPr>
        <p:spPr>
          <a:xfrm>
            <a:off x="4584240" y="4738680"/>
            <a:ext cx="61488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environmentalists,</a:t>
            </a:r>
            <a:endParaRPr b="0" lang="en-US" sz="600" strike="noStrike" u="none">
              <a:solidFill>
                <a:srgbClr val="000000"/>
              </a:solidFill>
              <a:effectLst/>
              <a:uFillTx/>
              <a:latin typeface="Arial"/>
            </a:endParaRPr>
          </a:p>
        </p:txBody>
      </p:sp>
      <p:sp>
        <p:nvSpPr>
          <p:cNvPr id="1385" name=""/>
          <p:cNvSpPr/>
          <p:nvPr/>
        </p:nvSpPr>
        <p:spPr>
          <a:xfrm>
            <a:off x="4589280" y="4849920"/>
            <a:ext cx="58932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consumer groups</a:t>
            </a:r>
            <a:endParaRPr b="0" lang="en-US" sz="600" strike="noStrike" u="none">
              <a:solidFill>
                <a:srgbClr val="000000"/>
              </a:solidFill>
              <a:effectLst/>
              <a:uFillTx/>
              <a:latin typeface="Arial"/>
            </a:endParaRPr>
          </a:p>
        </p:txBody>
      </p:sp>
      <p:sp>
        <p:nvSpPr>
          <p:cNvPr id="1386" name=""/>
          <p:cNvSpPr/>
          <p:nvPr/>
        </p:nvSpPr>
        <p:spPr>
          <a:xfrm>
            <a:off x="5510160" y="2743200"/>
            <a:ext cx="1257480" cy="701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87" name=""/>
          <p:cNvSpPr/>
          <p:nvPr/>
        </p:nvSpPr>
        <p:spPr>
          <a:xfrm>
            <a:off x="5699160" y="278748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388" name=""/>
          <p:cNvSpPr/>
          <p:nvPr/>
        </p:nvSpPr>
        <p:spPr>
          <a:xfrm>
            <a:off x="5736960" y="2792520"/>
            <a:ext cx="35964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Lobbying</a:t>
            </a:r>
            <a:endParaRPr b="0" lang="en-US" sz="700" strike="noStrike" u="none">
              <a:solidFill>
                <a:srgbClr val="000000"/>
              </a:solidFill>
              <a:effectLst/>
              <a:uFillTx/>
              <a:latin typeface="Arial"/>
            </a:endParaRPr>
          </a:p>
        </p:txBody>
      </p:sp>
      <p:sp>
        <p:nvSpPr>
          <p:cNvPr id="1389" name=""/>
          <p:cNvSpPr/>
          <p:nvPr/>
        </p:nvSpPr>
        <p:spPr>
          <a:xfrm>
            <a:off x="5699160" y="303372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390" name=""/>
          <p:cNvSpPr/>
          <p:nvPr/>
        </p:nvSpPr>
        <p:spPr>
          <a:xfrm>
            <a:off x="5753520" y="3038400"/>
            <a:ext cx="5511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Earned media</a:t>
            </a:r>
            <a:endParaRPr b="0" lang="en-US" sz="700" strike="noStrike" u="none">
              <a:solidFill>
                <a:srgbClr val="000000"/>
              </a:solidFill>
              <a:effectLst/>
              <a:uFillTx/>
              <a:latin typeface="Arial"/>
            </a:endParaRPr>
          </a:p>
        </p:txBody>
      </p:sp>
      <p:sp>
        <p:nvSpPr>
          <p:cNvPr id="1391" name=""/>
          <p:cNvSpPr/>
          <p:nvPr/>
        </p:nvSpPr>
        <p:spPr>
          <a:xfrm>
            <a:off x="5699160" y="328140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392" name=""/>
          <p:cNvSpPr/>
          <p:nvPr/>
        </p:nvSpPr>
        <p:spPr>
          <a:xfrm>
            <a:off x="5752440" y="3286080"/>
            <a:ext cx="7570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TV &amp; Print Buys (2)</a:t>
            </a:r>
            <a:endParaRPr b="0" lang="en-US" sz="700" strike="noStrike" u="none">
              <a:solidFill>
                <a:srgbClr val="000000"/>
              </a:solidFill>
              <a:effectLst/>
              <a:uFillTx/>
              <a:latin typeface="Arial"/>
            </a:endParaRPr>
          </a:p>
        </p:txBody>
      </p:sp>
      <p:sp>
        <p:nvSpPr>
          <p:cNvPr id="1393" name=""/>
          <p:cNvSpPr/>
          <p:nvPr/>
        </p:nvSpPr>
        <p:spPr>
          <a:xfrm>
            <a:off x="6593040" y="1069920"/>
            <a:ext cx="1440" cy="5541840"/>
          </a:xfrm>
          <a:prstGeom prst="line">
            <a:avLst/>
          </a:prstGeom>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94" name=""/>
          <p:cNvSpPr/>
          <p:nvPr/>
        </p:nvSpPr>
        <p:spPr>
          <a:xfrm>
            <a:off x="6699240" y="173160"/>
            <a:ext cx="674640" cy="498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95" name=""/>
          <p:cNvSpPr/>
          <p:nvPr/>
        </p:nvSpPr>
        <p:spPr>
          <a:xfrm>
            <a:off x="6769440" y="223920"/>
            <a:ext cx="5115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Sequential </a:t>
            </a:r>
            <a:endParaRPr b="0" lang="en-US" sz="800" strike="noStrike" u="none">
              <a:solidFill>
                <a:srgbClr val="000000"/>
              </a:solidFill>
              <a:effectLst/>
              <a:uFillTx/>
              <a:latin typeface="Arial"/>
            </a:endParaRPr>
          </a:p>
        </p:txBody>
      </p:sp>
      <p:sp>
        <p:nvSpPr>
          <p:cNvPr id="1396" name=""/>
          <p:cNvSpPr/>
          <p:nvPr/>
        </p:nvSpPr>
        <p:spPr>
          <a:xfrm>
            <a:off x="6774480" y="361800"/>
            <a:ext cx="5227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Committee </a:t>
            </a:r>
            <a:endParaRPr b="0" lang="en-US" sz="800" strike="noStrike" u="none">
              <a:solidFill>
                <a:srgbClr val="000000"/>
              </a:solidFill>
              <a:effectLst/>
              <a:uFillTx/>
              <a:latin typeface="Arial"/>
            </a:endParaRPr>
          </a:p>
        </p:txBody>
      </p:sp>
      <p:sp>
        <p:nvSpPr>
          <p:cNvPr id="1397" name=""/>
          <p:cNvSpPr/>
          <p:nvPr/>
        </p:nvSpPr>
        <p:spPr>
          <a:xfrm>
            <a:off x="6775920" y="498600"/>
            <a:ext cx="4150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Referrals</a:t>
            </a:r>
            <a:endParaRPr b="0" lang="en-US" sz="800" strike="noStrike" u="none">
              <a:solidFill>
                <a:srgbClr val="000000"/>
              </a:solidFill>
              <a:effectLst/>
              <a:uFillTx/>
              <a:latin typeface="Arial"/>
            </a:endParaRPr>
          </a:p>
        </p:txBody>
      </p:sp>
      <p:sp>
        <p:nvSpPr>
          <p:cNvPr id="1398" name=""/>
          <p:cNvSpPr/>
          <p:nvPr/>
        </p:nvSpPr>
        <p:spPr>
          <a:xfrm>
            <a:off x="6721560" y="162000"/>
            <a:ext cx="582480" cy="482400"/>
          </a:xfrm>
          <a:prstGeom prst="rect">
            <a:avLst/>
          </a:prstGeom>
          <a:noFill/>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99" name=""/>
          <p:cNvSpPr/>
          <p:nvPr/>
        </p:nvSpPr>
        <p:spPr>
          <a:xfrm>
            <a:off x="6523200" y="941400"/>
            <a:ext cx="992160" cy="7732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00" name=""/>
          <p:cNvSpPr/>
          <p:nvPr/>
        </p:nvSpPr>
        <p:spPr>
          <a:xfrm>
            <a:off x="6643080" y="99072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401" name=""/>
          <p:cNvSpPr/>
          <p:nvPr/>
        </p:nvSpPr>
        <p:spPr>
          <a:xfrm>
            <a:off x="6736680" y="990720"/>
            <a:ext cx="5569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House Floor</a:t>
            </a:r>
            <a:endParaRPr b="0" lang="en-US" sz="800" strike="noStrike" u="none">
              <a:solidFill>
                <a:srgbClr val="000000"/>
              </a:solidFill>
              <a:effectLst/>
              <a:uFillTx/>
              <a:latin typeface="Arial"/>
            </a:endParaRPr>
          </a:p>
        </p:txBody>
      </p:sp>
      <p:sp>
        <p:nvSpPr>
          <p:cNvPr id="1402" name=""/>
          <p:cNvSpPr/>
          <p:nvPr/>
        </p:nvSpPr>
        <p:spPr>
          <a:xfrm>
            <a:off x="6735600" y="1128600"/>
            <a:ext cx="6307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Consideration</a:t>
            </a:r>
            <a:endParaRPr b="0" lang="en-US" sz="800" strike="noStrike" u="none">
              <a:solidFill>
                <a:srgbClr val="000000"/>
              </a:solidFill>
              <a:effectLst/>
              <a:uFillTx/>
              <a:latin typeface="Arial"/>
            </a:endParaRPr>
          </a:p>
        </p:txBody>
      </p:sp>
      <p:sp>
        <p:nvSpPr>
          <p:cNvPr id="1403" name=""/>
          <p:cNvSpPr/>
          <p:nvPr/>
        </p:nvSpPr>
        <p:spPr>
          <a:xfrm>
            <a:off x="6643080" y="126684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404" name=""/>
          <p:cNvSpPr/>
          <p:nvPr/>
        </p:nvSpPr>
        <p:spPr>
          <a:xfrm>
            <a:off x="6731640" y="1266840"/>
            <a:ext cx="6760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Senate Energy</a:t>
            </a:r>
            <a:endParaRPr b="0" lang="en-US" sz="800" strike="noStrike" u="none">
              <a:solidFill>
                <a:srgbClr val="000000"/>
              </a:solidFill>
              <a:effectLst/>
              <a:uFillTx/>
              <a:latin typeface="Arial"/>
            </a:endParaRPr>
          </a:p>
        </p:txBody>
      </p:sp>
      <p:sp>
        <p:nvSpPr>
          <p:cNvPr id="1405" name=""/>
          <p:cNvSpPr/>
          <p:nvPr/>
        </p:nvSpPr>
        <p:spPr>
          <a:xfrm>
            <a:off x="6736680" y="1405080"/>
            <a:ext cx="2448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Cmte</a:t>
            </a:r>
            <a:endParaRPr b="0" lang="en-US" sz="800" strike="noStrike" u="none">
              <a:solidFill>
                <a:srgbClr val="000000"/>
              </a:solidFill>
              <a:effectLst/>
              <a:uFillTx/>
              <a:latin typeface="Arial"/>
            </a:endParaRPr>
          </a:p>
        </p:txBody>
      </p:sp>
      <p:sp>
        <p:nvSpPr>
          <p:cNvPr id="1406" name=""/>
          <p:cNvSpPr/>
          <p:nvPr/>
        </p:nvSpPr>
        <p:spPr>
          <a:xfrm>
            <a:off x="6984360" y="1405080"/>
            <a:ext cx="4320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 mark-up</a:t>
            </a:r>
            <a:endParaRPr b="0" lang="en-US" sz="800" strike="noStrike" u="none">
              <a:solidFill>
                <a:srgbClr val="000000"/>
              </a:solidFill>
              <a:effectLst/>
              <a:uFillTx/>
              <a:latin typeface="Arial"/>
            </a:endParaRPr>
          </a:p>
        </p:txBody>
      </p:sp>
      <p:sp>
        <p:nvSpPr>
          <p:cNvPr id="1407" name=""/>
          <p:cNvSpPr/>
          <p:nvPr/>
        </p:nvSpPr>
        <p:spPr>
          <a:xfrm>
            <a:off x="6738120" y="1542960"/>
            <a:ext cx="2559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(Oct.)</a:t>
            </a:r>
            <a:endParaRPr b="0" lang="en-US" sz="800" strike="noStrike" u="none">
              <a:solidFill>
                <a:srgbClr val="000000"/>
              </a:solidFill>
              <a:effectLst/>
              <a:uFillTx/>
              <a:latin typeface="Arial"/>
            </a:endParaRPr>
          </a:p>
        </p:txBody>
      </p:sp>
      <p:sp>
        <p:nvSpPr>
          <p:cNvPr id="1408" name=""/>
          <p:cNvSpPr/>
          <p:nvPr/>
        </p:nvSpPr>
        <p:spPr>
          <a:xfrm>
            <a:off x="6523200" y="2743200"/>
            <a:ext cx="1052280" cy="7732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09" name=""/>
          <p:cNvSpPr/>
          <p:nvPr/>
        </p:nvSpPr>
        <p:spPr>
          <a:xfrm>
            <a:off x="6647760" y="278460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410" name=""/>
          <p:cNvSpPr/>
          <p:nvPr/>
        </p:nvSpPr>
        <p:spPr>
          <a:xfrm>
            <a:off x="6701040" y="2784600"/>
            <a:ext cx="4150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Lobbying</a:t>
            </a:r>
            <a:endParaRPr b="0" lang="en-US" sz="800" strike="noStrike" u="none">
              <a:solidFill>
                <a:srgbClr val="000000"/>
              </a:solidFill>
              <a:effectLst/>
              <a:uFillTx/>
              <a:latin typeface="Arial"/>
            </a:endParaRPr>
          </a:p>
        </p:txBody>
      </p:sp>
      <p:sp>
        <p:nvSpPr>
          <p:cNvPr id="1411" name=""/>
          <p:cNvSpPr/>
          <p:nvPr/>
        </p:nvSpPr>
        <p:spPr>
          <a:xfrm>
            <a:off x="6643080" y="301608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412" name=""/>
          <p:cNvSpPr/>
          <p:nvPr/>
        </p:nvSpPr>
        <p:spPr>
          <a:xfrm>
            <a:off x="6680160" y="3016080"/>
            <a:ext cx="6364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Earned media</a:t>
            </a:r>
            <a:endParaRPr b="0" lang="en-US" sz="800" strike="noStrike" u="none">
              <a:solidFill>
                <a:srgbClr val="000000"/>
              </a:solidFill>
              <a:effectLst/>
              <a:uFillTx/>
              <a:latin typeface="Arial"/>
            </a:endParaRPr>
          </a:p>
        </p:txBody>
      </p:sp>
      <p:sp>
        <p:nvSpPr>
          <p:cNvPr id="1413" name=""/>
          <p:cNvSpPr/>
          <p:nvPr/>
        </p:nvSpPr>
        <p:spPr>
          <a:xfrm>
            <a:off x="6638040" y="327024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414" name=""/>
          <p:cNvSpPr/>
          <p:nvPr/>
        </p:nvSpPr>
        <p:spPr>
          <a:xfrm>
            <a:off x="6686280" y="3270240"/>
            <a:ext cx="7214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TV &amp; Print Buys</a:t>
            </a:r>
            <a:endParaRPr b="0" lang="en-US" sz="800" strike="noStrike" u="none">
              <a:solidFill>
                <a:srgbClr val="000000"/>
              </a:solidFill>
              <a:effectLst/>
              <a:uFillTx/>
              <a:latin typeface="Arial"/>
            </a:endParaRPr>
          </a:p>
        </p:txBody>
      </p:sp>
      <p:sp>
        <p:nvSpPr>
          <p:cNvPr id="1415" name=""/>
          <p:cNvSpPr/>
          <p:nvPr/>
        </p:nvSpPr>
        <p:spPr>
          <a:xfrm>
            <a:off x="6543720" y="4572000"/>
            <a:ext cx="1050840" cy="223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16" name=""/>
          <p:cNvSpPr/>
          <p:nvPr/>
        </p:nvSpPr>
        <p:spPr>
          <a:xfrm>
            <a:off x="6643800" y="500544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417" name=""/>
          <p:cNvSpPr/>
          <p:nvPr/>
        </p:nvSpPr>
        <p:spPr>
          <a:xfrm>
            <a:off x="6795360" y="5005440"/>
            <a:ext cx="6825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Coalition Fundraiser</a:t>
            </a:r>
            <a:endParaRPr b="0" lang="en-US" sz="600" strike="noStrike" u="none">
              <a:solidFill>
                <a:srgbClr val="000000"/>
              </a:solidFill>
              <a:effectLst/>
              <a:uFillTx/>
              <a:latin typeface="Arial"/>
            </a:endParaRPr>
          </a:p>
        </p:txBody>
      </p:sp>
      <p:sp>
        <p:nvSpPr>
          <p:cNvPr id="1418" name=""/>
          <p:cNvSpPr/>
          <p:nvPr/>
        </p:nvSpPr>
        <p:spPr>
          <a:xfrm>
            <a:off x="6643800" y="511668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419" name=""/>
          <p:cNvSpPr/>
          <p:nvPr/>
        </p:nvSpPr>
        <p:spPr>
          <a:xfrm>
            <a:off x="6702480" y="5116680"/>
            <a:ext cx="18288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(Cost</a:t>
            </a:r>
            <a:endParaRPr b="0" lang="en-US" sz="600" strike="noStrike" u="none">
              <a:solidFill>
                <a:srgbClr val="000000"/>
              </a:solidFill>
              <a:effectLst/>
              <a:uFillTx/>
              <a:latin typeface="Arial"/>
            </a:endParaRPr>
          </a:p>
        </p:txBody>
      </p:sp>
      <p:sp>
        <p:nvSpPr>
          <p:cNvPr id="1420" name=""/>
          <p:cNvSpPr/>
          <p:nvPr/>
        </p:nvSpPr>
        <p:spPr>
          <a:xfrm>
            <a:off x="7155720" y="5116680"/>
            <a:ext cx="30168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$90,000)</a:t>
            </a:r>
            <a:endParaRPr b="0" lang="en-US" sz="600" strike="noStrike" u="none">
              <a:solidFill>
                <a:srgbClr val="000000"/>
              </a:solidFill>
              <a:effectLst/>
              <a:uFillTx/>
              <a:latin typeface="Arial"/>
            </a:endParaRPr>
          </a:p>
        </p:txBody>
      </p:sp>
      <p:sp>
        <p:nvSpPr>
          <p:cNvPr id="1421" name=""/>
          <p:cNvSpPr/>
          <p:nvPr/>
        </p:nvSpPr>
        <p:spPr>
          <a:xfrm>
            <a:off x="6643800" y="522612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422" name=""/>
          <p:cNvSpPr/>
          <p:nvPr/>
        </p:nvSpPr>
        <p:spPr>
          <a:xfrm>
            <a:off x="6708240" y="5226120"/>
            <a:ext cx="22932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Polling</a:t>
            </a:r>
            <a:endParaRPr b="0" lang="en-US" sz="600" strike="noStrike" u="none">
              <a:solidFill>
                <a:srgbClr val="000000"/>
              </a:solidFill>
              <a:effectLst/>
              <a:uFillTx/>
              <a:latin typeface="Arial"/>
            </a:endParaRPr>
          </a:p>
        </p:txBody>
      </p:sp>
      <p:sp>
        <p:nvSpPr>
          <p:cNvPr id="1423" name=""/>
          <p:cNvSpPr/>
          <p:nvPr/>
        </p:nvSpPr>
        <p:spPr>
          <a:xfrm>
            <a:off x="7135920" y="5226120"/>
            <a:ext cx="19152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$0.00</a:t>
            </a:r>
            <a:endParaRPr b="0" lang="en-US" sz="600" strike="noStrike" u="none">
              <a:solidFill>
                <a:srgbClr val="000000"/>
              </a:solidFill>
              <a:effectLst/>
              <a:uFillTx/>
              <a:latin typeface="Arial"/>
            </a:endParaRPr>
          </a:p>
        </p:txBody>
      </p:sp>
      <p:sp>
        <p:nvSpPr>
          <p:cNvPr id="1424" name=""/>
          <p:cNvSpPr/>
          <p:nvPr/>
        </p:nvSpPr>
        <p:spPr>
          <a:xfrm>
            <a:off x="6643800" y="533700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425" name=""/>
          <p:cNvSpPr/>
          <p:nvPr/>
        </p:nvSpPr>
        <p:spPr>
          <a:xfrm>
            <a:off x="6702480" y="5337000"/>
            <a:ext cx="18288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(Cost</a:t>
            </a:r>
            <a:endParaRPr b="0" lang="en-US" sz="600" strike="noStrike" u="none">
              <a:solidFill>
                <a:srgbClr val="000000"/>
              </a:solidFill>
              <a:effectLst/>
              <a:uFillTx/>
              <a:latin typeface="Arial"/>
            </a:endParaRPr>
          </a:p>
        </p:txBody>
      </p:sp>
      <p:sp>
        <p:nvSpPr>
          <p:cNvPr id="1426" name=""/>
          <p:cNvSpPr/>
          <p:nvPr/>
        </p:nvSpPr>
        <p:spPr>
          <a:xfrm>
            <a:off x="7155720" y="5337000"/>
            <a:ext cx="30168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$50,000)</a:t>
            </a:r>
            <a:endParaRPr b="0" lang="en-US" sz="600" strike="noStrike" u="none">
              <a:solidFill>
                <a:srgbClr val="000000"/>
              </a:solidFill>
              <a:effectLst/>
              <a:uFillTx/>
              <a:latin typeface="Arial"/>
            </a:endParaRPr>
          </a:p>
        </p:txBody>
      </p:sp>
      <p:sp>
        <p:nvSpPr>
          <p:cNvPr id="1427" name=""/>
          <p:cNvSpPr/>
          <p:nvPr/>
        </p:nvSpPr>
        <p:spPr>
          <a:xfrm>
            <a:off x="6643800" y="544680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428" name=""/>
          <p:cNvSpPr/>
          <p:nvPr/>
        </p:nvSpPr>
        <p:spPr>
          <a:xfrm>
            <a:off x="6733800" y="5446800"/>
            <a:ext cx="36072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Consulting</a:t>
            </a:r>
            <a:endParaRPr b="0" lang="en-US" sz="600" strike="noStrike" u="none">
              <a:solidFill>
                <a:srgbClr val="000000"/>
              </a:solidFill>
              <a:effectLst/>
              <a:uFillTx/>
              <a:latin typeface="Arial"/>
            </a:endParaRPr>
          </a:p>
        </p:txBody>
      </p:sp>
      <p:sp>
        <p:nvSpPr>
          <p:cNvPr id="1429" name=""/>
          <p:cNvSpPr/>
          <p:nvPr/>
        </p:nvSpPr>
        <p:spPr>
          <a:xfrm>
            <a:off x="7150680" y="5446800"/>
            <a:ext cx="27612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$62,500</a:t>
            </a:r>
            <a:endParaRPr b="0" lang="en-US" sz="600" strike="noStrike" u="none">
              <a:solidFill>
                <a:srgbClr val="000000"/>
              </a:solidFill>
              <a:effectLst/>
              <a:uFillTx/>
              <a:latin typeface="Arial"/>
            </a:endParaRPr>
          </a:p>
        </p:txBody>
      </p:sp>
      <p:sp>
        <p:nvSpPr>
          <p:cNvPr id="1430" name=""/>
          <p:cNvSpPr/>
          <p:nvPr/>
        </p:nvSpPr>
        <p:spPr>
          <a:xfrm>
            <a:off x="6643800" y="555768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431" name=""/>
          <p:cNvSpPr/>
          <p:nvPr/>
        </p:nvSpPr>
        <p:spPr>
          <a:xfrm>
            <a:off x="6702480" y="5557680"/>
            <a:ext cx="18288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(Cost</a:t>
            </a:r>
            <a:endParaRPr b="0" lang="en-US" sz="600" strike="noStrike" u="none">
              <a:solidFill>
                <a:srgbClr val="000000"/>
              </a:solidFill>
              <a:effectLst/>
              <a:uFillTx/>
              <a:latin typeface="Arial"/>
            </a:endParaRPr>
          </a:p>
        </p:txBody>
      </p:sp>
      <p:sp>
        <p:nvSpPr>
          <p:cNvPr id="1432" name=""/>
          <p:cNvSpPr/>
          <p:nvPr/>
        </p:nvSpPr>
        <p:spPr>
          <a:xfrm>
            <a:off x="7164000" y="5557680"/>
            <a:ext cx="34380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$225,000)</a:t>
            </a:r>
            <a:endParaRPr b="0" lang="en-US" sz="600" strike="noStrike" u="none">
              <a:solidFill>
                <a:srgbClr val="000000"/>
              </a:solidFill>
              <a:effectLst/>
              <a:uFillTx/>
              <a:latin typeface="Arial"/>
            </a:endParaRPr>
          </a:p>
        </p:txBody>
      </p:sp>
      <p:sp>
        <p:nvSpPr>
          <p:cNvPr id="1433" name=""/>
          <p:cNvSpPr/>
          <p:nvPr/>
        </p:nvSpPr>
        <p:spPr>
          <a:xfrm>
            <a:off x="6643800" y="566892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434" name=""/>
          <p:cNvSpPr/>
          <p:nvPr/>
        </p:nvSpPr>
        <p:spPr>
          <a:xfrm>
            <a:off x="6725160" y="5668920"/>
            <a:ext cx="31824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TV/Radio</a:t>
            </a:r>
            <a:endParaRPr b="0" lang="en-US" sz="600" strike="noStrike" u="none">
              <a:solidFill>
                <a:srgbClr val="000000"/>
              </a:solidFill>
              <a:effectLst/>
              <a:uFillTx/>
              <a:latin typeface="Arial"/>
            </a:endParaRPr>
          </a:p>
        </p:txBody>
      </p:sp>
      <p:sp>
        <p:nvSpPr>
          <p:cNvPr id="1435" name=""/>
          <p:cNvSpPr/>
          <p:nvPr/>
        </p:nvSpPr>
        <p:spPr>
          <a:xfrm>
            <a:off x="7158960" y="5668920"/>
            <a:ext cx="31860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$840,000</a:t>
            </a:r>
            <a:endParaRPr b="0" lang="en-US" sz="600" strike="noStrike" u="none">
              <a:solidFill>
                <a:srgbClr val="000000"/>
              </a:solidFill>
              <a:effectLst/>
              <a:uFillTx/>
              <a:latin typeface="Arial"/>
            </a:endParaRPr>
          </a:p>
        </p:txBody>
      </p:sp>
      <p:sp>
        <p:nvSpPr>
          <p:cNvPr id="1436" name=""/>
          <p:cNvSpPr/>
          <p:nvPr/>
        </p:nvSpPr>
        <p:spPr>
          <a:xfrm>
            <a:off x="6643800" y="577836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437" name=""/>
          <p:cNvSpPr/>
          <p:nvPr/>
        </p:nvSpPr>
        <p:spPr>
          <a:xfrm>
            <a:off x="6702480" y="5778360"/>
            <a:ext cx="18288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(Cost</a:t>
            </a:r>
            <a:endParaRPr b="0" lang="en-US" sz="600" strike="noStrike" u="none">
              <a:solidFill>
                <a:srgbClr val="000000"/>
              </a:solidFill>
              <a:effectLst/>
              <a:uFillTx/>
              <a:latin typeface="Arial"/>
            </a:endParaRPr>
          </a:p>
        </p:txBody>
      </p:sp>
      <p:sp>
        <p:nvSpPr>
          <p:cNvPr id="1438" name=""/>
          <p:cNvSpPr/>
          <p:nvPr/>
        </p:nvSpPr>
        <p:spPr>
          <a:xfrm>
            <a:off x="7164000" y="5778360"/>
            <a:ext cx="34380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$910,000)</a:t>
            </a:r>
            <a:endParaRPr b="0" lang="en-US" sz="600" strike="noStrike" u="none">
              <a:solidFill>
                <a:srgbClr val="000000"/>
              </a:solidFill>
              <a:effectLst/>
              <a:uFillTx/>
              <a:latin typeface="Arial"/>
            </a:endParaRPr>
          </a:p>
        </p:txBody>
      </p:sp>
      <p:sp>
        <p:nvSpPr>
          <p:cNvPr id="1439" name=""/>
          <p:cNvSpPr/>
          <p:nvPr/>
        </p:nvSpPr>
        <p:spPr>
          <a:xfrm>
            <a:off x="6643800" y="588960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440" name=""/>
          <p:cNvSpPr/>
          <p:nvPr/>
        </p:nvSpPr>
        <p:spPr>
          <a:xfrm>
            <a:off x="6696000" y="5889600"/>
            <a:ext cx="15732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Print</a:t>
            </a:r>
            <a:endParaRPr b="0" lang="en-US" sz="600" strike="noStrike" u="none">
              <a:solidFill>
                <a:srgbClr val="000000"/>
              </a:solidFill>
              <a:effectLst/>
              <a:uFillTx/>
              <a:latin typeface="Arial"/>
            </a:endParaRPr>
          </a:p>
        </p:txBody>
      </p:sp>
      <p:sp>
        <p:nvSpPr>
          <p:cNvPr id="1441" name=""/>
          <p:cNvSpPr/>
          <p:nvPr/>
        </p:nvSpPr>
        <p:spPr>
          <a:xfrm>
            <a:off x="7150680" y="5889600"/>
            <a:ext cx="27612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$80,000</a:t>
            </a:r>
            <a:endParaRPr b="0" lang="en-US" sz="600" strike="noStrike" u="none">
              <a:solidFill>
                <a:srgbClr val="000000"/>
              </a:solidFill>
              <a:effectLst/>
              <a:uFillTx/>
              <a:latin typeface="Arial"/>
            </a:endParaRPr>
          </a:p>
        </p:txBody>
      </p:sp>
      <p:sp>
        <p:nvSpPr>
          <p:cNvPr id="1442" name=""/>
          <p:cNvSpPr/>
          <p:nvPr/>
        </p:nvSpPr>
        <p:spPr>
          <a:xfrm>
            <a:off x="6643800" y="599904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443" name=""/>
          <p:cNvSpPr/>
          <p:nvPr/>
        </p:nvSpPr>
        <p:spPr>
          <a:xfrm>
            <a:off x="6702480" y="5999040"/>
            <a:ext cx="18288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(Cost</a:t>
            </a:r>
            <a:endParaRPr b="0" lang="en-US" sz="600" strike="noStrike" u="none">
              <a:solidFill>
                <a:srgbClr val="000000"/>
              </a:solidFill>
              <a:effectLst/>
              <a:uFillTx/>
              <a:latin typeface="Arial"/>
            </a:endParaRPr>
          </a:p>
        </p:txBody>
      </p:sp>
      <p:sp>
        <p:nvSpPr>
          <p:cNvPr id="1444" name=""/>
          <p:cNvSpPr/>
          <p:nvPr/>
        </p:nvSpPr>
        <p:spPr>
          <a:xfrm>
            <a:off x="7164000" y="5999040"/>
            <a:ext cx="34380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$300,000)</a:t>
            </a:r>
            <a:endParaRPr b="0" lang="en-US" sz="600" strike="noStrike" u="none">
              <a:solidFill>
                <a:srgbClr val="000000"/>
              </a:solidFill>
              <a:effectLst/>
              <a:uFillTx/>
              <a:latin typeface="Arial"/>
            </a:endParaRPr>
          </a:p>
        </p:txBody>
      </p:sp>
      <p:sp>
        <p:nvSpPr>
          <p:cNvPr id="1445" name=""/>
          <p:cNvSpPr/>
          <p:nvPr/>
        </p:nvSpPr>
        <p:spPr>
          <a:xfrm>
            <a:off x="6605640" y="615636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446" name=""/>
          <p:cNvSpPr/>
          <p:nvPr/>
        </p:nvSpPr>
        <p:spPr>
          <a:xfrm>
            <a:off x="6640920" y="6156360"/>
            <a:ext cx="2512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Costs </a:t>
            </a:r>
            <a:endParaRPr b="0" lang="en-US" sz="700" strike="noStrike" u="none">
              <a:solidFill>
                <a:srgbClr val="000000"/>
              </a:solidFill>
              <a:effectLst/>
              <a:uFillTx/>
              <a:latin typeface="Arial"/>
            </a:endParaRPr>
          </a:p>
        </p:txBody>
      </p:sp>
      <p:sp>
        <p:nvSpPr>
          <p:cNvPr id="1447" name=""/>
          <p:cNvSpPr/>
          <p:nvPr/>
        </p:nvSpPr>
        <p:spPr>
          <a:xfrm>
            <a:off x="7057080" y="6156360"/>
            <a:ext cx="4431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$1,585,000</a:t>
            </a:r>
            <a:endParaRPr b="0" lang="en-US" sz="700" strike="noStrike" u="none">
              <a:solidFill>
                <a:srgbClr val="000000"/>
              </a:solidFill>
              <a:effectLst/>
              <a:uFillTx/>
              <a:latin typeface="Arial"/>
            </a:endParaRPr>
          </a:p>
        </p:txBody>
      </p:sp>
      <p:sp>
        <p:nvSpPr>
          <p:cNvPr id="1448" name=""/>
          <p:cNvSpPr/>
          <p:nvPr/>
        </p:nvSpPr>
        <p:spPr>
          <a:xfrm>
            <a:off x="6610320" y="626580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449" name=""/>
          <p:cNvSpPr/>
          <p:nvPr/>
        </p:nvSpPr>
        <p:spPr>
          <a:xfrm>
            <a:off x="6640560" y="6265800"/>
            <a:ext cx="3790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Budgeted</a:t>
            </a:r>
            <a:endParaRPr b="0" lang="en-US" sz="700" strike="noStrike" u="none">
              <a:solidFill>
                <a:srgbClr val="000000"/>
              </a:solidFill>
              <a:effectLst/>
              <a:uFillTx/>
              <a:latin typeface="Arial"/>
            </a:endParaRPr>
          </a:p>
        </p:txBody>
      </p:sp>
      <p:sp>
        <p:nvSpPr>
          <p:cNvPr id="1450" name=""/>
          <p:cNvSpPr/>
          <p:nvPr/>
        </p:nvSpPr>
        <p:spPr>
          <a:xfrm>
            <a:off x="7075800" y="6265800"/>
            <a:ext cx="3693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$982,500</a:t>
            </a:r>
            <a:endParaRPr b="0" lang="en-US" sz="700" strike="noStrike" u="none">
              <a:solidFill>
                <a:srgbClr val="000000"/>
              </a:solidFill>
              <a:effectLst/>
              <a:uFillTx/>
              <a:latin typeface="Arial"/>
            </a:endParaRPr>
          </a:p>
        </p:txBody>
      </p:sp>
      <p:sp>
        <p:nvSpPr>
          <p:cNvPr id="1451" name=""/>
          <p:cNvSpPr/>
          <p:nvPr/>
        </p:nvSpPr>
        <p:spPr>
          <a:xfrm>
            <a:off x="6610320" y="637704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452" name=""/>
          <p:cNvSpPr/>
          <p:nvPr/>
        </p:nvSpPr>
        <p:spPr>
          <a:xfrm>
            <a:off x="6643080" y="6375240"/>
            <a:ext cx="27072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700" strike="noStrike" u="none">
                <a:solidFill>
                  <a:srgbClr val="3333cc"/>
                </a:solidFill>
                <a:effectLst/>
                <a:uFillTx/>
                <a:latin typeface="Arial"/>
              </a:rPr>
              <a:t>Deficit</a:t>
            </a:r>
            <a:endParaRPr b="0" lang="en-US" sz="700" strike="noStrike" u="none">
              <a:solidFill>
                <a:srgbClr val="000000"/>
              </a:solidFill>
              <a:effectLst/>
              <a:uFillTx/>
              <a:latin typeface="Arial"/>
            </a:endParaRPr>
          </a:p>
        </p:txBody>
      </p:sp>
      <p:sp>
        <p:nvSpPr>
          <p:cNvPr id="1453" name=""/>
          <p:cNvSpPr/>
          <p:nvPr/>
        </p:nvSpPr>
        <p:spPr>
          <a:xfrm>
            <a:off x="7053120" y="6394320"/>
            <a:ext cx="457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700" strike="noStrike" u="none">
                <a:solidFill>
                  <a:srgbClr val="3333cc"/>
                </a:solidFill>
                <a:effectLst/>
                <a:uFillTx/>
                <a:latin typeface="Arial"/>
              </a:rPr>
              <a:t>(-$250,500)</a:t>
            </a:r>
            <a:endParaRPr b="0" lang="en-US" sz="700" strike="noStrike" u="none">
              <a:solidFill>
                <a:srgbClr val="000000"/>
              </a:solidFill>
              <a:effectLst/>
              <a:uFillTx/>
              <a:latin typeface="Arial"/>
            </a:endParaRPr>
          </a:p>
        </p:txBody>
      </p:sp>
      <p:grpSp>
        <p:nvGrpSpPr>
          <p:cNvPr id="1454" name=""/>
          <p:cNvGrpSpPr/>
          <p:nvPr/>
        </p:nvGrpSpPr>
        <p:grpSpPr>
          <a:xfrm>
            <a:off x="7705800" y="5583240"/>
            <a:ext cx="874440" cy="481680"/>
            <a:chOff x="7705800" y="5583240"/>
            <a:chExt cx="874440" cy="481680"/>
          </a:xfrm>
        </p:grpSpPr>
        <p:sp>
          <p:nvSpPr>
            <p:cNvPr id="1455" name=""/>
            <p:cNvSpPr/>
            <p:nvPr/>
          </p:nvSpPr>
          <p:spPr>
            <a:xfrm>
              <a:off x="7705800" y="558648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456" name=""/>
            <p:cNvSpPr/>
            <p:nvPr/>
          </p:nvSpPr>
          <p:spPr>
            <a:xfrm>
              <a:off x="7825680" y="5583240"/>
              <a:ext cx="565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3333cc"/>
                  </a:solidFill>
                  <a:effectLst/>
                  <a:uFillTx/>
                  <a:latin typeface="Arial"/>
                </a:rPr>
                <a:t>Total Surplus</a:t>
              </a:r>
              <a:endParaRPr b="0" lang="en-US" sz="700" strike="noStrike" u="none">
                <a:solidFill>
                  <a:srgbClr val="000000"/>
                </a:solidFill>
                <a:effectLst/>
                <a:uFillTx/>
                <a:latin typeface="Arial"/>
              </a:endParaRPr>
            </a:p>
          </p:txBody>
        </p:sp>
        <p:sp>
          <p:nvSpPr>
            <p:cNvPr id="1457" name=""/>
            <p:cNvSpPr/>
            <p:nvPr/>
          </p:nvSpPr>
          <p:spPr>
            <a:xfrm>
              <a:off x="7705800" y="571032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458" name=""/>
            <p:cNvSpPr/>
            <p:nvPr/>
          </p:nvSpPr>
          <p:spPr>
            <a:xfrm>
              <a:off x="7809840" y="5707080"/>
              <a:ext cx="4798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3333cc"/>
                  </a:solidFill>
                  <a:effectLst/>
                  <a:uFillTx/>
                  <a:latin typeface="Arial"/>
                </a:rPr>
                <a:t>(+$255,000)</a:t>
              </a:r>
              <a:endParaRPr b="0" lang="en-US" sz="700" strike="noStrike" u="none">
                <a:solidFill>
                  <a:srgbClr val="000000"/>
                </a:solidFill>
                <a:effectLst/>
                <a:uFillTx/>
                <a:latin typeface="Arial"/>
              </a:endParaRPr>
            </a:p>
          </p:txBody>
        </p:sp>
        <p:sp>
          <p:nvSpPr>
            <p:cNvPr id="1459" name=""/>
            <p:cNvSpPr/>
            <p:nvPr/>
          </p:nvSpPr>
          <p:spPr>
            <a:xfrm>
              <a:off x="7705800" y="583416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460" name=""/>
            <p:cNvSpPr/>
            <p:nvPr/>
          </p:nvSpPr>
          <p:spPr>
            <a:xfrm>
              <a:off x="7847640" y="5830920"/>
              <a:ext cx="73260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3333cc"/>
                  </a:solidFill>
                  <a:effectLst/>
                  <a:uFillTx/>
                  <a:latin typeface="Arial"/>
                </a:rPr>
                <a:t>Line item for TVA</a:t>
              </a:r>
              <a:endParaRPr b="0" lang="en-US" sz="700" strike="noStrike" u="none">
                <a:solidFill>
                  <a:srgbClr val="000000"/>
                </a:solidFill>
                <a:effectLst/>
                <a:uFillTx/>
                <a:latin typeface="Arial"/>
              </a:endParaRPr>
            </a:p>
          </p:txBody>
        </p:sp>
        <p:sp>
          <p:nvSpPr>
            <p:cNvPr id="1461" name=""/>
            <p:cNvSpPr/>
            <p:nvPr/>
          </p:nvSpPr>
          <p:spPr>
            <a:xfrm>
              <a:off x="7705800" y="595800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462" name=""/>
            <p:cNvSpPr/>
            <p:nvPr/>
          </p:nvSpPr>
          <p:spPr>
            <a:xfrm>
              <a:off x="7830360" y="5954760"/>
              <a:ext cx="6148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3333cc"/>
                  </a:solidFill>
                  <a:effectLst/>
                  <a:uFillTx/>
                  <a:latin typeface="Arial"/>
                </a:rPr>
                <a:t> Cost $250,000</a:t>
              </a:r>
              <a:endParaRPr b="0" lang="en-US" sz="700" strike="noStrike" u="none">
                <a:solidFill>
                  <a:srgbClr val="000000"/>
                </a:solidFill>
                <a:effectLst/>
                <a:uFillTx/>
                <a:latin typeface="Arial"/>
              </a:endParaRPr>
            </a:p>
          </p:txBody>
        </p:sp>
      </p:grpSp>
      <p:sp>
        <p:nvSpPr>
          <p:cNvPr id="1463" name=""/>
          <p:cNvSpPr/>
          <p:nvPr/>
        </p:nvSpPr>
        <p:spPr>
          <a:xfrm>
            <a:off x="7559640" y="690480"/>
            <a:ext cx="1800" cy="5543640"/>
          </a:xfrm>
          <a:prstGeom prst="line">
            <a:avLst/>
          </a:prstGeom>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64" name=""/>
          <p:cNvSpPr/>
          <p:nvPr/>
        </p:nvSpPr>
        <p:spPr>
          <a:xfrm>
            <a:off x="7643880" y="333360"/>
            <a:ext cx="798480" cy="222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65" name=""/>
          <p:cNvSpPr/>
          <p:nvPr/>
        </p:nvSpPr>
        <p:spPr>
          <a:xfrm>
            <a:off x="7731000" y="388800"/>
            <a:ext cx="6476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Final Passage</a:t>
            </a:r>
            <a:endParaRPr b="0" lang="en-US" sz="800" strike="noStrike" u="none">
              <a:solidFill>
                <a:srgbClr val="000000"/>
              </a:solidFill>
              <a:effectLst/>
              <a:uFillTx/>
              <a:latin typeface="Arial"/>
            </a:endParaRPr>
          </a:p>
        </p:txBody>
      </p:sp>
      <p:sp>
        <p:nvSpPr>
          <p:cNvPr id="1466" name=""/>
          <p:cNvSpPr/>
          <p:nvPr/>
        </p:nvSpPr>
        <p:spPr>
          <a:xfrm>
            <a:off x="7674120" y="325440"/>
            <a:ext cx="730080" cy="270000"/>
          </a:xfrm>
          <a:prstGeom prst="rect">
            <a:avLst/>
          </a:prstGeom>
          <a:noFill/>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67" name=""/>
          <p:cNvSpPr/>
          <p:nvPr/>
        </p:nvSpPr>
        <p:spPr>
          <a:xfrm>
            <a:off x="7386480" y="965160"/>
            <a:ext cx="1143000" cy="7732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68" name=""/>
          <p:cNvSpPr/>
          <p:nvPr/>
        </p:nvSpPr>
        <p:spPr>
          <a:xfrm>
            <a:off x="7649280" y="101592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469" name=""/>
          <p:cNvSpPr/>
          <p:nvPr/>
        </p:nvSpPr>
        <p:spPr>
          <a:xfrm>
            <a:off x="7693560" y="1015920"/>
            <a:ext cx="3528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 Senate</a:t>
            </a:r>
            <a:endParaRPr b="0" lang="en-US" sz="800" strike="noStrike" u="none">
              <a:solidFill>
                <a:srgbClr val="000000"/>
              </a:solidFill>
              <a:effectLst/>
              <a:uFillTx/>
              <a:latin typeface="Arial"/>
            </a:endParaRPr>
          </a:p>
        </p:txBody>
      </p:sp>
      <p:sp>
        <p:nvSpPr>
          <p:cNvPr id="1470" name=""/>
          <p:cNvSpPr/>
          <p:nvPr/>
        </p:nvSpPr>
        <p:spPr>
          <a:xfrm>
            <a:off x="7694640" y="1154160"/>
            <a:ext cx="3981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Passage</a:t>
            </a:r>
            <a:endParaRPr b="0" lang="en-US" sz="800" strike="noStrike" u="none">
              <a:solidFill>
                <a:srgbClr val="000000"/>
              </a:solidFill>
              <a:effectLst/>
              <a:uFillTx/>
              <a:latin typeface="Arial"/>
            </a:endParaRPr>
          </a:p>
        </p:txBody>
      </p:sp>
      <p:sp>
        <p:nvSpPr>
          <p:cNvPr id="1471" name=""/>
          <p:cNvSpPr/>
          <p:nvPr/>
        </p:nvSpPr>
        <p:spPr>
          <a:xfrm>
            <a:off x="7649280" y="129060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472" name=""/>
          <p:cNvSpPr/>
          <p:nvPr/>
        </p:nvSpPr>
        <p:spPr>
          <a:xfrm>
            <a:off x="7696080" y="1290600"/>
            <a:ext cx="5284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Conference</a:t>
            </a:r>
            <a:endParaRPr b="0" lang="en-US" sz="800" strike="noStrike" u="none">
              <a:solidFill>
                <a:srgbClr val="000000"/>
              </a:solidFill>
              <a:effectLst/>
              <a:uFillTx/>
              <a:latin typeface="Arial"/>
            </a:endParaRPr>
          </a:p>
        </p:txBody>
      </p:sp>
      <p:sp>
        <p:nvSpPr>
          <p:cNvPr id="1473" name=""/>
          <p:cNvSpPr/>
          <p:nvPr/>
        </p:nvSpPr>
        <p:spPr>
          <a:xfrm>
            <a:off x="7696080" y="1428840"/>
            <a:ext cx="4719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completed</a:t>
            </a:r>
            <a:endParaRPr b="0" lang="en-US" sz="800" strike="noStrike" u="none">
              <a:solidFill>
                <a:srgbClr val="000000"/>
              </a:solidFill>
              <a:effectLst/>
              <a:uFillTx/>
              <a:latin typeface="Arial"/>
            </a:endParaRPr>
          </a:p>
        </p:txBody>
      </p:sp>
      <p:sp>
        <p:nvSpPr>
          <p:cNvPr id="1474" name=""/>
          <p:cNvSpPr/>
          <p:nvPr/>
        </p:nvSpPr>
        <p:spPr>
          <a:xfrm>
            <a:off x="7649280" y="156672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475" name=""/>
          <p:cNvSpPr/>
          <p:nvPr/>
        </p:nvSpPr>
        <p:spPr>
          <a:xfrm>
            <a:off x="7694640" y="1566720"/>
            <a:ext cx="3412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Signing</a:t>
            </a:r>
            <a:endParaRPr b="0" lang="en-US" sz="800" strike="noStrike" u="none">
              <a:solidFill>
                <a:srgbClr val="000000"/>
              </a:solidFill>
              <a:effectLst/>
              <a:uFillTx/>
              <a:latin typeface="Arial"/>
            </a:endParaRPr>
          </a:p>
        </p:txBody>
      </p:sp>
      <p:sp>
        <p:nvSpPr>
          <p:cNvPr id="1476" name=""/>
          <p:cNvSpPr/>
          <p:nvPr/>
        </p:nvSpPr>
        <p:spPr>
          <a:xfrm>
            <a:off x="7413480" y="2695680"/>
            <a:ext cx="1105200" cy="911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77" name=""/>
          <p:cNvSpPr/>
          <p:nvPr/>
        </p:nvSpPr>
        <p:spPr>
          <a:xfrm>
            <a:off x="7643160" y="278460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478" name=""/>
          <p:cNvSpPr/>
          <p:nvPr/>
        </p:nvSpPr>
        <p:spPr>
          <a:xfrm>
            <a:off x="7733160" y="2784600"/>
            <a:ext cx="4150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Lobbying</a:t>
            </a:r>
            <a:endParaRPr b="0" lang="en-US" sz="800" strike="noStrike" u="none">
              <a:solidFill>
                <a:srgbClr val="000000"/>
              </a:solidFill>
              <a:effectLst/>
              <a:uFillTx/>
              <a:latin typeface="Arial"/>
            </a:endParaRPr>
          </a:p>
        </p:txBody>
      </p:sp>
      <p:sp>
        <p:nvSpPr>
          <p:cNvPr id="1479" name=""/>
          <p:cNvSpPr/>
          <p:nvPr/>
        </p:nvSpPr>
        <p:spPr>
          <a:xfrm>
            <a:off x="7643160" y="302112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480" name=""/>
          <p:cNvSpPr/>
          <p:nvPr/>
        </p:nvSpPr>
        <p:spPr>
          <a:xfrm>
            <a:off x="7736040" y="3021120"/>
            <a:ext cx="6364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Earned media</a:t>
            </a:r>
            <a:endParaRPr b="0" lang="en-US" sz="800" strike="noStrike" u="none">
              <a:solidFill>
                <a:srgbClr val="000000"/>
              </a:solidFill>
              <a:effectLst/>
              <a:uFillTx/>
              <a:latin typeface="Arial"/>
            </a:endParaRPr>
          </a:p>
        </p:txBody>
      </p:sp>
      <p:sp>
        <p:nvSpPr>
          <p:cNvPr id="1481" name=""/>
          <p:cNvSpPr/>
          <p:nvPr/>
        </p:nvSpPr>
        <p:spPr>
          <a:xfrm>
            <a:off x="7666920" y="326376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482" name=""/>
          <p:cNvSpPr/>
          <p:nvPr/>
        </p:nvSpPr>
        <p:spPr>
          <a:xfrm>
            <a:off x="7760880" y="3263760"/>
            <a:ext cx="4658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TV &amp; Print</a:t>
            </a:r>
            <a:endParaRPr b="0" lang="en-US" sz="800" strike="noStrike" u="none">
              <a:solidFill>
                <a:srgbClr val="000000"/>
              </a:solidFill>
              <a:effectLst/>
              <a:uFillTx/>
              <a:latin typeface="Arial"/>
            </a:endParaRPr>
          </a:p>
        </p:txBody>
      </p:sp>
      <p:sp>
        <p:nvSpPr>
          <p:cNvPr id="1483" name=""/>
          <p:cNvSpPr/>
          <p:nvPr/>
        </p:nvSpPr>
        <p:spPr>
          <a:xfrm>
            <a:off x="7757640" y="3402000"/>
            <a:ext cx="2278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Buys</a:t>
            </a:r>
            <a:endParaRPr b="0" lang="en-US" sz="800" strike="noStrike" u="none">
              <a:solidFill>
                <a:srgbClr val="000000"/>
              </a:solidFill>
              <a:effectLst/>
              <a:uFillTx/>
              <a:latin typeface="Arial"/>
            </a:endParaRPr>
          </a:p>
        </p:txBody>
      </p:sp>
      <p:sp>
        <p:nvSpPr>
          <p:cNvPr id="1484" name=""/>
          <p:cNvSpPr/>
          <p:nvPr/>
        </p:nvSpPr>
        <p:spPr>
          <a:xfrm>
            <a:off x="7473960" y="5062680"/>
            <a:ext cx="1050840" cy="41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85" name=""/>
          <p:cNvSpPr/>
          <p:nvPr/>
        </p:nvSpPr>
        <p:spPr>
          <a:xfrm>
            <a:off x="7593120" y="5234040"/>
            <a:ext cx="273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a:t>
            </a:r>
            <a:endParaRPr b="0" lang="en-US" sz="600" strike="noStrike" u="none">
              <a:solidFill>
                <a:srgbClr val="000000"/>
              </a:solidFill>
              <a:effectLst/>
              <a:uFillTx/>
              <a:latin typeface="Arial"/>
            </a:endParaRPr>
          </a:p>
        </p:txBody>
      </p:sp>
      <p:sp>
        <p:nvSpPr>
          <p:cNvPr id="1486" name=""/>
          <p:cNvSpPr/>
          <p:nvPr/>
        </p:nvSpPr>
        <p:spPr>
          <a:xfrm>
            <a:off x="7773840" y="5110200"/>
            <a:ext cx="71028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Projected cost =   No</a:t>
            </a:r>
            <a:endParaRPr b="0" lang="en-US" sz="600" strike="noStrike" u="none">
              <a:solidFill>
                <a:srgbClr val="000000"/>
              </a:solidFill>
              <a:effectLst/>
              <a:uFillTx/>
              <a:latin typeface="Arial"/>
            </a:endParaRPr>
          </a:p>
        </p:txBody>
      </p:sp>
      <p:sp>
        <p:nvSpPr>
          <p:cNvPr id="1487" name=""/>
          <p:cNvSpPr/>
          <p:nvPr/>
        </p:nvSpPr>
        <p:spPr>
          <a:xfrm>
            <a:off x="7759440" y="5221440"/>
            <a:ext cx="65304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increase from 1999</a:t>
            </a:r>
            <a:endParaRPr b="0" lang="en-US" sz="600" strike="noStrike" u="none">
              <a:solidFill>
                <a:srgbClr val="000000"/>
              </a:solidFill>
              <a:effectLst/>
              <a:uFillTx/>
              <a:latin typeface="Arial"/>
            </a:endParaRPr>
          </a:p>
        </p:txBody>
      </p:sp>
      <p:sp>
        <p:nvSpPr>
          <p:cNvPr id="1488" name=""/>
          <p:cNvSpPr/>
          <p:nvPr/>
        </p:nvSpPr>
        <p:spPr>
          <a:xfrm>
            <a:off x="7726320" y="5330880"/>
            <a:ext cx="4791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3333cc"/>
                </a:solidFill>
                <a:effectLst/>
                <a:uFillTx/>
                <a:latin typeface="Arial"/>
              </a:rPr>
              <a:t>($3.31 Million)</a:t>
            </a:r>
            <a:endParaRPr b="0" lang="en-US" sz="600" strike="noStrike" u="none">
              <a:solidFill>
                <a:srgbClr val="000000"/>
              </a:solidFill>
              <a:effectLst/>
              <a:uFillTx/>
              <a:latin typeface="Arial"/>
            </a:endParaRPr>
          </a:p>
        </p:txBody>
      </p:sp>
      <p:sp>
        <p:nvSpPr>
          <p:cNvPr id="1489" name=""/>
          <p:cNvSpPr/>
          <p:nvPr/>
        </p:nvSpPr>
        <p:spPr>
          <a:xfrm>
            <a:off x="5546880" y="939960"/>
            <a:ext cx="1255680" cy="1049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90" name=""/>
          <p:cNvSpPr/>
          <p:nvPr/>
        </p:nvSpPr>
        <p:spPr>
          <a:xfrm>
            <a:off x="5672880" y="103176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491" name=""/>
          <p:cNvSpPr/>
          <p:nvPr/>
        </p:nvSpPr>
        <p:spPr>
          <a:xfrm>
            <a:off x="5767200" y="1031760"/>
            <a:ext cx="2959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House</a:t>
            </a:r>
            <a:endParaRPr b="0" lang="en-US" sz="800" strike="noStrike" u="none">
              <a:solidFill>
                <a:srgbClr val="000000"/>
              </a:solidFill>
              <a:effectLst/>
              <a:uFillTx/>
              <a:latin typeface="Arial"/>
            </a:endParaRPr>
          </a:p>
        </p:txBody>
      </p:sp>
      <p:sp>
        <p:nvSpPr>
          <p:cNvPr id="1492" name=""/>
          <p:cNvSpPr/>
          <p:nvPr/>
        </p:nvSpPr>
        <p:spPr>
          <a:xfrm>
            <a:off x="5768640" y="1170000"/>
            <a:ext cx="6534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Subcommittee</a:t>
            </a:r>
            <a:endParaRPr b="0" lang="en-US" sz="800" strike="noStrike" u="none">
              <a:solidFill>
                <a:srgbClr val="000000"/>
              </a:solidFill>
              <a:effectLst/>
              <a:uFillTx/>
              <a:latin typeface="Arial"/>
            </a:endParaRPr>
          </a:p>
        </p:txBody>
      </p:sp>
      <p:sp>
        <p:nvSpPr>
          <p:cNvPr id="1493" name=""/>
          <p:cNvSpPr/>
          <p:nvPr/>
        </p:nvSpPr>
        <p:spPr>
          <a:xfrm>
            <a:off x="5767560" y="1308240"/>
            <a:ext cx="7840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mark-up:Sept. 21</a:t>
            </a:r>
            <a:endParaRPr b="0" lang="en-US" sz="800" strike="noStrike" u="none">
              <a:solidFill>
                <a:srgbClr val="000000"/>
              </a:solidFill>
              <a:effectLst/>
              <a:uFillTx/>
              <a:latin typeface="Arial"/>
            </a:endParaRPr>
          </a:p>
        </p:txBody>
      </p:sp>
      <p:sp>
        <p:nvSpPr>
          <p:cNvPr id="1494" name=""/>
          <p:cNvSpPr/>
          <p:nvPr/>
        </p:nvSpPr>
        <p:spPr>
          <a:xfrm>
            <a:off x="5672880" y="144612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495" name=""/>
          <p:cNvSpPr/>
          <p:nvPr/>
        </p:nvSpPr>
        <p:spPr>
          <a:xfrm>
            <a:off x="5768280" y="1446120"/>
            <a:ext cx="4888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House Full</a:t>
            </a:r>
            <a:endParaRPr b="0" lang="en-US" sz="800" strike="noStrike" u="none">
              <a:solidFill>
                <a:srgbClr val="000000"/>
              </a:solidFill>
              <a:effectLst/>
              <a:uFillTx/>
              <a:latin typeface="Arial"/>
            </a:endParaRPr>
          </a:p>
        </p:txBody>
      </p:sp>
      <p:sp>
        <p:nvSpPr>
          <p:cNvPr id="1496" name=""/>
          <p:cNvSpPr/>
          <p:nvPr/>
        </p:nvSpPr>
        <p:spPr>
          <a:xfrm>
            <a:off x="5772240" y="1584360"/>
            <a:ext cx="7495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Committee mark</a:t>
            </a:r>
            <a:endParaRPr b="0" lang="en-US" sz="800" strike="noStrike" u="none">
              <a:solidFill>
                <a:srgbClr val="000000"/>
              </a:solidFill>
              <a:effectLst/>
              <a:uFillTx/>
              <a:latin typeface="Arial"/>
            </a:endParaRPr>
          </a:p>
        </p:txBody>
      </p:sp>
      <p:sp>
        <p:nvSpPr>
          <p:cNvPr id="1497" name=""/>
          <p:cNvSpPr/>
          <p:nvPr/>
        </p:nvSpPr>
        <p:spPr>
          <a:xfrm>
            <a:off x="5767200" y="1720800"/>
            <a:ext cx="1483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-up</a:t>
            </a:r>
            <a:endParaRPr b="0" lang="en-US" sz="800" strike="noStrike" u="none">
              <a:solidFill>
                <a:srgbClr val="000000"/>
              </a:solidFill>
              <a:effectLst/>
              <a:uFillTx/>
              <a:latin typeface="Arial"/>
            </a:endParaRPr>
          </a:p>
        </p:txBody>
      </p:sp>
      <p:sp>
        <p:nvSpPr>
          <p:cNvPr id="1498" name=""/>
          <p:cNvSpPr/>
          <p:nvPr/>
        </p:nvSpPr>
        <p:spPr>
          <a:xfrm>
            <a:off x="1096920" y="685800"/>
            <a:ext cx="380880" cy="187200"/>
          </a:xfrm>
          <a:prstGeom prst="rect">
            <a:avLst/>
          </a:prstGeom>
          <a:noFill/>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499" name=""/>
          <p:cNvSpPr/>
          <p:nvPr/>
        </p:nvSpPr>
        <p:spPr>
          <a:xfrm>
            <a:off x="1200240" y="719280"/>
            <a:ext cx="1936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Jan.</a:t>
            </a:r>
            <a:endParaRPr b="0" lang="en-US" sz="800" strike="noStrike" u="none">
              <a:solidFill>
                <a:srgbClr val="000000"/>
              </a:solidFill>
              <a:effectLst/>
              <a:uFillTx/>
              <a:latin typeface="Arial"/>
            </a:endParaRPr>
          </a:p>
        </p:txBody>
      </p:sp>
      <p:sp>
        <p:nvSpPr>
          <p:cNvPr id="1500" name=""/>
          <p:cNvSpPr/>
          <p:nvPr/>
        </p:nvSpPr>
        <p:spPr>
          <a:xfrm>
            <a:off x="2486160" y="685800"/>
            <a:ext cx="558720" cy="187200"/>
          </a:xfrm>
          <a:prstGeom prst="rect">
            <a:avLst/>
          </a:prstGeom>
          <a:noFill/>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01" name=""/>
          <p:cNvSpPr/>
          <p:nvPr/>
        </p:nvSpPr>
        <p:spPr>
          <a:xfrm>
            <a:off x="2536920" y="719280"/>
            <a:ext cx="48888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Jan. - Feb.</a:t>
            </a:r>
            <a:endParaRPr b="0" lang="en-US" sz="800" strike="noStrike" u="none">
              <a:solidFill>
                <a:srgbClr val="000000"/>
              </a:solidFill>
              <a:effectLst/>
              <a:uFillTx/>
              <a:latin typeface="Arial"/>
            </a:endParaRPr>
          </a:p>
        </p:txBody>
      </p:sp>
      <p:sp>
        <p:nvSpPr>
          <p:cNvPr id="1502" name=""/>
          <p:cNvSpPr/>
          <p:nvPr/>
        </p:nvSpPr>
        <p:spPr>
          <a:xfrm>
            <a:off x="3621240" y="685800"/>
            <a:ext cx="558720" cy="187200"/>
          </a:xfrm>
          <a:prstGeom prst="rect">
            <a:avLst/>
          </a:prstGeom>
          <a:noFill/>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03" name=""/>
          <p:cNvSpPr/>
          <p:nvPr/>
        </p:nvSpPr>
        <p:spPr>
          <a:xfrm>
            <a:off x="3664800" y="714240"/>
            <a:ext cx="5000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Feb. - Mar.</a:t>
            </a:r>
            <a:endParaRPr b="0" lang="en-US" sz="800" strike="noStrike" u="none">
              <a:solidFill>
                <a:srgbClr val="000000"/>
              </a:solidFill>
              <a:effectLst/>
              <a:uFillTx/>
              <a:latin typeface="Arial"/>
            </a:endParaRPr>
          </a:p>
        </p:txBody>
      </p:sp>
      <p:sp>
        <p:nvSpPr>
          <p:cNvPr id="1504" name=""/>
          <p:cNvSpPr/>
          <p:nvPr/>
        </p:nvSpPr>
        <p:spPr>
          <a:xfrm>
            <a:off x="4741920" y="685800"/>
            <a:ext cx="557280" cy="187200"/>
          </a:xfrm>
          <a:prstGeom prst="rect">
            <a:avLst/>
          </a:prstGeom>
          <a:noFill/>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05" name=""/>
          <p:cNvSpPr/>
          <p:nvPr/>
        </p:nvSpPr>
        <p:spPr>
          <a:xfrm>
            <a:off x="4776480" y="714240"/>
            <a:ext cx="5058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Mar. - Aug.</a:t>
            </a:r>
            <a:endParaRPr b="0" lang="en-US" sz="800" strike="noStrike" u="none">
              <a:solidFill>
                <a:srgbClr val="000000"/>
              </a:solidFill>
              <a:effectLst/>
              <a:uFillTx/>
              <a:latin typeface="Arial"/>
            </a:endParaRPr>
          </a:p>
        </p:txBody>
      </p:sp>
      <p:sp>
        <p:nvSpPr>
          <p:cNvPr id="1506" name=""/>
          <p:cNvSpPr/>
          <p:nvPr/>
        </p:nvSpPr>
        <p:spPr>
          <a:xfrm>
            <a:off x="5769000" y="685800"/>
            <a:ext cx="557280" cy="187200"/>
          </a:xfrm>
          <a:prstGeom prst="rect">
            <a:avLst/>
          </a:prstGeom>
          <a:noFill/>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07" name=""/>
          <p:cNvSpPr/>
          <p:nvPr/>
        </p:nvSpPr>
        <p:spPr>
          <a:xfrm>
            <a:off x="5789160" y="719280"/>
            <a:ext cx="5342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Mar. - Sept.</a:t>
            </a:r>
            <a:endParaRPr b="0" lang="en-US" sz="800" strike="noStrike" u="none">
              <a:solidFill>
                <a:srgbClr val="000000"/>
              </a:solidFill>
              <a:effectLst/>
              <a:uFillTx/>
              <a:latin typeface="Arial"/>
            </a:endParaRPr>
          </a:p>
        </p:txBody>
      </p:sp>
      <p:sp>
        <p:nvSpPr>
          <p:cNvPr id="1508" name=""/>
          <p:cNvSpPr/>
          <p:nvPr/>
        </p:nvSpPr>
        <p:spPr>
          <a:xfrm>
            <a:off x="6764400" y="685800"/>
            <a:ext cx="558720" cy="204840"/>
          </a:xfrm>
          <a:prstGeom prst="rect">
            <a:avLst/>
          </a:prstGeom>
          <a:noFill/>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09" name=""/>
          <p:cNvSpPr/>
          <p:nvPr/>
        </p:nvSpPr>
        <p:spPr>
          <a:xfrm>
            <a:off x="6813000" y="727200"/>
            <a:ext cx="4885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Oct. - Nov.</a:t>
            </a:r>
            <a:endParaRPr b="0" lang="en-US" sz="800" strike="noStrike" u="none">
              <a:solidFill>
                <a:srgbClr val="000000"/>
              </a:solidFill>
              <a:effectLst/>
              <a:uFillTx/>
              <a:latin typeface="Arial"/>
            </a:endParaRPr>
          </a:p>
        </p:txBody>
      </p:sp>
      <p:sp>
        <p:nvSpPr>
          <p:cNvPr id="1510" name=""/>
          <p:cNvSpPr/>
          <p:nvPr/>
        </p:nvSpPr>
        <p:spPr>
          <a:xfrm>
            <a:off x="7659720" y="685800"/>
            <a:ext cx="744480" cy="174600"/>
          </a:xfrm>
          <a:prstGeom prst="rect">
            <a:avLst/>
          </a:prstGeom>
          <a:noFill/>
          <a:ln w="7920">
            <a:solidFill>
              <a:srgbClr val="3333cc"/>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11" name=""/>
          <p:cNvSpPr/>
          <p:nvPr/>
        </p:nvSpPr>
        <p:spPr>
          <a:xfrm>
            <a:off x="7663680" y="712800"/>
            <a:ext cx="7272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Jan. - Oct. 2000</a:t>
            </a:r>
            <a:endParaRPr b="0" lang="en-US" sz="800" strike="noStrike" u="none">
              <a:solidFill>
                <a:srgbClr val="000000"/>
              </a:solidFill>
              <a:effectLst/>
              <a:uFillTx/>
              <a:latin typeface="Arial"/>
            </a:endParaRPr>
          </a:p>
        </p:txBody>
      </p:sp>
      <p:sp>
        <p:nvSpPr>
          <p:cNvPr id="1512" name=""/>
          <p:cNvSpPr/>
          <p:nvPr/>
        </p:nvSpPr>
        <p:spPr>
          <a:xfrm>
            <a:off x="3311640" y="1035000"/>
            <a:ext cx="1198440" cy="7747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13" name=""/>
          <p:cNvSpPr/>
          <p:nvPr/>
        </p:nvSpPr>
        <p:spPr>
          <a:xfrm>
            <a:off x="3412440" y="108108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514" name=""/>
          <p:cNvSpPr/>
          <p:nvPr/>
        </p:nvSpPr>
        <p:spPr>
          <a:xfrm>
            <a:off x="3415680" y="1085760"/>
            <a:ext cx="9997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  Paxon/Moler to head</a:t>
            </a:r>
            <a:endParaRPr b="0" lang="en-US" sz="800" strike="noStrike" u="none">
              <a:solidFill>
                <a:srgbClr val="000000"/>
              </a:solidFill>
              <a:effectLst/>
              <a:uFillTx/>
              <a:latin typeface="Arial"/>
            </a:endParaRPr>
          </a:p>
        </p:txBody>
      </p:sp>
      <p:sp>
        <p:nvSpPr>
          <p:cNvPr id="1515" name=""/>
          <p:cNvSpPr/>
          <p:nvPr/>
        </p:nvSpPr>
        <p:spPr>
          <a:xfrm>
            <a:off x="3379680" y="1224000"/>
            <a:ext cx="46044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   coalition</a:t>
            </a:r>
            <a:endParaRPr b="0" lang="en-US" sz="800" strike="noStrike" u="none">
              <a:solidFill>
                <a:srgbClr val="000000"/>
              </a:solidFill>
              <a:effectLst/>
              <a:uFillTx/>
              <a:latin typeface="Arial"/>
            </a:endParaRPr>
          </a:p>
        </p:txBody>
      </p:sp>
      <p:sp>
        <p:nvSpPr>
          <p:cNvPr id="1516" name=""/>
          <p:cNvSpPr/>
          <p:nvPr/>
        </p:nvSpPr>
        <p:spPr>
          <a:xfrm>
            <a:off x="3412440" y="1357200"/>
            <a:ext cx="3636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a:t>
            </a:r>
            <a:endParaRPr b="0" lang="en-US" sz="800" strike="noStrike" u="none">
              <a:solidFill>
                <a:srgbClr val="000000"/>
              </a:solidFill>
              <a:effectLst/>
              <a:uFillTx/>
              <a:latin typeface="Arial"/>
            </a:endParaRPr>
          </a:p>
        </p:txBody>
      </p:sp>
      <p:sp>
        <p:nvSpPr>
          <p:cNvPr id="1517" name=""/>
          <p:cNvSpPr/>
          <p:nvPr/>
        </p:nvSpPr>
        <p:spPr>
          <a:xfrm>
            <a:off x="3416400" y="1362240"/>
            <a:ext cx="7668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  Senate PUCHA</a:t>
            </a:r>
            <a:endParaRPr b="0" lang="en-US" sz="800" strike="noStrike" u="none">
              <a:solidFill>
                <a:srgbClr val="000000"/>
              </a:solidFill>
              <a:effectLst/>
              <a:uFillTx/>
              <a:latin typeface="Arial"/>
            </a:endParaRPr>
          </a:p>
        </p:txBody>
      </p:sp>
      <p:sp>
        <p:nvSpPr>
          <p:cNvPr id="1518" name=""/>
          <p:cNvSpPr/>
          <p:nvPr/>
        </p:nvSpPr>
        <p:spPr>
          <a:xfrm>
            <a:off x="3378600" y="1498680"/>
            <a:ext cx="92592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   legislation passed/</a:t>
            </a:r>
            <a:endParaRPr b="0" lang="en-US" sz="800" strike="noStrike" u="none">
              <a:solidFill>
                <a:srgbClr val="000000"/>
              </a:solidFill>
              <a:effectLst/>
              <a:uFillTx/>
              <a:latin typeface="Arial"/>
            </a:endParaRPr>
          </a:p>
        </p:txBody>
      </p:sp>
      <p:sp>
        <p:nvSpPr>
          <p:cNvPr id="1519" name=""/>
          <p:cNvSpPr/>
          <p:nvPr/>
        </p:nvSpPr>
        <p:spPr>
          <a:xfrm>
            <a:off x="3376800" y="1636560"/>
            <a:ext cx="279000" cy="12204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3333cc"/>
                </a:solidFill>
                <a:effectLst/>
                <a:uFillTx/>
                <a:latin typeface="Arial"/>
              </a:rPr>
              <a:t>   held</a:t>
            </a:r>
            <a:endParaRPr b="0" lang="en-US" sz="800" strike="noStrike" u="none">
              <a:solidFill>
                <a:srgbClr val="000000"/>
              </a:solidFill>
              <a:effectLst/>
              <a:uFillTx/>
              <a:latin typeface="Arial"/>
            </a:endParaRPr>
          </a:p>
        </p:txBody>
      </p:sp>
      <p:sp>
        <p:nvSpPr>
          <p:cNvPr id="1520" name=""/>
          <p:cNvSpPr/>
          <p:nvPr/>
        </p:nvSpPr>
        <p:spPr>
          <a:xfrm>
            <a:off x="5537160" y="5035680"/>
            <a:ext cx="1170000" cy="1757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21" name=""/>
          <p:cNvSpPr/>
          <p:nvPr/>
        </p:nvSpPr>
        <p:spPr>
          <a:xfrm>
            <a:off x="5646600" y="508320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522" name=""/>
          <p:cNvSpPr/>
          <p:nvPr/>
        </p:nvSpPr>
        <p:spPr>
          <a:xfrm>
            <a:off x="5752440" y="5083200"/>
            <a:ext cx="4870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Special TVA</a:t>
            </a:r>
            <a:endParaRPr b="0" lang="en-US" sz="700" strike="noStrike" u="none">
              <a:solidFill>
                <a:srgbClr val="000000"/>
              </a:solidFill>
              <a:effectLst/>
              <a:uFillTx/>
              <a:latin typeface="Arial"/>
            </a:endParaRPr>
          </a:p>
        </p:txBody>
      </p:sp>
      <p:sp>
        <p:nvSpPr>
          <p:cNvPr id="1523" name=""/>
          <p:cNvSpPr/>
          <p:nvPr/>
        </p:nvSpPr>
        <p:spPr>
          <a:xfrm>
            <a:off x="5646600" y="520704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524" name=""/>
          <p:cNvSpPr/>
          <p:nvPr/>
        </p:nvSpPr>
        <p:spPr>
          <a:xfrm>
            <a:off x="5720400" y="5207040"/>
            <a:ext cx="295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 Cost</a:t>
            </a:r>
            <a:endParaRPr b="0" lang="en-US" sz="700" strike="noStrike" u="none">
              <a:solidFill>
                <a:srgbClr val="000000"/>
              </a:solidFill>
              <a:effectLst/>
              <a:uFillTx/>
              <a:latin typeface="Arial"/>
            </a:endParaRPr>
          </a:p>
        </p:txBody>
      </p:sp>
      <p:sp>
        <p:nvSpPr>
          <p:cNvPr id="1525" name=""/>
          <p:cNvSpPr/>
          <p:nvPr/>
        </p:nvSpPr>
        <p:spPr>
          <a:xfrm>
            <a:off x="6123600" y="5207040"/>
            <a:ext cx="349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$20,000)</a:t>
            </a:r>
            <a:endParaRPr b="0" lang="en-US" sz="700" strike="noStrike" u="none">
              <a:solidFill>
                <a:srgbClr val="000000"/>
              </a:solidFill>
              <a:effectLst/>
              <a:uFillTx/>
              <a:latin typeface="Arial"/>
            </a:endParaRPr>
          </a:p>
        </p:txBody>
      </p:sp>
      <p:sp>
        <p:nvSpPr>
          <p:cNvPr id="1526" name=""/>
          <p:cNvSpPr/>
          <p:nvPr/>
        </p:nvSpPr>
        <p:spPr>
          <a:xfrm>
            <a:off x="5646600" y="533088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527" name=""/>
          <p:cNvSpPr/>
          <p:nvPr/>
        </p:nvSpPr>
        <p:spPr>
          <a:xfrm>
            <a:off x="5733720" y="5330880"/>
            <a:ext cx="36900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TV/Radio</a:t>
            </a:r>
            <a:endParaRPr b="0" lang="en-US" sz="700" strike="noStrike" u="none">
              <a:solidFill>
                <a:srgbClr val="000000"/>
              </a:solidFill>
              <a:effectLst/>
              <a:uFillTx/>
              <a:latin typeface="Arial"/>
            </a:endParaRPr>
          </a:p>
        </p:txBody>
      </p:sp>
      <p:sp>
        <p:nvSpPr>
          <p:cNvPr id="1528" name=""/>
          <p:cNvSpPr/>
          <p:nvPr/>
        </p:nvSpPr>
        <p:spPr>
          <a:xfrm>
            <a:off x="6136200" y="5330880"/>
            <a:ext cx="4431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$1,260,000</a:t>
            </a:r>
            <a:endParaRPr b="0" lang="en-US" sz="700" strike="noStrike" u="none">
              <a:solidFill>
                <a:srgbClr val="000000"/>
              </a:solidFill>
              <a:effectLst/>
              <a:uFillTx/>
              <a:latin typeface="Arial"/>
            </a:endParaRPr>
          </a:p>
        </p:txBody>
      </p:sp>
      <p:sp>
        <p:nvSpPr>
          <p:cNvPr id="1529" name=""/>
          <p:cNvSpPr/>
          <p:nvPr/>
        </p:nvSpPr>
        <p:spPr>
          <a:xfrm>
            <a:off x="5646600" y="545292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530" name=""/>
          <p:cNvSpPr/>
          <p:nvPr/>
        </p:nvSpPr>
        <p:spPr>
          <a:xfrm>
            <a:off x="5720400" y="5452920"/>
            <a:ext cx="295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 Cost</a:t>
            </a:r>
            <a:endParaRPr b="0" lang="en-US" sz="700" strike="noStrike" u="none">
              <a:solidFill>
                <a:srgbClr val="000000"/>
              </a:solidFill>
              <a:effectLst/>
              <a:uFillTx/>
              <a:latin typeface="Arial"/>
            </a:endParaRPr>
          </a:p>
        </p:txBody>
      </p:sp>
      <p:sp>
        <p:nvSpPr>
          <p:cNvPr id="1531" name=""/>
          <p:cNvSpPr/>
          <p:nvPr/>
        </p:nvSpPr>
        <p:spPr>
          <a:xfrm>
            <a:off x="6131520" y="5452920"/>
            <a:ext cx="3988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$300,000)</a:t>
            </a:r>
            <a:endParaRPr b="0" lang="en-US" sz="700" strike="noStrike" u="none">
              <a:solidFill>
                <a:srgbClr val="000000"/>
              </a:solidFill>
              <a:effectLst/>
              <a:uFillTx/>
              <a:latin typeface="Arial"/>
            </a:endParaRPr>
          </a:p>
        </p:txBody>
      </p:sp>
      <p:sp>
        <p:nvSpPr>
          <p:cNvPr id="1532" name=""/>
          <p:cNvSpPr/>
          <p:nvPr/>
        </p:nvSpPr>
        <p:spPr>
          <a:xfrm>
            <a:off x="5646600" y="557676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533" name=""/>
          <p:cNvSpPr/>
          <p:nvPr/>
        </p:nvSpPr>
        <p:spPr>
          <a:xfrm>
            <a:off x="5702400" y="5576760"/>
            <a:ext cx="18252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Print</a:t>
            </a:r>
            <a:endParaRPr b="0" lang="en-US" sz="700" strike="noStrike" u="none">
              <a:solidFill>
                <a:srgbClr val="000000"/>
              </a:solidFill>
              <a:effectLst/>
              <a:uFillTx/>
              <a:latin typeface="Arial"/>
            </a:endParaRPr>
          </a:p>
        </p:txBody>
      </p:sp>
      <p:sp>
        <p:nvSpPr>
          <p:cNvPr id="1534" name=""/>
          <p:cNvSpPr/>
          <p:nvPr/>
        </p:nvSpPr>
        <p:spPr>
          <a:xfrm>
            <a:off x="6126480" y="5576760"/>
            <a:ext cx="3693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$120,000</a:t>
            </a:r>
            <a:endParaRPr b="0" lang="en-US" sz="700" strike="noStrike" u="none">
              <a:solidFill>
                <a:srgbClr val="000000"/>
              </a:solidFill>
              <a:effectLst/>
              <a:uFillTx/>
              <a:latin typeface="Arial"/>
            </a:endParaRPr>
          </a:p>
        </p:txBody>
      </p:sp>
      <p:sp>
        <p:nvSpPr>
          <p:cNvPr id="1535" name=""/>
          <p:cNvSpPr/>
          <p:nvPr/>
        </p:nvSpPr>
        <p:spPr>
          <a:xfrm>
            <a:off x="5646600" y="570060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536" name=""/>
          <p:cNvSpPr/>
          <p:nvPr/>
        </p:nvSpPr>
        <p:spPr>
          <a:xfrm>
            <a:off x="5720400" y="5700600"/>
            <a:ext cx="2955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 Cost</a:t>
            </a:r>
            <a:endParaRPr b="0" lang="en-US" sz="700" strike="noStrike" u="none">
              <a:solidFill>
                <a:srgbClr val="000000"/>
              </a:solidFill>
              <a:effectLst/>
              <a:uFillTx/>
              <a:latin typeface="Arial"/>
            </a:endParaRPr>
          </a:p>
        </p:txBody>
      </p:sp>
      <p:sp>
        <p:nvSpPr>
          <p:cNvPr id="1537" name=""/>
          <p:cNvSpPr/>
          <p:nvPr/>
        </p:nvSpPr>
        <p:spPr>
          <a:xfrm>
            <a:off x="6131520" y="5700600"/>
            <a:ext cx="3988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$220,000)</a:t>
            </a:r>
            <a:endParaRPr b="0" lang="en-US" sz="700" strike="noStrike" u="none">
              <a:solidFill>
                <a:srgbClr val="000000"/>
              </a:solidFill>
              <a:effectLst/>
              <a:uFillTx/>
              <a:latin typeface="Arial"/>
            </a:endParaRPr>
          </a:p>
        </p:txBody>
      </p:sp>
      <p:sp>
        <p:nvSpPr>
          <p:cNvPr id="1538" name=""/>
          <p:cNvSpPr/>
          <p:nvPr/>
        </p:nvSpPr>
        <p:spPr>
          <a:xfrm>
            <a:off x="5632560" y="616104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539" name=""/>
          <p:cNvSpPr/>
          <p:nvPr/>
        </p:nvSpPr>
        <p:spPr>
          <a:xfrm>
            <a:off x="5708880" y="6161040"/>
            <a:ext cx="31032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700" strike="noStrike" u="none">
                <a:solidFill>
                  <a:srgbClr val="3333cc"/>
                </a:solidFill>
                <a:effectLst/>
                <a:uFillTx/>
                <a:latin typeface="Arial"/>
              </a:rPr>
              <a:t>A Costs</a:t>
            </a:r>
            <a:endParaRPr b="0" lang="en-US" sz="700" strike="noStrike" u="none">
              <a:solidFill>
                <a:srgbClr val="000000"/>
              </a:solidFill>
              <a:effectLst/>
              <a:uFillTx/>
              <a:latin typeface="Arial"/>
            </a:endParaRPr>
          </a:p>
        </p:txBody>
      </p:sp>
      <p:sp>
        <p:nvSpPr>
          <p:cNvPr id="1540" name=""/>
          <p:cNvSpPr/>
          <p:nvPr/>
        </p:nvSpPr>
        <p:spPr>
          <a:xfrm>
            <a:off x="6145560" y="6161040"/>
            <a:ext cx="3693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700" strike="noStrike" u="none">
                <a:solidFill>
                  <a:srgbClr val="3333cc"/>
                </a:solidFill>
                <a:effectLst/>
                <a:uFillTx/>
                <a:latin typeface="Arial"/>
              </a:rPr>
              <a:t>$540,000</a:t>
            </a:r>
            <a:endParaRPr b="0" lang="en-US" sz="700" strike="noStrike" u="none">
              <a:solidFill>
                <a:srgbClr val="000000"/>
              </a:solidFill>
              <a:effectLst/>
              <a:uFillTx/>
              <a:latin typeface="Arial"/>
            </a:endParaRPr>
          </a:p>
        </p:txBody>
      </p:sp>
      <p:sp>
        <p:nvSpPr>
          <p:cNvPr id="1541" name=""/>
          <p:cNvSpPr/>
          <p:nvPr/>
        </p:nvSpPr>
        <p:spPr>
          <a:xfrm>
            <a:off x="5632560" y="628488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542" name=""/>
          <p:cNvSpPr/>
          <p:nvPr/>
        </p:nvSpPr>
        <p:spPr>
          <a:xfrm>
            <a:off x="5716440" y="6284880"/>
            <a:ext cx="3790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Budgeted</a:t>
            </a:r>
            <a:endParaRPr b="0" lang="en-US" sz="700" strike="noStrike" u="none">
              <a:solidFill>
                <a:srgbClr val="000000"/>
              </a:solidFill>
              <a:effectLst/>
              <a:uFillTx/>
              <a:latin typeface="Arial"/>
            </a:endParaRPr>
          </a:p>
        </p:txBody>
      </p:sp>
      <p:sp>
        <p:nvSpPr>
          <p:cNvPr id="1543" name=""/>
          <p:cNvSpPr/>
          <p:nvPr/>
        </p:nvSpPr>
        <p:spPr>
          <a:xfrm>
            <a:off x="6149160" y="6284880"/>
            <a:ext cx="39384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$1,480,00</a:t>
            </a:r>
            <a:endParaRPr b="0" lang="en-US" sz="700" strike="noStrike" u="none">
              <a:solidFill>
                <a:srgbClr val="000000"/>
              </a:solidFill>
              <a:effectLst/>
              <a:uFillTx/>
              <a:latin typeface="Arial"/>
            </a:endParaRPr>
          </a:p>
        </p:txBody>
      </p:sp>
      <p:sp>
        <p:nvSpPr>
          <p:cNvPr id="1544" name=""/>
          <p:cNvSpPr/>
          <p:nvPr/>
        </p:nvSpPr>
        <p:spPr>
          <a:xfrm>
            <a:off x="5632560" y="6407280"/>
            <a:ext cx="3168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3333cc"/>
                </a:solidFill>
                <a:effectLst/>
                <a:uFillTx/>
                <a:latin typeface="Arial"/>
              </a:rPr>
              <a:t>•</a:t>
            </a:r>
            <a:endParaRPr b="0" lang="en-US" sz="700" strike="noStrike" u="none">
              <a:solidFill>
                <a:srgbClr val="000000"/>
              </a:solidFill>
              <a:effectLst/>
              <a:uFillTx/>
              <a:latin typeface="Arial"/>
            </a:endParaRPr>
          </a:p>
        </p:txBody>
      </p:sp>
      <p:sp>
        <p:nvSpPr>
          <p:cNvPr id="1545" name=""/>
          <p:cNvSpPr/>
          <p:nvPr/>
        </p:nvSpPr>
        <p:spPr>
          <a:xfrm>
            <a:off x="5716800" y="6405480"/>
            <a:ext cx="3297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700" strike="noStrike" u="none">
                <a:solidFill>
                  <a:srgbClr val="3333cc"/>
                </a:solidFill>
                <a:effectLst/>
                <a:uFillTx/>
                <a:latin typeface="Arial"/>
              </a:rPr>
              <a:t>Surplus</a:t>
            </a:r>
            <a:endParaRPr b="0" lang="en-US" sz="700" strike="noStrike" u="none">
              <a:solidFill>
                <a:srgbClr val="000000"/>
              </a:solidFill>
              <a:effectLst/>
              <a:uFillTx/>
              <a:latin typeface="Arial"/>
            </a:endParaRPr>
          </a:p>
        </p:txBody>
      </p:sp>
      <p:sp>
        <p:nvSpPr>
          <p:cNvPr id="1546" name=""/>
          <p:cNvSpPr/>
          <p:nvPr/>
        </p:nvSpPr>
        <p:spPr>
          <a:xfrm>
            <a:off x="6154920" y="6405480"/>
            <a:ext cx="369360" cy="10692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700" strike="noStrike" u="none">
                <a:solidFill>
                  <a:srgbClr val="3333cc"/>
                </a:solidFill>
                <a:effectLst/>
                <a:uFillTx/>
                <a:latin typeface="Arial"/>
              </a:rPr>
              <a:t>$940,000</a:t>
            </a:r>
            <a:endParaRPr b="0" lang="en-US" sz="700" strike="noStrike" u="none">
              <a:solidFill>
                <a:srgbClr val="000000"/>
              </a:solidFill>
              <a:effectLst/>
              <a:uFillTx/>
              <a:latin typeface="Arial"/>
            </a:endParaRPr>
          </a:p>
        </p:txBody>
      </p:sp>
      <p:sp>
        <p:nvSpPr>
          <p:cNvPr id="1547" name=""/>
          <p:cNvSpPr/>
          <p:nvPr/>
        </p:nvSpPr>
        <p:spPr>
          <a:xfrm>
            <a:off x="766800" y="6432480"/>
            <a:ext cx="915840" cy="195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48" name=""/>
          <p:cNvSpPr/>
          <p:nvPr/>
        </p:nvSpPr>
        <p:spPr>
          <a:xfrm>
            <a:off x="1022040" y="6613560"/>
            <a:ext cx="705960" cy="91800"/>
          </a:xfrm>
          <a:prstGeom prst="rect">
            <a:avLst/>
          </a:prstGeom>
          <a:noFill/>
          <a:ln w="0">
            <a:noFill/>
          </a:ln>
        </p:spPr>
        <p:style>
          <a:lnRef idx="0"/>
          <a:fillRef idx="0"/>
          <a:effectRef idx="0"/>
          <a:fontRef idx="minor"/>
        </p:style>
        <p:txBody>
          <a:bodyPr wrap="none" lIns="0" rIns="0" tIns="0" bIns="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A Cost = Actual Cost</a:t>
            </a:r>
            <a:endParaRPr b="0" lang="en-US" sz="600" strike="noStrike" u="none">
              <a:solidFill>
                <a:srgbClr val="000000"/>
              </a:solidFill>
              <a:effectLst/>
              <a:uFillTx/>
              <a:latin typeface="Arial"/>
            </a:endParaRPr>
          </a:p>
        </p:txBody>
      </p:sp>
      <p:sp>
        <p:nvSpPr>
          <p:cNvPr id="1549" name=""/>
          <p:cNvSpPr/>
          <p:nvPr/>
        </p:nvSpPr>
        <p:spPr>
          <a:xfrm>
            <a:off x="7260480" y="12600"/>
            <a:ext cx="190332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Appendix-Federal Gov’t Affairs</a:t>
            </a:r>
            <a:endParaRPr b="0" lang="en-US" sz="1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0" name=""/>
          <p:cNvSpPr/>
          <p:nvPr/>
        </p:nvSpPr>
        <p:spPr>
          <a:xfrm>
            <a:off x="592200" y="1212840"/>
            <a:ext cx="2127240" cy="620640"/>
          </a:xfrm>
          <a:prstGeom prst="bevel">
            <a:avLst>
              <a:gd name="adj" fmla="val 12500"/>
            </a:avLst>
          </a:prstGeom>
          <a:gradFill rotWithShape="0">
            <a:gsLst>
              <a:gs pos="0">
                <a:srgbClr val="fc0128"/>
              </a:gs>
              <a:gs pos="50000">
                <a:srgbClr val="fca8b5"/>
              </a:gs>
              <a:gs pos="100000">
                <a:srgbClr val="fc0128"/>
              </a:gs>
            </a:gsLst>
            <a:lin ang="5400000"/>
          </a:gradFill>
          <a:ln w="9360">
            <a:solidFill>
              <a:srgbClr val="fc0128"/>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551" name=""/>
          <p:cNvSpPr/>
          <p:nvPr/>
        </p:nvSpPr>
        <p:spPr>
          <a:xfrm>
            <a:off x="819000" y="1322280"/>
            <a:ext cx="1727280" cy="39888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Introduction</a:t>
            </a:r>
            <a:endParaRPr b="0" lang="en-US" sz="2000" strike="noStrike" u="none">
              <a:solidFill>
                <a:srgbClr val="000000"/>
              </a:solidFill>
              <a:effectLst/>
              <a:uFillTx/>
              <a:latin typeface="Arial"/>
            </a:endParaRPr>
          </a:p>
        </p:txBody>
      </p:sp>
      <p:sp>
        <p:nvSpPr>
          <p:cNvPr id="1552" name=""/>
          <p:cNvSpPr/>
          <p:nvPr/>
        </p:nvSpPr>
        <p:spPr>
          <a:xfrm>
            <a:off x="819000" y="1914480"/>
            <a:ext cx="7496280" cy="43635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Today, potential changes are underway that will alter the framework of Mexico’s electric industry.  If successful, these proposals represent significant steps forward for the establishment of power markets in Mexico.  At the minimum, they include increased private participation in electric power generation, a pool or similar structure that would provide access for generated power to Mexico’s transmission and distribution networks, restructuring Comision Federal de Electricidad (CFE) and Luz y Fuerza del Centro (LFC) and a potential closer relationship to the U.S. and Canada for cross border exchanges and wheeling.</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Changing constitutional law and other existing legal frameworks and securing political support within Mexico is not an easy task, and many risks exist as these proposals are moved forward.  It has been revealing to observe during the past months the positions being taken by key groups and individuals with interests at stake.</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The objective of  this presentation is to inform you about the proposed structure of the electric industry, the market organization and the regulatory framework that would be established in Mexico if the proposal is approved by Congress. This document will also try to portray the political environment around the proposal for the restructuring of the Mexican electric industry as well as the general situation in a pre-election year.</a:t>
            </a:r>
            <a:endParaRPr b="0" lang="en-US" sz="1400" strike="noStrike" u="none">
              <a:solidFill>
                <a:srgbClr val="000000"/>
              </a:solidFill>
              <a:effectLst/>
              <a:uFillTx/>
              <a:latin typeface="Arial"/>
            </a:endParaRPr>
          </a:p>
        </p:txBody>
      </p:sp>
      <p:sp>
        <p:nvSpPr>
          <p:cNvPr id="1553" name=""/>
          <p:cNvSpPr/>
          <p:nvPr/>
        </p:nvSpPr>
        <p:spPr>
          <a:xfrm>
            <a:off x="0" y="18720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MX" sz="3000" strike="noStrike" u="none">
                <a:solidFill>
                  <a:srgbClr val="000000"/>
                </a:solidFill>
                <a:effectLst/>
                <a:uFillTx/>
                <a:latin typeface="Arial Black"/>
              </a:rPr>
              <a:t>Change in the Electric Industry</a:t>
            </a:r>
            <a:endParaRPr b="0" lang="en-US" sz="3000" strike="noStrike" u="none">
              <a:solidFill>
                <a:srgbClr val="000000"/>
              </a:solidFill>
              <a:effectLst/>
              <a:uFillTx/>
              <a:latin typeface="Arial"/>
            </a:endParaRPr>
          </a:p>
        </p:txBody>
      </p:sp>
      <p:sp>
        <p:nvSpPr>
          <p:cNvPr id="1554" name=""/>
          <p:cNvSpPr/>
          <p:nvPr/>
        </p:nvSpPr>
        <p:spPr>
          <a:xfrm>
            <a:off x="7704000" y="38160"/>
            <a:ext cx="1150920" cy="24660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Appendix-Mexico</a:t>
            </a:r>
            <a:endParaRPr b="0" lang="en-US" sz="1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5" name=""/>
          <p:cNvSpPr/>
          <p:nvPr/>
        </p:nvSpPr>
        <p:spPr>
          <a:xfrm>
            <a:off x="4992840" y="2948040"/>
            <a:ext cx="6120" cy="6120"/>
          </a:xfrm>
          <a:prstGeom prst="rect">
            <a:avLst/>
          </a:prstGeom>
          <a:solidFill>
            <a:srgbClr val="bc5f1e"/>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Arial"/>
            </a:endParaRPr>
          </a:p>
        </p:txBody>
      </p:sp>
      <p:sp>
        <p:nvSpPr>
          <p:cNvPr id="1556" name=""/>
          <p:cNvSpPr/>
          <p:nvPr/>
        </p:nvSpPr>
        <p:spPr>
          <a:xfrm>
            <a:off x="4992840" y="3141720"/>
            <a:ext cx="6120" cy="9360"/>
          </a:xfrm>
          <a:prstGeom prst="rect">
            <a:avLst/>
          </a:prstGeom>
          <a:solidFill>
            <a:srgbClr val="bc5f1e"/>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1557" name=""/>
          <p:cNvSpPr/>
          <p:nvPr/>
        </p:nvSpPr>
        <p:spPr>
          <a:xfrm>
            <a:off x="0" y="18576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Proposed Regulatory Change</a:t>
            </a:r>
            <a:endParaRPr b="0" lang="en-US" sz="3000" strike="noStrike" u="none">
              <a:solidFill>
                <a:srgbClr val="000000"/>
              </a:solidFill>
              <a:effectLst/>
              <a:uFillTx/>
              <a:latin typeface="Arial"/>
            </a:endParaRPr>
          </a:p>
        </p:txBody>
      </p:sp>
      <p:sp>
        <p:nvSpPr>
          <p:cNvPr id="1558" name=""/>
          <p:cNvSpPr/>
          <p:nvPr/>
        </p:nvSpPr>
        <p:spPr>
          <a:xfrm>
            <a:off x="415800" y="1084320"/>
            <a:ext cx="8310600" cy="734400"/>
          </a:xfrm>
          <a:prstGeom prst="rect">
            <a:avLst/>
          </a:prstGeom>
          <a:noFill/>
          <a:ln w="0">
            <a:noFill/>
          </a:ln>
        </p:spPr>
        <p:style>
          <a:lnRef idx="0"/>
          <a:fillRef idx="0"/>
          <a:effectRef idx="0"/>
          <a:fontRef idx="minor"/>
        </p:style>
        <p:txBody>
          <a:bodyPr lIns="90000" rIns="90000" tIns="46800" bIns="46800" anchor="t">
            <a:spAutoFit/>
          </a:bodyPr>
          <a:p>
            <a:pPr algn="ctr">
              <a:spcBef>
                <a:spcPts val="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The Mexican electric industry will have a larger number of participants                                 through the segmentation of functions currently in the hands of the                                         state-owned vertically integrated monopoly.</a:t>
            </a:r>
            <a:endParaRPr b="0" lang="en-US" sz="1400" strike="noStrike" u="none">
              <a:solidFill>
                <a:srgbClr val="000000"/>
              </a:solidFill>
              <a:effectLst/>
              <a:uFillTx/>
              <a:latin typeface="Arial"/>
            </a:endParaRPr>
          </a:p>
        </p:txBody>
      </p:sp>
      <p:sp>
        <p:nvSpPr>
          <p:cNvPr id="1559" name=""/>
          <p:cNvSpPr/>
          <p:nvPr/>
        </p:nvSpPr>
        <p:spPr>
          <a:xfrm>
            <a:off x="1026000" y="1936800"/>
            <a:ext cx="625068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PROPOSED STRUCTURE THE MEXICAN ELECTRIC INDUSTRY</a:t>
            </a:r>
            <a:endParaRPr b="0" lang="en-US" sz="1600" strike="noStrike" u="none">
              <a:solidFill>
                <a:srgbClr val="000000"/>
              </a:solidFill>
              <a:effectLst/>
              <a:uFillTx/>
              <a:latin typeface="Arial"/>
            </a:endParaRPr>
          </a:p>
        </p:txBody>
      </p:sp>
      <p:grpSp>
        <p:nvGrpSpPr>
          <p:cNvPr id="1560" name=""/>
          <p:cNvGrpSpPr/>
          <p:nvPr/>
        </p:nvGrpSpPr>
        <p:grpSpPr>
          <a:xfrm>
            <a:off x="1104840" y="2228760"/>
            <a:ext cx="6919920" cy="4359240"/>
            <a:chOff x="1104840" y="2228760"/>
            <a:chExt cx="6919920" cy="4359240"/>
          </a:xfrm>
        </p:grpSpPr>
        <p:sp>
          <p:nvSpPr>
            <p:cNvPr id="1561" name=""/>
            <p:cNvSpPr/>
            <p:nvPr/>
          </p:nvSpPr>
          <p:spPr>
            <a:xfrm>
              <a:off x="1104840" y="2228760"/>
              <a:ext cx="6919920" cy="435924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562" name=""/>
            <p:cNvSpPr/>
            <p:nvPr/>
          </p:nvSpPr>
          <p:spPr>
            <a:xfrm>
              <a:off x="5956200" y="3286080"/>
              <a:ext cx="379440" cy="296640"/>
            </a:xfrm>
            <a:prstGeom prst="rect">
              <a:avLst/>
            </a:prstGeom>
            <a:solidFill>
              <a:srgbClr val="00cc99"/>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63" name=""/>
            <p:cNvSpPr/>
            <p:nvPr/>
          </p:nvSpPr>
          <p:spPr>
            <a:xfrm>
              <a:off x="5956200" y="3630240"/>
              <a:ext cx="379440" cy="298440"/>
            </a:xfrm>
            <a:prstGeom prst="rect">
              <a:avLst/>
            </a:prstGeom>
            <a:solidFill>
              <a:srgbClr val="00cc99"/>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64" name=""/>
            <p:cNvSpPr/>
            <p:nvPr/>
          </p:nvSpPr>
          <p:spPr>
            <a:xfrm>
              <a:off x="5956200" y="3976560"/>
              <a:ext cx="379440" cy="296640"/>
            </a:xfrm>
            <a:prstGeom prst="rect">
              <a:avLst/>
            </a:prstGeom>
            <a:solidFill>
              <a:srgbClr val="00cc99"/>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65" name=""/>
            <p:cNvSpPr/>
            <p:nvPr/>
          </p:nvSpPr>
          <p:spPr>
            <a:xfrm>
              <a:off x="5956200" y="4321080"/>
              <a:ext cx="379440" cy="298440"/>
            </a:xfrm>
            <a:prstGeom prst="rect">
              <a:avLst/>
            </a:prstGeom>
            <a:solidFill>
              <a:srgbClr val="00cc99"/>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566" name=""/>
            <p:cNvSpPr/>
            <p:nvPr/>
          </p:nvSpPr>
          <p:spPr>
            <a:xfrm>
              <a:off x="3487680" y="5667120"/>
              <a:ext cx="1903320" cy="322200"/>
            </a:xfrm>
            <a:prstGeom prst="rect">
              <a:avLst/>
            </a:prstGeom>
            <a:no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67" name=""/>
            <p:cNvSpPr/>
            <p:nvPr/>
          </p:nvSpPr>
          <p:spPr>
            <a:xfrm>
              <a:off x="2620800" y="3186000"/>
              <a:ext cx="1490760" cy="1063440"/>
            </a:xfrm>
            <a:prstGeom prst="rect">
              <a:avLst/>
            </a:prstGeom>
            <a:no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68" name=""/>
            <p:cNvSpPr/>
            <p:nvPr/>
          </p:nvSpPr>
          <p:spPr>
            <a:xfrm>
              <a:off x="4197240" y="3186000"/>
              <a:ext cx="1413000" cy="1063440"/>
            </a:xfrm>
            <a:prstGeom prst="rect">
              <a:avLst/>
            </a:prstGeom>
            <a:no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69" name=""/>
            <p:cNvSpPr/>
            <p:nvPr/>
          </p:nvSpPr>
          <p:spPr>
            <a:xfrm>
              <a:off x="2763720" y="4938480"/>
              <a:ext cx="2652840" cy="522360"/>
            </a:xfrm>
            <a:prstGeom prst="rect">
              <a:avLst/>
            </a:prstGeom>
            <a:no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70" name=""/>
            <p:cNvSpPr/>
            <p:nvPr/>
          </p:nvSpPr>
          <p:spPr>
            <a:xfrm>
              <a:off x="6129360" y="4970160"/>
              <a:ext cx="1641600" cy="249480"/>
            </a:xfrm>
            <a:prstGeom prst="rect">
              <a:avLst/>
            </a:prstGeom>
            <a:no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71" name=""/>
            <p:cNvSpPr/>
            <p:nvPr/>
          </p:nvSpPr>
          <p:spPr>
            <a:xfrm>
              <a:off x="6143760" y="5325840"/>
              <a:ext cx="1644480" cy="249120"/>
            </a:xfrm>
            <a:prstGeom prst="rect">
              <a:avLst/>
            </a:prstGeom>
            <a:no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72" name=""/>
            <p:cNvSpPr/>
            <p:nvPr/>
          </p:nvSpPr>
          <p:spPr>
            <a:xfrm>
              <a:off x="6146640" y="5719680"/>
              <a:ext cx="1644840" cy="249120"/>
            </a:xfrm>
            <a:prstGeom prst="rect">
              <a:avLst/>
            </a:prstGeom>
            <a:noFill/>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73" name=""/>
            <p:cNvSpPr/>
            <p:nvPr/>
          </p:nvSpPr>
          <p:spPr>
            <a:xfrm>
              <a:off x="6060960" y="5819400"/>
              <a:ext cx="79560" cy="69840"/>
            </a:xfrm>
            <a:custGeom>
              <a:avLst/>
              <a:gdLst/>
              <a:ahLst/>
              <a:rect l="l" t="t" r="r" b="b"/>
              <a:pathLst>
                <a:path w="33" h="33">
                  <a:moveTo>
                    <a:pt x="15" y="0"/>
                  </a:moveTo>
                  <a:lnTo>
                    <a:pt x="15" y="0"/>
                  </a:lnTo>
                  <a:lnTo>
                    <a:pt x="17" y="0"/>
                  </a:lnTo>
                  <a:lnTo>
                    <a:pt x="17" y="0"/>
                  </a:lnTo>
                  <a:lnTo>
                    <a:pt x="17" y="0"/>
                  </a:lnTo>
                  <a:lnTo>
                    <a:pt x="19" y="0"/>
                  </a:lnTo>
                  <a:lnTo>
                    <a:pt x="19" y="0"/>
                  </a:lnTo>
                  <a:lnTo>
                    <a:pt x="21" y="0"/>
                  </a:lnTo>
                  <a:lnTo>
                    <a:pt x="21" y="0"/>
                  </a:lnTo>
                  <a:lnTo>
                    <a:pt x="21" y="0"/>
                  </a:lnTo>
                  <a:lnTo>
                    <a:pt x="23" y="2"/>
                  </a:lnTo>
                  <a:lnTo>
                    <a:pt x="23" y="2"/>
                  </a:lnTo>
                  <a:lnTo>
                    <a:pt x="25" y="2"/>
                  </a:lnTo>
                  <a:lnTo>
                    <a:pt x="25" y="2"/>
                  </a:lnTo>
                  <a:lnTo>
                    <a:pt x="25" y="2"/>
                  </a:lnTo>
                  <a:lnTo>
                    <a:pt x="27" y="4"/>
                  </a:lnTo>
                  <a:lnTo>
                    <a:pt x="27" y="4"/>
                  </a:lnTo>
                  <a:lnTo>
                    <a:pt x="27" y="4"/>
                  </a:lnTo>
                  <a:lnTo>
                    <a:pt x="27" y="4"/>
                  </a:lnTo>
                  <a:lnTo>
                    <a:pt x="29" y="6"/>
                  </a:lnTo>
                  <a:lnTo>
                    <a:pt x="29" y="6"/>
                  </a:lnTo>
                  <a:lnTo>
                    <a:pt x="29" y="6"/>
                  </a:lnTo>
                  <a:lnTo>
                    <a:pt x="29" y="8"/>
                  </a:lnTo>
                  <a:lnTo>
                    <a:pt x="31" y="8"/>
                  </a:lnTo>
                  <a:lnTo>
                    <a:pt x="31" y="8"/>
                  </a:lnTo>
                  <a:lnTo>
                    <a:pt x="31" y="10"/>
                  </a:lnTo>
                  <a:lnTo>
                    <a:pt x="31" y="10"/>
                  </a:lnTo>
                  <a:lnTo>
                    <a:pt x="31" y="12"/>
                  </a:lnTo>
                  <a:lnTo>
                    <a:pt x="31" y="12"/>
                  </a:lnTo>
                  <a:lnTo>
                    <a:pt x="31" y="12"/>
                  </a:lnTo>
                  <a:lnTo>
                    <a:pt x="33" y="13"/>
                  </a:lnTo>
                  <a:lnTo>
                    <a:pt x="33" y="13"/>
                  </a:lnTo>
                  <a:lnTo>
                    <a:pt x="33" y="15"/>
                  </a:lnTo>
                  <a:lnTo>
                    <a:pt x="33" y="15"/>
                  </a:lnTo>
                  <a:lnTo>
                    <a:pt x="33" y="15"/>
                  </a:lnTo>
                  <a:lnTo>
                    <a:pt x="33" y="17"/>
                  </a:lnTo>
                  <a:lnTo>
                    <a:pt x="33" y="17"/>
                  </a:lnTo>
                  <a:lnTo>
                    <a:pt x="33" y="17"/>
                  </a:lnTo>
                  <a:lnTo>
                    <a:pt x="31" y="19"/>
                  </a:lnTo>
                  <a:lnTo>
                    <a:pt x="31" y="19"/>
                  </a:lnTo>
                  <a:lnTo>
                    <a:pt x="31" y="21"/>
                  </a:lnTo>
                  <a:lnTo>
                    <a:pt x="31" y="21"/>
                  </a:lnTo>
                  <a:lnTo>
                    <a:pt x="31" y="21"/>
                  </a:lnTo>
                  <a:lnTo>
                    <a:pt x="31" y="23"/>
                  </a:lnTo>
                  <a:lnTo>
                    <a:pt x="31" y="23"/>
                  </a:lnTo>
                  <a:lnTo>
                    <a:pt x="29" y="23"/>
                  </a:lnTo>
                  <a:lnTo>
                    <a:pt x="29" y="25"/>
                  </a:lnTo>
                  <a:lnTo>
                    <a:pt x="29" y="25"/>
                  </a:lnTo>
                  <a:lnTo>
                    <a:pt x="29" y="25"/>
                  </a:lnTo>
                  <a:lnTo>
                    <a:pt x="27" y="27"/>
                  </a:lnTo>
                  <a:lnTo>
                    <a:pt x="27" y="27"/>
                  </a:lnTo>
                  <a:lnTo>
                    <a:pt x="27" y="27"/>
                  </a:lnTo>
                  <a:lnTo>
                    <a:pt x="27" y="29"/>
                  </a:lnTo>
                  <a:lnTo>
                    <a:pt x="25" y="29"/>
                  </a:lnTo>
                  <a:lnTo>
                    <a:pt x="25" y="29"/>
                  </a:lnTo>
                  <a:lnTo>
                    <a:pt x="25" y="29"/>
                  </a:lnTo>
                  <a:lnTo>
                    <a:pt x="23" y="31"/>
                  </a:lnTo>
                  <a:lnTo>
                    <a:pt x="23" y="31"/>
                  </a:lnTo>
                  <a:lnTo>
                    <a:pt x="21" y="31"/>
                  </a:lnTo>
                  <a:lnTo>
                    <a:pt x="21" y="31"/>
                  </a:lnTo>
                  <a:lnTo>
                    <a:pt x="21" y="31"/>
                  </a:lnTo>
                  <a:lnTo>
                    <a:pt x="19" y="31"/>
                  </a:lnTo>
                  <a:lnTo>
                    <a:pt x="19" y="31"/>
                  </a:lnTo>
                  <a:lnTo>
                    <a:pt x="17" y="31"/>
                  </a:lnTo>
                  <a:lnTo>
                    <a:pt x="17" y="31"/>
                  </a:lnTo>
                  <a:lnTo>
                    <a:pt x="17" y="33"/>
                  </a:lnTo>
                  <a:lnTo>
                    <a:pt x="15" y="33"/>
                  </a:lnTo>
                  <a:lnTo>
                    <a:pt x="15" y="33"/>
                  </a:lnTo>
                  <a:lnTo>
                    <a:pt x="15" y="33"/>
                  </a:lnTo>
                  <a:lnTo>
                    <a:pt x="13" y="31"/>
                  </a:lnTo>
                  <a:lnTo>
                    <a:pt x="13" y="31"/>
                  </a:lnTo>
                  <a:lnTo>
                    <a:pt x="13" y="31"/>
                  </a:lnTo>
                  <a:lnTo>
                    <a:pt x="11" y="31"/>
                  </a:lnTo>
                  <a:lnTo>
                    <a:pt x="11" y="31"/>
                  </a:lnTo>
                  <a:lnTo>
                    <a:pt x="10" y="31"/>
                  </a:lnTo>
                  <a:lnTo>
                    <a:pt x="10" y="31"/>
                  </a:lnTo>
                  <a:lnTo>
                    <a:pt x="10" y="31"/>
                  </a:lnTo>
                  <a:lnTo>
                    <a:pt x="8" y="31"/>
                  </a:lnTo>
                  <a:lnTo>
                    <a:pt x="8" y="29"/>
                  </a:lnTo>
                  <a:lnTo>
                    <a:pt x="8" y="29"/>
                  </a:lnTo>
                  <a:lnTo>
                    <a:pt x="6" y="29"/>
                  </a:lnTo>
                  <a:lnTo>
                    <a:pt x="6" y="29"/>
                  </a:lnTo>
                  <a:lnTo>
                    <a:pt x="6" y="27"/>
                  </a:lnTo>
                  <a:lnTo>
                    <a:pt x="4" y="27"/>
                  </a:lnTo>
                  <a:lnTo>
                    <a:pt x="4" y="27"/>
                  </a:lnTo>
                  <a:lnTo>
                    <a:pt x="4" y="25"/>
                  </a:lnTo>
                  <a:lnTo>
                    <a:pt x="2" y="25"/>
                  </a:lnTo>
                  <a:lnTo>
                    <a:pt x="2" y="25"/>
                  </a:lnTo>
                  <a:lnTo>
                    <a:pt x="2" y="23"/>
                  </a:lnTo>
                  <a:lnTo>
                    <a:pt x="2" y="23"/>
                  </a:lnTo>
                  <a:lnTo>
                    <a:pt x="2" y="23"/>
                  </a:lnTo>
                  <a:lnTo>
                    <a:pt x="0" y="21"/>
                  </a:lnTo>
                  <a:lnTo>
                    <a:pt x="0" y="21"/>
                  </a:lnTo>
                  <a:lnTo>
                    <a:pt x="0" y="21"/>
                  </a:lnTo>
                  <a:lnTo>
                    <a:pt x="0" y="19"/>
                  </a:lnTo>
                  <a:lnTo>
                    <a:pt x="0" y="19"/>
                  </a:lnTo>
                  <a:lnTo>
                    <a:pt x="0" y="17"/>
                  </a:lnTo>
                  <a:lnTo>
                    <a:pt x="0" y="17"/>
                  </a:lnTo>
                  <a:lnTo>
                    <a:pt x="0" y="17"/>
                  </a:lnTo>
                  <a:lnTo>
                    <a:pt x="0" y="15"/>
                  </a:lnTo>
                  <a:lnTo>
                    <a:pt x="0" y="15"/>
                  </a:lnTo>
                  <a:lnTo>
                    <a:pt x="0" y="15"/>
                  </a:lnTo>
                  <a:lnTo>
                    <a:pt x="0" y="13"/>
                  </a:lnTo>
                  <a:lnTo>
                    <a:pt x="0" y="13"/>
                  </a:lnTo>
                  <a:lnTo>
                    <a:pt x="0" y="12"/>
                  </a:lnTo>
                  <a:lnTo>
                    <a:pt x="0" y="12"/>
                  </a:lnTo>
                  <a:lnTo>
                    <a:pt x="0" y="12"/>
                  </a:lnTo>
                  <a:lnTo>
                    <a:pt x="0" y="10"/>
                  </a:lnTo>
                  <a:lnTo>
                    <a:pt x="0" y="10"/>
                  </a:lnTo>
                  <a:lnTo>
                    <a:pt x="2" y="8"/>
                  </a:lnTo>
                  <a:lnTo>
                    <a:pt x="2" y="8"/>
                  </a:lnTo>
                  <a:lnTo>
                    <a:pt x="2" y="8"/>
                  </a:lnTo>
                  <a:lnTo>
                    <a:pt x="2" y="6"/>
                  </a:lnTo>
                  <a:lnTo>
                    <a:pt x="2" y="6"/>
                  </a:lnTo>
                  <a:lnTo>
                    <a:pt x="4" y="6"/>
                  </a:lnTo>
                  <a:lnTo>
                    <a:pt x="4" y="4"/>
                  </a:lnTo>
                  <a:lnTo>
                    <a:pt x="4" y="4"/>
                  </a:lnTo>
                  <a:lnTo>
                    <a:pt x="6" y="4"/>
                  </a:lnTo>
                  <a:lnTo>
                    <a:pt x="6" y="4"/>
                  </a:lnTo>
                  <a:lnTo>
                    <a:pt x="6" y="2"/>
                  </a:lnTo>
                  <a:lnTo>
                    <a:pt x="8" y="2"/>
                  </a:lnTo>
                  <a:lnTo>
                    <a:pt x="8" y="2"/>
                  </a:lnTo>
                  <a:lnTo>
                    <a:pt x="8" y="2"/>
                  </a:lnTo>
                  <a:lnTo>
                    <a:pt x="10" y="2"/>
                  </a:lnTo>
                  <a:lnTo>
                    <a:pt x="10" y="0"/>
                  </a:lnTo>
                  <a:lnTo>
                    <a:pt x="10" y="0"/>
                  </a:lnTo>
                  <a:lnTo>
                    <a:pt x="11" y="0"/>
                  </a:lnTo>
                  <a:lnTo>
                    <a:pt x="11" y="0"/>
                  </a:lnTo>
                  <a:lnTo>
                    <a:pt x="13" y="0"/>
                  </a:lnTo>
                  <a:lnTo>
                    <a:pt x="13" y="0"/>
                  </a:lnTo>
                  <a:lnTo>
                    <a:pt x="13" y="0"/>
                  </a:lnTo>
                  <a:lnTo>
                    <a:pt x="15" y="0"/>
                  </a:lnTo>
                  <a:lnTo>
                    <a:pt x="15" y="0"/>
                  </a:lnTo>
                  <a:lnTo>
                    <a:pt x="15" y="15"/>
                  </a:lnTo>
                  <a:lnTo>
                    <a:pt x="15" y="0"/>
                  </a:lnTo>
                  <a:close/>
                </a:path>
              </a:pathLst>
            </a:custGeom>
            <a:solidFill>
              <a:srgbClr val="000000"/>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1574" name=""/>
            <p:cNvSpPr/>
            <p:nvPr/>
          </p:nvSpPr>
          <p:spPr>
            <a:xfrm>
              <a:off x="2511360" y="5849640"/>
              <a:ext cx="976320" cy="3240"/>
            </a:xfrm>
            <a:prstGeom prst="line">
              <a:avLst/>
            </a:prstGeom>
            <a:ln w="936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sp>
          <p:nvSpPr>
            <p:cNvPr id="1575" name=""/>
            <p:cNvSpPr/>
            <p:nvPr/>
          </p:nvSpPr>
          <p:spPr>
            <a:xfrm>
              <a:off x="3614760" y="5703840"/>
              <a:ext cx="195120" cy="234720"/>
            </a:xfrm>
            <a:custGeom>
              <a:avLst/>
              <a:gdLst/>
              <a:ahLst/>
              <a:rect l="l" t="t" r="r" b="b"/>
              <a:pathLst>
                <a:path w="82" h="110">
                  <a:moveTo>
                    <a:pt x="0" y="0"/>
                  </a:moveTo>
                  <a:lnTo>
                    <a:pt x="82" y="0"/>
                  </a:lnTo>
                  <a:lnTo>
                    <a:pt x="82" y="8"/>
                  </a:lnTo>
                  <a:lnTo>
                    <a:pt x="63" y="8"/>
                  </a:lnTo>
                  <a:lnTo>
                    <a:pt x="55" y="16"/>
                  </a:lnTo>
                  <a:lnTo>
                    <a:pt x="55" y="83"/>
                  </a:lnTo>
                  <a:lnTo>
                    <a:pt x="71" y="110"/>
                  </a:lnTo>
                  <a:lnTo>
                    <a:pt x="55" y="110"/>
                  </a:lnTo>
                  <a:lnTo>
                    <a:pt x="48" y="85"/>
                  </a:lnTo>
                  <a:lnTo>
                    <a:pt x="38" y="85"/>
                  </a:lnTo>
                  <a:lnTo>
                    <a:pt x="26" y="110"/>
                  </a:lnTo>
                  <a:lnTo>
                    <a:pt x="13" y="110"/>
                  </a:lnTo>
                  <a:lnTo>
                    <a:pt x="28" y="83"/>
                  </a:lnTo>
                  <a:lnTo>
                    <a:pt x="28" y="16"/>
                  </a:lnTo>
                  <a:lnTo>
                    <a:pt x="26" y="14"/>
                  </a:lnTo>
                  <a:lnTo>
                    <a:pt x="26" y="14"/>
                  </a:lnTo>
                  <a:lnTo>
                    <a:pt x="26" y="12"/>
                  </a:lnTo>
                  <a:lnTo>
                    <a:pt x="24" y="12"/>
                  </a:lnTo>
                  <a:lnTo>
                    <a:pt x="24" y="12"/>
                  </a:lnTo>
                  <a:lnTo>
                    <a:pt x="23" y="10"/>
                  </a:lnTo>
                  <a:lnTo>
                    <a:pt x="23" y="10"/>
                  </a:lnTo>
                  <a:lnTo>
                    <a:pt x="21" y="8"/>
                  </a:lnTo>
                  <a:lnTo>
                    <a:pt x="0" y="8"/>
                  </a:lnTo>
                  <a:lnTo>
                    <a:pt x="0" y="0"/>
                  </a:lnTo>
                  <a:close/>
                </a:path>
              </a:pathLst>
            </a:custGeom>
            <a:solidFill>
              <a:srgbClr val="c7930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76" name=""/>
            <p:cNvSpPr/>
            <p:nvPr/>
          </p:nvSpPr>
          <p:spPr>
            <a:xfrm>
              <a:off x="3614760" y="5703840"/>
              <a:ext cx="195120" cy="234720"/>
            </a:xfrm>
            <a:custGeom>
              <a:avLst/>
              <a:gdLst/>
              <a:ahLst/>
              <a:rect l="l" t="t" r="r" b="b"/>
              <a:pathLst>
                <a:path w="82" h="110">
                  <a:moveTo>
                    <a:pt x="0" y="0"/>
                  </a:moveTo>
                  <a:lnTo>
                    <a:pt x="82" y="0"/>
                  </a:lnTo>
                  <a:lnTo>
                    <a:pt x="82" y="8"/>
                  </a:lnTo>
                  <a:lnTo>
                    <a:pt x="63" y="8"/>
                  </a:lnTo>
                  <a:lnTo>
                    <a:pt x="55" y="16"/>
                  </a:lnTo>
                  <a:lnTo>
                    <a:pt x="55" y="83"/>
                  </a:lnTo>
                  <a:lnTo>
                    <a:pt x="71" y="110"/>
                  </a:lnTo>
                  <a:lnTo>
                    <a:pt x="55" y="110"/>
                  </a:lnTo>
                  <a:lnTo>
                    <a:pt x="48" y="85"/>
                  </a:lnTo>
                  <a:lnTo>
                    <a:pt x="38" y="85"/>
                  </a:lnTo>
                  <a:lnTo>
                    <a:pt x="26" y="110"/>
                  </a:lnTo>
                  <a:lnTo>
                    <a:pt x="13" y="110"/>
                  </a:lnTo>
                  <a:lnTo>
                    <a:pt x="28" y="83"/>
                  </a:lnTo>
                  <a:lnTo>
                    <a:pt x="28" y="16"/>
                  </a:lnTo>
                  <a:lnTo>
                    <a:pt x="26" y="14"/>
                  </a:lnTo>
                  <a:lnTo>
                    <a:pt x="26" y="14"/>
                  </a:lnTo>
                  <a:lnTo>
                    <a:pt x="26" y="12"/>
                  </a:lnTo>
                  <a:lnTo>
                    <a:pt x="24" y="12"/>
                  </a:lnTo>
                  <a:lnTo>
                    <a:pt x="24" y="12"/>
                  </a:lnTo>
                  <a:lnTo>
                    <a:pt x="23" y="10"/>
                  </a:lnTo>
                  <a:lnTo>
                    <a:pt x="23" y="10"/>
                  </a:lnTo>
                  <a:lnTo>
                    <a:pt x="21" y="8"/>
                  </a:lnTo>
                  <a:lnTo>
                    <a:pt x="0" y="8"/>
                  </a:lnTo>
                  <a:lnTo>
                    <a:pt x="0"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77" name=""/>
            <p:cNvSpPr/>
            <p:nvPr/>
          </p:nvSpPr>
          <p:spPr>
            <a:xfrm>
              <a:off x="3670200" y="5703840"/>
              <a:ext cx="90720" cy="180720"/>
            </a:xfrm>
            <a:custGeom>
              <a:avLst/>
              <a:gdLst/>
              <a:ahLst/>
              <a:rect l="l" t="t" r="r" b="b"/>
              <a:pathLst>
                <a:path w="38" h="85">
                  <a:moveTo>
                    <a:pt x="0" y="0"/>
                  </a:moveTo>
                  <a:lnTo>
                    <a:pt x="32" y="27"/>
                  </a:lnTo>
                  <a:lnTo>
                    <a:pt x="5" y="54"/>
                  </a:lnTo>
                  <a:lnTo>
                    <a:pt x="32" y="85"/>
                  </a:lnTo>
                  <a:lnTo>
                    <a:pt x="3" y="85"/>
                  </a:lnTo>
                  <a:lnTo>
                    <a:pt x="32" y="54"/>
                  </a:lnTo>
                  <a:lnTo>
                    <a:pt x="5" y="27"/>
                  </a:lnTo>
                  <a:lnTo>
                    <a:pt x="38"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78" name=""/>
            <p:cNvSpPr/>
            <p:nvPr/>
          </p:nvSpPr>
          <p:spPr>
            <a:xfrm>
              <a:off x="3741840" y="5884560"/>
              <a:ext cx="23760" cy="54000"/>
            </a:xfrm>
            <a:custGeom>
              <a:avLst/>
              <a:gdLst/>
              <a:ahLst/>
              <a:rect l="l" t="t" r="r" b="b"/>
              <a:pathLst>
                <a:path w="10" h="25">
                  <a:moveTo>
                    <a:pt x="4" y="25"/>
                  </a:moveTo>
                  <a:lnTo>
                    <a:pt x="10" y="13"/>
                  </a:lnTo>
                  <a:lnTo>
                    <a:pt x="0" y="11"/>
                  </a:lnTo>
                  <a:lnTo>
                    <a:pt x="2" y="0"/>
                  </a:lnTo>
                </a:path>
              </a:pathLst>
            </a:custGeom>
            <a:noFill/>
            <a:ln w="6480">
              <a:solidFill>
                <a:srgbClr val="c7930a"/>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1579" name=""/>
            <p:cNvSpPr/>
            <p:nvPr/>
          </p:nvSpPr>
          <p:spPr>
            <a:xfrm>
              <a:off x="3664080" y="5884560"/>
              <a:ext cx="23760" cy="54000"/>
            </a:xfrm>
            <a:custGeom>
              <a:avLst/>
              <a:gdLst/>
              <a:ahLst/>
              <a:rect l="l" t="t" r="r" b="b"/>
              <a:pathLst>
                <a:path w="9" h="25">
                  <a:moveTo>
                    <a:pt x="5" y="25"/>
                  </a:moveTo>
                  <a:lnTo>
                    <a:pt x="0" y="13"/>
                  </a:lnTo>
                  <a:lnTo>
                    <a:pt x="9" y="11"/>
                  </a:lnTo>
                  <a:lnTo>
                    <a:pt x="7" y="0"/>
                  </a:lnTo>
                </a:path>
              </a:pathLst>
            </a:custGeom>
            <a:noFill/>
            <a:ln w="6480">
              <a:solidFill>
                <a:srgbClr val="c7930a"/>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1580" name=""/>
            <p:cNvSpPr/>
            <p:nvPr/>
          </p:nvSpPr>
          <p:spPr>
            <a:xfrm>
              <a:off x="2906640" y="5160600"/>
              <a:ext cx="196920" cy="235080"/>
            </a:xfrm>
            <a:custGeom>
              <a:avLst/>
              <a:gdLst/>
              <a:ahLst/>
              <a:rect l="l" t="t" r="r" b="b"/>
              <a:pathLst>
                <a:path w="83" h="109">
                  <a:moveTo>
                    <a:pt x="0" y="0"/>
                  </a:moveTo>
                  <a:lnTo>
                    <a:pt x="83" y="0"/>
                  </a:lnTo>
                  <a:lnTo>
                    <a:pt x="83" y="7"/>
                  </a:lnTo>
                  <a:lnTo>
                    <a:pt x="63" y="7"/>
                  </a:lnTo>
                  <a:lnTo>
                    <a:pt x="56" y="13"/>
                  </a:lnTo>
                  <a:lnTo>
                    <a:pt x="56" y="80"/>
                  </a:lnTo>
                  <a:lnTo>
                    <a:pt x="71" y="109"/>
                  </a:lnTo>
                  <a:lnTo>
                    <a:pt x="58" y="109"/>
                  </a:lnTo>
                  <a:lnTo>
                    <a:pt x="48" y="82"/>
                  </a:lnTo>
                  <a:lnTo>
                    <a:pt x="38" y="82"/>
                  </a:lnTo>
                  <a:lnTo>
                    <a:pt x="27" y="109"/>
                  </a:lnTo>
                  <a:lnTo>
                    <a:pt x="14" y="109"/>
                  </a:lnTo>
                  <a:lnTo>
                    <a:pt x="29" y="80"/>
                  </a:lnTo>
                  <a:lnTo>
                    <a:pt x="29" y="13"/>
                  </a:lnTo>
                  <a:lnTo>
                    <a:pt x="29" y="13"/>
                  </a:lnTo>
                  <a:lnTo>
                    <a:pt x="27" y="13"/>
                  </a:lnTo>
                  <a:lnTo>
                    <a:pt x="27" y="11"/>
                  </a:lnTo>
                  <a:lnTo>
                    <a:pt x="25" y="11"/>
                  </a:lnTo>
                  <a:lnTo>
                    <a:pt x="25" y="9"/>
                  </a:lnTo>
                  <a:lnTo>
                    <a:pt x="23" y="9"/>
                  </a:lnTo>
                  <a:lnTo>
                    <a:pt x="23" y="7"/>
                  </a:lnTo>
                  <a:lnTo>
                    <a:pt x="23" y="7"/>
                  </a:lnTo>
                  <a:lnTo>
                    <a:pt x="0" y="7"/>
                  </a:lnTo>
                  <a:lnTo>
                    <a:pt x="0" y="0"/>
                  </a:lnTo>
                  <a:close/>
                </a:path>
              </a:pathLst>
            </a:custGeom>
            <a:solidFill>
              <a:srgbClr val="c7930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81" name=""/>
            <p:cNvSpPr/>
            <p:nvPr/>
          </p:nvSpPr>
          <p:spPr>
            <a:xfrm>
              <a:off x="2906640" y="5160600"/>
              <a:ext cx="196920" cy="235080"/>
            </a:xfrm>
            <a:custGeom>
              <a:avLst/>
              <a:gdLst/>
              <a:ahLst/>
              <a:rect l="l" t="t" r="r" b="b"/>
              <a:pathLst>
                <a:path w="83" h="109">
                  <a:moveTo>
                    <a:pt x="0" y="0"/>
                  </a:moveTo>
                  <a:lnTo>
                    <a:pt x="83" y="0"/>
                  </a:lnTo>
                  <a:lnTo>
                    <a:pt x="83" y="7"/>
                  </a:lnTo>
                  <a:lnTo>
                    <a:pt x="63" y="7"/>
                  </a:lnTo>
                  <a:lnTo>
                    <a:pt x="56" y="13"/>
                  </a:lnTo>
                  <a:lnTo>
                    <a:pt x="56" y="80"/>
                  </a:lnTo>
                  <a:lnTo>
                    <a:pt x="71" y="109"/>
                  </a:lnTo>
                  <a:lnTo>
                    <a:pt x="58" y="109"/>
                  </a:lnTo>
                  <a:lnTo>
                    <a:pt x="48" y="82"/>
                  </a:lnTo>
                  <a:lnTo>
                    <a:pt x="38" y="82"/>
                  </a:lnTo>
                  <a:lnTo>
                    <a:pt x="27" y="109"/>
                  </a:lnTo>
                  <a:lnTo>
                    <a:pt x="14" y="109"/>
                  </a:lnTo>
                  <a:lnTo>
                    <a:pt x="29" y="80"/>
                  </a:lnTo>
                  <a:lnTo>
                    <a:pt x="29" y="13"/>
                  </a:lnTo>
                  <a:lnTo>
                    <a:pt x="29" y="13"/>
                  </a:lnTo>
                  <a:lnTo>
                    <a:pt x="27" y="13"/>
                  </a:lnTo>
                  <a:lnTo>
                    <a:pt x="27" y="11"/>
                  </a:lnTo>
                  <a:lnTo>
                    <a:pt x="25" y="11"/>
                  </a:lnTo>
                  <a:lnTo>
                    <a:pt x="25" y="9"/>
                  </a:lnTo>
                  <a:lnTo>
                    <a:pt x="23" y="9"/>
                  </a:lnTo>
                  <a:lnTo>
                    <a:pt x="23" y="7"/>
                  </a:lnTo>
                  <a:lnTo>
                    <a:pt x="23" y="7"/>
                  </a:lnTo>
                  <a:lnTo>
                    <a:pt x="0" y="7"/>
                  </a:lnTo>
                  <a:lnTo>
                    <a:pt x="0"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82" name=""/>
            <p:cNvSpPr/>
            <p:nvPr/>
          </p:nvSpPr>
          <p:spPr>
            <a:xfrm>
              <a:off x="2962440" y="5160600"/>
              <a:ext cx="91800" cy="176400"/>
            </a:xfrm>
            <a:custGeom>
              <a:avLst/>
              <a:gdLst/>
              <a:ahLst/>
              <a:rect l="l" t="t" r="r" b="b"/>
              <a:pathLst>
                <a:path w="39" h="82">
                  <a:moveTo>
                    <a:pt x="0" y="0"/>
                  </a:moveTo>
                  <a:lnTo>
                    <a:pt x="33" y="27"/>
                  </a:lnTo>
                  <a:lnTo>
                    <a:pt x="6" y="52"/>
                  </a:lnTo>
                  <a:lnTo>
                    <a:pt x="33" y="82"/>
                  </a:lnTo>
                  <a:lnTo>
                    <a:pt x="4" y="82"/>
                  </a:lnTo>
                  <a:lnTo>
                    <a:pt x="33" y="54"/>
                  </a:lnTo>
                  <a:lnTo>
                    <a:pt x="6" y="25"/>
                  </a:lnTo>
                  <a:lnTo>
                    <a:pt x="39"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83" name=""/>
            <p:cNvSpPr/>
            <p:nvPr/>
          </p:nvSpPr>
          <p:spPr>
            <a:xfrm>
              <a:off x="3035160" y="5337000"/>
              <a:ext cx="22320" cy="58680"/>
            </a:xfrm>
            <a:custGeom>
              <a:avLst/>
              <a:gdLst/>
              <a:ahLst/>
              <a:rect l="l" t="t" r="r" b="b"/>
              <a:pathLst>
                <a:path w="9" h="27">
                  <a:moveTo>
                    <a:pt x="4" y="27"/>
                  </a:moveTo>
                  <a:lnTo>
                    <a:pt x="9" y="14"/>
                  </a:lnTo>
                  <a:lnTo>
                    <a:pt x="0" y="12"/>
                  </a:lnTo>
                  <a:lnTo>
                    <a:pt x="2"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584" name=""/>
            <p:cNvSpPr/>
            <p:nvPr/>
          </p:nvSpPr>
          <p:spPr>
            <a:xfrm>
              <a:off x="2957400" y="5337000"/>
              <a:ext cx="23760" cy="58680"/>
            </a:xfrm>
            <a:custGeom>
              <a:avLst/>
              <a:gdLst/>
              <a:ahLst/>
              <a:rect l="l" t="t" r="r" b="b"/>
              <a:pathLst>
                <a:path w="10" h="27">
                  <a:moveTo>
                    <a:pt x="6" y="27"/>
                  </a:moveTo>
                  <a:lnTo>
                    <a:pt x="0" y="14"/>
                  </a:lnTo>
                  <a:lnTo>
                    <a:pt x="10" y="12"/>
                  </a:lnTo>
                  <a:lnTo>
                    <a:pt x="8"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585" name=""/>
            <p:cNvSpPr/>
            <p:nvPr/>
          </p:nvSpPr>
          <p:spPr>
            <a:xfrm>
              <a:off x="3159000" y="5160600"/>
              <a:ext cx="193680" cy="235080"/>
            </a:xfrm>
            <a:custGeom>
              <a:avLst/>
              <a:gdLst/>
              <a:ahLst/>
              <a:rect l="l" t="t" r="r" b="b"/>
              <a:pathLst>
                <a:path w="82" h="109">
                  <a:moveTo>
                    <a:pt x="0" y="0"/>
                  </a:moveTo>
                  <a:lnTo>
                    <a:pt x="82" y="0"/>
                  </a:lnTo>
                  <a:lnTo>
                    <a:pt x="82" y="7"/>
                  </a:lnTo>
                  <a:lnTo>
                    <a:pt x="63" y="7"/>
                  </a:lnTo>
                  <a:lnTo>
                    <a:pt x="55" y="13"/>
                  </a:lnTo>
                  <a:lnTo>
                    <a:pt x="55" y="80"/>
                  </a:lnTo>
                  <a:lnTo>
                    <a:pt x="71" y="109"/>
                  </a:lnTo>
                  <a:lnTo>
                    <a:pt x="55" y="109"/>
                  </a:lnTo>
                  <a:lnTo>
                    <a:pt x="48" y="82"/>
                  </a:lnTo>
                  <a:lnTo>
                    <a:pt x="38" y="82"/>
                  </a:lnTo>
                  <a:lnTo>
                    <a:pt x="27" y="109"/>
                  </a:lnTo>
                  <a:lnTo>
                    <a:pt x="13" y="109"/>
                  </a:lnTo>
                  <a:lnTo>
                    <a:pt x="28" y="80"/>
                  </a:lnTo>
                  <a:lnTo>
                    <a:pt x="28" y="13"/>
                  </a:lnTo>
                  <a:lnTo>
                    <a:pt x="27" y="13"/>
                  </a:lnTo>
                  <a:lnTo>
                    <a:pt x="27" y="13"/>
                  </a:lnTo>
                  <a:lnTo>
                    <a:pt x="27" y="11"/>
                  </a:lnTo>
                  <a:lnTo>
                    <a:pt x="25" y="11"/>
                  </a:lnTo>
                  <a:lnTo>
                    <a:pt x="25" y="9"/>
                  </a:lnTo>
                  <a:lnTo>
                    <a:pt x="23" y="9"/>
                  </a:lnTo>
                  <a:lnTo>
                    <a:pt x="23" y="7"/>
                  </a:lnTo>
                  <a:lnTo>
                    <a:pt x="21" y="7"/>
                  </a:lnTo>
                  <a:lnTo>
                    <a:pt x="0" y="7"/>
                  </a:lnTo>
                  <a:lnTo>
                    <a:pt x="0" y="0"/>
                  </a:lnTo>
                  <a:close/>
                </a:path>
              </a:pathLst>
            </a:custGeom>
            <a:solidFill>
              <a:srgbClr val="c7930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86" name=""/>
            <p:cNvSpPr/>
            <p:nvPr/>
          </p:nvSpPr>
          <p:spPr>
            <a:xfrm>
              <a:off x="3159000" y="5160600"/>
              <a:ext cx="193680" cy="235080"/>
            </a:xfrm>
            <a:custGeom>
              <a:avLst/>
              <a:gdLst/>
              <a:ahLst/>
              <a:rect l="l" t="t" r="r" b="b"/>
              <a:pathLst>
                <a:path w="82" h="109">
                  <a:moveTo>
                    <a:pt x="0" y="0"/>
                  </a:moveTo>
                  <a:lnTo>
                    <a:pt x="82" y="0"/>
                  </a:lnTo>
                  <a:lnTo>
                    <a:pt x="82" y="7"/>
                  </a:lnTo>
                  <a:lnTo>
                    <a:pt x="63" y="7"/>
                  </a:lnTo>
                  <a:lnTo>
                    <a:pt x="55" y="13"/>
                  </a:lnTo>
                  <a:lnTo>
                    <a:pt x="55" y="80"/>
                  </a:lnTo>
                  <a:lnTo>
                    <a:pt x="71" y="109"/>
                  </a:lnTo>
                  <a:lnTo>
                    <a:pt x="55" y="109"/>
                  </a:lnTo>
                  <a:lnTo>
                    <a:pt x="48" y="82"/>
                  </a:lnTo>
                  <a:lnTo>
                    <a:pt x="38" y="82"/>
                  </a:lnTo>
                  <a:lnTo>
                    <a:pt x="27" y="109"/>
                  </a:lnTo>
                  <a:lnTo>
                    <a:pt x="13" y="109"/>
                  </a:lnTo>
                  <a:lnTo>
                    <a:pt x="28" y="80"/>
                  </a:lnTo>
                  <a:lnTo>
                    <a:pt x="28" y="13"/>
                  </a:lnTo>
                  <a:lnTo>
                    <a:pt x="27" y="13"/>
                  </a:lnTo>
                  <a:lnTo>
                    <a:pt x="27" y="13"/>
                  </a:lnTo>
                  <a:lnTo>
                    <a:pt x="27" y="11"/>
                  </a:lnTo>
                  <a:lnTo>
                    <a:pt x="25" y="11"/>
                  </a:lnTo>
                  <a:lnTo>
                    <a:pt x="25" y="9"/>
                  </a:lnTo>
                  <a:lnTo>
                    <a:pt x="23" y="9"/>
                  </a:lnTo>
                  <a:lnTo>
                    <a:pt x="23" y="7"/>
                  </a:lnTo>
                  <a:lnTo>
                    <a:pt x="21" y="7"/>
                  </a:lnTo>
                  <a:lnTo>
                    <a:pt x="0" y="7"/>
                  </a:lnTo>
                  <a:lnTo>
                    <a:pt x="0"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87" name=""/>
            <p:cNvSpPr/>
            <p:nvPr/>
          </p:nvSpPr>
          <p:spPr>
            <a:xfrm>
              <a:off x="3213000" y="5160600"/>
              <a:ext cx="90720" cy="176400"/>
            </a:xfrm>
            <a:custGeom>
              <a:avLst/>
              <a:gdLst/>
              <a:ahLst/>
              <a:rect l="l" t="t" r="r" b="b"/>
              <a:pathLst>
                <a:path w="38" h="82">
                  <a:moveTo>
                    <a:pt x="0" y="0"/>
                  </a:moveTo>
                  <a:lnTo>
                    <a:pt x="32" y="27"/>
                  </a:lnTo>
                  <a:lnTo>
                    <a:pt x="5" y="52"/>
                  </a:lnTo>
                  <a:lnTo>
                    <a:pt x="32" y="82"/>
                  </a:lnTo>
                  <a:lnTo>
                    <a:pt x="4" y="82"/>
                  </a:lnTo>
                  <a:lnTo>
                    <a:pt x="32" y="54"/>
                  </a:lnTo>
                  <a:lnTo>
                    <a:pt x="5" y="25"/>
                  </a:lnTo>
                  <a:lnTo>
                    <a:pt x="38"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88" name=""/>
            <p:cNvSpPr/>
            <p:nvPr/>
          </p:nvSpPr>
          <p:spPr>
            <a:xfrm>
              <a:off x="3284640" y="5337000"/>
              <a:ext cx="23760" cy="58680"/>
            </a:xfrm>
            <a:custGeom>
              <a:avLst/>
              <a:gdLst/>
              <a:ahLst/>
              <a:rect l="l" t="t" r="r" b="b"/>
              <a:pathLst>
                <a:path w="10" h="27">
                  <a:moveTo>
                    <a:pt x="4" y="27"/>
                  </a:moveTo>
                  <a:lnTo>
                    <a:pt x="10" y="14"/>
                  </a:lnTo>
                  <a:lnTo>
                    <a:pt x="0" y="12"/>
                  </a:lnTo>
                  <a:lnTo>
                    <a:pt x="2"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589" name=""/>
            <p:cNvSpPr/>
            <p:nvPr/>
          </p:nvSpPr>
          <p:spPr>
            <a:xfrm>
              <a:off x="3209760" y="5337000"/>
              <a:ext cx="20880" cy="58680"/>
            </a:xfrm>
            <a:custGeom>
              <a:avLst/>
              <a:gdLst/>
              <a:ahLst/>
              <a:rect l="l" t="t" r="r" b="b"/>
              <a:pathLst>
                <a:path w="9" h="27">
                  <a:moveTo>
                    <a:pt x="6" y="27"/>
                  </a:moveTo>
                  <a:lnTo>
                    <a:pt x="0" y="14"/>
                  </a:lnTo>
                  <a:lnTo>
                    <a:pt x="9" y="12"/>
                  </a:lnTo>
                  <a:lnTo>
                    <a:pt x="7"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590" name=""/>
            <p:cNvSpPr/>
            <p:nvPr/>
          </p:nvSpPr>
          <p:spPr>
            <a:xfrm>
              <a:off x="3408480" y="5160600"/>
              <a:ext cx="196560" cy="235080"/>
            </a:xfrm>
            <a:custGeom>
              <a:avLst/>
              <a:gdLst/>
              <a:ahLst/>
              <a:rect l="l" t="t" r="r" b="b"/>
              <a:pathLst>
                <a:path w="83" h="109">
                  <a:moveTo>
                    <a:pt x="0" y="0"/>
                  </a:moveTo>
                  <a:lnTo>
                    <a:pt x="83" y="0"/>
                  </a:lnTo>
                  <a:lnTo>
                    <a:pt x="83" y="7"/>
                  </a:lnTo>
                  <a:lnTo>
                    <a:pt x="64" y="7"/>
                  </a:lnTo>
                  <a:lnTo>
                    <a:pt x="56" y="13"/>
                  </a:lnTo>
                  <a:lnTo>
                    <a:pt x="56" y="80"/>
                  </a:lnTo>
                  <a:lnTo>
                    <a:pt x="69" y="109"/>
                  </a:lnTo>
                  <a:lnTo>
                    <a:pt x="56" y="109"/>
                  </a:lnTo>
                  <a:lnTo>
                    <a:pt x="48" y="82"/>
                  </a:lnTo>
                  <a:lnTo>
                    <a:pt x="39" y="82"/>
                  </a:lnTo>
                  <a:lnTo>
                    <a:pt x="27" y="109"/>
                  </a:lnTo>
                  <a:lnTo>
                    <a:pt x="14" y="109"/>
                  </a:lnTo>
                  <a:lnTo>
                    <a:pt x="29" y="80"/>
                  </a:lnTo>
                  <a:lnTo>
                    <a:pt x="29" y="13"/>
                  </a:lnTo>
                  <a:lnTo>
                    <a:pt x="27" y="13"/>
                  </a:lnTo>
                  <a:lnTo>
                    <a:pt x="27" y="13"/>
                  </a:lnTo>
                  <a:lnTo>
                    <a:pt x="27" y="11"/>
                  </a:lnTo>
                  <a:lnTo>
                    <a:pt x="25" y="11"/>
                  </a:lnTo>
                  <a:lnTo>
                    <a:pt x="25" y="9"/>
                  </a:lnTo>
                  <a:lnTo>
                    <a:pt x="23" y="9"/>
                  </a:lnTo>
                  <a:lnTo>
                    <a:pt x="23" y="7"/>
                  </a:lnTo>
                  <a:lnTo>
                    <a:pt x="21" y="7"/>
                  </a:lnTo>
                  <a:lnTo>
                    <a:pt x="0" y="7"/>
                  </a:lnTo>
                  <a:lnTo>
                    <a:pt x="0" y="0"/>
                  </a:lnTo>
                  <a:close/>
                </a:path>
              </a:pathLst>
            </a:custGeom>
            <a:solidFill>
              <a:srgbClr val="c7930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91" name=""/>
            <p:cNvSpPr/>
            <p:nvPr/>
          </p:nvSpPr>
          <p:spPr>
            <a:xfrm>
              <a:off x="3408480" y="5160600"/>
              <a:ext cx="196560" cy="235080"/>
            </a:xfrm>
            <a:custGeom>
              <a:avLst/>
              <a:gdLst/>
              <a:ahLst/>
              <a:rect l="l" t="t" r="r" b="b"/>
              <a:pathLst>
                <a:path w="83" h="109">
                  <a:moveTo>
                    <a:pt x="0" y="0"/>
                  </a:moveTo>
                  <a:lnTo>
                    <a:pt x="83" y="0"/>
                  </a:lnTo>
                  <a:lnTo>
                    <a:pt x="83" y="7"/>
                  </a:lnTo>
                  <a:lnTo>
                    <a:pt x="64" y="7"/>
                  </a:lnTo>
                  <a:lnTo>
                    <a:pt x="56" y="13"/>
                  </a:lnTo>
                  <a:lnTo>
                    <a:pt x="56" y="80"/>
                  </a:lnTo>
                  <a:lnTo>
                    <a:pt x="69" y="109"/>
                  </a:lnTo>
                  <a:lnTo>
                    <a:pt x="56" y="109"/>
                  </a:lnTo>
                  <a:lnTo>
                    <a:pt x="48" y="82"/>
                  </a:lnTo>
                  <a:lnTo>
                    <a:pt x="39" y="82"/>
                  </a:lnTo>
                  <a:lnTo>
                    <a:pt x="27" y="109"/>
                  </a:lnTo>
                  <a:lnTo>
                    <a:pt x="14" y="109"/>
                  </a:lnTo>
                  <a:lnTo>
                    <a:pt x="29" y="80"/>
                  </a:lnTo>
                  <a:lnTo>
                    <a:pt x="29" y="13"/>
                  </a:lnTo>
                  <a:lnTo>
                    <a:pt x="27" y="13"/>
                  </a:lnTo>
                  <a:lnTo>
                    <a:pt x="27" y="13"/>
                  </a:lnTo>
                  <a:lnTo>
                    <a:pt x="27" y="11"/>
                  </a:lnTo>
                  <a:lnTo>
                    <a:pt x="25" y="11"/>
                  </a:lnTo>
                  <a:lnTo>
                    <a:pt x="25" y="9"/>
                  </a:lnTo>
                  <a:lnTo>
                    <a:pt x="23" y="9"/>
                  </a:lnTo>
                  <a:lnTo>
                    <a:pt x="23" y="7"/>
                  </a:lnTo>
                  <a:lnTo>
                    <a:pt x="21" y="7"/>
                  </a:lnTo>
                  <a:lnTo>
                    <a:pt x="0" y="7"/>
                  </a:lnTo>
                  <a:lnTo>
                    <a:pt x="0"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92" name=""/>
            <p:cNvSpPr/>
            <p:nvPr/>
          </p:nvSpPr>
          <p:spPr>
            <a:xfrm>
              <a:off x="3463920" y="5160600"/>
              <a:ext cx="92160" cy="176400"/>
            </a:xfrm>
            <a:custGeom>
              <a:avLst/>
              <a:gdLst/>
              <a:ahLst/>
              <a:rect l="l" t="t" r="r" b="b"/>
              <a:pathLst>
                <a:path w="39" h="82">
                  <a:moveTo>
                    <a:pt x="0" y="0"/>
                  </a:moveTo>
                  <a:lnTo>
                    <a:pt x="33" y="27"/>
                  </a:lnTo>
                  <a:lnTo>
                    <a:pt x="4" y="52"/>
                  </a:lnTo>
                  <a:lnTo>
                    <a:pt x="33" y="82"/>
                  </a:lnTo>
                  <a:lnTo>
                    <a:pt x="4" y="82"/>
                  </a:lnTo>
                  <a:lnTo>
                    <a:pt x="33" y="54"/>
                  </a:lnTo>
                  <a:lnTo>
                    <a:pt x="6" y="25"/>
                  </a:lnTo>
                  <a:lnTo>
                    <a:pt x="39"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93" name=""/>
            <p:cNvSpPr/>
            <p:nvPr/>
          </p:nvSpPr>
          <p:spPr>
            <a:xfrm>
              <a:off x="3537000" y="5337000"/>
              <a:ext cx="23760" cy="58680"/>
            </a:xfrm>
            <a:custGeom>
              <a:avLst/>
              <a:gdLst/>
              <a:ahLst/>
              <a:rect l="l" t="t" r="r" b="b"/>
              <a:pathLst>
                <a:path w="10" h="27">
                  <a:moveTo>
                    <a:pt x="4" y="27"/>
                  </a:moveTo>
                  <a:lnTo>
                    <a:pt x="10" y="14"/>
                  </a:lnTo>
                  <a:lnTo>
                    <a:pt x="0" y="12"/>
                  </a:lnTo>
                  <a:lnTo>
                    <a:pt x="2"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594" name=""/>
            <p:cNvSpPr/>
            <p:nvPr/>
          </p:nvSpPr>
          <p:spPr>
            <a:xfrm>
              <a:off x="3459240" y="5337000"/>
              <a:ext cx="23760" cy="58680"/>
            </a:xfrm>
            <a:custGeom>
              <a:avLst/>
              <a:gdLst/>
              <a:ahLst/>
              <a:rect l="l" t="t" r="r" b="b"/>
              <a:pathLst>
                <a:path w="10" h="27">
                  <a:moveTo>
                    <a:pt x="6" y="27"/>
                  </a:moveTo>
                  <a:lnTo>
                    <a:pt x="0" y="14"/>
                  </a:lnTo>
                  <a:lnTo>
                    <a:pt x="10" y="12"/>
                  </a:lnTo>
                  <a:lnTo>
                    <a:pt x="8"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595" name=""/>
            <p:cNvSpPr/>
            <p:nvPr/>
          </p:nvSpPr>
          <p:spPr>
            <a:xfrm>
              <a:off x="3659040" y="5160600"/>
              <a:ext cx="195480" cy="235080"/>
            </a:xfrm>
            <a:custGeom>
              <a:avLst/>
              <a:gdLst/>
              <a:ahLst/>
              <a:rect l="l" t="t" r="r" b="b"/>
              <a:pathLst>
                <a:path w="82" h="109">
                  <a:moveTo>
                    <a:pt x="0" y="0"/>
                  </a:moveTo>
                  <a:lnTo>
                    <a:pt x="82" y="0"/>
                  </a:lnTo>
                  <a:lnTo>
                    <a:pt x="82" y="7"/>
                  </a:lnTo>
                  <a:lnTo>
                    <a:pt x="63" y="7"/>
                  </a:lnTo>
                  <a:lnTo>
                    <a:pt x="55" y="13"/>
                  </a:lnTo>
                  <a:lnTo>
                    <a:pt x="55" y="80"/>
                  </a:lnTo>
                  <a:lnTo>
                    <a:pt x="69" y="109"/>
                  </a:lnTo>
                  <a:lnTo>
                    <a:pt x="55" y="109"/>
                  </a:lnTo>
                  <a:lnTo>
                    <a:pt x="48" y="82"/>
                  </a:lnTo>
                  <a:lnTo>
                    <a:pt x="38" y="82"/>
                  </a:lnTo>
                  <a:lnTo>
                    <a:pt x="27" y="109"/>
                  </a:lnTo>
                  <a:lnTo>
                    <a:pt x="11" y="109"/>
                  </a:lnTo>
                  <a:lnTo>
                    <a:pt x="29" y="80"/>
                  </a:lnTo>
                  <a:lnTo>
                    <a:pt x="29" y="13"/>
                  </a:lnTo>
                  <a:lnTo>
                    <a:pt x="27" y="13"/>
                  </a:lnTo>
                  <a:lnTo>
                    <a:pt x="27" y="13"/>
                  </a:lnTo>
                  <a:lnTo>
                    <a:pt x="25" y="11"/>
                  </a:lnTo>
                  <a:lnTo>
                    <a:pt x="25" y="11"/>
                  </a:lnTo>
                  <a:lnTo>
                    <a:pt x="25" y="9"/>
                  </a:lnTo>
                  <a:lnTo>
                    <a:pt x="23" y="9"/>
                  </a:lnTo>
                  <a:lnTo>
                    <a:pt x="23" y="7"/>
                  </a:lnTo>
                  <a:lnTo>
                    <a:pt x="21" y="7"/>
                  </a:lnTo>
                  <a:lnTo>
                    <a:pt x="0" y="7"/>
                  </a:lnTo>
                  <a:lnTo>
                    <a:pt x="0" y="0"/>
                  </a:lnTo>
                  <a:close/>
                </a:path>
              </a:pathLst>
            </a:custGeom>
            <a:solidFill>
              <a:srgbClr val="c7930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96" name=""/>
            <p:cNvSpPr/>
            <p:nvPr/>
          </p:nvSpPr>
          <p:spPr>
            <a:xfrm>
              <a:off x="3659040" y="5160600"/>
              <a:ext cx="195480" cy="235080"/>
            </a:xfrm>
            <a:custGeom>
              <a:avLst/>
              <a:gdLst/>
              <a:ahLst/>
              <a:rect l="l" t="t" r="r" b="b"/>
              <a:pathLst>
                <a:path w="82" h="109">
                  <a:moveTo>
                    <a:pt x="0" y="0"/>
                  </a:moveTo>
                  <a:lnTo>
                    <a:pt x="82" y="0"/>
                  </a:lnTo>
                  <a:lnTo>
                    <a:pt x="82" y="7"/>
                  </a:lnTo>
                  <a:lnTo>
                    <a:pt x="63" y="7"/>
                  </a:lnTo>
                  <a:lnTo>
                    <a:pt x="55" y="13"/>
                  </a:lnTo>
                  <a:lnTo>
                    <a:pt x="55" y="80"/>
                  </a:lnTo>
                  <a:lnTo>
                    <a:pt x="69" y="109"/>
                  </a:lnTo>
                  <a:lnTo>
                    <a:pt x="55" y="109"/>
                  </a:lnTo>
                  <a:lnTo>
                    <a:pt x="48" y="82"/>
                  </a:lnTo>
                  <a:lnTo>
                    <a:pt x="38" y="82"/>
                  </a:lnTo>
                  <a:lnTo>
                    <a:pt x="27" y="109"/>
                  </a:lnTo>
                  <a:lnTo>
                    <a:pt x="11" y="109"/>
                  </a:lnTo>
                  <a:lnTo>
                    <a:pt x="29" y="80"/>
                  </a:lnTo>
                  <a:lnTo>
                    <a:pt x="29" y="13"/>
                  </a:lnTo>
                  <a:lnTo>
                    <a:pt x="27" y="13"/>
                  </a:lnTo>
                  <a:lnTo>
                    <a:pt x="27" y="13"/>
                  </a:lnTo>
                  <a:lnTo>
                    <a:pt x="25" y="11"/>
                  </a:lnTo>
                  <a:lnTo>
                    <a:pt x="25" y="11"/>
                  </a:lnTo>
                  <a:lnTo>
                    <a:pt x="25" y="9"/>
                  </a:lnTo>
                  <a:lnTo>
                    <a:pt x="23" y="9"/>
                  </a:lnTo>
                  <a:lnTo>
                    <a:pt x="23" y="7"/>
                  </a:lnTo>
                  <a:lnTo>
                    <a:pt x="21" y="7"/>
                  </a:lnTo>
                  <a:lnTo>
                    <a:pt x="0" y="7"/>
                  </a:lnTo>
                  <a:lnTo>
                    <a:pt x="0"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97" name=""/>
            <p:cNvSpPr/>
            <p:nvPr/>
          </p:nvSpPr>
          <p:spPr>
            <a:xfrm>
              <a:off x="3714840" y="5160600"/>
              <a:ext cx="90360" cy="176400"/>
            </a:xfrm>
            <a:custGeom>
              <a:avLst/>
              <a:gdLst/>
              <a:ahLst/>
              <a:rect l="l" t="t" r="r" b="b"/>
              <a:pathLst>
                <a:path w="38" h="82">
                  <a:moveTo>
                    <a:pt x="0" y="0"/>
                  </a:moveTo>
                  <a:lnTo>
                    <a:pt x="32" y="27"/>
                  </a:lnTo>
                  <a:lnTo>
                    <a:pt x="4" y="52"/>
                  </a:lnTo>
                  <a:lnTo>
                    <a:pt x="32" y="82"/>
                  </a:lnTo>
                  <a:lnTo>
                    <a:pt x="4" y="82"/>
                  </a:lnTo>
                  <a:lnTo>
                    <a:pt x="32" y="54"/>
                  </a:lnTo>
                  <a:lnTo>
                    <a:pt x="6" y="25"/>
                  </a:lnTo>
                  <a:lnTo>
                    <a:pt x="38"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98" name=""/>
            <p:cNvSpPr/>
            <p:nvPr/>
          </p:nvSpPr>
          <p:spPr>
            <a:xfrm>
              <a:off x="3786120" y="5337000"/>
              <a:ext cx="23760" cy="58680"/>
            </a:xfrm>
            <a:custGeom>
              <a:avLst/>
              <a:gdLst/>
              <a:ahLst/>
              <a:rect l="l" t="t" r="r" b="b"/>
              <a:pathLst>
                <a:path w="10" h="27">
                  <a:moveTo>
                    <a:pt x="4" y="27"/>
                  </a:moveTo>
                  <a:lnTo>
                    <a:pt x="10" y="14"/>
                  </a:lnTo>
                  <a:lnTo>
                    <a:pt x="0" y="12"/>
                  </a:lnTo>
                  <a:lnTo>
                    <a:pt x="2"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599" name=""/>
            <p:cNvSpPr/>
            <p:nvPr/>
          </p:nvSpPr>
          <p:spPr>
            <a:xfrm>
              <a:off x="3710160" y="5337000"/>
              <a:ext cx="21960" cy="58680"/>
            </a:xfrm>
            <a:custGeom>
              <a:avLst/>
              <a:gdLst/>
              <a:ahLst/>
              <a:rect l="l" t="t" r="r" b="b"/>
              <a:pathLst>
                <a:path w="9" h="27">
                  <a:moveTo>
                    <a:pt x="6" y="27"/>
                  </a:moveTo>
                  <a:lnTo>
                    <a:pt x="0" y="14"/>
                  </a:lnTo>
                  <a:lnTo>
                    <a:pt x="9" y="12"/>
                  </a:lnTo>
                  <a:lnTo>
                    <a:pt x="8"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00" name=""/>
            <p:cNvSpPr/>
            <p:nvPr/>
          </p:nvSpPr>
          <p:spPr>
            <a:xfrm>
              <a:off x="3909960" y="5160600"/>
              <a:ext cx="192240" cy="235080"/>
            </a:xfrm>
            <a:custGeom>
              <a:avLst/>
              <a:gdLst/>
              <a:ahLst/>
              <a:rect l="l" t="t" r="r" b="b"/>
              <a:pathLst>
                <a:path w="81" h="109">
                  <a:moveTo>
                    <a:pt x="0" y="0"/>
                  </a:moveTo>
                  <a:lnTo>
                    <a:pt x="81" y="0"/>
                  </a:lnTo>
                  <a:lnTo>
                    <a:pt x="81" y="7"/>
                  </a:lnTo>
                  <a:lnTo>
                    <a:pt x="64" y="7"/>
                  </a:lnTo>
                  <a:lnTo>
                    <a:pt x="56" y="13"/>
                  </a:lnTo>
                  <a:lnTo>
                    <a:pt x="56" y="80"/>
                  </a:lnTo>
                  <a:lnTo>
                    <a:pt x="69" y="109"/>
                  </a:lnTo>
                  <a:lnTo>
                    <a:pt x="56" y="109"/>
                  </a:lnTo>
                  <a:lnTo>
                    <a:pt x="48" y="82"/>
                  </a:lnTo>
                  <a:lnTo>
                    <a:pt x="39" y="82"/>
                  </a:lnTo>
                  <a:lnTo>
                    <a:pt x="25" y="109"/>
                  </a:lnTo>
                  <a:lnTo>
                    <a:pt x="12" y="109"/>
                  </a:lnTo>
                  <a:lnTo>
                    <a:pt x="29" y="80"/>
                  </a:lnTo>
                  <a:lnTo>
                    <a:pt x="29" y="13"/>
                  </a:lnTo>
                  <a:lnTo>
                    <a:pt x="27" y="13"/>
                  </a:lnTo>
                  <a:lnTo>
                    <a:pt x="27" y="13"/>
                  </a:lnTo>
                  <a:lnTo>
                    <a:pt x="25" y="11"/>
                  </a:lnTo>
                  <a:lnTo>
                    <a:pt x="25" y="11"/>
                  </a:lnTo>
                  <a:lnTo>
                    <a:pt x="25" y="9"/>
                  </a:lnTo>
                  <a:lnTo>
                    <a:pt x="23" y="9"/>
                  </a:lnTo>
                  <a:lnTo>
                    <a:pt x="23" y="7"/>
                  </a:lnTo>
                  <a:lnTo>
                    <a:pt x="21" y="7"/>
                  </a:lnTo>
                  <a:lnTo>
                    <a:pt x="0" y="7"/>
                  </a:lnTo>
                  <a:lnTo>
                    <a:pt x="0" y="0"/>
                  </a:lnTo>
                  <a:close/>
                </a:path>
              </a:pathLst>
            </a:custGeom>
            <a:solidFill>
              <a:srgbClr val="c7930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01" name=""/>
            <p:cNvSpPr/>
            <p:nvPr/>
          </p:nvSpPr>
          <p:spPr>
            <a:xfrm>
              <a:off x="3909960" y="5160600"/>
              <a:ext cx="192240" cy="235080"/>
            </a:xfrm>
            <a:custGeom>
              <a:avLst/>
              <a:gdLst/>
              <a:ahLst/>
              <a:rect l="l" t="t" r="r" b="b"/>
              <a:pathLst>
                <a:path w="81" h="109">
                  <a:moveTo>
                    <a:pt x="0" y="0"/>
                  </a:moveTo>
                  <a:lnTo>
                    <a:pt x="81" y="0"/>
                  </a:lnTo>
                  <a:lnTo>
                    <a:pt x="81" y="7"/>
                  </a:lnTo>
                  <a:lnTo>
                    <a:pt x="64" y="7"/>
                  </a:lnTo>
                  <a:lnTo>
                    <a:pt x="56" y="13"/>
                  </a:lnTo>
                  <a:lnTo>
                    <a:pt x="56" y="80"/>
                  </a:lnTo>
                  <a:lnTo>
                    <a:pt x="69" y="109"/>
                  </a:lnTo>
                  <a:lnTo>
                    <a:pt x="56" y="109"/>
                  </a:lnTo>
                  <a:lnTo>
                    <a:pt x="48" y="82"/>
                  </a:lnTo>
                  <a:lnTo>
                    <a:pt x="39" y="82"/>
                  </a:lnTo>
                  <a:lnTo>
                    <a:pt x="25" y="109"/>
                  </a:lnTo>
                  <a:lnTo>
                    <a:pt x="12" y="109"/>
                  </a:lnTo>
                  <a:lnTo>
                    <a:pt x="29" y="80"/>
                  </a:lnTo>
                  <a:lnTo>
                    <a:pt x="29" y="13"/>
                  </a:lnTo>
                  <a:lnTo>
                    <a:pt x="27" y="13"/>
                  </a:lnTo>
                  <a:lnTo>
                    <a:pt x="27" y="13"/>
                  </a:lnTo>
                  <a:lnTo>
                    <a:pt x="25" y="11"/>
                  </a:lnTo>
                  <a:lnTo>
                    <a:pt x="25" y="11"/>
                  </a:lnTo>
                  <a:lnTo>
                    <a:pt x="25" y="9"/>
                  </a:lnTo>
                  <a:lnTo>
                    <a:pt x="23" y="9"/>
                  </a:lnTo>
                  <a:lnTo>
                    <a:pt x="23" y="7"/>
                  </a:lnTo>
                  <a:lnTo>
                    <a:pt x="21" y="7"/>
                  </a:lnTo>
                  <a:lnTo>
                    <a:pt x="0" y="7"/>
                  </a:lnTo>
                  <a:lnTo>
                    <a:pt x="0"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02" name=""/>
            <p:cNvSpPr/>
            <p:nvPr/>
          </p:nvSpPr>
          <p:spPr>
            <a:xfrm>
              <a:off x="3965400" y="5160600"/>
              <a:ext cx="90720" cy="176400"/>
            </a:xfrm>
            <a:custGeom>
              <a:avLst/>
              <a:gdLst/>
              <a:ahLst/>
              <a:rect l="l" t="t" r="r" b="b"/>
              <a:pathLst>
                <a:path w="39" h="82">
                  <a:moveTo>
                    <a:pt x="0" y="0"/>
                  </a:moveTo>
                  <a:lnTo>
                    <a:pt x="33" y="27"/>
                  </a:lnTo>
                  <a:lnTo>
                    <a:pt x="4" y="52"/>
                  </a:lnTo>
                  <a:lnTo>
                    <a:pt x="33" y="82"/>
                  </a:lnTo>
                  <a:lnTo>
                    <a:pt x="4" y="82"/>
                  </a:lnTo>
                  <a:lnTo>
                    <a:pt x="33" y="54"/>
                  </a:lnTo>
                  <a:lnTo>
                    <a:pt x="4" y="25"/>
                  </a:lnTo>
                  <a:lnTo>
                    <a:pt x="39"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03" name=""/>
            <p:cNvSpPr/>
            <p:nvPr/>
          </p:nvSpPr>
          <p:spPr>
            <a:xfrm>
              <a:off x="4032360" y="5337000"/>
              <a:ext cx="28440" cy="58680"/>
            </a:xfrm>
            <a:custGeom>
              <a:avLst/>
              <a:gdLst/>
              <a:ahLst/>
              <a:rect l="l" t="t" r="r" b="b"/>
              <a:pathLst>
                <a:path w="12" h="27">
                  <a:moveTo>
                    <a:pt x="4" y="27"/>
                  </a:moveTo>
                  <a:lnTo>
                    <a:pt x="12" y="14"/>
                  </a:lnTo>
                  <a:lnTo>
                    <a:pt x="0" y="12"/>
                  </a:lnTo>
                  <a:lnTo>
                    <a:pt x="2"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04" name=""/>
            <p:cNvSpPr/>
            <p:nvPr/>
          </p:nvSpPr>
          <p:spPr>
            <a:xfrm>
              <a:off x="3954600" y="5337000"/>
              <a:ext cx="28440" cy="58680"/>
            </a:xfrm>
            <a:custGeom>
              <a:avLst/>
              <a:gdLst/>
              <a:ahLst/>
              <a:rect l="l" t="t" r="r" b="b"/>
              <a:pathLst>
                <a:path w="12" h="27">
                  <a:moveTo>
                    <a:pt x="8" y="27"/>
                  </a:moveTo>
                  <a:lnTo>
                    <a:pt x="0" y="14"/>
                  </a:lnTo>
                  <a:lnTo>
                    <a:pt x="12" y="12"/>
                  </a:lnTo>
                  <a:lnTo>
                    <a:pt x="10"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05" name=""/>
            <p:cNvSpPr/>
            <p:nvPr/>
          </p:nvSpPr>
          <p:spPr>
            <a:xfrm>
              <a:off x="4162320" y="5160600"/>
              <a:ext cx="189000" cy="235080"/>
            </a:xfrm>
            <a:custGeom>
              <a:avLst/>
              <a:gdLst/>
              <a:ahLst/>
              <a:rect l="l" t="t" r="r" b="b"/>
              <a:pathLst>
                <a:path w="80" h="109">
                  <a:moveTo>
                    <a:pt x="0" y="0"/>
                  </a:moveTo>
                  <a:lnTo>
                    <a:pt x="80" y="0"/>
                  </a:lnTo>
                  <a:lnTo>
                    <a:pt x="80" y="7"/>
                  </a:lnTo>
                  <a:lnTo>
                    <a:pt x="63" y="7"/>
                  </a:lnTo>
                  <a:lnTo>
                    <a:pt x="55" y="13"/>
                  </a:lnTo>
                  <a:lnTo>
                    <a:pt x="55" y="80"/>
                  </a:lnTo>
                  <a:lnTo>
                    <a:pt x="69" y="109"/>
                  </a:lnTo>
                  <a:lnTo>
                    <a:pt x="55" y="109"/>
                  </a:lnTo>
                  <a:lnTo>
                    <a:pt x="48" y="82"/>
                  </a:lnTo>
                  <a:lnTo>
                    <a:pt x="38" y="82"/>
                  </a:lnTo>
                  <a:lnTo>
                    <a:pt x="25" y="109"/>
                  </a:lnTo>
                  <a:lnTo>
                    <a:pt x="11" y="109"/>
                  </a:lnTo>
                  <a:lnTo>
                    <a:pt x="29" y="80"/>
                  </a:lnTo>
                  <a:lnTo>
                    <a:pt x="29" y="13"/>
                  </a:lnTo>
                  <a:lnTo>
                    <a:pt x="27" y="13"/>
                  </a:lnTo>
                  <a:lnTo>
                    <a:pt x="27" y="13"/>
                  </a:lnTo>
                  <a:lnTo>
                    <a:pt x="25" y="11"/>
                  </a:lnTo>
                  <a:lnTo>
                    <a:pt x="25" y="11"/>
                  </a:lnTo>
                  <a:lnTo>
                    <a:pt x="23" y="9"/>
                  </a:lnTo>
                  <a:lnTo>
                    <a:pt x="23" y="9"/>
                  </a:lnTo>
                  <a:lnTo>
                    <a:pt x="23" y="7"/>
                  </a:lnTo>
                  <a:lnTo>
                    <a:pt x="21" y="7"/>
                  </a:lnTo>
                  <a:lnTo>
                    <a:pt x="0" y="7"/>
                  </a:lnTo>
                  <a:lnTo>
                    <a:pt x="0" y="0"/>
                  </a:lnTo>
                  <a:close/>
                </a:path>
              </a:pathLst>
            </a:custGeom>
            <a:solidFill>
              <a:srgbClr val="c7930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06" name=""/>
            <p:cNvSpPr/>
            <p:nvPr/>
          </p:nvSpPr>
          <p:spPr>
            <a:xfrm>
              <a:off x="4162320" y="5160600"/>
              <a:ext cx="189000" cy="235080"/>
            </a:xfrm>
            <a:custGeom>
              <a:avLst/>
              <a:gdLst/>
              <a:ahLst/>
              <a:rect l="l" t="t" r="r" b="b"/>
              <a:pathLst>
                <a:path w="80" h="109">
                  <a:moveTo>
                    <a:pt x="0" y="0"/>
                  </a:moveTo>
                  <a:lnTo>
                    <a:pt x="80" y="0"/>
                  </a:lnTo>
                  <a:lnTo>
                    <a:pt x="80" y="7"/>
                  </a:lnTo>
                  <a:lnTo>
                    <a:pt x="63" y="7"/>
                  </a:lnTo>
                  <a:lnTo>
                    <a:pt x="55" y="13"/>
                  </a:lnTo>
                  <a:lnTo>
                    <a:pt x="55" y="80"/>
                  </a:lnTo>
                  <a:lnTo>
                    <a:pt x="69" y="109"/>
                  </a:lnTo>
                  <a:lnTo>
                    <a:pt x="55" y="109"/>
                  </a:lnTo>
                  <a:lnTo>
                    <a:pt x="48" y="82"/>
                  </a:lnTo>
                  <a:lnTo>
                    <a:pt x="38" y="82"/>
                  </a:lnTo>
                  <a:lnTo>
                    <a:pt x="25" y="109"/>
                  </a:lnTo>
                  <a:lnTo>
                    <a:pt x="11" y="109"/>
                  </a:lnTo>
                  <a:lnTo>
                    <a:pt x="29" y="80"/>
                  </a:lnTo>
                  <a:lnTo>
                    <a:pt x="29" y="13"/>
                  </a:lnTo>
                  <a:lnTo>
                    <a:pt x="27" y="13"/>
                  </a:lnTo>
                  <a:lnTo>
                    <a:pt x="27" y="13"/>
                  </a:lnTo>
                  <a:lnTo>
                    <a:pt x="25" y="11"/>
                  </a:lnTo>
                  <a:lnTo>
                    <a:pt x="25" y="11"/>
                  </a:lnTo>
                  <a:lnTo>
                    <a:pt x="23" y="9"/>
                  </a:lnTo>
                  <a:lnTo>
                    <a:pt x="23" y="9"/>
                  </a:lnTo>
                  <a:lnTo>
                    <a:pt x="23" y="7"/>
                  </a:lnTo>
                  <a:lnTo>
                    <a:pt x="21" y="7"/>
                  </a:lnTo>
                  <a:lnTo>
                    <a:pt x="0" y="7"/>
                  </a:lnTo>
                  <a:lnTo>
                    <a:pt x="0"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07" name=""/>
            <p:cNvSpPr/>
            <p:nvPr/>
          </p:nvSpPr>
          <p:spPr>
            <a:xfrm>
              <a:off x="4216320" y="5160600"/>
              <a:ext cx="88920" cy="176400"/>
            </a:xfrm>
            <a:custGeom>
              <a:avLst/>
              <a:gdLst/>
              <a:ahLst/>
              <a:rect l="l" t="t" r="r" b="b"/>
              <a:pathLst>
                <a:path w="38" h="82">
                  <a:moveTo>
                    <a:pt x="0" y="0"/>
                  </a:moveTo>
                  <a:lnTo>
                    <a:pt x="32" y="27"/>
                  </a:lnTo>
                  <a:lnTo>
                    <a:pt x="4" y="52"/>
                  </a:lnTo>
                  <a:lnTo>
                    <a:pt x="32" y="82"/>
                  </a:lnTo>
                  <a:lnTo>
                    <a:pt x="4" y="82"/>
                  </a:lnTo>
                  <a:lnTo>
                    <a:pt x="32" y="54"/>
                  </a:lnTo>
                  <a:lnTo>
                    <a:pt x="4" y="25"/>
                  </a:lnTo>
                  <a:lnTo>
                    <a:pt x="38"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08" name=""/>
            <p:cNvSpPr/>
            <p:nvPr/>
          </p:nvSpPr>
          <p:spPr>
            <a:xfrm>
              <a:off x="4284720" y="5337000"/>
              <a:ext cx="25200" cy="58680"/>
            </a:xfrm>
            <a:custGeom>
              <a:avLst/>
              <a:gdLst/>
              <a:ahLst/>
              <a:rect l="l" t="t" r="r" b="b"/>
              <a:pathLst>
                <a:path w="11" h="27">
                  <a:moveTo>
                    <a:pt x="3" y="27"/>
                  </a:moveTo>
                  <a:lnTo>
                    <a:pt x="11" y="14"/>
                  </a:lnTo>
                  <a:lnTo>
                    <a:pt x="0" y="12"/>
                  </a:lnTo>
                  <a:lnTo>
                    <a:pt x="2"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09" name=""/>
            <p:cNvSpPr/>
            <p:nvPr/>
          </p:nvSpPr>
          <p:spPr>
            <a:xfrm>
              <a:off x="4206960" y="5337000"/>
              <a:ext cx="28440" cy="58680"/>
            </a:xfrm>
            <a:custGeom>
              <a:avLst/>
              <a:gdLst/>
              <a:ahLst/>
              <a:rect l="l" t="t" r="r" b="b"/>
              <a:pathLst>
                <a:path w="12" h="27">
                  <a:moveTo>
                    <a:pt x="8" y="27"/>
                  </a:moveTo>
                  <a:lnTo>
                    <a:pt x="0" y="14"/>
                  </a:lnTo>
                  <a:lnTo>
                    <a:pt x="12" y="12"/>
                  </a:lnTo>
                  <a:lnTo>
                    <a:pt x="10"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10" name=""/>
            <p:cNvSpPr/>
            <p:nvPr/>
          </p:nvSpPr>
          <p:spPr>
            <a:xfrm>
              <a:off x="4411800" y="5160600"/>
              <a:ext cx="191880" cy="235080"/>
            </a:xfrm>
            <a:custGeom>
              <a:avLst/>
              <a:gdLst/>
              <a:ahLst/>
              <a:rect l="l" t="t" r="r" b="b"/>
              <a:pathLst>
                <a:path w="81" h="109">
                  <a:moveTo>
                    <a:pt x="0" y="0"/>
                  </a:moveTo>
                  <a:lnTo>
                    <a:pt x="81" y="0"/>
                  </a:lnTo>
                  <a:lnTo>
                    <a:pt x="81" y="7"/>
                  </a:lnTo>
                  <a:lnTo>
                    <a:pt x="64" y="7"/>
                  </a:lnTo>
                  <a:lnTo>
                    <a:pt x="56" y="13"/>
                  </a:lnTo>
                  <a:lnTo>
                    <a:pt x="56" y="80"/>
                  </a:lnTo>
                  <a:lnTo>
                    <a:pt x="69" y="109"/>
                  </a:lnTo>
                  <a:lnTo>
                    <a:pt x="56" y="109"/>
                  </a:lnTo>
                  <a:lnTo>
                    <a:pt x="46" y="82"/>
                  </a:lnTo>
                  <a:lnTo>
                    <a:pt x="39" y="82"/>
                  </a:lnTo>
                  <a:lnTo>
                    <a:pt x="25" y="109"/>
                  </a:lnTo>
                  <a:lnTo>
                    <a:pt x="12" y="109"/>
                  </a:lnTo>
                  <a:lnTo>
                    <a:pt x="27" y="80"/>
                  </a:lnTo>
                  <a:lnTo>
                    <a:pt x="29" y="13"/>
                  </a:lnTo>
                  <a:lnTo>
                    <a:pt x="27" y="13"/>
                  </a:lnTo>
                  <a:lnTo>
                    <a:pt x="27" y="13"/>
                  </a:lnTo>
                  <a:lnTo>
                    <a:pt x="25" y="11"/>
                  </a:lnTo>
                  <a:lnTo>
                    <a:pt x="25" y="11"/>
                  </a:lnTo>
                  <a:lnTo>
                    <a:pt x="23" y="9"/>
                  </a:lnTo>
                  <a:lnTo>
                    <a:pt x="23" y="9"/>
                  </a:lnTo>
                  <a:lnTo>
                    <a:pt x="23" y="7"/>
                  </a:lnTo>
                  <a:lnTo>
                    <a:pt x="21" y="7"/>
                  </a:lnTo>
                  <a:lnTo>
                    <a:pt x="0" y="7"/>
                  </a:lnTo>
                  <a:lnTo>
                    <a:pt x="0" y="0"/>
                  </a:lnTo>
                  <a:close/>
                </a:path>
              </a:pathLst>
            </a:custGeom>
            <a:solidFill>
              <a:srgbClr val="c7930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11" name=""/>
            <p:cNvSpPr/>
            <p:nvPr/>
          </p:nvSpPr>
          <p:spPr>
            <a:xfrm>
              <a:off x="4411800" y="5160600"/>
              <a:ext cx="191880" cy="235080"/>
            </a:xfrm>
            <a:custGeom>
              <a:avLst/>
              <a:gdLst/>
              <a:ahLst/>
              <a:rect l="l" t="t" r="r" b="b"/>
              <a:pathLst>
                <a:path w="81" h="109">
                  <a:moveTo>
                    <a:pt x="0" y="0"/>
                  </a:moveTo>
                  <a:lnTo>
                    <a:pt x="81" y="0"/>
                  </a:lnTo>
                  <a:lnTo>
                    <a:pt x="81" y="7"/>
                  </a:lnTo>
                  <a:lnTo>
                    <a:pt x="64" y="7"/>
                  </a:lnTo>
                  <a:lnTo>
                    <a:pt x="56" y="13"/>
                  </a:lnTo>
                  <a:lnTo>
                    <a:pt x="56" y="80"/>
                  </a:lnTo>
                  <a:lnTo>
                    <a:pt x="69" y="109"/>
                  </a:lnTo>
                  <a:lnTo>
                    <a:pt x="56" y="109"/>
                  </a:lnTo>
                  <a:lnTo>
                    <a:pt x="46" y="82"/>
                  </a:lnTo>
                  <a:lnTo>
                    <a:pt x="39" y="82"/>
                  </a:lnTo>
                  <a:lnTo>
                    <a:pt x="25" y="109"/>
                  </a:lnTo>
                  <a:lnTo>
                    <a:pt x="12" y="109"/>
                  </a:lnTo>
                  <a:lnTo>
                    <a:pt x="27" y="80"/>
                  </a:lnTo>
                  <a:lnTo>
                    <a:pt x="29" y="13"/>
                  </a:lnTo>
                  <a:lnTo>
                    <a:pt x="27" y="13"/>
                  </a:lnTo>
                  <a:lnTo>
                    <a:pt x="27" y="13"/>
                  </a:lnTo>
                  <a:lnTo>
                    <a:pt x="25" y="11"/>
                  </a:lnTo>
                  <a:lnTo>
                    <a:pt x="25" y="11"/>
                  </a:lnTo>
                  <a:lnTo>
                    <a:pt x="23" y="9"/>
                  </a:lnTo>
                  <a:lnTo>
                    <a:pt x="23" y="9"/>
                  </a:lnTo>
                  <a:lnTo>
                    <a:pt x="23" y="7"/>
                  </a:lnTo>
                  <a:lnTo>
                    <a:pt x="21" y="7"/>
                  </a:lnTo>
                  <a:lnTo>
                    <a:pt x="0" y="7"/>
                  </a:lnTo>
                  <a:lnTo>
                    <a:pt x="0"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12" name=""/>
            <p:cNvSpPr/>
            <p:nvPr/>
          </p:nvSpPr>
          <p:spPr>
            <a:xfrm>
              <a:off x="4460760" y="5160600"/>
              <a:ext cx="96840" cy="176400"/>
            </a:xfrm>
            <a:custGeom>
              <a:avLst/>
              <a:gdLst/>
              <a:ahLst/>
              <a:rect l="l" t="t" r="r" b="b"/>
              <a:pathLst>
                <a:path w="41" h="82">
                  <a:moveTo>
                    <a:pt x="0" y="0"/>
                  </a:moveTo>
                  <a:lnTo>
                    <a:pt x="35" y="27"/>
                  </a:lnTo>
                  <a:lnTo>
                    <a:pt x="6" y="52"/>
                  </a:lnTo>
                  <a:lnTo>
                    <a:pt x="35" y="82"/>
                  </a:lnTo>
                  <a:lnTo>
                    <a:pt x="6" y="82"/>
                  </a:lnTo>
                  <a:lnTo>
                    <a:pt x="35" y="54"/>
                  </a:lnTo>
                  <a:lnTo>
                    <a:pt x="6" y="25"/>
                  </a:lnTo>
                  <a:lnTo>
                    <a:pt x="41"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13" name=""/>
            <p:cNvSpPr/>
            <p:nvPr/>
          </p:nvSpPr>
          <p:spPr>
            <a:xfrm>
              <a:off x="4533840" y="5337000"/>
              <a:ext cx="28800" cy="58680"/>
            </a:xfrm>
            <a:custGeom>
              <a:avLst/>
              <a:gdLst/>
              <a:ahLst/>
              <a:rect l="l" t="t" r="r" b="b"/>
              <a:pathLst>
                <a:path w="12" h="27">
                  <a:moveTo>
                    <a:pt x="4" y="27"/>
                  </a:moveTo>
                  <a:lnTo>
                    <a:pt x="12" y="14"/>
                  </a:lnTo>
                  <a:lnTo>
                    <a:pt x="0" y="12"/>
                  </a:lnTo>
                  <a:lnTo>
                    <a:pt x="2"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14" name=""/>
            <p:cNvSpPr/>
            <p:nvPr/>
          </p:nvSpPr>
          <p:spPr>
            <a:xfrm>
              <a:off x="4457880" y="5337000"/>
              <a:ext cx="26640" cy="58680"/>
            </a:xfrm>
            <a:custGeom>
              <a:avLst/>
              <a:gdLst/>
              <a:ahLst/>
              <a:rect l="l" t="t" r="r" b="b"/>
              <a:pathLst>
                <a:path w="11" h="27">
                  <a:moveTo>
                    <a:pt x="5" y="27"/>
                  </a:moveTo>
                  <a:lnTo>
                    <a:pt x="0" y="14"/>
                  </a:lnTo>
                  <a:lnTo>
                    <a:pt x="11" y="12"/>
                  </a:lnTo>
                  <a:lnTo>
                    <a:pt x="9"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15" name=""/>
            <p:cNvSpPr/>
            <p:nvPr/>
          </p:nvSpPr>
          <p:spPr>
            <a:xfrm>
              <a:off x="4662360" y="5160600"/>
              <a:ext cx="190800" cy="235080"/>
            </a:xfrm>
            <a:custGeom>
              <a:avLst/>
              <a:gdLst/>
              <a:ahLst/>
              <a:rect l="l" t="t" r="r" b="b"/>
              <a:pathLst>
                <a:path w="80" h="109">
                  <a:moveTo>
                    <a:pt x="0" y="0"/>
                  </a:moveTo>
                  <a:lnTo>
                    <a:pt x="80" y="0"/>
                  </a:lnTo>
                  <a:lnTo>
                    <a:pt x="80" y="7"/>
                  </a:lnTo>
                  <a:lnTo>
                    <a:pt x="63" y="7"/>
                  </a:lnTo>
                  <a:lnTo>
                    <a:pt x="56" y="13"/>
                  </a:lnTo>
                  <a:lnTo>
                    <a:pt x="56" y="80"/>
                  </a:lnTo>
                  <a:lnTo>
                    <a:pt x="69" y="109"/>
                  </a:lnTo>
                  <a:lnTo>
                    <a:pt x="56" y="109"/>
                  </a:lnTo>
                  <a:lnTo>
                    <a:pt x="46" y="82"/>
                  </a:lnTo>
                  <a:lnTo>
                    <a:pt x="38" y="82"/>
                  </a:lnTo>
                  <a:lnTo>
                    <a:pt x="25" y="109"/>
                  </a:lnTo>
                  <a:lnTo>
                    <a:pt x="11" y="109"/>
                  </a:lnTo>
                  <a:lnTo>
                    <a:pt x="27" y="80"/>
                  </a:lnTo>
                  <a:lnTo>
                    <a:pt x="29" y="13"/>
                  </a:lnTo>
                  <a:lnTo>
                    <a:pt x="27" y="13"/>
                  </a:lnTo>
                  <a:lnTo>
                    <a:pt x="27" y="13"/>
                  </a:lnTo>
                  <a:lnTo>
                    <a:pt x="25" y="11"/>
                  </a:lnTo>
                  <a:lnTo>
                    <a:pt x="25" y="11"/>
                  </a:lnTo>
                  <a:lnTo>
                    <a:pt x="23" y="9"/>
                  </a:lnTo>
                  <a:lnTo>
                    <a:pt x="23" y="9"/>
                  </a:lnTo>
                  <a:lnTo>
                    <a:pt x="23" y="7"/>
                  </a:lnTo>
                  <a:lnTo>
                    <a:pt x="21" y="7"/>
                  </a:lnTo>
                  <a:lnTo>
                    <a:pt x="0" y="7"/>
                  </a:lnTo>
                  <a:lnTo>
                    <a:pt x="0" y="0"/>
                  </a:lnTo>
                  <a:close/>
                </a:path>
              </a:pathLst>
            </a:custGeom>
            <a:solidFill>
              <a:srgbClr val="c7930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16" name=""/>
            <p:cNvSpPr/>
            <p:nvPr/>
          </p:nvSpPr>
          <p:spPr>
            <a:xfrm>
              <a:off x="4662360" y="5160600"/>
              <a:ext cx="190800" cy="235080"/>
            </a:xfrm>
            <a:custGeom>
              <a:avLst/>
              <a:gdLst/>
              <a:ahLst/>
              <a:rect l="l" t="t" r="r" b="b"/>
              <a:pathLst>
                <a:path w="80" h="109">
                  <a:moveTo>
                    <a:pt x="0" y="0"/>
                  </a:moveTo>
                  <a:lnTo>
                    <a:pt x="80" y="0"/>
                  </a:lnTo>
                  <a:lnTo>
                    <a:pt x="80" y="7"/>
                  </a:lnTo>
                  <a:lnTo>
                    <a:pt x="63" y="7"/>
                  </a:lnTo>
                  <a:lnTo>
                    <a:pt x="56" y="13"/>
                  </a:lnTo>
                  <a:lnTo>
                    <a:pt x="56" y="80"/>
                  </a:lnTo>
                  <a:lnTo>
                    <a:pt x="69" y="109"/>
                  </a:lnTo>
                  <a:lnTo>
                    <a:pt x="56" y="109"/>
                  </a:lnTo>
                  <a:lnTo>
                    <a:pt x="46" y="82"/>
                  </a:lnTo>
                  <a:lnTo>
                    <a:pt x="38" y="82"/>
                  </a:lnTo>
                  <a:lnTo>
                    <a:pt x="25" y="109"/>
                  </a:lnTo>
                  <a:lnTo>
                    <a:pt x="11" y="109"/>
                  </a:lnTo>
                  <a:lnTo>
                    <a:pt x="27" y="80"/>
                  </a:lnTo>
                  <a:lnTo>
                    <a:pt x="29" y="13"/>
                  </a:lnTo>
                  <a:lnTo>
                    <a:pt x="27" y="13"/>
                  </a:lnTo>
                  <a:lnTo>
                    <a:pt x="27" y="13"/>
                  </a:lnTo>
                  <a:lnTo>
                    <a:pt x="25" y="11"/>
                  </a:lnTo>
                  <a:lnTo>
                    <a:pt x="25" y="11"/>
                  </a:lnTo>
                  <a:lnTo>
                    <a:pt x="23" y="9"/>
                  </a:lnTo>
                  <a:lnTo>
                    <a:pt x="23" y="9"/>
                  </a:lnTo>
                  <a:lnTo>
                    <a:pt x="23" y="7"/>
                  </a:lnTo>
                  <a:lnTo>
                    <a:pt x="21" y="7"/>
                  </a:lnTo>
                  <a:lnTo>
                    <a:pt x="0" y="7"/>
                  </a:lnTo>
                  <a:lnTo>
                    <a:pt x="0"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17" name=""/>
            <p:cNvSpPr/>
            <p:nvPr/>
          </p:nvSpPr>
          <p:spPr>
            <a:xfrm>
              <a:off x="4713120" y="5160600"/>
              <a:ext cx="93960" cy="176400"/>
            </a:xfrm>
            <a:custGeom>
              <a:avLst/>
              <a:gdLst/>
              <a:ahLst/>
              <a:rect l="l" t="t" r="r" b="b"/>
              <a:pathLst>
                <a:path w="40" h="82">
                  <a:moveTo>
                    <a:pt x="0" y="0"/>
                  </a:moveTo>
                  <a:lnTo>
                    <a:pt x="33" y="27"/>
                  </a:lnTo>
                  <a:lnTo>
                    <a:pt x="6" y="52"/>
                  </a:lnTo>
                  <a:lnTo>
                    <a:pt x="35" y="82"/>
                  </a:lnTo>
                  <a:lnTo>
                    <a:pt x="6" y="82"/>
                  </a:lnTo>
                  <a:lnTo>
                    <a:pt x="33" y="54"/>
                  </a:lnTo>
                  <a:lnTo>
                    <a:pt x="6" y="25"/>
                  </a:lnTo>
                  <a:lnTo>
                    <a:pt x="40"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18" name=""/>
            <p:cNvSpPr/>
            <p:nvPr/>
          </p:nvSpPr>
          <p:spPr>
            <a:xfrm>
              <a:off x="4786200" y="5337000"/>
              <a:ext cx="20880" cy="58680"/>
            </a:xfrm>
            <a:custGeom>
              <a:avLst/>
              <a:gdLst/>
              <a:ahLst/>
              <a:rect l="l" t="t" r="r" b="b"/>
              <a:pathLst>
                <a:path w="9" h="27">
                  <a:moveTo>
                    <a:pt x="4" y="27"/>
                  </a:moveTo>
                  <a:lnTo>
                    <a:pt x="9" y="14"/>
                  </a:lnTo>
                  <a:lnTo>
                    <a:pt x="0" y="12"/>
                  </a:lnTo>
                  <a:lnTo>
                    <a:pt x="2"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19" name=""/>
            <p:cNvSpPr/>
            <p:nvPr/>
          </p:nvSpPr>
          <p:spPr>
            <a:xfrm>
              <a:off x="4707000" y="5337000"/>
              <a:ext cx="28440" cy="58680"/>
            </a:xfrm>
            <a:custGeom>
              <a:avLst/>
              <a:gdLst/>
              <a:ahLst/>
              <a:rect l="l" t="t" r="r" b="b"/>
              <a:pathLst>
                <a:path w="12" h="27">
                  <a:moveTo>
                    <a:pt x="6" y="27"/>
                  </a:moveTo>
                  <a:lnTo>
                    <a:pt x="0" y="14"/>
                  </a:lnTo>
                  <a:lnTo>
                    <a:pt x="12" y="12"/>
                  </a:lnTo>
                  <a:lnTo>
                    <a:pt x="8"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20" name=""/>
            <p:cNvSpPr/>
            <p:nvPr/>
          </p:nvSpPr>
          <p:spPr>
            <a:xfrm>
              <a:off x="4911840" y="5160600"/>
              <a:ext cx="191880" cy="235080"/>
            </a:xfrm>
            <a:custGeom>
              <a:avLst/>
              <a:gdLst/>
              <a:ahLst/>
              <a:rect l="l" t="t" r="r" b="b"/>
              <a:pathLst>
                <a:path w="81" h="109">
                  <a:moveTo>
                    <a:pt x="0" y="0"/>
                  </a:moveTo>
                  <a:lnTo>
                    <a:pt x="81" y="0"/>
                  </a:lnTo>
                  <a:lnTo>
                    <a:pt x="81" y="7"/>
                  </a:lnTo>
                  <a:lnTo>
                    <a:pt x="64" y="7"/>
                  </a:lnTo>
                  <a:lnTo>
                    <a:pt x="56" y="13"/>
                  </a:lnTo>
                  <a:lnTo>
                    <a:pt x="56" y="80"/>
                  </a:lnTo>
                  <a:lnTo>
                    <a:pt x="69" y="109"/>
                  </a:lnTo>
                  <a:lnTo>
                    <a:pt x="56" y="109"/>
                  </a:lnTo>
                  <a:lnTo>
                    <a:pt x="46" y="82"/>
                  </a:lnTo>
                  <a:lnTo>
                    <a:pt x="39" y="82"/>
                  </a:lnTo>
                  <a:lnTo>
                    <a:pt x="25" y="109"/>
                  </a:lnTo>
                  <a:lnTo>
                    <a:pt x="12" y="109"/>
                  </a:lnTo>
                  <a:lnTo>
                    <a:pt x="27" y="80"/>
                  </a:lnTo>
                  <a:lnTo>
                    <a:pt x="27" y="13"/>
                  </a:lnTo>
                  <a:lnTo>
                    <a:pt x="27" y="13"/>
                  </a:lnTo>
                  <a:lnTo>
                    <a:pt x="27" y="13"/>
                  </a:lnTo>
                  <a:lnTo>
                    <a:pt x="25" y="11"/>
                  </a:lnTo>
                  <a:lnTo>
                    <a:pt x="25" y="11"/>
                  </a:lnTo>
                  <a:lnTo>
                    <a:pt x="23" y="9"/>
                  </a:lnTo>
                  <a:lnTo>
                    <a:pt x="23" y="9"/>
                  </a:lnTo>
                  <a:lnTo>
                    <a:pt x="22" y="7"/>
                  </a:lnTo>
                  <a:lnTo>
                    <a:pt x="22" y="7"/>
                  </a:lnTo>
                  <a:lnTo>
                    <a:pt x="0" y="7"/>
                  </a:lnTo>
                  <a:lnTo>
                    <a:pt x="0" y="0"/>
                  </a:lnTo>
                  <a:close/>
                </a:path>
              </a:pathLst>
            </a:custGeom>
            <a:solidFill>
              <a:srgbClr val="c7930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21" name=""/>
            <p:cNvSpPr/>
            <p:nvPr/>
          </p:nvSpPr>
          <p:spPr>
            <a:xfrm>
              <a:off x="4911840" y="5160600"/>
              <a:ext cx="191880" cy="235080"/>
            </a:xfrm>
            <a:custGeom>
              <a:avLst/>
              <a:gdLst/>
              <a:ahLst/>
              <a:rect l="l" t="t" r="r" b="b"/>
              <a:pathLst>
                <a:path w="81" h="109">
                  <a:moveTo>
                    <a:pt x="0" y="0"/>
                  </a:moveTo>
                  <a:lnTo>
                    <a:pt x="81" y="0"/>
                  </a:lnTo>
                  <a:lnTo>
                    <a:pt x="81" y="7"/>
                  </a:lnTo>
                  <a:lnTo>
                    <a:pt x="64" y="7"/>
                  </a:lnTo>
                  <a:lnTo>
                    <a:pt x="56" y="13"/>
                  </a:lnTo>
                  <a:lnTo>
                    <a:pt x="56" y="80"/>
                  </a:lnTo>
                  <a:lnTo>
                    <a:pt x="69" y="109"/>
                  </a:lnTo>
                  <a:lnTo>
                    <a:pt x="56" y="109"/>
                  </a:lnTo>
                  <a:lnTo>
                    <a:pt x="46" y="82"/>
                  </a:lnTo>
                  <a:lnTo>
                    <a:pt x="39" y="82"/>
                  </a:lnTo>
                  <a:lnTo>
                    <a:pt x="25" y="109"/>
                  </a:lnTo>
                  <a:lnTo>
                    <a:pt x="12" y="109"/>
                  </a:lnTo>
                  <a:lnTo>
                    <a:pt x="27" y="80"/>
                  </a:lnTo>
                  <a:lnTo>
                    <a:pt x="27" y="13"/>
                  </a:lnTo>
                  <a:lnTo>
                    <a:pt x="27" y="13"/>
                  </a:lnTo>
                  <a:lnTo>
                    <a:pt x="27" y="13"/>
                  </a:lnTo>
                  <a:lnTo>
                    <a:pt x="25" y="11"/>
                  </a:lnTo>
                  <a:lnTo>
                    <a:pt x="25" y="11"/>
                  </a:lnTo>
                  <a:lnTo>
                    <a:pt x="23" y="9"/>
                  </a:lnTo>
                  <a:lnTo>
                    <a:pt x="23" y="9"/>
                  </a:lnTo>
                  <a:lnTo>
                    <a:pt x="22" y="7"/>
                  </a:lnTo>
                  <a:lnTo>
                    <a:pt x="22" y="7"/>
                  </a:lnTo>
                  <a:lnTo>
                    <a:pt x="0" y="7"/>
                  </a:lnTo>
                  <a:lnTo>
                    <a:pt x="0"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22" name=""/>
            <p:cNvSpPr/>
            <p:nvPr/>
          </p:nvSpPr>
          <p:spPr>
            <a:xfrm>
              <a:off x="4964040" y="5160600"/>
              <a:ext cx="93600" cy="176400"/>
            </a:xfrm>
            <a:custGeom>
              <a:avLst/>
              <a:gdLst/>
              <a:ahLst/>
              <a:rect l="l" t="t" r="r" b="b"/>
              <a:pathLst>
                <a:path w="40" h="82">
                  <a:moveTo>
                    <a:pt x="0" y="0"/>
                  </a:moveTo>
                  <a:lnTo>
                    <a:pt x="32" y="27"/>
                  </a:lnTo>
                  <a:lnTo>
                    <a:pt x="5" y="52"/>
                  </a:lnTo>
                  <a:lnTo>
                    <a:pt x="34" y="82"/>
                  </a:lnTo>
                  <a:lnTo>
                    <a:pt x="5" y="82"/>
                  </a:lnTo>
                  <a:lnTo>
                    <a:pt x="32" y="54"/>
                  </a:lnTo>
                  <a:lnTo>
                    <a:pt x="5" y="25"/>
                  </a:lnTo>
                  <a:lnTo>
                    <a:pt x="40"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23" name=""/>
            <p:cNvSpPr/>
            <p:nvPr/>
          </p:nvSpPr>
          <p:spPr>
            <a:xfrm>
              <a:off x="5035680" y="5337000"/>
              <a:ext cx="21960" cy="58680"/>
            </a:xfrm>
            <a:custGeom>
              <a:avLst/>
              <a:gdLst/>
              <a:ahLst/>
              <a:rect l="l" t="t" r="r" b="b"/>
              <a:pathLst>
                <a:path w="10" h="27">
                  <a:moveTo>
                    <a:pt x="4" y="27"/>
                  </a:moveTo>
                  <a:lnTo>
                    <a:pt x="10" y="14"/>
                  </a:lnTo>
                  <a:lnTo>
                    <a:pt x="0" y="12"/>
                  </a:lnTo>
                  <a:lnTo>
                    <a:pt x="2"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24" name=""/>
            <p:cNvSpPr/>
            <p:nvPr/>
          </p:nvSpPr>
          <p:spPr>
            <a:xfrm>
              <a:off x="4959360" y="5337000"/>
              <a:ext cx="25560" cy="58680"/>
            </a:xfrm>
            <a:custGeom>
              <a:avLst/>
              <a:gdLst/>
              <a:ahLst/>
              <a:rect l="l" t="t" r="r" b="b"/>
              <a:pathLst>
                <a:path w="11" h="27">
                  <a:moveTo>
                    <a:pt x="5" y="27"/>
                  </a:moveTo>
                  <a:lnTo>
                    <a:pt x="0" y="14"/>
                  </a:lnTo>
                  <a:lnTo>
                    <a:pt x="11" y="12"/>
                  </a:lnTo>
                  <a:lnTo>
                    <a:pt x="7"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25" name=""/>
            <p:cNvSpPr/>
            <p:nvPr/>
          </p:nvSpPr>
          <p:spPr>
            <a:xfrm>
              <a:off x="5164200" y="5160600"/>
              <a:ext cx="191880" cy="235080"/>
            </a:xfrm>
            <a:custGeom>
              <a:avLst/>
              <a:gdLst/>
              <a:ahLst/>
              <a:rect l="l" t="t" r="r" b="b"/>
              <a:pathLst>
                <a:path w="81" h="109">
                  <a:moveTo>
                    <a:pt x="0" y="0"/>
                  </a:moveTo>
                  <a:lnTo>
                    <a:pt x="81" y="0"/>
                  </a:lnTo>
                  <a:lnTo>
                    <a:pt x="81" y="7"/>
                  </a:lnTo>
                  <a:lnTo>
                    <a:pt x="61" y="7"/>
                  </a:lnTo>
                  <a:lnTo>
                    <a:pt x="56" y="13"/>
                  </a:lnTo>
                  <a:lnTo>
                    <a:pt x="56" y="80"/>
                  </a:lnTo>
                  <a:lnTo>
                    <a:pt x="69" y="109"/>
                  </a:lnTo>
                  <a:lnTo>
                    <a:pt x="56" y="109"/>
                  </a:lnTo>
                  <a:lnTo>
                    <a:pt x="46" y="82"/>
                  </a:lnTo>
                  <a:lnTo>
                    <a:pt x="38" y="82"/>
                  </a:lnTo>
                  <a:lnTo>
                    <a:pt x="25" y="109"/>
                  </a:lnTo>
                  <a:lnTo>
                    <a:pt x="11" y="109"/>
                  </a:lnTo>
                  <a:lnTo>
                    <a:pt x="27" y="80"/>
                  </a:lnTo>
                  <a:lnTo>
                    <a:pt x="27" y="13"/>
                  </a:lnTo>
                  <a:lnTo>
                    <a:pt x="27" y="13"/>
                  </a:lnTo>
                  <a:lnTo>
                    <a:pt x="27" y="13"/>
                  </a:lnTo>
                  <a:lnTo>
                    <a:pt x="25" y="11"/>
                  </a:lnTo>
                  <a:lnTo>
                    <a:pt x="25" y="11"/>
                  </a:lnTo>
                  <a:lnTo>
                    <a:pt x="23" y="9"/>
                  </a:lnTo>
                  <a:lnTo>
                    <a:pt x="23" y="9"/>
                  </a:lnTo>
                  <a:lnTo>
                    <a:pt x="21" y="7"/>
                  </a:lnTo>
                  <a:lnTo>
                    <a:pt x="21" y="7"/>
                  </a:lnTo>
                  <a:lnTo>
                    <a:pt x="0" y="7"/>
                  </a:lnTo>
                  <a:lnTo>
                    <a:pt x="0" y="0"/>
                  </a:lnTo>
                  <a:close/>
                </a:path>
              </a:pathLst>
            </a:custGeom>
            <a:solidFill>
              <a:srgbClr val="c7930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26" name=""/>
            <p:cNvSpPr/>
            <p:nvPr/>
          </p:nvSpPr>
          <p:spPr>
            <a:xfrm>
              <a:off x="5164200" y="5160600"/>
              <a:ext cx="191880" cy="235080"/>
            </a:xfrm>
            <a:custGeom>
              <a:avLst/>
              <a:gdLst/>
              <a:ahLst/>
              <a:rect l="l" t="t" r="r" b="b"/>
              <a:pathLst>
                <a:path w="81" h="109">
                  <a:moveTo>
                    <a:pt x="0" y="0"/>
                  </a:moveTo>
                  <a:lnTo>
                    <a:pt x="81" y="0"/>
                  </a:lnTo>
                  <a:lnTo>
                    <a:pt x="81" y="7"/>
                  </a:lnTo>
                  <a:lnTo>
                    <a:pt x="61" y="7"/>
                  </a:lnTo>
                  <a:lnTo>
                    <a:pt x="56" y="13"/>
                  </a:lnTo>
                  <a:lnTo>
                    <a:pt x="56" y="80"/>
                  </a:lnTo>
                  <a:lnTo>
                    <a:pt x="69" y="109"/>
                  </a:lnTo>
                  <a:lnTo>
                    <a:pt x="56" y="109"/>
                  </a:lnTo>
                  <a:lnTo>
                    <a:pt x="46" y="82"/>
                  </a:lnTo>
                  <a:lnTo>
                    <a:pt x="38" y="82"/>
                  </a:lnTo>
                  <a:lnTo>
                    <a:pt x="25" y="109"/>
                  </a:lnTo>
                  <a:lnTo>
                    <a:pt x="11" y="109"/>
                  </a:lnTo>
                  <a:lnTo>
                    <a:pt x="27" y="80"/>
                  </a:lnTo>
                  <a:lnTo>
                    <a:pt x="27" y="13"/>
                  </a:lnTo>
                  <a:lnTo>
                    <a:pt x="27" y="13"/>
                  </a:lnTo>
                  <a:lnTo>
                    <a:pt x="27" y="13"/>
                  </a:lnTo>
                  <a:lnTo>
                    <a:pt x="25" y="11"/>
                  </a:lnTo>
                  <a:lnTo>
                    <a:pt x="25" y="11"/>
                  </a:lnTo>
                  <a:lnTo>
                    <a:pt x="23" y="9"/>
                  </a:lnTo>
                  <a:lnTo>
                    <a:pt x="23" y="9"/>
                  </a:lnTo>
                  <a:lnTo>
                    <a:pt x="21" y="7"/>
                  </a:lnTo>
                  <a:lnTo>
                    <a:pt x="21" y="7"/>
                  </a:lnTo>
                  <a:lnTo>
                    <a:pt x="0" y="7"/>
                  </a:lnTo>
                  <a:lnTo>
                    <a:pt x="0"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27" name=""/>
            <p:cNvSpPr/>
            <p:nvPr/>
          </p:nvSpPr>
          <p:spPr>
            <a:xfrm>
              <a:off x="5213520" y="5160600"/>
              <a:ext cx="90360" cy="176400"/>
            </a:xfrm>
            <a:custGeom>
              <a:avLst/>
              <a:gdLst/>
              <a:ahLst/>
              <a:rect l="l" t="t" r="r" b="b"/>
              <a:pathLst>
                <a:path w="38" h="82">
                  <a:moveTo>
                    <a:pt x="0" y="0"/>
                  </a:moveTo>
                  <a:lnTo>
                    <a:pt x="33" y="27"/>
                  </a:lnTo>
                  <a:lnTo>
                    <a:pt x="6" y="52"/>
                  </a:lnTo>
                  <a:lnTo>
                    <a:pt x="35" y="82"/>
                  </a:lnTo>
                  <a:lnTo>
                    <a:pt x="6" y="82"/>
                  </a:lnTo>
                  <a:lnTo>
                    <a:pt x="33" y="54"/>
                  </a:lnTo>
                  <a:lnTo>
                    <a:pt x="6" y="25"/>
                  </a:lnTo>
                  <a:lnTo>
                    <a:pt x="38" y="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28" name=""/>
            <p:cNvSpPr/>
            <p:nvPr/>
          </p:nvSpPr>
          <p:spPr>
            <a:xfrm>
              <a:off x="5286240" y="5337000"/>
              <a:ext cx="20880" cy="58680"/>
            </a:xfrm>
            <a:custGeom>
              <a:avLst/>
              <a:gdLst/>
              <a:ahLst/>
              <a:rect l="l" t="t" r="r" b="b"/>
              <a:pathLst>
                <a:path w="9" h="27">
                  <a:moveTo>
                    <a:pt x="4" y="27"/>
                  </a:moveTo>
                  <a:lnTo>
                    <a:pt x="9" y="14"/>
                  </a:lnTo>
                  <a:lnTo>
                    <a:pt x="0" y="12"/>
                  </a:lnTo>
                  <a:lnTo>
                    <a:pt x="2"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29" name=""/>
            <p:cNvSpPr/>
            <p:nvPr/>
          </p:nvSpPr>
          <p:spPr>
            <a:xfrm>
              <a:off x="5208480" y="5337000"/>
              <a:ext cx="23760" cy="58680"/>
            </a:xfrm>
            <a:custGeom>
              <a:avLst/>
              <a:gdLst/>
              <a:ahLst/>
              <a:rect l="l" t="t" r="r" b="b"/>
              <a:pathLst>
                <a:path w="10" h="27">
                  <a:moveTo>
                    <a:pt x="6" y="27"/>
                  </a:moveTo>
                  <a:lnTo>
                    <a:pt x="0" y="14"/>
                  </a:lnTo>
                  <a:lnTo>
                    <a:pt x="10" y="12"/>
                  </a:lnTo>
                  <a:lnTo>
                    <a:pt x="8" y="0"/>
                  </a:lnTo>
                </a:path>
              </a:pathLst>
            </a:custGeom>
            <a:noFill/>
            <a:ln w="6480">
              <a:solidFill>
                <a:srgbClr val="c7930a"/>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grpSp>
          <p:nvGrpSpPr>
            <p:cNvPr id="1630" name=""/>
            <p:cNvGrpSpPr/>
            <p:nvPr/>
          </p:nvGrpSpPr>
          <p:grpSpPr>
            <a:xfrm>
              <a:off x="2228760" y="5698800"/>
              <a:ext cx="277920" cy="222120"/>
              <a:chOff x="2228760" y="5698800"/>
              <a:chExt cx="277920" cy="222120"/>
            </a:xfrm>
          </p:grpSpPr>
          <p:sp>
            <p:nvSpPr>
              <p:cNvPr id="1631" name=""/>
              <p:cNvSpPr/>
              <p:nvPr/>
            </p:nvSpPr>
            <p:spPr>
              <a:xfrm>
                <a:off x="2228760" y="5790240"/>
                <a:ext cx="277920" cy="130680"/>
              </a:xfrm>
              <a:prstGeom prst="rect">
                <a:avLst/>
              </a:pr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32" name=""/>
              <p:cNvSpPr/>
              <p:nvPr/>
            </p:nvSpPr>
            <p:spPr>
              <a:xfrm>
                <a:off x="2228760" y="5790240"/>
                <a:ext cx="277920" cy="13068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33" name=""/>
              <p:cNvSpPr/>
              <p:nvPr/>
            </p:nvSpPr>
            <p:spPr>
              <a:xfrm>
                <a:off x="2228760" y="5715000"/>
                <a:ext cx="94320" cy="72000"/>
              </a:xfrm>
              <a:prstGeom prst="rect">
                <a:avLst/>
              </a:prstGeom>
              <a:solidFill>
                <a:srgbClr val="0073c6"/>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Arial"/>
                </a:endParaRPr>
              </a:p>
            </p:txBody>
          </p:sp>
          <p:sp>
            <p:nvSpPr>
              <p:cNvPr id="1634" name=""/>
              <p:cNvSpPr/>
              <p:nvPr/>
            </p:nvSpPr>
            <p:spPr>
              <a:xfrm>
                <a:off x="2228760" y="5715000"/>
                <a:ext cx="94320" cy="72000"/>
              </a:xfrm>
              <a:prstGeom prst="rect">
                <a:avLst/>
              </a:prstGeom>
              <a:noFill/>
              <a:ln w="6480">
                <a:solidFill>
                  <a:srgbClr val="1f1a17"/>
                </a:solidFill>
                <a:miter/>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Arial"/>
                </a:endParaRPr>
              </a:p>
            </p:txBody>
          </p:sp>
          <p:sp>
            <p:nvSpPr>
              <p:cNvPr id="1635" name=""/>
              <p:cNvSpPr/>
              <p:nvPr/>
            </p:nvSpPr>
            <p:spPr>
              <a:xfrm>
                <a:off x="2237400" y="5698800"/>
                <a:ext cx="77760" cy="12960"/>
              </a:xfrm>
              <a:prstGeom prst="rect">
                <a:avLst/>
              </a:prstGeom>
              <a:solidFill>
                <a:srgbClr val="0073c6"/>
              </a:solidFill>
              <a:ln w="0">
                <a:noFill/>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636" name=""/>
              <p:cNvSpPr/>
              <p:nvPr/>
            </p:nvSpPr>
            <p:spPr>
              <a:xfrm>
                <a:off x="2237400" y="5698800"/>
                <a:ext cx="77760" cy="12960"/>
              </a:xfrm>
              <a:prstGeom prst="rect">
                <a:avLst/>
              </a:prstGeom>
              <a:noFill/>
              <a:ln w="6480">
                <a:solidFill>
                  <a:srgbClr val="1f1a17"/>
                </a:solidFill>
                <a:miter/>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637" name=""/>
              <p:cNvSpPr/>
              <p:nvPr/>
            </p:nvSpPr>
            <p:spPr>
              <a:xfrm>
                <a:off x="2360880" y="5711760"/>
                <a:ext cx="10080" cy="78480"/>
              </a:xfrm>
              <a:prstGeom prst="rect">
                <a:avLst/>
              </a:prstGeom>
              <a:solidFill>
                <a:srgbClr val="0073c6"/>
              </a:solidFill>
              <a:ln w="0">
                <a:noFill/>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Arial"/>
                </a:endParaRPr>
              </a:p>
            </p:txBody>
          </p:sp>
          <p:sp>
            <p:nvSpPr>
              <p:cNvPr id="1638" name=""/>
              <p:cNvSpPr/>
              <p:nvPr/>
            </p:nvSpPr>
            <p:spPr>
              <a:xfrm>
                <a:off x="2360880" y="5711760"/>
                <a:ext cx="10080" cy="78480"/>
              </a:xfrm>
              <a:prstGeom prst="rect">
                <a:avLst/>
              </a:prstGeom>
              <a:noFill/>
              <a:ln w="6480">
                <a:solidFill>
                  <a:srgbClr val="1f1a17"/>
                </a:solidFill>
                <a:miter/>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Arial"/>
                </a:endParaRPr>
              </a:p>
            </p:txBody>
          </p:sp>
          <p:sp>
            <p:nvSpPr>
              <p:cNvPr id="1639" name=""/>
              <p:cNvSpPr/>
              <p:nvPr/>
            </p:nvSpPr>
            <p:spPr>
              <a:xfrm>
                <a:off x="2396880" y="5711760"/>
                <a:ext cx="4680" cy="78480"/>
              </a:xfrm>
              <a:prstGeom prst="rect">
                <a:avLst/>
              </a:prstGeom>
              <a:solidFill>
                <a:srgbClr val="0073c6"/>
              </a:solidFill>
              <a:ln w="0">
                <a:noFill/>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Arial"/>
                </a:endParaRPr>
              </a:p>
            </p:txBody>
          </p:sp>
          <p:sp>
            <p:nvSpPr>
              <p:cNvPr id="1640" name=""/>
              <p:cNvSpPr/>
              <p:nvPr/>
            </p:nvSpPr>
            <p:spPr>
              <a:xfrm>
                <a:off x="2396880" y="5711760"/>
                <a:ext cx="4680" cy="78480"/>
              </a:xfrm>
              <a:prstGeom prst="rect">
                <a:avLst/>
              </a:prstGeom>
              <a:noFill/>
              <a:ln w="6480">
                <a:solidFill>
                  <a:srgbClr val="1f1a17"/>
                </a:solidFill>
                <a:miter/>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Arial"/>
                </a:endParaRPr>
              </a:p>
            </p:txBody>
          </p:sp>
          <p:sp>
            <p:nvSpPr>
              <p:cNvPr id="1641" name=""/>
              <p:cNvSpPr/>
              <p:nvPr/>
            </p:nvSpPr>
            <p:spPr>
              <a:xfrm>
                <a:off x="2434680" y="5711760"/>
                <a:ext cx="2520" cy="78480"/>
              </a:xfrm>
              <a:prstGeom prst="rect">
                <a:avLst/>
              </a:prstGeom>
              <a:solidFill>
                <a:srgbClr val="0073c6"/>
              </a:solidFill>
              <a:ln w="0">
                <a:noFill/>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Arial"/>
                </a:endParaRPr>
              </a:p>
            </p:txBody>
          </p:sp>
          <p:sp>
            <p:nvSpPr>
              <p:cNvPr id="1642" name=""/>
              <p:cNvSpPr/>
              <p:nvPr/>
            </p:nvSpPr>
            <p:spPr>
              <a:xfrm>
                <a:off x="2434680" y="5711760"/>
                <a:ext cx="2520" cy="78480"/>
              </a:xfrm>
              <a:prstGeom prst="rect">
                <a:avLst/>
              </a:prstGeom>
              <a:noFill/>
              <a:ln w="6480">
                <a:solidFill>
                  <a:srgbClr val="1f1a17"/>
                </a:solidFill>
                <a:miter/>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Arial"/>
                </a:endParaRPr>
              </a:p>
            </p:txBody>
          </p:sp>
          <p:sp>
            <p:nvSpPr>
              <p:cNvPr id="1643" name=""/>
              <p:cNvSpPr/>
              <p:nvPr/>
            </p:nvSpPr>
            <p:spPr>
              <a:xfrm>
                <a:off x="2466000" y="5711760"/>
                <a:ext cx="9000" cy="78480"/>
              </a:xfrm>
              <a:prstGeom prst="rect">
                <a:avLst/>
              </a:prstGeom>
              <a:solidFill>
                <a:srgbClr val="0073c6"/>
              </a:solidFill>
              <a:ln w="0">
                <a:noFill/>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Arial"/>
                </a:endParaRPr>
              </a:p>
            </p:txBody>
          </p:sp>
          <p:sp>
            <p:nvSpPr>
              <p:cNvPr id="1644" name=""/>
              <p:cNvSpPr/>
              <p:nvPr/>
            </p:nvSpPr>
            <p:spPr>
              <a:xfrm>
                <a:off x="2466000" y="5711760"/>
                <a:ext cx="9000" cy="78480"/>
              </a:xfrm>
              <a:prstGeom prst="rect">
                <a:avLst/>
              </a:prstGeom>
              <a:noFill/>
              <a:ln w="6480">
                <a:solidFill>
                  <a:srgbClr val="1f1a17"/>
                </a:solidFill>
                <a:miter/>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Arial"/>
                </a:endParaRPr>
              </a:p>
            </p:txBody>
          </p:sp>
          <p:sp>
            <p:nvSpPr>
              <p:cNvPr id="1645" name=""/>
              <p:cNvSpPr/>
              <p:nvPr/>
            </p:nvSpPr>
            <p:spPr>
              <a:xfrm>
                <a:off x="2247840" y="5790240"/>
                <a:ext cx="258480" cy="45000"/>
              </a:xfrm>
              <a:custGeom>
                <a:avLst/>
                <a:gdLst/>
                <a:ahLst/>
                <a:rect l="l" t="t" r="r" b="b"/>
                <a:pathLst>
                  <a:path w="109" h="21">
                    <a:moveTo>
                      <a:pt x="0" y="0"/>
                    </a:moveTo>
                    <a:lnTo>
                      <a:pt x="0" y="21"/>
                    </a:lnTo>
                    <a:lnTo>
                      <a:pt x="109" y="21"/>
                    </a:lnTo>
                  </a:path>
                </a:pathLst>
              </a:custGeom>
              <a:noFill/>
              <a:ln w="6480">
                <a:solidFill>
                  <a:srgbClr val="1f1a17"/>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Arial"/>
                </a:endParaRPr>
              </a:p>
            </p:txBody>
          </p:sp>
          <p:sp>
            <p:nvSpPr>
              <p:cNvPr id="1646" name=""/>
              <p:cNvSpPr/>
              <p:nvPr/>
            </p:nvSpPr>
            <p:spPr>
              <a:xfrm>
                <a:off x="2273760" y="5805360"/>
                <a:ext cx="118440" cy="103680"/>
              </a:xfrm>
              <a:custGeom>
                <a:avLst/>
                <a:gdLst/>
                <a:ahLst/>
                <a:rect l="l" t="t" r="r" b="b"/>
                <a:pathLst>
                  <a:path w="50" h="48">
                    <a:moveTo>
                      <a:pt x="25" y="0"/>
                    </a:moveTo>
                    <a:lnTo>
                      <a:pt x="31" y="0"/>
                    </a:lnTo>
                    <a:lnTo>
                      <a:pt x="35" y="2"/>
                    </a:lnTo>
                    <a:lnTo>
                      <a:pt x="39" y="4"/>
                    </a:lnTo>
                    <a:lnTo>
                      <a:pt x="43" y="6"/>
                    </a:lnTo>
                    <a:lnTo>
                      <a:pt x="46" y="10"/>
                    </a:lnTo>
                    <a:lnTo>
                      <a:pt x="48" y="14"/>
                    </a:lnTo>
                    <a:lnTo>
                      <a:pt x="50" y="19"/>
                    </a:lnTo>
                    <a:lnTo>
                      <a:pt x="50" y="23"/>
                    </a:lnTo>
                    <a:lnTo>
                      <a:pt x="50" y="29"/>
                    </a:lnTo>
                    <a:lnTo>
                      <a:pt x="48" y="33"/>
                    </a:lnTo>
                    <a:lnTo>
                      <a:pt x="46" y="39"/>
                    </a:lnTo>
                    <a:lnTo>
                      <a:pt x="43" y="41"/>
                    </a:lnTo>
                    <a:lnTo>
                      <a:pt x="39" y="44"/>
                    </a:lnTo>
                    <a:lnTo>
                      <a:pt x="35" y="46"/>
                    </a:lnTo>
                    <a:lnTo>
                      <a:pt x="31" y="48"/>
                    </a:lnTo>
                    <a:lnTo>
                      <a:pt x="25" y="48"/>
                    </a:lnTo>
                    <a:lnTo>
                      <a:pt x="21" y="48"/>
                    </a:lnTo>
                    <a:lnTo>
                      <a:pt x="16" y="46"/>
                    </a:lnTo>
                    <a:lnTo>
                      <a:pt x="12" y="44"/>
                    </a:lnTo>
                    <a:lnTo>
                      <a:pt x="8" y="41"/>
                    </a:lnTo>
                    <a:lnTo>
                      <a:pt x="6" y="39"/>
                    </a:lnTo>
                    <a:lnTo>
                      <a:pt x="2" y="33"/>
                    </a:lnTo>
                    <a:lnTo>
                      <a:pt x="2" y="29"/>
                    </a:lnTo>
                    <a:lnTo>
                      <a:pt x="0" y="23"/>
                    </a:lnTo>
                    <a:lnTo>
                      <a:pt x="2" y="19"/>
                    </a:lnTo>
                    <a:lnTo>
                      <a:pt x="2" y="14"/>
                    </a:lnTo>
                    <a:lnTo>
                      <a:pt x="6" y="10"/>
                    </a:lnTo>
                    <a:lnTo>
                      <a:pt x="8" y="6"/>
                    </a:lnTo>
                    <a:lnTo>
                      <a:pt x="12" y="4"/>
                    </a:lnTo>
                    <a:lnTo>
                      <a:pt x="16" y="2"/>
                    </a:lnTo>
                    <a:lnTo>
                      <a:pt x="21" y="0"/>
                    </a:lnTo>
                    <a:lnTo>
                      <a:pt x="25" y="0"/>
                    </a:lnTo>
                    <a:close/>
                  </a:path>
                </a:pathLst>
              </a:cu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47" name=""/>
              <p:cNvSpPr/>
              <p:nvPr/>
            </p:nvSpPr>
            <p:spPr>
              <a:xfrm>
                <a:off x="2273760" y="5805360"/>
                <a:ext cx="118440" cy="103680"/>
              </a:xfrm>
              <a:custGeom>
                <a:avLst/>
                <a:gdLst/>
                <a:ahLst/>
                <a:rect l="l" t="t" r="r" b="b"/>
                <a:pathLst>
                  <a:path w="50" h="48">
                    <a:moveTo>
                      <a:pt x="25" y="0"/>
                    </a:moveTo>
                    <a:lnTo>
                      <a:pt x="31" y="0"/>
                    </a:lnTo>
                    <a:lnTo>
                      <a:pt x="35" y="2"/>
                    </a:lnTo>
                    <a:lnTo>
                      <a:pt x="39" y="4"/>
                    </a:lnTo>
                    <a:lnTo>
                      <a:pt x="43" y="6"/>
                    </a:lnTo>
                    <a:lnTo>
                      <a:pt x="46" y="10"/>
                    </a:lnTo>
                    <a:lnTo>
                      <a:pt x="48" y="14"/>
                    </a:lnTo>
                    <a:lnTo>
                      <a:pt x="50" y="19"/>
                    </a:lnTo>
                    <a:lnTo>
                      <a:pt x="50" y="23"/>
                    </a:lnTo>
                    <a:lnTo>
                      <a:pt x="50" y="29"/>
                    </a:lnTo>
                    <a:lnTo>
                      <a:pt x="48" y="33"/>
                    </a:lnTo>
                    <a:lnTo>
                      <a:pt x="46" y="39"/>
                    </a:lnTo>
                    <a:lnTo>
                      <a:pt x="43" y="41"/>
                    </a:lnTo>
                    <a:lnTo>
                      <a:pt x="39" y="44"/>
                    </a:lnTo>
                    <a:lnTo>
                      <a:pt x="35" y="46"/>
                    </a:lnTo>
                    <a:lnTo>
                      <a:pt x="31" y="48"/>
                    </a:lnTo>
                    <a:lnTo>
                      <a:pt x="25" y="48"/>
                    </a:lnTo>
                    <a:lnTo>
                      <a:pt x="21" y="48"/>
                    </a:lnTo>
                    <a:lnTo>
                      <a:pt x="16" y="46"/>
                    </a:lnTo>
                    <a:lnTo>
                      <a:pt x="12" y="44"/>
                    </a:lnTo>
                    <a:lnTo>
                      <a:pt x="8" y="41"/>
                    </a:lnTo>
                    <a:lnTo>
                      <a:pt x="6" y="39"/>
                    </a:lnTo>
                    <a:lnTo>
                      <a:pt x="2" y="33"/>
                    </a:lnTo>
                    <a:lnTo>
                      <a:pt x="2" y="29"/>
                    </a:lnTo>
                    <a:lnTo>
                      <a:pt x="0" y="23"/>
                    </a:lnTo>
                    <a:lnTo>
                      <a:pt x="2" y="19"/>
                    </a:lnTo>
                    <a:lnTo>
                      <a:pt x="2" y="14"/>
                    </a:lnTo>
                    <a:lnTo>
                      <a:pt x="6" y="10"/>
                    </a:lnTo>
                    <a:lnTo>
                      <a:pt x="8" y="6"/>
                    </a:lnTo>
                    <a:lnTo>
                      <a:pt x="12" y="4"/>
                    </a:lnTo>
                    <a:lnTo>
                      <a:pt x="16" y="2"/>
                    </a:lnTo>
                    <a:lnTo>
                      <a:pt x="21" y="0"/>
                    </a:lnTo>
                    <a:lnTo>
                      <a:pt x="25"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48" name=""/>
              <p:cNvSpPr/>
              <p:nvPr/>
            </p:nvSpPr>
            <p:spPr>
              <a:xfrm>
                <a:off x="2278080" y="5828040"/>
                <a:ext cx="114120" cy="40320"/>
              </a:xfrm>
              <a:custGeom>
                <a:avLst/>
                <a:gdLst/>
                <a:ahLst/>
                <a:rect l="l" t="t" r="r" b="b"/>
                <a:pathLst>
                  <a:path w="48" h="19">
                    <a:moveTo>
                      <a:pt x="0" y="13"/>
                    </a:moveTo>
                    <a:lnTo>
                      <a:pt x="0" y="9"/>
                    </a:lnTo>
                    <a:lnTo>
                      <a:pt x="4" y="6"/>
                    </a:lnTo>
                    <a:lnTo>
                      <a:pt x="8" y="2"/>
                    </a:lnTo>
                    <a:lnTo>
                      <a:pt x="12" y="0"/>
                    </a:lnTo>
                    <a:lnTo>
                      <a:pt x="16" y="0"/>
                    </a:lnTo>
                    <a:lnTo>
                      <a:pt x="18" y="2"/>
                    </a:lnTo>
                    <a:lnTo>
                      <a:pt x="21" y="6"/>
                    </a:lnTo>
                    <a:lnTo>
                      <a:pt x="23" y="11"/>
                    </a:lnTo>
                    <a:lnTo>
                      <a:pt x="27" y="15"/>
                    </a:lnTo>
                    <a:lnTo>
                      <a:pt x="29" y="17"/>
                    </a:lnTo>
                    <a:lnTo>
                      <a:pt x="33" y="17"/>
                    </a:lnTo>
                    <a:lnTo>
                      <a:pt x="35" y="19"/>
                    </a:lnTo>
                    <a:lnTo>
                      <a:pt x="39" y="17"/>
                    </a:lnTo>
                    <a:lnTo>
                      <a:pt x="43" y="17"/>
                    </a:lnTo>
                    <a:lnTo>
                      <a:pt x="44" y="13"/>
                    </a:lnTo>
                    <a:lnTo>
                      <a:pt x="48" y="11"/>
                    </a:lnTo>
                  </a:path>
                </a:pathLst>
              </a:custGeom>
              <a:noFill/>
              <a:ln w="6480">
                <a:solidFill>
                  <a:srgbClr val="1f1a17"/>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grpSp>
        <p:sp>
          <p:nvSpPr>
            <p:cNvPr id="1649" name=""/>
            <p:cNvSpPr/>
            <p:nvPr/>
          </p:nvSpPr>
          <p:spPr>
            <a:xfrm>
              <a:off x="2906640" y="5160600"/>
              <a:ext cx="196920" cy="235080"/>
            </a:xfrm>
            <a:custGeom>
              <a:avLst/>
              <a:gdLst/>
              <a:ahLst/>
              <a:rect l="l" t="t" r="r" b="b"/>
              <a:pathLst>
                <a:path w="83" h="109">
                  <a:moveTo>
                    <a:pt x="0" y="0"/>
                  </a:moveTo>
                  <a:lnTo>
                    <a:pt x="83" y="0"/>
                  </a:lnTo>
                  <a:lnTo>
                    <a:pt x="83" y="7"/>
                  </a:lnTo>
                  <a:lnTo>
                    <a:pt x="63" y="7"/>
                  </a:lnTo>
                  <a:lnTo>
                    <a:pt x="56" y="13"/>
                  </a:lnTo>
                  <a:lnTo>
                    <a:pt x="56" y="80"/>
                  </a:lnTo>
                  <a:lnTo>
                    <a:pt x="71" y="109"/>
                  </a:lnTo>
                  <a:lnTo>
                    <a:pt x="58" y="109"/>
                  </a:lnTo>
                  <a:lnTo>
                    <a:pt x="48" y="82"/>
                  </a:lnTo>
                  <a:lnTo>
                    <a:pt x="38" y="82"/>
                  </a:lnTo>
                  <a:lnTo>
                    <a:pt x="27" y="109"/>
                  </a:lnTo>
                  <a:lnTo>
                    <a:pt x="14" y="109"/>
                  </a:lnTo>
                  <a:lnTo>
                    <a:pt x="29" y="80"/>
                  </a:lnTo>
                  <a:lnTo>
                    <a:pt x="29" y="13"/>
                  </a:lnTo>
                  <a:lnTo>
                    <a:pt x="29" y="13"/>
                  </a:lnTo>
                  <a:lnTo>
                    <a:pt x="27" y="13"/>
                  </a:lnTo>
                  <a:lnTo>
                    <a:pt x="27" y="11"/>
                  </a:lnTo>
                  <a:lnTo>
                    <a:pt x="25" y="11"/>
                  </a:lnTo>
                  <a:lnTo>
                    <a:pt x="25" y="9"/>
                  </a:lnTo>
                  <a:lnTo>
                    <a:pt x="23" y="9"/>
                  </a:lnTo>
                  <a:lnTo>
                    <a:pt x="23" y="7"/>
                  </a:lnTo>
                  <a:lnTo>
                    <a:pt x="23" y="7"/>
                  </a:lnTo>
                  <a:lnTo>
                    <a:pt x="0" y="7"/>
                  </a:lnTo>
                  <a:lnTo>
                    <a:pt x="0"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50" name=""/>
            <p:cNvSpPr/>
            <p:nvPr/>
          </p:nvSpPr>
          <p:spPr>
            <a:xfrm>
              <a:off x="2962440" y="5160600"/>
              <a:ext cx="91800" cy="176400"/>
            </a:xfrm>
            <a:custGeom>
              <a:avLst/>
              <a:gdLst/>
              <a:ahLst/>
              <a:rect l="l" t="t" r="r" b="b"/>
              <a:pathLst>
                <a:path w="39" h="82">
                  <a:moveTo>
                    <a:pt x="0" y="0"/>
                  </a:moveTo>
                  <a:lnTo>
                    <a:pt x="33" y="27"/>
                  </a:lnTo>
                  <a:lnTo>
                    <a:pt x="6" y="52"/>
                  </a:lnTo>
                  <a:lnTo>
                    <a:pt x="33" y="82"/>
                  </a:lnTo>
                  <a:lnTo>
                    <a:pt x="4" y="82"/>
                  </a:lnTo>
                  <a:lnTo>
                    <a:pt x="33" y="54"/>
                  </a:lnTo>
                  <a:lnTo>
                    <a:pt x="6" y="25"/>
                  </a:lnTo>
                  <a:lnTo>
                    <a:pt x="39"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51" name=""/>
            <p:cNvSpPr/>
            <p:nvPr/>
          </p:nvSpPr>
          <p:spPr>
            <a:xfrm>
              <a:off x="3035160" y="5337000"/>
              <a:ext cx="22320" cy="58680"/>
            </a:xfrm>
            <a:custGeom>
              <a:avLst/>
              <a:gdLst/>
              <a:ahLst/>
              <a:rect l="l" t="t" r="r" b="b"/>
              <a:pathLst>
                <a:path w="9" h="27">
                  <a:moveTo>
                    <a:pt x="4" y="27"/>
                  </a:moveTo>
                  <a:lnTo>
                    <a:pt x="9" y="14"/>
                  </a:lnTo>
                  <a:lnTo>
                    <a:pt x="0" y="12"/>
                  </a:lnTo>
                  <a:lnTo>
                    <a:pt x="2"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52" name=""/>
            <p:cNvSpPr/>
            <p:nvPr/>
          </p:nvSpPr>
          <p:spPr>
            <a:xfrm>
              <a:off x="2957400" y="5337000"/>
              <a:ext cx="23760" cy="58680"/>
            </a:xfrm>
            <a:custGeom>
              <a:avLst/>
              <a:gdLst/>
              <a:ahLst/>
              <a:rect l="l" t="t" r="r" b="b"/>
              <a:pathLst>
                <a:path w="10" h="27">
                  <a:moveTo>
                    <a:pt x="6" y="27"/>
                  </a:moveTo>
                  <a:lnTo>
                    <a:pt x="0" y="14"/>
                  </a:lnTo>
                  <a:lnTo>
                    <a:pt x="10" y="12"/>
                  </a:lnTo>
                  <a:lnTo>
                    <a:pt x="8"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53" name=""/>
            <p:cNvSpPr/>
            <p:nvPr/>
          </p:nvSpPr>
          <p:spPr>
            <a:xfrm>
              <a:off x="3159000" y="5160600"/>
              <a:ext cx="193680" cy="235080"/>
            </a:xfrm>
            <a:custGeom>
              <a:avLst/>
              <a:gdLst/>
              <a:ahLst/>
              <a:rect l="l" t="t" r="r" b="b"/>
              <a:pathLst>
                <a:path w="82" h="109">
                  <a:moveTo>
                    <a:pt x="0" y="0"/>
                  </a:moveTo>
                  <a:lnTo>
                    <a:pt x="82" y="0"/>
                  </a:lnTo>
                  <a:lnTo>
                    <a:pt x="82" y="7"/>
                  </a:lnTo>
                  <a:lnTo>
                    <a:pt x="63" y="7"/>
                  </a:lnTo>
                  <a:lnTo>
                    <a:pt x="55" y="13"/>
                  </a:lnTo>
                  <a:lnTo>
                    <a:pt x="55" y="80"/>
                  </a:lnTo>
                  <a:lnTo>
                    <a:pt x="71" y="109"/>
                  </a:lnTo>
                  <a:lnTo>
                    <a:pt x="55" y="109"/>
                  </a:lnTo>
                  <a:lnTo>
                    <a:pt x="48" y="82"/>
                  </a:lnTo>
                  <a:lnTo>
                    <a:pt x="38" y="82"/>
                  </a:lnTo>
                  <a:lnTo>
                    <a:pt x="27" y="109"/>
                  </a:lnTo>
                  <a:lnTo>
                    <a:pt x="13" y="109"/>
                  </a:lnTo>
                  <a:lnTo>
                    <a:pt x="28" y="80"/>
                  </a:lnTo>
                  <a:lnTo>
                    <a:pt x="28" y="13"/>
                  </a:lnTo>
                  <a:lnTo>
                    <a:pt x="27" y="13"/>
                  </a:lnTo>
                  <a:lnTo>
                    <a:pt x="27" y="13"/>
                  </a:lnTo>
                  <a:lnTo>
                    <a:pt x="27" y="11"/>
                  </a:lnTo>
                  <a:lnTo>
                    <a:pt x="25" y="11"/>
                  </a:lnTo>
                  <a:lnTo>
                    <a:pt x="25" y="9"/>
                  </a:lnTo>
                  <a:lnTo>
                    <a:pt x="23" y="9"/>
                  </a:lnTo>
                  <a:lnTo>
                    <a:pt x="23" y="7"/>
                  </a:lnTo>
                  <a:lnTo>
                    <a:pt x="21" y="7"/>
                  </a:lnTo>
                  <a:lnTo>
                    <a:pt x="0" y="7"/>
                  </a:lnTo>
                  <a:lnTo>
                    <a:pt x="0"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54" name=""/>
            <p:cNvSpPr/>
            <p:nvPr/>
          </p:nvSpPr>
          <p:spPr>
            <a:xfrm>
              <a:off x="3213000" y="5160600"/>
              <a:ext cx="90720" cy="176400"/>
            </a:xfrm>
            <a:custGeom>
              <a:avLst/>
              <a:gdLst/>
              <a:ahLst/>
              <a:rect l="l" t="t" r="r" b="b"/>
              <a:pathLst>
                <a:path w="38" h="82">
                  <a:moveTo>
                    <a:pt x="0" y="0"/>
                  </a:moveTo>
                  <a:lnTo>
                    <a:pt x="32" y="27"/>
                  </a:lnTo>
                  <a:lnTo>
                    <a:pt x="5" y="52"/>
                  </a:lnTo>
                  <a:lnTo>
                    <a:pt x="32" y="82"/>
                  </a:lnTo>
                  <a:lnTo>
                    <a:pt x="4" y="82"/>
                  </a:lnTo>
                  <a:lnTo>
                    <a:pt x="32" y="54"/>
                  </a:lnTo>
                  <a:lnTo>
                    <a:pt x="5" y="25"/>
                  </a:lnTo>
                  <a:lnTo>
                    <a:pt x="38"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55" name=""/>
            <p:cNvSpPr/>
            <p:nvPr/>
          </p:nvSpPr>
          <p:spPr>
            <a:xfrm>
              <a:off x="3284640" y="5337000"/>
              <a:ext cx="23760" cy="58680"/>
            </a:xfrm>
            <a:custGeom>
              <a:avLst/>
              <a:gdLst/>
              <a:ahLst/>
              <a:rect l="l" t="t" r="r" b="b"/>
              <a:pathLst>
                <a:path w="10" h="27">
                  <a:moveTo>
                    <a:pt x="4" y="27"/>
                  </a:moveTo>
                  <a:lnTo>
                    <a:pt x="10" y="14"/>
                  </a:lnTo>
                  <a:lnTo>
                    <a:pt x="0" y="12"/>
                  </a:lnTo>
                  <a:lnTo>
                    <a:pt x="2"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56" name=""/>
            <p:cNvSpPr/>
            <p:nvPr/>
          </p:nvSpPr>
          <p:spPr>
            <a:xfrm>
              <a:off x="3209760" y="5337000"/>
              <a:ext cx="20880" cy="58680"/>
            </a:xfrm>
            <a:custGeom>
              <a:avLst/>
              <a:gdLst/>
              <a:ahLst/>
              <a:rect l="l" t="t" r="r" b="b"/>
              <a:pathLst>
                <a:path w="9" h="27">
                  <a:moveTo>
                    <a:pt x="6" y="27"/>
                  </a:moveTo>
                  <a:lnTo>
                    <a:pt x="0" y="14"/>
                  </a:lnTo>
                  <a:lnTo>
                    <a:pt x="9" y="12"/>
                  </a:lnTo>
                  <a:lnTo>
                    <a:pt x="7"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57" name=""/>
            <p:cNvSpPr/>
            <p:nvPr/>
          </p:nvSpPr>
          <p:spPr>
            <a:xfrm>
              <a:off x="3408480" y="5160600"/>
              <a:ext cx="196560" cy="235080"/>
            </a:xfrm>
            <a:custGeom>
              <a:avLst/>
              <a:gdLst/>
              <a:ahLst/>
              <a:rect l="l" t="t" r="r" b="b"/>
              <a:pathLst>
                <a:path w="83" h="109">
                  <a:moveTo>
                    <a:pt x="0" y="0"/>
                  </a:moveTo>
                  <a:lnTo>
                    <a:pt x="83" y="0"/>
                  </a:lnTo>
                  <a:lnTo>
                    <a:pt x="83" y="7"/>
                  </a:lnTo>
                  <a:lnTo>
                    <a:pt x="64" y="7"/>
                  </a:lnTo>
                  <a:lnTo>
                    <a:pt x="56" y="13"/>
                  </a:lnTo>
                  <a:lnTo>
                    <a:pt x="56" y="80"/>
                  </a:lnTo>
                  <a:lnTo>
                    <a:pt x="69" y="109"/>
                  </a:lnTo>
                  <a:lnTo>
                    <a:pt x="56" y="109"/>
                  </a:lnTo>
                  <a:lnTo>
                    <a:pt x="48" y="82"/>
                  </a:lnTo>
                  <a:lnTo>
                    <a:pt x="39" y="82"/>
                  </a:lnTo>
                  <a:lnTo>
                    <a:pt x="27" y="109"/>
                  </a:lnTo>
                  <a:lnTo>
                    <a:pt x="14" y="109"/>
                  </a:lnTo>
                  <a:lnTo>
                    <a:pt x="29" y="80"/>
                  </a:lnTo>
                  <a:lnTo>
                    <a:pt x="29" y="13"/>
                  </a:lnTo>
                  <a:lnTo>
                    <a:pt x="27" y="13"/>
                  </a:lnTo>
                  <a:lnTo>
                    <a:pt x="27" y="13"/>
                  </a:lnTo>
                  <a:lnTo>
                    <a:pt x="27" y="11"/>
                  </a:lnTo>
                  <a:lnTo>
                    <a:pt x="25" y="11"/>
                  </a:lnTo>
                  <a:lnTo>
                    <a:pt x="25" y="9"/>
                  </a:lnTo>
                  <a:lnTo>
                    <a:pt x="23" y="9"/>
                  </a:lnTo>
                  <a:lnTo>
                    <a:pt x="23" y="7"/>
                  </a:lnTo>
                  <a:lnTo>
                    <a:pt x="21" y="7"/>
                  </a:lnTo>
                  <a:lnTo>
                    <a:pt x="0" y="7"/>
                  </a:lnTo>
                  <a:lnTo>
                    <a:pt x="0"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58" name=""/>
            <p:cNvSpPr/>
            <p:nvPr/>
          </p:nvSpPr>
          <p:spPr>
            <a:xfrm>
              <a:off x="3463920" y="5160600"/>
              <a:ext cx="92160" cy="176400"/>
            </a:xfrm>
            <a:custGeom>
              <a:avLst/>
              <a:gdLst/>
              <a:ahLst/>
              <a:rect l="l" t="t" r="r" b="b"/>
              <a:pathLst>
                <a:path w="39" h="82">
                  <a:moveTo>
                    <a:pt x="0" y="0"/>
                  </a:moveTo>
                  <a:lnTo>
                    <a:pt x="33" y="27"/>
                  </a:lnTo>
                  <a:lnTo>
                    <a:pt x="4" y="52"/>
                  </a:lnTo>
                  <a:lnTo>
                    <a:pt x="33" y="82"/>
                  </a:lnTo>
                  <a:lnTo>
                    <a:pt x="4" y="82"/>
                  </a:lnTo>
                  <a:lnTo>
                    <a:pt x="33" y="54"/>
                  </a:lnTo>
                  <a:lnTo>
                    <a:pt x="6" y="25"/>
                  </a:lnTo>
                  <a:lnTo>
                    <a:pt x="39"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59" name=""/>
            <p:cNvSpPr/>
            <p:nvPr/>
          </p:nvSpPr>
          <p:spPr>
            <a:xfrm>
              <a:off x="3537000" y="5337000"/>
              <a:ext cx="23760" cy="58680"/>
            </a:xfrm>
            <a:custGeom>
              <a:avLst/>
              <a:gdLst/>
              <a:ahLst/>
              <a:rect l="l" t="t" r="r" b="b"/>
              <a:pathLst>
                <a:path w="10" h="27">
                  <a:moveTo>
                    <a:pt x="4" y="27"/>
                  </a:moveTo>
                  <a:lnTo>
                    <a:pt x="10" y="14"/>
                  </a:lnTo>
                  <a:lnTo>
                    <a:pt x="0" y="12"/>
                  </a:lnTo>
                  <a:lnTo>
                    <a:pt x="2"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60" name=""/>
            <p:cNvSpPr/>
            <p:nvPr/>
          </p:nvSpPr>
          <p:spPr>
            <a:xfrm>
              <a:off x="3459240" y="5337000"/>
              <a:ext cx="23760" cy="58680"/>
            </a:xfrm>
            <a:custGeom>
              <a:avLst/>
              <a:gdLst/>
              <a:ahLst/>
              <a:rect l="l" t="t" r="r" b="b"/>
              <a:pathLst>
                <a:path w="10" h="27">
                  <a:moveTo>
                    <a:pt x="6" y="27"/>
                  </a:moveTo>
                  <a:lnTo>
                    <a:pt x="0" y="14"/>
                  </a:lnTo>
                  <a:lnTo>
                    <a:pt x="10" y="12"/>
                  </a:lnTo>
                  <a:lnTo>
                    <a:pt x="8"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61" name=""/>
            <p:cNvSpPr/>
            <p:nvPr/>
          </p:nvSpPr>
          <p:spPr>
            <a:xfrm>
              <a:off x="3659040" y="5160600"/>
              <a:ext cx="195480" cy="235080"/>
            </a:xfrm>
            <a:custGeom>
              <a:avLst/>
              <a:gdLst/>
              <a:ahLst/>
              <a:rect l="l" t="t" r="r" b="b"/>
              <a:pathLst>
                <a:path w="82" h="109">
                  <a:moveTo>
                    <a:pt x="0" y="0"/>
                  </a:moveTo>
                  <a:lnTo>
                    <a:pt x="82" y="0"/>
                  </a:lnTo>
                  <a:lnTo>
                    <a:pt x="82" y="7"/>
                  </a:lnTo>
                  <a:lnTo>
                    <a:pt x="63" y="7"/>
                  </a:lnTo>
                  <a:lnTo>
                    <a:pt x="55" y="13"/>
                  </a:lnTo>
                  <a:lnTo>
                    <a:pt x="55" y="80"/>
                  </a:lnTo>
                  <a:lnTo>
                    <a:pt x="69" y="109"/>
                  </a:lnTo>
                  <a:lnTo>
                    <a:pt x="55" y="109"/>
                  </a:lnTo>
                  <a:lnTo>
                    <a:pt x="48" y="82"/>
                  </a:lnTo>
                  <a:lnTo>
                    <a:pt x="38" y="82"/>
                  </a:lnTo>
                  <a:lnTo>
                    <a:pt x="27" y="109"/>
                  </a:lnTo>
                  <a:lnTo>
                    <a:pt x="11" y="109"/>
                  </a:lnTo>
                  <a:lnTo>
                    <a:pt x="29" y="80"/>
                  </a:lnTo>
                  <a:lnTo>
                    <a:pt x="29" y="13"/>
                  </a:lnTo>
                  <a:lnTo>
                    <a:pt x="27" y="13"/>
                  </a:lnTo>
                  <a:lnTo>
                    <a:pt x="27" y="13"/>
                  </a:lnTo>
                  <a:lnTo>
                    <a:pt x="25" y="11"/>
                  </a:lnTo>
                  <a:lnTo>
                    <a:pt x="25" y="11"/>
                  </a:lnTo>
                  <a:lnTo>
                    <a:pt x="25" y="9"/>
                  </a:lnTo>
                  <a:lnTo>
                    <a:pt x="23" y="9"/>
                  </a:lnTo>
                  <a:lnTo>
                    <a:pt x="23" y="7"/>
                  </a:lnTo>
                  <a:lnTo>
                    <a:pt x="21" y="7"/>
                  </a:lnTo>
                  <a:lnTo>
                    <a:pt x="0" y="7"/>
                  </a:lnTo>
                  <a:lnTo>
                    <a:pt x="0"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62" name=""/>
            <p:cNvSpPr/>
            <p:nvPr/>
          </p:nvSpPr>
          <p:spPr>
            <a:xfrm>
              <a:off x="3714840" y="5160600"/>
              <a:ext cx="90360" cy="176400"/>
            </a:xfrm>
            <a:custGeom>
              <a:avLst/>
              <a:gdLst/>
              <a:ahLst/>
              <a:rect l="l" t="t" r="r" b="b"/>
              <a:pathLst>
                <a:path w="38" h="82">
                  <a:moveTo>
                    <a:pt x="0" y="0"/>
                  </a:moveTo>
                  <a:lnTo>
                    <a:pt x="32" y="27"/>
                  </a:lnTo>
                  <a:lnTo>
                    <a:pt x="4" y="52"/>
                  </a:lnTo>
                  <a:lnTo>
                    <a:pt x="32" y="82"/>
                  </a:lnTo>
                  <a:lnTo>
                    <a:pt x="4" y="82"/>
                  </a:lnTo>
                  <a:lnTo>
                    <a:pt x="32" y="54"/>
                  </a:lnTo>
                  <a:lnTo>
                    <a:pt x="6" y="25"/>
                  </a:lnTo>
                  <a:lnTo>
                    <a:pt x="38"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63" name=""/>
            <p:cNvSpPr/>
            <p:nvPr/>
          </p:nvSpPr>
          <p:spPr>
            <a:xfrm>
              <a:off x="3786120" y="5337000"/>
              <a:ext cx="23760" cy="58680"/>
            </a:xfrm>
            <a:custGeom>
              <a:avLst/>
              <a:gdLst/>
              <a:ahLst/>
              <a:rect l="l" t="t" r="r" b="b"/>
              <a:pathLst>
                <a:path w="10" h="27">
                  <a:moveTo>
                    <a:pt x="4" y="27"/>
                  </a:moveTo>
                  <a:lnTo>
                    <a:pt x="10" y="14"/>
                  </a:lnTo>
                  <a:lnTo>
                    <a:pt x="0" y="12"/>
                  </a:lnTo>
                  <a:lnTo>
                    <a:pt x="2"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64" name=""/>
            <p:cNvSpPr/>
            <p:nvPr/>
          </p:nvSpPr>
          <p:spPr>
            <a:xfrm>
              <a:off x="3710160" y="5337000"/>
              <a:ext cx="21960" cy="58680"/>
            </a:xfrm>
            <a:custGeom>
              <a:avLst/>
              <a:gdLst/>
              <a:ahLst/>
              <a:rect l="l" t="t" r="r" b="b"/>
              <a:pathLst>
                <a:path w="9" h="27">
                  <a:moveTo>
                    <a:pt x="6" y="27"/>
                  </a:moveTo>
                  <a:lnTo>
                    <a:pt x="0" y="14"/>
                  </a:lnTo>
                  <a:lnTo>
                    <a:pt x="9" y="12"/>
                  </a:lnTo>
                  <a:lnTo>
                    <a:pt x="8"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65" name=""/>
            <p:cNvSpPr/>
            <p:nvPr/>
          </p:nvSpPr>
          <p:spPr>
            <a:xfrm>
              <a:off x="3909960" y="5160600"/>
              <a:ext cx="192240" cy="235080"/>
            </a:xfrm>
            <a:custGeom>
              <a:avLst/>
              <a:gdLst/>
              <a:ahLst/>
              <a:rect l="l" t="t" r="r" b="b"/>
              <a:pathLst>
                <a:path w="81" h="109">
                  <a:moveTo>
                    <a:pt x="0" y="0"/>
                  </a:moveTo>
                  <a:lnTo>
                    <a:pt x="81" y="0"/>
                  </a:lnTo>
                  <a:lnTo>
                    <a:pt x="81" y="7"/>
                  </a:lnTo>
                  <a:lnTo>
                    <a:pt x="64" y="7"/>
                  </a:lnTo>
                  <a:lnTo>
                    <a:pt x="56" y="13"/>
                  </a:lnTo>
                  <a:lnTo>
                    <a:pt x="56" y="80"/>
                  </a:lnTo>
                  <a:lnTo>
                    <a:pt x="69" y="109"/>
                  </a:lnTo>
                  <a:lnTo>
                    <a:pt x="56" y="109"/>
                  </a:lnTo>
                  <a:lnTo>
                    <a:pt x="48" y="82"/>
                  </a:lnTo>
                  <a:lnTo>
                    <a:pt x="39" y="82"/>
                  </a:lnTo>
                  <a:lnTo>
                    <a:pt x="25" y="109"/>
                  </a:lnTo>
                  <a:lnTo>
                    <a:pt x="12" y="109"/>
                  </a:lnTo>
                  <a:lnTo>
                    <a:pt x="29" y="80"/>
                  </a:lnTo>
                  <a:lnTo>
                    <a:pt x="29" y="13"/>
                  </a:lnTo>
                  <a:lnTo>
                    <a:pt x="27" y="13"/>
                  </a:lnTo>
                  <a:lnTo>
                    <a:pt x="27" y="13"/>
                  </a:lnTo>
                  <a:lnTo>
                    <a:pt x="25" y="11"/>
                  </a:lnTo>
                  <a:lnTo>
                    <a:pt x="25" y="11"/>
                  </a:lnTo>
                  <a:lnTo>
                    <a:pt x="25" y="9"/>
                  </a:lnTo>
                  <a:lnTo>
                    <a:pt x="23" y="9"/>
                  </a:lnTo>
                  <a:lnTo>
                    <a:pt x="23" y="7"/>
                  </a:lnTo>
                  <a:lnTo>
                    <a:pt x="21" y="7"/>
                  </a:lnTo>
                  <a:lnTo>
                    <a:pt x="0" y="7"/>
                  </a:lnTo>
                  <a:lnTo>
                    <a:pt x="0"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66" name=""/>
            <p:cNvSpPr/>
            <p:nvPr/>
          </p:nvSpPr>
          <p:spPr>
            <a:xfrm>
              <a:off x="3965400" y="5160600"/>
              <a:ext cx="90720" cy="176400"/>
            </a:xfrm>
            <a:custGeom>
              <a:avLst/>
              <a:gdLst/>
              <a:ahLst/>
              <a:rect l="l" t="t" r="r" b="b"/>
              <a:pathLst>
                <a:path w="39" h="82">
                  <a:moveTo>
                    <a:pt x="0" y="0"/>
                  </a:moveTo>
                  <a:lnTo>
                    <a:pt x="33" y="27"/>
                  </a:lnTo>
                  <a:lnTo>
                    <a:pt x="4" y="52"/>
                  </a:lnTo>
                  <a:lnTo>
                    <a:pt x="33" y="82"/>
                  </a:lnTo>
                  <a:lnTo>
                    <a:pt x="4" y="82"/>
                  </a:lnTo>
                  <a:lnTo>
                    <a:pt x="33" y="54"/>
                  </a:lnTo>
                  <a:lnTo>
                    <a:pt x="4" y="25"/>
                  </a:lnTo>
                  <a:lnTo>
                    <a:pt x="39"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67" name=""/>
            <p:cNvSpPr/>
            <p:nvPr/>
          </p:nvSpPr>
          <p:spPr>
            <a:xfrm>
              <a:off x="4032360" y="5337000"/>
              <a:ext cx="28440" cy="58680"/>
            </a:xfrm>
            <a:custGeom>
              <a:avLst/>
              <a:gdLst/>
              <a:ahLst/>
              <a:rect l="l" t="t" r="r" b="b"/>
              <a:pathLst>
                <a:path w="12" h="27">
                  <a:moveTo>
                    <a:pt x="4" y="27"/>
                  </a:moveTo>
                  <a:lnTo>
                    <a:pt x="12" y="14"/>
                  </a:lnTo>
                  <a:lnTo>
                    <a:pt x="0" y="12"/>
                  </a:lnTo>
                  <a:lnTo>
                    <a:pt x="2"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68" name=""/>
            <p:cNvSpPr/>
            <p:nvPr/>
          </p:nvSpPr>
          <p:spPr>
            <a:xfrm>
              <a:off x="3954600" y="5337000"/>
              <a:ext cx="28440" cy="58680"/>
            </a:xfrm>
            <a:custGeom>
              <a:avLst/>
              <a:gdLst/>
              <a:ahLst/>
              <a:rect l="l" t="t" r="r" b="b"/>
              <a:pathLst>
                <a:path w="12" h="27">
                  <a:moveTo>
                    <a:pt x="8" y="27"/>
                  </a:moveTo>
                  <a:lnTo>
                    <a:pt x="0" y="14"/>
                  </a:lnTo>
                  <a:lnTo>
                    <a:pt x="12" y="12"/>
                  </a:lnTo>
                  <a:lnTo>
                    <a:pt x="10"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69" name=""/>
            <p:cNvSpPr/>
            <p:nvPr/>
          </p:nvSpPr>
          <p:spPr>
            <a:xfrm>
              <a:off x="4162320" y="5160600"/>
              <a:ext cx="189000" cy="235080"/>
            </a:xfrm>
            <a:custGeom>
              <a:avLst/>
              <a:gdLst/>
              <a:ahLst/>
              <a:rect l="l" t="t" r="r" b="b"/>
              <a:pathLst>
                <a:path w="80" h="109">
                  <a:moveTo>
                    <a:pt x="0" y="0"/>
                  </a:moveTo>
                  <a:lnTo>
                    <a:pt x="80" y="0"/>
                  </a:lnTo>
                  <a:lnTo>
                    <a:pt x="80" y="7"/>
                  </a:lnTo>
                  <a:lnTo>
                    <a:pt x="63" y="7"/>
                  </a:lnTo>
                  <a:lnTo>
                    <a:pt x="55" y="13"/>
                  </a:lnTo>
                  <a:lnTo>
                    <a:pt x="55" y="80"/>
                  </a:lnTo>
                  <a:lnTo>
                    <a:pt x="69" y="109"/>
                  </a:lnTo>
                  <a:lnTo>
                    <a:pt x="55" y="109"/>
                  </a:lnTo>
                  <a:lnTo>
                    <a:pt x="48" y="82"/>
                  </a:lnTo>
                  <a:lnTo>
                    <a:pt x="38" y="82"/>
                  </a:lnTo>
                  <a:lnTo>
                    <a:pt x="25" y="109"/>
                  </a:lnTo>
                  <a:lnTo>
                    <a:pt x="11" y="109"/>
                  </a:lnTo>
                  <a:lnTo>
                    <a:pt x="29" y="80"/>
                  </a:lnTo>
                  <a:lnTo>
                    <a:pt x="29" y="13"/>
                  </a:lnTo>
                  <a:lnTo>
                    <a:pt x="27" y="13"/>
                  </a:lnTo>
                  <a:lnTo>
                    <a:pt x="27" y="13"/>
                  </a:lnTo>
                  <a:lnTo>
                    <a:pt x="25" y="11"/>
                  </a:lnTo>
                  <a:lnTo>
                    <a:pt x="25" y="11"/>
                  </a:lnTo>
                  <a:lnTo>
                    <a:pt x="23" y="9"/>
                  </a:lnTo>
                  <a:lnTo>
                    <a:pt x="23" y="9"/>
                  </a:lnTo>
                  <a:lnTo>
                    <a:pt x="23" y="7"/>
                  </a:lnTo>
                  <a:lnTo>
                    <a:pt x="21" y="7"/>
                  </a:lnTo>
                  <a:lnTo>
                    <a:pt x="0" y="7"/>
                  </a:lnTo>
                  <a:lnTo>
                    <a:pt x="0"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70" name=""/>
            <p:cNvSpPr/>
            <p:nvPr/>
          </p:nvSpPr>
          <p:spPr>
            <a:xfrm>
              <a:off x="4216320" y="5160600"/>
              <a:ext cx="88920" cy="176400"/>
            </a:xfrm>
            <a:custGeom>
              <a:avLst/>
              <a:gdLst/>
              <a:ahLst/>
              <a:rect l="l" t="t" r="r" b="b"/>
              <a:pathLst>
                <a:path w="38" h="82">
                  <a:moveTo>
                    <a:pt x="0" y="0"/>
                  </a:moveTo>
                  <a:lnTo>
                    <a:pt x="32" y="27"/>
                  </a:lnTo>
                  <a:lnTo>
                    <a:pt x="4" y="52"/>
                  </a:lnTo>
                  <a:lnTo>
                    <a:pt x="32" y="82"/>
                  </a:lnTo>
                  <a:lnTo>
                    <a:pt x="4" y="82"/>
                  </a:lnTo>
                  <a:lnTo>
                    <a:pt x="32" y="54"/>
                  </a:lnTo>
                  <a:lnTo>
                    <a:pt x="4" y="25"/>
                  </a:lnTo>
                  <a:lnTo>
                    <a:pt x="38"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71" name=""/>
            <p:cNvSpPr/>
            <p:nvPr/>
          </p:nvSpPr>
          <p:spPr>
            <a:xfrm>
              <a:off x="4284720" y="5337000"/>
              <a:ext cx="25200" cy="58680"/>
            </a:xfrm>
            <a:custGeom>
              <a:avLst/>
              <a:gdLst/>
              <a:ahLst/>
              <a:rect l="l" t="t" r="r" b="b"/>
              <a:pathLst>
                <a:path w="11" h="27">
                  <a:moveTo>
                    <a:pt x="3" y="27"/>
                  </a:moveTo>
                  <a:lnTo>
                    <a:pt x="11" y="14"/>
                  </a:lnTo>
                  <a:lnTo>
                    <a:pt x="0" y="12"/>
                  </a:lnTo>
                  <a:lnTo>
                    <a:pt x="2"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72" name=""/>
            <p:cNvSpPr/>
            <p:nvPr/>
          </p:nvSpPr>
          <p:spPr>
            <a:xfrm>
              <a:off x="4206960" y="5337000"/>
              <a:ext cx="28440" cy="58680"/>
            </a:xfrm>
            <a:custGeom>
              <a:avLst/>
              <a:gdLst/>
              <a:ahLst/>
              <a:rect l="l" t="t" r="r" b="b"/>
              <a:pathLst>
                <a:path w="12" h="27">
                  <a:moveTo>
                    <a:pt x="8" y="27"/>
                  </a:moveTo>
                  <a:lnTo>
                    <a:pt x="0" y="14"/>
                  </a:lnTo>
                  <a:lnTo>
                    <a:pt x="12" y="12"/>
                  </a:lnTo>
                  <a:lnTo>
                    <a:pt x="10"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73" name=""/>
            <p:cNvSpPr/>
            <p:nvPr/>
          </p:nvSpPr>
          <p:spPr>
            <a:xfrm>
              <a:off x="4411800" y="5160600"/>
              <a:ext cx="191880" cy="235080"/>
            </a:xfrm>
            <a:custGeom>
              <a:avLst/>
              <a:gdLst/>
              <a:ahLst/>
              <a:rect l="l" t="t" r="r" b="b"/>
              <a:pathLst>
                <a:path w="81" h="109">
                  <a:moveTo>
                    <a:pt x="0" y="0"/>
                  </a:moveTo>
                  <a:lnTo>
                    <a:pt x="81" y="0"/>
                  </a:lnTo>
                  <a:lnTo>
                    <a:pt x="81" y="7"/>
                  </a:lnTo>
                  <a:lnTo>
                    <a:pt x="64" y="7"/>
                  </a:lnTo>
                  <a:lnTo>
                    <a:pt x="56" y="13"/>
                  </a:lnTo>
                  <a:lnTo>
                    <a:pt x="56" y="80"/>
                  </a:lnTo>
                  <a:lnTo>
                    <a:pt x="69" y="109"/>
                  </a:lnTo>
                  <a:lnTo>
                    <a:pt x="56" y="109"/>
                  </a:lnTo>
                  <a:lnTo>
                    <a:pt x="46" y="82"/>
                  </a:lnTo>
                  <a:lnTo>
                    <a:pt x="39" y="82"/>
                  </a:lnTo>
                  <a:lnTo>
                    <a:pt x="25" y="109"/>
                  </a:lnTo>
                  <a:lnTo>
                    <a:pt x="12" y="109"/>
                  </a:lnTo>
                  <a:lnTo>
                    <a:pt x="27" y="80"/>
                  </a:lnTo>
                  <a:lnTo>
                    <a:pt x="29" y="13"/>
                  </a:lnTo>
                  <a:lnTo>
                    <a:pt x="27" y="13"/>
                  </a:lnTo>
                  <a:lnTo>
                    <a:pt x="27" y="13"/>
                  </a:lnTo>
                  <a:lnTo>
                    <a:pt x="25" y="11"/>
                  </a:lnTo>
                  <a:lnTo>
                    <a:pt x="25" y="11"/>
                  </a:lnTo>
                  <a:lnTo>
                    <a:pt x="23" y="9"/>
                  </a:lnTo>
                  <a:lnTo>
                    <a:pt x="23" y="9"/>
                  </a:lnTo>
                  <a:lnTo>
                    <a:pt x="23" y="7"/>
                  </a:lnTo>
                  <a:lnTo>
                    <a:pt x="21" y="7"/>
                  </a:lnTo>
                  <a:lnTo>
                    <a:pt x="0" y="7"/>
                  </a:lnTo>
                  <a:lnTo>
                    <a:pt x="0"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74" name=""/>
            <p:cNvSpPr/>
            <p:nvPr/>
          </p:nvSpPr>
          <p:spPr>
            <a:xfrm>
              <a:off x="4460760" y="5160600"/>
              <a:ext cx="96840" cy="176400"/>
            </a:xfrm>
            <a:custGeom>
              <a:avLst/>
              <a:gdLst/>
              <a:ahLst/>
              <a:rect l="l" t="t" r="r" b="b"/>
              <a:pathLst>
                <a:path w="41" h="82">
                  <a:moveTo>
                    <a:pt x="0" y="0"/>
                  </a:moveTo>
                  <a:lnTo>
                    <a:pt x="35" y="27"/>
                  </a:lnTo>
                  <a:lnTo>
                    <a:pt x="6" y="52"/>
                  </a:lnTo>
                  <a:lnTo>
                    <a:pt x="35" y="82"/>
                  </a:lnTo>
                  <a:lnTo>
                    <a:pt x="6" y="82"/>
                  </a:lnTo>
                  <a:lnTo>
                    <a:pt x="35" y="54"/>
                  </a:lnTo>
                  <a:lnTo>
                    <a:pt x="6" y="25"/>
                  </a:lnTo>
                  <a:lnTo>
                    <a:pt x="41"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75" name=""/>
            <p:cNvSpPr/>
            <p:nvPr/>
          </p:nvSpPr>
          <p:spPr>
            <a:xfrm>
              <a:off x="4533840" y="5337000"/>
              <a:ext cx="28800" cy="58680"/>
            </a:xfrm>
            <a:custGeom>
              <a:avLst/>
              <a:gdLst/>
              <a:ahLst/>
              <a:rect l="l" t="t" r="r" b="b"/>
              <a:pathLst>
                <a:path w="12" h="27">
                  <a:moveTo>
                    <a:pt x="4" y="27"/>
                  </a:moveTo>
                  <a:lnTo>
                    <a:pt x="12" y="14"/>
                  </a:lnTo>
                  <a:lnTo>
                    <a:pt x="0" y="12"/>
                  </a:lnTo>
                  <a:lnTo>
                    <a:pt x="2"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76" name=""/>
            <p:cNvSpPr/>
            <p:nvPr/>
          </p:nvSpPr>
          <p:spPr>
            <a:xfrm>
              <a:off x="4457880" y="5337000"/>
              <a:ext cx="26640" cy="58680"/>
            </a:xfrm>
            <a:custGeom>
              <a:avLst/>
              <a:gdLst/>
              <a:ahLst/>
              <a:rect l="l" t="t" r="r" b="b"/>
              <a:pathLst>
                <a:path w="11" h="27">
                  <a:moveTo>
                    <a:pt x="5" y="27"/>
                  </a:moveTo>
                  <a:lnTo>
                    <a:pt x="0" y="14"/>
                  </a:lnTo>
                  <a:lnTo>
                    <a:pt x="11" y="12"/>
                  </a:lnTo>
                  <a:lnTo>
                    <a:pt x="9"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77" name=""/>
            <p:cNvSpPr/>
            <p:nvPr/>
          </p:nvSpPr>
          <p:spPr>
            <a:xfrm>
              <a:off x="4662360" y="5160600"/>
              <a:ext cx="190800" cy="235080"/>
            </a:xfrm>
            <a:custGeom>
              <a:avLst/>
              <a:gdLst/>
              <a:ahLst/>
              <a:rect l="l" t="t" r="r" b="b"/>
              <a:pathLst>
                <a:path w="80" h="109">
                  <a:moveTo>
                    <a:pt x="0" y="0"/>
                  </a:moveTo>
                  <a:lnTo>
                    <a:pt x="80" y="0"/>
                  </a:lnTo>
                  <a:lnTo>
                    <a:pt x="80" y="7"/>
                  </a:lnTo>
                  <a:lnTo>
                    <a:pt x="63" y="7"/>
                  </a:lnTo>
                  <a:lnTo>
                    <a:pt x="56" y="13"/>
                  </a:lnTo>
                  <a:lnTo>
                    <a:pt x="56" y="80"/>
                  </a:lnTo>
                  <a:lnTo>
                    <a:pt x="69" y="109"/>
                  </a:lnTo>
                  <a:lnTo>
                    <a:pt x="56" y="109"/>
                  </a:lnTo>
                  <a:lnTo>
                    <a:pt x="46" y="82"/>
                  </a:lnTo>
                  <a:lnTo>
                    <a:pt x="38" y="82"/>
                  </a:lnTo>
                  <a:lnTo>
                    <a:pt x="25" y="109"/>
                  </a:lnTo>
                  <a:lnTo>
                    <a:pt x="11" y="109"/>
                  </a:lnTo>
                  <a:lnTo>
                    <a:pt x="27" y="80"/>
                  </a:lnTo>
                  <a:lnTo>
                    <a:pt x="29" y="13"/>
                  </a:lnTo>
                  <a:lnTo>
                    <a:pt x="27" y="13"/>
                  </a:lnTo>
                  <a:lnTo>
                    <a:pt x="27" y="13"/>
                  </a:lnTo>
                  <a:lnTo>
                    <a:pt x="25" y="11"/>
                  </a:lnTo>
                  <a:lnTo>
                    <a:pt x="25" y="11"/>
                  </a:lnTo>
                  <a:lnTo>
                    <a:pt x="23" y="9"/>
                  </a:lnTo>
                  <a:lnTo>
                    <a:pt x="23" y="9"/>
                  </a:lnTo>
                  <a:lnTo>
                    <a:pt x="23" y="7"/>
                  </a:lnTo>
                  <a:lnTo>
                    <a:pt x="21" y="7"/>
                  </a:lnTo>
                  <a:lnTo>
                    <a:pt x="0" y="7"/>
                  </a:lnTo>
                  <a:lnTo>
                    <a:pt x="0"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78" name=""/>
            <p:cNvSpPr/>
            <p:nvPr/>
          </p:nvSpPr>
          <p:spPr>
            <a:xfrm>
              <a:off x="4713120" y="5160600"/>
              <a:ext cx="93960" cy="176400"/>
            </a:xfrm>
            <a:custGeom>
              <a:avLst/>
              <a:gdLst/>
              <a:ahLst/>
              <a:rect l="l" t="t" r="r" b="b"/>
              <a:pathLst>
                <a:path w="40" h="82">
                  <a:moveTo>
                    <a:pt x="0" y="0"/>
                  </a:moveTo>
                  <a:lnTo>
                    <a:pt x="33" y="27"/>
                  </a:lnTo>
                  <a:lnTo>
                    <a:pt x="6" y="52"/>
                  </a:lnTo>
                  <a:lnTo>
                    <a:pt x="35" y="82"/>
                  </a:lnTo>
                  <a:lnTo>
                    <a:pt x="6" y="82"/>
                  </a:lnTo>
                  <a:lnTo>
                    <a:pt x="33" y="54"/>
                  </a:lnTo>
                  <a:lnTo>
                    <a:pt x="6" y="25"/>
                  </a:lnTo>
                  <a:lnTo>
                    <a:pt x="40"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79" name=""/>
            <p:cNvSpPr/>
            <p:nvPr/>
          </p:nvSpPr>
          <p:spPr>
            <a:xfrm>
              <a:off x="4786200" y="5337000"/>
              <a:ext cx="20880" cy="58680"/>
            </a:xfrm>
            <a:custGeom>
              <a:avLst/>
              <a:gdLst/>
              <a:ahLst/>
              <a:rect l="l" t="t" r="r" b="b"/>
              <a:pathLst>
                <a:path w="9" h="27">
                  <a:moveTo>
                    <a:pt x="4" y="27"/>
                  </a:moveTo>
                  <a:lnTo>
                    <a:pt x="9" y="14"/>
                  </a:lnTo>
                  <a:lnTo>
                    <a:pt x="0" y="12"/>
                  </a:lnTo>
                  <a:lnTo>
                    <a:pt x="2"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80" name=""/>
            <p:cNvSpPr/>
            <p:nvPr/>
          </p:nvSpPr>
          <p:spPr>
            <a:xfrm>
              <a:off x="4707000" y="5337000"/>
              <a:ext cx="28440" cy="58680"/>
            </a:xfrm>
            <a:custGeom>
              <a:avLst/>
              <a:gdLst/>
              <a:ahLst/>
              <a:rect l="l" t="t" r="r" b="b"/>
              <a:pathLst>
                <a:path w="12" h="27">
                  <a:moveTo>
                    <a:pt x="6" y="27"/>
                  </a:moveTo>
                  <a:lnTo>
                    <a:pt x="0" y="14"/>
                  </a:lnTo>
                  <a:lnTo>
                    <a:pt x="12" y="12"/>
                  </a:lnTo>
                  <a:lnTo>
                    <a:pt x="8"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81" name=""/>
            <p:cNvSpPr/>
            <p:nvPr/>
          </p:nvSpPr>
          <p:spPr>
            <a:xfrm>
              <a:off x="4911840" y="5160600"/>
              <a:ext cx="191880" cy="235080"/>
            </a:xfrm>
            <a:custGeom>
              <a:avLst/>
              <a:gdLst/>
              <a:ahLst/>
              <a:rect l="l" t="t" r="r" b="b"/>
              <a:pathLst>
                <a:path w="81" h="109">
                  <a:moveTo>
                    <a:pt x="0" y="0"/>
                  </a:moveTo>
                  <a:lnTo>
                    <a:pt x="81" y="0"/>
                  </a:lnTo>
                  <a:lnTo>
                    <a:pt x="81" y="7"/>
                  </a:lnTo>
                  <a:lnTo>
                    <a:pt x="64" y="7"/>
                  </a:lnTo>
                  <a:lnTo>
                    <a:pt x="56" y="13"/>
                  </a:lnTo>
                  <a:lnTo>
                    <a:pt x="56" y="80"/>
                  </a:lnTo>
                  <a:lnTo>
                    <a:pt x="69" y="109"/>
                  </a:lnTo>
                  <a:lnTo>
                    <a:pt x="56" y="109"/>
                  </a:lnTo>
                  <a:lnTo>
                    <a:pt x="46" y="82"/>
                  </a:lnTo>
                  <a:lnTo>
                    <a:pt x="39" y="82"/>
                  </a:lnTo>
                  <a:lnTo>
                    <a:pt x="25" y="109"/>
                  </a:lnTo>
                  <a:lnTo>
                    <a:pt x="12" y="109"/>
                  </a:lnTo>
                  <a:lnTo>
                    <a:pt x="27" y="80"/>
                  </a:lnTo>
                  <a:lnTo>
                    <a:pt x="27" y="13"/>
                  </a:lnTo>
                  <a:lnTo>
                    <a:pt x="27" y="13"/>
                  </a:lnTo>
                  <a:lnTo>
                    <a:pt x="27" y="13"/>
                  </a:lnTo>
                  <a:lnTo>
                    <a:pt x="25" y="11"/>
                  </a:lnTo>
                  <a:lnTo>
                    <a:pt x="25" y="11"/>
                  </a:lnTo>
                  <a:lnTo>
                    <a:pt x="23" y="9"/>
                  </a:lnTo>
                  <a:lnTo>
                    <a:pt x="23" y="9"/>
                  </a:lnTo>
                  <a:lnTo>
                    <a:pt x="22" y="7"/>
                  </a:lnTo>
                  <a:lnTo>
                    <a:pt x="22" y="7"/>
                  </a:lnTo>
                  <a:lnTo>
                    <a:pt x="0" y="7"/>
                  </a:lnTo>
                  <a:lnTo>
                    <a:pt x="0"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82" name=""/>
            <p:cNvSpPr/>
            <p:nvPr/>
          </p:nvSpPr>
          <p:spPr>
            <a:xfrm>
              <a:off x="4964040" y="5160600"/>
              <a:ext cx="93600" cy="176400"/>
            </a:xfrm>
            <a:custGeom>
              <a:avLst/>
              <a:gdLst/>
              <a:ahLst/>
              <a:rect l="l" t="t" r="r" b="b"/>
              <a:pathLst>
                <a:path w="40" h="82">
                  <a:moveTo>
                    <a:pt x="0" y="0"/>
                  </a:moveTo>
                  <a:lnTo>
                    <a:pt x="32" y="27"/>
                  </a:lnTo>
                  <a:lnTo>
                    <a:pt x="5" y="52"/>
                  </a:lnTo>
                  <a:lnTo>
                    <a:pt x="34" y="82"/>
                  </a:lnTo>
                  <a:lnTo>
                    <a:pt x="5" y="82"/>
                  </a:lnTo>
                  <a:lnTo>
                    <a:pt x="32" y="54"/>
                  </a:lnTo>
                  <a:lnTo>
                    <a:pt x="5" y="25"/>
                  </a:lnTo>
                  <a:lnTo>
                    <a:pt x="40"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83" name=""/>
            <p:cNvSpPr/>
            <p:nvPr/>
          </p:nvSpPr>
          <p:spPr>
            <a:xfrm>
              <a:off x="5035680" y="5337000"/>
              <a:ext cx="21960" cy="58680"/>
            </a:xfrm>
            <a:custGeom>
              <a:avLst/>
              <a:gdLst/>
              <a:ahLst/>
              <a:rect l="l" t="t" r="r" b="b"/>
              <a:pathLst>
                <a:path w="10" h="27">
                  <a:moveTo>
                    <a:pt x="4" y="27"/>
                  </a:moveTo>
                  <a:lnTo>
                    <a:pt x="10" y="14"/>
                  </a:lnTo>
                  <a:lnTo>
                    <a:pt x="0" y="12"/>
                  </a:lnTo>
                  <a:lnTo>
                    <a:pt x="2"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84" name=""/>
            <p:cNvSpPr/>
            <p:nvPr/>
          </p:nvSpPr>
          <p:spPr>
            <a:xfrm>
              <a:off x="4959360" y="5337000"/>
              <a:ext cx="25560" cy="58680"/>
            </a:xfrm>
            <a:custGeom>
              <a:avLst/>
              <a:gdLst/>
              <a:ahLst/>
              <a:rect l="l" t="t" r="r" b="b"/>
              <a:pathLst>
                <a:path w="11" h="27">
                  <a:moveTo>
                    <a:pt x="5" y="27"/>
                  </a:moveTo>
                  <a:lnTo>
                    <a:pt x="0" y="14"/>
                  </a:lnTo>
                  <a:lnTo>
                    <a:pt x="11" y="12"/>
                  </a:lnTo>
                  <a:lnTo>
                    <a:pt x="7"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85" name=""/>
            <p:cNvSpPr/>
            <p:nvPr/>
          </p:nvSpPr>
          <p:spPr>
            <a:xfrm>
              <a:off x="5164200" y="5160600"/>
              <a:ext cx="191880" cy="235080"/>
            </a:xfrm>
            <a:custGeom>
              <a:avLst/>
              <a:gdLst/>
              <a:ahLst/>
              <a:rect l="l" t="t" r="r" b="b"/>
              <a:pathLst>
                <a:path w="81" h="109">
                  <a:moveTo>
                    <a:pt x="0" y="0"/>
                  </a:moveTo>
                  <a:lnTo>
                    <a:pt x="81" y="0"/>
                  </a:lnTo>
                  <a:lnTo>
                    <a:pt x="81" y="7"/>
                  </a:lnTo>
                  <a:lnTo>
                    <a:pt x="61" y="7"/>
                  </a:lnTo>
                  <a:lnTo>
                    <a:pt x="56" y="13"/>
                  </a:lnTo>
                  <a:lnTo>
                    <a:pt x="56" y="80"/>
                  </a:lnTo>
                  <a:lnTo>
                    <a:pt x="69" y="109"/>
                  </a:lnTo>
                  <a:lnTo>
                    <a:pt x="56" y="109"/>
                  </a:lnTo>
                  <a:lnTo>
                    <a:pt x="46" y="82"/>
                  </a:lnTo>
                  <a:lnTo>
                    <a:pt x="38" y="82"/>
                  </a:lnTo>
                  <a:lnTo>
                    <a:pt x="25" y="109"/>
                  </a:lnTo>
                  <a:lnTo>
                    <a:pt x="11" y="109"/>
                  </a:lnTo>
                  <a:lnTo>
                    <a:pt x="27" y="80"/>
                  </a:lnTo>
                  <a:lnTo>
                    <a:pt x="27" y="13"/>
                  </a:lnTo>
                  <a:lnTo>
                    <a:pt x="27" y="13"/>
                  </a:lnTo>
                  <a:lnTo>
                    <a:pt x="27" y="13"/>
                  </a:lnTo>
                  <a:lnTo>
                    <a:pt x="25" y="11"/>
                  </a:lnTo>
                  <a:lnTo>
                    <a:pt x="25" y="11"/>
                  </a:lnTo>
                  <a:lnTo>
                    <a:pt x="23" y="9"/>
                  </a:lnTo>
                  <a:lnTo>
                    <a:pt x="23" y="9"/>
                  </a:lnTo>
                  <a:lnTo>
                    <a:pt x="21" y="7"/>
                  </a:lnTo>
                  <a:lnTo>
                    <a:pt x="21" y="7"/>
                  </a:lnTo>
                  <a:lnTo>
                    <a:pt x="0" y="7"/>
                  </a:lnTo>
                  <a:lnTo>
                    <a:pt x="0"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86" name=""/>
            <p:cNvSpPr/>
            <p:nvPr/>
          </p:nvSpPr>
          <p:spPr>
            <a:xfrm>
              <a:off x="5213520" y="5160600"/>
              <a:ext cx="90360" cy="176400"/>
            </a:xfrm>
            <a:custGeom>
              <a:avLst/>
              <a:gdLst/>
              <a:ahLst/>
              <a:rect l="l" t="t" r="r" b="b"/>
              <a:pathLst>
                <a:path w="38" h="82">
                  <a:moveTo>
                    <a:pt x="0" y="0"/>
                  </a:moveTo>
                  <a:lnTo>
                    <a:pt x="33" y="27"/>
                  </a:lnTo>
                  <a:lnTo>
                    <a:pt x="6" y="52"/>
                  </a:lnTo>
                  <a:lnTo>
                    <a:pt x="35" y="82"/>
                  </a:lnTo>
                  <a:lnTo>
                    <a:pt x="6" y="82"/>
                  </a:lnTo>
                  <a:lnTo>
                    <a:pt x="33" y="54"/>
                  </a:lnTo>
                  <a:lnTo>
                    <a:pt x="6" y="25"/>
                  </a:lnTo>
                  <a:lnTo>
                    <a:pt x="38"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87" name=""/>
            <p:cNvSpPr/>
            <p:nvPr/>
          </p:nvSpPr>
          <p:spPr>
            <a:xfrm>
              <a:off x="5286240" y="5337000"/>
              <a:ext cx="20880" cy="58680"/>
            </a:xfrm>
            <a:custGeom>
              <a:avLst/>
              <a:gdLst/>
              <a:ahLst/>
              <a:rect l="l" t="t" r="r" b="b"/>
              <a:pathLst>
                <a:path w="9" h="27">
                  <a:moveTo>
                    <a:pt x="4" y="27"/>
                  </a:moveTo>
                  <a:lnTo>
                    <a:pt x="9" y="14"/>
                  </a:lnTo>
                  <a:lnTo>
                    <a:pt x="0" y="12"/>
                  </a:lnTo>
                  <a:lnTo>
                    <a:pt x="2"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88" name=""/>
            <p:cNvSpPr/>
            <p:nvPr/>
          </p:nvSpPr>
          <p:spPr>
            <a:xfrm>
              <a:off x="5208480" y="5337000"/>
              <a:ext cx="23760" cy="58680"/>
            </a:xfrm>
            <a:custGeom>
              <a:avLst/>
              <a:gdLst/>
              <a:ahLst/>
              <a:rect l="l" t="t" r="r" b="b"/>
              <a:pathLst>
                <a:path w="10" h="27">
                  <a:moveTo>
                    <a:pt x="6" y="27"/>
                  </a:moveTo>
                  <a:lnTo>
                    <a:pt x="0" y="14"/>
                  </a:lnTo>
                  <a:lnTo>
                    <a:pt x="10" y="12"/>
                  </a:lnTo>
                  <a:lnTo>
                    <a:pt x="8" y="0"/>
                  </a:lnTo>
                </a:path>
              </a:pathLst>
            </a:custGeom>
            <a:noFill/>
            <a:ln w="6480">
              <a:solidFill>
                <a:srgbClr val="1f1a17"/>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Arial"/>
              </a:endParaRPr>
            </a:p>
          </p:txBody>
        </p:sp>
        <p:sp>
          <p:nvSpPr>
            <p:cNvPr id="1689" name=""/>
            <p:cNvSpPr/>
            <p:nvPr/>
          </p:nvSpPr>
          <p:spPr>
            <a:xfrm>
              <a:off x="3614760" y="5703840"/>
              <a:ext cx="190440" cy="234720"/>
            </a:xfrm>
            <a:custGeom>
              <a:avLst/>
              <a:gdLst/>
              <a:ahLst/>
              <a:rect l="l" t="t" r="r" b="b"/>
              <a:pathLst>
                <a:path w="80" h="110">
                  <a:moveTo>
                    <a:pt x="0" y="0"/>
                  </a:moveTo>
                  <a:lnTo>
                    <a:pt x="80" y="0"/>
                  </a:lnTo>
                  <a:lnTo>
                    <a:pt x="80" y="8"/>
                  </a:lnTo>
                  <a:lnTo>
                    <a:pt x="63" y="8"/>
                  </a:lnTo>
                  <a:lnTo>
                    <a:pt x="55" y="16"/>
                  </a:lnTo>
                  <a:lnTo>
                    <a:pt x="55" y="83"/>
                  </a:lnTo>
                  <a:lnTo>
                    <a:pt x="69" y="110"/>
                  </a:lnTo>
                  <a:lnTo>
                    <a:pt x="55" y="110"/>
                  </a:lnTo>
                  <a:lnTo>
                    <a:pt x="46" y="85"/>
                  </a:lnTo>
                  <a:lnTo>
                    <a:pt x="38" y="85"/>
                  </a:lnTo>
                  <a:lnTo>
                    <a:pt x="24" y="110"/>
                  </a:lnTo>
                  <a:lnTo>
                    <a:pt x="11" y="110"/>
                  </a:lnTo>
                  <a:lnTo>
                    <a:pt x="26" y="83"/>
                  </a:lnTo>
                  <a:lnTo>
                    <a:pt x="28" y="16"/>
                  </a:lnTo>
                  <a:lnTo>
                    <a:pt x="26" y="14"/>
                  </a:lnTo>
                  <a:lnTo>
                    <a:pt x="26" y="14"/>
                  </a:lnTo>
                  <a:lnTo>
                    <a:pt x="24" y="12"/>
                  </a:lnTo>
                  <a:lnTo>
                    <a:pt x="24" y="12"/>
                  </a:lnTo>
                  <a:lnTo>
                    <a:pt x="23" y="12"/>
                  </a:lnTo>
                  <a:lnTo>
                    <a:pt x="23" y="10"/>
                  </a:lnTo>
                  <a:lnTo>
                    <a:pt x="23" y="10"/>
                  </a:lnTo>
                  <a:lnTo>
                    <a:pt x="21" y="8"/>
                  </a:lnTo>
                  <a:lnTo>
                    <a:pt x="0" y="8"/>
                  </a:lnTo>
                  <a:lnTo>
                    <a:pt x="0"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0" name=""/>
            <p:cNvSpPr/>
            <p:nvPr/>
          </p:nvSpPr>
          <p:spPr>
            <a:xfrm>
              <a:off x="3670200" y="5703840"/>
              <a:ext cx="90720" cy="180720"/>
            </a:xfrm>
            <a:custGeom>
              <a:avLst/>
              <a:gdLst/>
              <a:ahLst/>
              <a:rect l="l" t="t" r="r" b="b"/>
              <a:pathLst>
                <a:path w="38" h="85">
                  <a:moveTo>
                    <a:pt x="0" y="0"/>
                  </a:moveTo>
                  <a:lnTo>
                    <a:pt x="32" y="27"/>
                  </a:lnTo>
                  <a:lnTo>
                    <a:pt x="3" y="54"/>
                  </a:lnTo>
                  <a:lnTo>
                    <a:pt x="32" y="85"/>
                  </a:lnTo>
                  <a:lnTo>
                    <a:pt x="3" y="85"/>
                  </a:lnTo>
                  <a:lnTo>
                    <a:pt x="32" y="54"/>
                  </a:lnTo>
                  <a:lnTo>
                    <a:pt x="3" y="27"/>
                  </a:lnTo>
                  <a:lnTo>
                    <a:pt x="38"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1" name=""/>
            <p:cNvSpPr/>
            <p:nvPr/>
          </p:nvSpPr>
          <p:spPr>
            <a:xfrm>
              <a:off x="3736800" y="5884560"/>
              <a:ext cx="28800" cy="54000"/>
            </a:xfrm>
            <a:custGeom>
              <a:avLst/>
              <a:gdLst/>
              <a:ahLst/>
              <a:rect l="l" t="t" r="r" b="b"/>
              <a:pathLst>
                <a:path w="12" h="25">
                  <a:moveTo>
                    <a:pt x="6" y="25"/>
                  </a:moveTo>
                  <a:lnTo>
                    <a:pt x="12" y="13"/>
                  </a:lnTo>
                  <a:lnTo>
                    <a:pt x="0" y="11"/>
                  </a:lnTo>
                  <a:lnTo>
                    <a:pt x="2" y="0"/>
                  </a:lnTo>
                </a:path>
              </a:pathLst>
            </a:custGeom>
            <a:noFill/>
            <a:ln w="6480">
              <a:solidFill>
                <a:srgbClr val="1f1a17"/>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1692" name=""/>
            <p:cNvSpPr/>
            <p:nvPr/>
          </p:nvSpPr>
          <p:spPr>
            <a:xfrm>
              <a:off x="3659040" y="5884560"/>
              <a:ext cx="28800" cy="54000"/>
            </a:xfrm>
            <a:custGeom>
              <a:avLst/>
              <a:gdLst/>
              <a:ahLst/>
              <a:rect l="l" t="t" r="r" b="b"/>
              <a:pathLst>
                <a:path w="11" h="25">
                  <a:moveTo>
                    <a:pt x="7" y="25"/>
                  </a:moveTo>
                  <a:lnTo>
                    <a:pt x="0" y="13"/>
                  </a:lnTo>
                  <a:lnTo>
                    <a:pt x="11" y="11"/>
                  </a:lnTo>
                  <a:lnTo>
                    <a:pt x="9" y="0"/>
                  </a:lnTo>
                </a:path>
              </a:pathLst>
            </a:custGeom>
            <a:noFill/>
            <a:ln w="6480">
              <a:solidFill>
                <a:srgbClr val="1f1a17"/>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Arial"/>
              </a:endParaRPr>
            </a:p>
          </p:txBody>
        </p:sp>
        <p:sp>
          <p:nvSpPr>
            <p:cNvPr id="1693" name=""/>
            <p:cNvSpPr/>
            <p:nvPr/>
          </p:nvSpPr>
          <p:spPr>
            <a:xfrm>
              <a:off x="7118280" y="4431960"/>
              <a:ext cx="623880" cy="428760"/>
            </a:xfrm>
            <a:custGeom>
              <a:avLst/>
              <a:gdLst/>
              <a:ahLst/>
              <a:rect l="l" t="t" r="r" b="b"/>
              <a:pathLst>
                <a:path w="263" h="200">
                  <a:moveTo>
                    <a:pt x="0" y="200"/>
                  </a:moveTo>
                  <a:lnTo>
                    <a:pt x="0" y="171"/>
                  </a:lnTo>
                  <a:lnTo>
                    <a:pt x="10" y="171"/>
                  </a:lnTo>
                  <a:lnTo>
                    <a:pt x="10" y="96"/>
                  </a:lnTo>
                  <a:lnTo>
                    <a:pt x="23" y="96"/>
                  </a:lnTo>
                  <a:lnTo>
                    <a:pt x="23" y="88"/>
                  </a:lnTo>
                  <a:lnTo>
                    <a:pt x="33" y="88"/>
                  </a:lnTo>
                  <a:lnTo>
                    <a:pt x="33" y="96"/>
                  </a:lnTo>
                  <a:lnTo>
                    <a:pt x="40" y="96"/>
                  </a:lnTo>
                  <a:lnTo>
                    <a:pt x="40" y="180"/>
                  </a:lnTo>
                  <a:lnTo>
                    <a:pt x="50" y="180"/>
                  </a:lnTo>
                  <a:lnTo>
                    <a:pt x="50" y="131"/>
                  </a:lnTo>
                  <a:lnTo>
                    <a:pt x="62" y="131"/>
                  </a:lnTo>
                  <a:lnTo>
                    <a:pt x="62" y="52"/>
                  </a:lnTo>
                  <a:lnTo>
                    <a:pt x="96" y="52"/>
                  </a:lnTo>
                  <a:lnTo>
                    <a:pt x="96" y="184"/>
                  </a:lnTo>
                  <a:lnTo>
                    <a:pt x="106" y="184"/>
                  </a:lnTo>
                  <a:lnTo>
                    <a:pt x="106" y="0"/>
                  </a:lnTo>
                  <a:lnTo>
                    <a:pt x="167" y="0"/>
                  </a:lnTo>
                  <a:lnTo>
                    <a:pt x="167" y="179"/>
                  </a:lnTo>
                  <a:lnTo>
                    <a:pt x="181" y="179"/>
                  </a:lnTo>
                  <a:lnTo>
                    <a:pt x="181" y="35"/>
                  </a:lnTo>
                  <a:lnTo>
                    <a:pt x="209" y="35"/>
                  </a:lnTo>
                  <a:lnTo>
                    <a:pt x="209" y="190"/>
                  </a:lnTo>
                  <a:lnTo>
                    <a:pt x="225" y="190"/>
                  </a:lnTo>
                  <a:lnTo>
                    <a:pt x="225" y="88"/>
                  </a:lnTo>
                  <a:lnTo>
                    <a:pt x="263" y="88"/>
                  </a:lnTo>
                  <a:lnTo>
                    <a:pt x="263" y="200"/>
                  </a:lnTo>
                  <a:lnTo>
                    <a:pt x="0" y="200"/>
                  </a:lnTo>
                  <a:close/>
                </a:path>
              </a:pathLst>
            </a:custGeom>
            <a:solidFill>
              <a:srgbClr val="c7930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4" name=""/>
            <p:cNvSpPr/>
            <p:nvPr/>
          </p:nvSpPr>
          <p:spPr>
            <a:xfrm>
              <a:off x="7118280" y="4431960"/>
              <a:ext cx="623880" cy="428760"/>
            </a:xfrm>
            <a:custGeom>
              <a:avLst/>
              <a:gdLst/>
              <a:ahLst/>
              <a:rect l="l" t="t" r="r" b="b"/>
              <a:pathLst>
                <a:path w="263" h="200">
                  <a:moveTo>
                    <a:pt x="0" y="200"/>
                  </a:moveTo>
                  <a:lnTo>
                    <a:pt x="0" y="171"/>
                  </a:lnTo>
                  <a:lnTo>
                    <a:pt x="10" y="171"/>
                  </a:lnTo>
                  <a:lnTo>
                    <a:pt x="10" y="96"/>
                  </a:lnTo>
                  <a:lnTo>
                    <a:pt x="23" y="96"/>
                  </a:lnTo>
                  <a:lnTo>
                    <a:pt x="23" y="88"/>
                  </a:lnTo>
                  <a:lnTo>
                    <a:pt x="33" y="88"/>
                  </a:lnTo>
                  <a:lnTo>
                    <a:pt x="33" y="96"/>
                  </a:lnTo>
                  <a:lnTo>
                    <a:pt x="40" y="96"/>
                  </a:lnTo>
                  <a:lnTo>
                    <a:pt x="40" y="180"/>
                  </a:lnTo>
                  <a:lnTo>
                    <a:pt x="50" y="180"/>
                  </a:lnTo>
                  <a:lnTo>
                    <a:pt x="50" y="131"/>
                  </a:lnTo>
                  <a:lnTo>
                    <a:pt x="62" y="131"/>
                  </a:lnTo>
                  <a:lnTo>
                    <a:pt x="62" y="52"/>
                  </a:lnTo>
                  <a:lnTo>
                    <a:pt x="96" y="52"/>
                  </a:lnTo>
                  <a:lnTo>
                    <a:pt x="96" y="184"/>
                  </a:lnTo>
                  <a:lnTo>
                    <a:pt x="106" y="184"/>
                  </a:lnTo>
                  <a:lnTo>
                    <a:pt x="106" y="0"/>
                  </a:lnTo>
                  <a:lnTo>
                    <a:pt x="167" y="0"/>
                  </a:lnTo>
                  <a:lnTo>
                    <a:pt x="167" y="179"/>
                  </a:lnTo>
                  <a:lnTo>
                    <a:pt x="181" y="179"/>
                  </a:lnTo>
                  <a:lnTo>
                    <a:pt x="181" y="35"/>
                  </a:lnTo>
                  <a:lnTo>
                    <a:pt x="209" y="35"/>
                  </a:lnTo>
                  <a:lnTo>
                    <a:pt x="209" y="190"/>
                  </a:lnTo>
                  <a:lnTo>
                    <a:pt x="225" y="190"/>
                  </a:lnTo>
                  <a:lnTo>
                    <a:pt x="225" y="88"/>
                  </a:lnTo>
                  <a:lnTo>
                    <a:pt x="263" y="88"/>
                  </a:lnTo>
                  <a:lnTo>
                    <a:pt x="263" y="200"/>
                  </a:lnTo>
                  <a:lnTo>
                    <a:pt x="0" y="200"/>
                  </a:lnTo>
                </a:path>
              </a:pathLst>
            </a:custGeom>
            <a:noFill/>
            <a:ln w="6480">
              <a:solidFill>
                <a:srgbClr val="c7930a"/>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5" name=""/>
            <p:cNvSpPr/>
            <p:nvPr/>
          </p:nvSpPr>
          <p:spPr>
            <a:xfrm>
              <a:off x="7118280" y="4431960"/>
              <a:ext cx="623880" cy="428760"/>
            </a:xfrm>
            <a:custGeom>
              <a:avLst/>
              <a:gdLst/>
              <a:ahLst/>
              <a:rect l="l" t="t" r="r" b="b"/>
              <a:pathLst>
                <a:path w="263" h="200">
                  <a:moveTo>
                    <a:pt x="0" y="200"/>
                  </a:moveTo>
                  <a:lnTo>
                    <a:pt x="0" y="171"/>
                  </a:lnTo>
                  <a:lnTo>
                    <a:pt x="10" y="171"/>
                  </a:lnTo>
                  <a:lnTo>
                    <a:pt x="10" y="96"/>
                  </a:lnTo>
                  <a:lnTo>
                    <a:pt x="23" y="96"/>
                  </a:lnTo>
                  <a:lnTo>
                    <a:pt x="23" y="88"/>
                  </a:lnTo>
                  <a:lnTo>
                    <a:pt x="33" y="88"/>
                  </a:lnTo>
                  <a:lnTo>
                    <a:pt x="33" y="96"/>
                  </a:lnTo>
                  <a:lnTo>
                    <a:pt x="40" y="96"/>
                  </a:lnTo>
                  <a:lnTo>
                    <a:pt x="40" y="180"/>
                  </a:lnTo>
                  <a:lnTo>
                    <a:pt x="50" y="180"/>
                  </a:lnTo>
                  <a:lnTo>
                    <a:pt x="50" y="131"/>
                  </a:lnTo>
                  <a:lnTo>
                    <a:pt x="62" y="131"/>
                  </a:lnTo>
                  <a:lnTo>
                    <a:pt x="62" y="52"/>
                  </a:lnTo>
                  <a:lnTo>
                    <a:pt x="96" y="52"/>
                  </a:lnTo>
                  <a:lnTo>
                    <a:pt x="96" y="184"/>
                  </a:lnTo>
                  <a:lnTo>
                    <a:pt x="106" y="184"/>
                  </a:lnTo>
                  <a:lnTo>
                    <a:pt x="106" y="0"/>
                  </a:lnTo>
                  <a:lnTo>
                    <a:pt x="167" y="0"/>
                  </a:lnTo>
                  <a:lnTo>
                    <a:pt x="167" y="179"/>
                  </a:lnTo>
                  <a:lnTo>
                    <a:pt x="181" y="179"/>
                  </a:lnTo>
                  <a:lnTo>
                    <a:pt x="181" y="35"/>
                  </a:lnTo>
                  <a:lnTo>
                    <a:pt x="209" y="35"/>
                  </a:lnTo>
                  <a:lnTo>
                    <a:pt x="209" y="190"/>
                  </a:lnTo>
                  <a:lnTo>
                    <a:pt x="225" y="190"/>
                  </a:lnTo>
                  <a:lnTo>
                    <a:pt x="225" y="88"/>
                  </a:lnTo>
                  <a:lnTo>
                    <a:pt x="263" y="88"/>
                  </a:lnTo>
                  <a:lnTo>
                    <a:pt x="263" y="20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6" name=""/>
            <p:cNvSpPr/>
            <p:nvPr/>
          </p:nvSpPr>
          <p:spPr>
            <a:xfrm>
              <a:off x="7310520" y="4803480"/>
              <a:ext cx="536400" cy="101520"/>
            </a:xfrm>
            <a:prstGeom prst="rect">
              <a:avLst/>
            </a:prstGeom>
            <a:solidFill>
              <a:srgbClr val="c7930a"/>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7" name=""/>
            <p:cNvSpPr/>
            <p:nvPr/>
          </p:nvSpPr>
          <p:spPr>
            <a:xfrm>
              <a:off x="7310520" y="4803480"/>
              <a:ext cx="536400" cy="101520"/>
            </a:xfrm>
            <a:prstGeom prst="rect">
              <a:avLst/>
            </a:prstGeom>
            <a:noFill/>
            <a:ln w="6480">
              <a:solidFill>
                <a:srgbClr val="c7930a"/>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8" name=""/>
            <p:cNvSpPr/>
            <p:nvPr/>
          </p:nvSpPr>
          <p:spPr>
            <a:xfrm>
              <a:off x="7310520" y="4803480"/>
              <a:ext cx="536400" cy="10152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99" name=""/>
            <p:cNvSpPr/>
            <p:nvPr/>
          </p:nvSpPr>
          <p:spPr>
            <a:xfrm>
              <a:off x="1668240" y="2760480"/>
              <a:ext cx="57708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Producers</a:t>
              </a:r>
              <a:endParaRPr b="0" lang="en-US" sz="1000" strike="noStrike" u="none">
                <a:solidFill>
                  <a:srgbClr val="000000"/>
                </a:solidFill>
                <a:effectLst/>
                <a:uFillTx/>
                <a:latin typeface="Arial"/>
              </a:endParaRPr>
            </a:p>
          </p:txBody>
        </p:sp>
        <p:sp>
          <p:nvSpPr>
            <p:cNvPr id="1700" name=""/>
            <p:cNvSpPr/>
            <p:nvPr/>
          </p:nvSpPr>
          <p:spPr>
            <a:xfrm>
              <a:off x="5837040" y="2589120"/>
              <a:ext cx="654480" cy="3056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Regional</a:t>
              </a:r>
              <a:endParaRPr b="0" lang="en-US" sz="1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 distributors</a:t>
              </a:r>
              <a:endParaRPr b="0" lang="en-US" sz="1000" strike="noStrike" u="none">
                <a:solidFill>
                  <a:srgbClr val="000000"/>
                </a:solidFill>
                <a:effectLst/>
                <a:uFillTx/>
                <a:latin typeface="Arial"/>
              </a:endParaRPr>
            </a:p>
          </p:txBody>
        </p:sp>
        <p:sp>
          <p:nvSpPr>
            <p:cNvPr id="1701" name=""/>
            <p:cNvSpPr/>
            <p:nvPr/>
          </p:nvSpPr>
          <p:spPr>
            <a:xfrm>
              <a:off x="7054920" y="2760480"/>
              <a:ext cx="64728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Consumers</a:t>
              </a:r>
              <a:endParaRPr b="0" lang="en-US" sz="1000" strike="noStrike" u="none">
                <a:solidFill>
                  <a:srgbClr val="000000"/>
                </a:solidFill>
                <a:effectLst/>
                <a:uFillTx/>
                <a:latin typeface="Arial"/>
              </a:endParaRPr>
            </a:p>
          </p:txBody>
        </p:sp>
        <p:sp>
          <p:nvSpPr>
            <p:cNvPr id="1702" name=""/>
            <p:cNvSpPr/>
            <p:nvPr/>
          </p:nvSpPr>
          <p:spPr>
            <a:xfrm>
              <a:off x="7350120" y="3163680"/>
              <a:ext cx="119160" cy="36360"/>
            </a:xfrm>
            <a:custGeom>
              <a:avLst/>
              <a:gdLst/>
              <a:ahLst/>
              <a:rect l="l" t="t" r="r" b="b"/>
              <a:pathLst>
                <a:path w="50" h="17">
                  <a:moveTo>
                    <a:pt x="0" y="15"/>
                  </a:moveTo>
                  <a:lnTo>
                    <a:pt x="0" y="0"/>
                  </a:lnTo>
                  <a:lnTo>
                    <a:pt x="50" y="0"/>
                  </a:lnTo>
                  <a:lnTo>
                    <a:pt x="50" y="17"/>
                  </a:lnTo>
                </a:path>
              </a:pathLst>
            </a:custGeom>
            <a:noFill/>
            <a:ln w="6480">
              <a:solidFill>
                <a:srgbClr val="1f1a17"/>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Arial"/>
              </a:endParaRPr>
            </a:p>
          </p:txBody>
        </p:sp>
        <p:sp>
          <p:nvSpPr>
            <p:cNvPr id="1703" name=""/>
            <p:cNvSpPr/>
            <p:nvPr/>
          </p:nvSpPr>
          <p:spPr>
            <a:xfrm>
              <a:off x="7135920" y="3374640"/>
              <a:ext cx="75960" cy="177840"/>
            </a:xfrm>
            <a:custGeom>
              <a:avLst/>
              <a:gdLst/>
              <a:ahLst/>
              <a:rect l="l" t="t" r="r" b="b"/>
              <a:pathLst>
                <a:path w="32" h="83">
                  <a:moveTo>
                    <a:pt x="0" y="24"/>
                  </a:moveTo>
                  <a:lnTo>
                    <a:pt x="0" y="83"/>
                  </a:lnTo>
                  <a:lnTo>
                    <a:pt x="32" y="83"/>
                  </a:lnTo>
                  <a:lnTo>
                    <a:pt x="32" y="0"/>
                  </a:lnTo>
                  <a:lnTo>
                    <a:pt x="0" y="24"/>
                  </a:lnTo>
                  <a:close/>
                </a:path>
              </a:pathLst>
            </a:custGeom>
            <a:solidFill>
              <a:srgbClr val="bc5f1e"/>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04" name=""/>
            <p:cNvSpPr/>
            <p:nvPr/>
          </p:nvSpPr>
          <p:spPr>
            <a:xfrm>
              <a:off x="7135920" y="3374640"/>
              <a:ext cx="75960" cy="177840"/>
            </a:xfrm>
            <a:custGeom>
              <a:avLst/>
              <a:gdLst/>
              <a:ahLst/>
              <a:rect l="l" t="t" r="r" b="b"/>
              <a:pathLst>
                <a:path w="32" h="83">
                  <a:moveTo>
                    <a:pt x="0" y="24"/>
                  </a:moveTo>
                  <a:lnTo>
                    <a:pt x="0" y="83"/>
                  </a:lnTo>
                  <a:lnTo>
                    <a:pt x="32" y="83"/>
                  </a:lnTo>
                  <a:lnTo>
                    <a:pt x="32" y="0"/>
                  </a:lnTo>
                  <a:lnTo>
                    <a:pt x="0" y="24"/>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05" name=""/>
            <p:cNvSpPr/>
            <p:nvPr/>
          </p:nvSpPr>
          <p:spPr>
            <a:xfrm>
              <a:off x="7207200" y="3319200"/>
              <a:ext cx="50760" cy="233280"/>
            </a:xfrm>
            <a:prstGeom prst="rect">
              <a:avLst/>
            </a:prstGeom>
            <a:solidFill>
              <a:srgbClr val="bc5f1e"/>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06" name=""/>
            <p:cNvSpPr/>
            <p:nvPr/>
          </p:nvSpPr>
          <p:spPr>
            <a:xfrm>
              <a:off x="7207200" y="3319200"/>
              <a:ext cx="50760" cy="23328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07" name=""/>
            <p:cNvSpPr/>
            <p:nvPr/>
          </p:nvSpPr>
          <p:spPr>
            <a:xfrm>
              <a:off x="7316640" y="3190680"/>
              <a:ext cx="74880" cy="361800"/>
            </a:xfrm>
            <a:prstGeom prst="rect">
              <a:avLst/>
            </a:prstGeom>
            <a:solidFill>
              <a:srgbClr val="bc5f1e"/>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08" name=""/>
            <p:cNvSpPr/>
            <p:nvPr/>
          </p:nvSpPr>
          <p:spPr>
            <a:xfrm>
              <a:off x="7316640" y="3190680"/>
              <a:ext cx="74880" cy="36180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09" name=""/>
            <p:cNvSpPr/>
            <p:nvPr/>
          </p:nvSpPr>
          <p:spPr>
            <a:xfrm>
              <a:off x="7435800" y="3190680"/>
              <a:ext cx="73080" cy="361800"/>
            </a:xfrm>
            <a:prstGeom prst="rect">
              <a:avLst/>
            </a:prstGeom>
            <a:solidFill>
              <a:srgbClr val="bc5f1e"/>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10" name=""/>
            <p:cNvSpPr/>
            <p:nvPr/>
          </p:nvSpPr>
          <p:spPr>
            <a:xfrm>
              <a:off x="7435800" y="3190680"/>
              <a:ext cx="73080" cy="36180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11" name=""/>
            <p:cNvSpPr/>
            <p:nvPr/>
          </p:nvSpPr>
          <p:spPr>
            <a:xfrm>
              <a:off x="7527960" y="3379680"/>
              <a:ext cx="49320" cy="172800"/>
            </a:xfrm>
            <a:prstGeom prst="rect">
              <a:avLst/>
            </a:prstGeom>
            <a:solidFill>
              <a:srgbClr val="bc5f1e"/>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12" name=""/>
            <p:cNvSpPr/>
            <p:nvPr/>
          </p:nvSpPr>
          <p:spPr>
            <a:xfrm>
              <a:off x="7527960" y="3379680"/>
              <a:ext cx="49320" cy="17280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13" name=""/>
            <p:cNvSpPr/>
            <p:nvPr/>
          </p:nvSpPr>
          <p:spPr>
            <a:xfrm>
              <a:off x="7577280" y="3342960"/>
              <a:ext cx="64800" cy="209520"/>
            </a:xfrm>
            <a:prstGeom prst="rect">
              <a:avLst/>
            </a:prstGeom>
            <a:solidFill>
              <a:srgbClr val="bc5f1e"/>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14" name=""/>
            <p:cNvSpPr/>
            <p:nvPr/>
          </p:nvSpPr>
          <p:spPr>
            <a:xfrm>
              <a:off x="7577280" y="3342960"/>
              <a:ext cx="64800" cy="20952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15" name=""/>
            <p:cNvSpPr/>
            <p:nvPr/>
          </p:nvSpPr>
          <p:spPr>
            <a:xfrm>
              <a:off x="7669080" y="3342960"/>
              <a:ext cx="59040" cy="209520"/>
            </a:xfrm>
            <a:prstGeom prst="rect">
              <a:avLst/>
            </a:prstGeom>
            <a:solidFill>
              <a:srgbClr val="bc5f1e"/>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16" name=""/>
            <p:cNvSpPr/>
            <p:nvPr/>
          </p:nvSpPr>
          <p:spPr>
            <a:xfrm>
              <a:off x="7669080" y="3342960"/>
              <a:ext cx="59040" cy="20952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17" name=""/>
            <p:cNvSpPr/>
            <p:nvPr/>
          </p:nvSpPr>
          <p:spPr>
            <a:xfrm>
              <a:off x="7732800" y="3374640"/>
              <a:ext cx="144360" cy="177840"/>
            </a:xfrm>
            <a:custGeom>
              <a:avLst/>
              <a:gdLst/>
              <a:ahLst/>
              <a:rect l="l" t="t" r="r" b="b"/>
              <a:pathLst>
                <a:path w="61" h="83">
                  <a:moveTo>
                    <a:pt x="0" y="83"/>
                  </a:moveTo>
                  <a:lnTo>
                    <a:pt x="4" y="77"/>
                  </a:lnTo>
                  <a:lnTo>
                    <a:pt x="10" y="70"/>
                  </a:lnTo>
                  <a:lnTo>
                    <a:pt x="12" y="64"/>
                  </a:lnTo>
                  <a:lnTo>
                    <a:pt x="15" y="56"/>
                  </a:lnTo>
                  <a:lnTo>
                    <a:pt x="17" y="50"/>
                  </a:lnTo>
                  <a:lnTo>
                    <a:pt x="19" y="43"/>
                  </a:lnTo>
                  <a:lnTo>
                    <a:pt x="21" y="35"/>
                  </a:lnTo>
                  <a:lnTo>
                    <a:pt x="23" y="27"/>
                  </a:lnTo>
                  <a:lnTo>
                    <a:pt x="23" y="24"/>
                  </a:lnTo>
                  <a:lnTo>
                    <a:pt x="23" y="22"/>
                  </a:lnTo>
                  <a:lnTo>
                    <a:pt x="23" y="18"/>
                  </a:lnTo>
                  <a:lnTo>
                    <a:pt x="21" y="14"/>
                  </a:lnTo>
                  <a:lnTo>
                    <a:pt x="21" y="12"/>
                  </a:lnTo>
                  <a:lnTo>
                    <a:pt x="19" y="8"/>
                  </a:lnTo>
                  <a:lnTo>
                    <a:pt x="17" y="4"/>
                  </a:lnTo>
                  <a:lnTo>
                    <a:pt x="13" y="0"/>
                  </a:lnTo>
                  <a:lnTo>
                    <a:pt x="50" y="0"/>
                  </a:lnTo>
                  <a:lnTo>
                    <a:pt x="48" y="4"/>
                  </a:lnTo>
                  <a:lnTo>
                    <a:pt x="46" y="8"/>
                  </a:lnTo>
                  <a:lnTo>
                    <a:pt x="44" y="10"/>
                  </a:lnTo>
                  <a:lnTo>
                    <a:pt x="44" y="14"/>
                  </a:lnTo>
                  <a:lnTo>
                    <a:pt x="44" y="16"/>
                  </a:lnTo>
                  <a:lnTo>
                    <a:pt x="42" y="20"/>
                  </a:lnTo>
                  <a:lnTo>
                    <a:pt x="42" y="22"/>
                  </a:lnTo>
                  <a:lnTo>
                    <a:pt x="42" y="25"/>
                  </a:lnTo>
                  <a:lnTo>
                    <a:pt x="44" y="33"/>
                  </a:lnTo>
                  <a:lnTo>
                    <a:pt x="44" y="41"/>
                  </a:lnTo>
                  <a:lnTo>
                    <a:pt x="46" y="50"/>
                  </a:lnTo>
                  <a:lnTo>
                    <a:pt x="48" y="56"/>
                  </a:lnTo>
                  <a:lnTo>
                    <a:pt x="52" y="64"/>
                  </a:lnTo>
                  <a:lnTo>
                    <a:pt x="54" y="70"/>
                  </a:lnTo>
                  <a:lnTo>
                    <a:pt x="58" y="77"/>
                  </a:lnTo>
                  <a:lnTo>
                    <a:pt x="61" y="83"/>
                  </a:lnTo>
                  <a:lnTo>
                    <a:pt x="0" y="83"/>
                  </a:lnTo>
                  <a:close/>
                </a:path>
              </a:pathLst>
            </a:custGeom>
            <a:solidFill>
              <a:srgbClr val="bc5f1e"/>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18" name=""/>
            <p:cNvSpPr/>
            <p:nvPr/>
          </p:nvSpPr>
          <p:spPr>
            <a:xfrm>
              <a:off x="7732800" y="3374640"/>
              <a:ext cx="144360" cy="177840"/>
            </a:xfrm>
            <a:custGeom>
              <a:avLst/>
              <a:gdLst/>
              <a:ahLst/>
              <a:rect l="l" t="t" r="r" b="b"/>
              <a:pathLst>
                <a:path w="61" h="83">
                  <a:moveTo>
                    <a:pt x="0" y="83"/>
                  </a:moveTo>
                  <a:lnTo>
                    <a:pt x="4" y="77"/>
                  </a:lnTo>
                  <a:lnTo>
                    <a:pt x="10" y="70"/>
                  </a:lnTo>
                  <a:lnTo>
                    <a:pt x="12" y="64"/>
                  </a:lnTo>
                  <a:lnTo>
                    <a:pt x="15" y="56"/>
                  </a:lnTo>
                  <a:lnTo>
                    <a:pt x="17" y="50"/>
                  </a:lnTo>
                  <a:lnTo>
                    <a:pt x="19" y="43"/>
                  </a:lnTo>
                  <a:lnTo>
                    <a:pt x="21" y="35"/>
                  </a:lnTo>
                  <a:lnTo>
                    <a:pt x="23" y="27"/>
                  </a:lnTo>
                  <a:lnTo>
                    <a:pt x="23" y="24"/>
                  </a:lnTo>
                  <a:lnTo>
                    <a:pt x="23" y="22"/>
                  </a:lnTo>
                  <a:lnTo>
                    <a:pt x="23" y="18"/>
                  </a:lnTo>
                  <a:lnTo>
                    <a:pt x="21" y="14"/>
                  </a:lnTo>
                  <a:lnTo>
                    <a:pt x="21" y="12"/>
                  </a:lnTo>
                  <a:lnTo>
                    <a:pt x="19" y="8"/>
                  </a:lnTo>
                  <a:lnTo>
                    <a:pt x="17" y="4"/>
                  </a:lnTo>
                  <a:lnTo>
                    <a:pt x="13" y="0"/>
                  </a:lnTo>
                  <a:lnTo>
                    <a:pt x="50" y="0"/>
                  </a:lnTo>
                  <a:lnTo>
                    <a:pt x="48" y="4"/>
                  </a:lnTo>
                  <a:lnTo>
                    <a:pt x="46" y="8"/>
                  </a:lnTo>
                  <a:lnTo>
                    <a:pt x="44" y="10"/>
                  </a:lnTo>
                  <a:lnTo>
                    <a:pt x="44" y="14"/>
                  </a:lnTo>
                  <a:lnTo>
                    <a:pt x="44" y="16"/>
                  </a:lnTo>
                  <a:lnTo>
                    <a:pt x="42" y="20"/>
                  </a:lnTo>
                  <a:lnTo>
                    <a:pt x="42" y="22"/>
                  </a:lnTo>
                  <a:lnTo>
                    <a:pt x="42" y="25"/>
                  </a:lnTo>
                  <a:lnTo>
                    <a:pt x="44" y="33"/>
                  </a:lnTo>
                  <a:lnTo>
                    <a:pt x="44" y="41"/>
                  </a:lnTo>
                  <a:lnTo>
                    <a:pt x="46" y="50"/>
                  </a:lnTo>
                  <a:lnTo>
                    <a:pt x="48" y="56"/>
                  </a:lnTo>
                  <a:lnTo>
                    <a:pt x="52" y="64"/>
                  </a:lnTo>
                  <a:lnTo>
                    <a:pt x="54" y="70"/>
                  </a:lnTo>
                  <a:lnTo>
                    <a:pt x="58" y="77"/>
                  </a:lnTo>
                  <a:lnTo>
                    <a:pt x="61" y="83"/>
                  </a:lnTo>
                  <a:lnTo>
                    <a:pt x="0" y="83"/>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19" name=""/>
            <p:cNvSpPr/>
            <p:nvPr/>
          </p:nvSpPr>
          <p:spPr>
            <a:xfrm>
              <a:off x="7815240" y="3396960"/>
              <a:ext cx="131760" cy="155520"/>
            </a:xfrm>
            <a:custGeom>
              <a:avLst/>
              <a:gdLst/>
              <a:ahLst/>
              <a:rect l="l" t="t" r="r" b="b"/>
              <a:pathLst>
                <a:path w="55" h="73">
                  <a:moveTo>
                    <a:pt x="0" y="73"/>
                  </a:moveTo>
                  <a:lnTo>
                    <a:pt x="5" y="67"/>
                  </a:lnTo>
                  <a:lnTo>
                    <a:pt x="9" y="62"/>
                  </a:lnTo>
                  <a:lnTo>
                    <a:pt x="11" y="56"/>
                  </a:lnTo>
                  <a:lnTo>
                    <a:pt x="15" y="50"/>
                  </a:lnTo>
                  <a:lnTo>
                    <a:pt x="17" y="44"/>
                  </a:lnTo>
                  <a:lnTo>
                    <a:pt x="19" y="37"/>
                  </a:lnTo>
                  <a:lnTo>
                    <a:pt x="21" y="31"/>
                  </a:lnTo>
                  <a:lnTo>
                    <a:pt x="21" y="23"/>
                  </a:lnTo>
                  <a:lnTo>
                    <a:pt x="21" y="19"/>
                  </a:lnTo>
                  <a:lnTo>
                    <a:pt x="21" y="17"/>
                  </a:lnTo>
                  <a:lnTo>
                    <a:pt x="21" y="15"/>
                  </a:lnTo>
                  <a:lnTo>
                    <a:pt x="21" y="12"/>
                  </a:lnTo>
                  <a:lnTo>
                    <a:pt x="19" y="10"/>
                  </a:lnTo>
                  <a:lnTo>
                    <a:pt x="17" y="6"/>
                  </a:lnTo>
                  <a:lnTo>
                    <a:pt x="15" y="2"/>
                  </a:lnTo>
                  <a:lnTo>
                    <a:pt x="13" y="0"/>
                  </a:lnTo>
                  <a:lnTo>
                    <a:pt x="46" y="0"/>
                  </a:lnTo>
                  <a:lnTo>
                    <a:pt x="44" y="2"/>
                  </a:lnTo>
                  <a:lnTo>
                    <a:pt x="42" y="6"/>
                  </a:lnTo>
                  <a:lnTo>
                    <a:pt x="42" y="8"/>
                  </a:lnTo>
                  <a:lnTo>
                    <a:pt x="40" y="12"/>
                  </a:lnTo>
                  <a:lnTo>
                    <a:pt x="40" y="14"/>
                  </a:lnTo>
                  <a:lnTo>
                    <a:pt x="40" y="15"/>
                  </a:lnTo>
                  <a:lnTo>
                    <a:pt x="40" y="19"/>
                  </a:lnTo>
                  <a:lnTo>
                    <a:pt x="38" y="21"/>
                  </a:lnTo>
                  <a:lnTo>
                    <a:pt x="40" y="29"/>
                  </a:lnTo>
                  <a:lnTo>
                    <a:pt x="40" y="37"/>
                  </a:lnTo>
                  <a:lnTo>
                    <a:pt x="42" y="42"/>
                  </a:lnTo>
                  <a:lnTo>
                    <a:pt x="44" y="50"/>
                  </a:lnTo>
                  <a:lnTo>
                    <a:pt x="46" y="56"/>
                  </a:lnTo>
                  <a:lnTo>
                    <a:pt x="49" y="62"/>
                  </a:lnTo>
                  <a:lnTo>
                    <a:pt x="51" y="67"/>
                  </a:lnTo>
                  <a:lnTo>
                    <a:pt x="55" y="73"/>
                  </a:lnTo>
                  <a:lnTo>
                    <a:pt x="0" y="73"/>
                  </a:lnTo>
                  <a:close/>
                </a:path>
              </a:pathLst>
            </a:custGeom>
            <a:solidFill>
              <a:srgbClr val="bc5f1e"/>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20" name=""/>
            <p:cNvSpPr/>
            <p:nvPr/>
          </p:nvSpPr>
          <p:spPr>
            <a:xfrm>
              <a:off x="7815240" y="3396960"/>
              <a:ext cx="131760" cy="155520"/>
            </a:xfrm>
            <a:custGeom>
              <a:avLst/>
              <a:gdLst/>
              <a:ahLst/>
              <a:rect l="l" t="t" r="r" b="b"/>
              <a:pathLst>
                <a:path w="55" h="73">
                  <a:moveTo>
                    <a:pt x="0" y="73"/>
                  </a:moveTo>
                  <a:lnTo>
                    <a:pt x="5" y="67"/>
                  </a:lnTo>
                  <a:lnTo>
                    <a:pt x="9" y="62"/>
                  </a:lnTo>
                  <a:lnTo>
                    <a:pt x="11" y="56"/>
                  </a:lnTo>
                  <a:lnTo>
                    <a:pt x="15" y="50"/>
                  </a:lnTo>
                  <a:lnTo>
                    <a:pt x="17" y="44"/>
                  </a:lnTo>
                  <a:lnTo>
                    <a:pt x="19" y="37"/>
                  </a:lnTo>
                  <a:lnTo>
                    <a:pt x="21" y="31"/>
                  </a:lnTo>
                  <a:lnTo>
                    <a:pt x="21" y="23"/>
                  </a:lnTo>
                  <a:lnTo>
                    <a:pt x="21" y="19"/>
                  </a:lnTo>
                  <a:lnTo>
                    <a:pt x="21" y="17"/>
                  </a:lnTo>
                  <a:lnTo>
                    <a:pt x="21" y="15"/>
                  </a:lnTo>
                  <a:lnTo>
                    <a:pt x="21" y="12"/>
                  </a:lnTo>
                  <a:lnTo>
                    <a:pt x="19" y="10"/>
                  </a:lnTo>
                  <a:lnTo>
                    <a:pt x="17" y="6"/>
                  </a:lnTo>
                  <a:lnTo>
                    <a:pt x="15" y="2"/>
                  </a:lnTo>
                  <a:lnTo>
                    <a:pt x="13" y="0"/>
                  </a:lnTo>
                  <a:lnTo>
                    <a:pt x="46" y="0"/>
                  </a:lnTo>
                  <a:lnTo>
                    <a:pt x="44" y="2"/>
                  </a:lnTo>
                  <a:lnTo>
                    <a:pt x="42" y="6"/>
                  </a:lnTo>
                  <a:lnTo>
                    <a:pt x="42" y="8"/>
                  </a:lnTo>
                  <a:lnTo>
                    <a:pt x="40" y="12"/>
                  </a:lnTo>
                  <a:lnTo>
                    <a:pt x="40" y="14"/>
                  </a:lnTo>
                  <a:lnTo>
                    <a:pt x="40" y="15"/>
                  </a:lnTo>
                  <a:lnTo>
                    <a:pt x="40" y="19"/>
                  </a:lnTo>
                  <a:lnTo>
                    <a:pt x="38" y="21"/>
                  </a:lnTo>
                  <a:lnTo>
                    <a:pt x="40" y="29"/>
                  </a:lnTo>
                  <a:lnTo>
                    <a:pt x="40" y="37"/>
                  </a:lnTo>
                  <a:lnTo>
                    <a:pt x="42" y="42"/>
                  </a:lnTo>
                  <a:lnTo>
                    <a:pt x="44" y="50"/>
                  </a:lnTo>
                  <a:lnTo>
                    <a:pt x="46" y="56"/>
                  </a:lnTo>
                  <a:lnTo>
                    <a:pt x="49" y="62"/>
                  </a:lnTo>
                  <a:lnTo>
                    <a:pt x="51" y="67"/>
                  </a:lnTo>
                  <a:lnTo>
                    <a:pt x="55" y="73"/>
                  </a:lnTo>
                  <a:lnTo>
                    <a:pt x="0" y="73"/>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21" name=""/>
            <p:cNvSpPr/>
            <p:nvPr/>
          </p:nvSpPr>
          <p:spPr>
            <a:xfrm>
              <a:off x="7257960" y="3257280"/>
              <a:ext cx="63720" cy="295200"/>
            </a:xfrm>
            <a:custGeom>
              <a:avLst/>
              <a:gdLst/>
              <a:ahLst/>
              <a:rect l="l" t="t" r="r" b="b"/>
              <a:pathLst>
                <a:path w="27" h="138">
                  <a:moveTo>
                    <a:pt x="0" y="19"/>
                  </a:moveTo>
                  <a:lnTo>
                    <a:pt x="27" y="0"/>
                  </a:lnTo>
                  <a:lnTo>
                    <a:pt x="27" y="138"/>
                  </a:lnTo>
                  <a:lnTo>
                    <a:pt x="0" y="138"/>
                  </a:lnTo>
                  <a:lnTo>
                    <a:pt x="0" y="19"/>
                  </a:lnTo>
                  <a:close/>
                </a:path>
              </a:pathLst>
            </a:custGeom>
            <a:solidFill>
              <a:srgbClr val="bc5f1e"/>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22" name=""/>
            <p:cNvSpPr/>
            <p:nvPr/>
          </p:nvSpPr>
          <p:spPr>
            <a:xfrm>
              <a:off x="7257960" y="3257280"/>
              <a:ext cx="63720" cy="295200"/>
            </a:xfrm>
            <a:custGeom>
              <a:avLst/>
              <a:gdLst/>
              <a:ahLst/>
              <a:rect l="l" t="t" r="r" b="b"/>
              <a:pathLst>
                <a:path w="27" h="138">
                  <a:moveTo>
                    <a:pt x="0" y="19"/>
                  </a:moveTo>
                  <a:lnTo>
                    <a:pt x="27" y="0"/>
                  </a:lnTo>
                  <a:lnTo>
                    <a:pt x="27" y="138"/>
                  </a:lnTo>
                  <a:lnTo>
                    <a:pt x="0" y="138"/>
                  </a:lnTo>
                  <a:lnTo>
                    <a:pt x="0" y="19"/>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23" name=""/>
            <p:cNvSpPr/>
            <p:nvPr/>
          </p:nvSpPr>
          <p:spPr>
            <a:xfrm>
              <a:off x="7191360" y="3511440"/>
              <a:ext cx="200160" cy="41040"/>
            </a:xfrm>
            <a:prstGeom prst="rect">
              <a:avLst/>
            </a:prstGeom>
            <a:solidFill>
              <a:srgbClr val="bc5f1e"/>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Arial"/>
              </a:endParaRPr>
            </a:p>
          </p:txBody>
        </p:sp>
        <p:sp>
          <p:nvSpPr>
            <p:cNvPr id="1724" name=""/>
            <p:cNvSpPr/>
            <p:nvPr/>
          </p:nvSpPr>
          <p:spPr>
            <a:xfrm>
              <a:off x="7191360" y="3511440"/>
              <a:ext cx="200160" cy="41040"/>
            </a:xfrm>
            <a:prstGeom prst="rect">
              <a:avLst/>
            </a:prstGeom>
            <a:noFill/>
            <a:ln w="6480">
              <a:solidFill>
                <a:srgbClr val="1f1a17"/>
              </a:solidFill>
              <a:miter/>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Arial"/>
              </a:endParaRPr>
            </a:p>
          </p:txBody>
        </p:sp>
        <p:sp>
          <p:nvSpPr>
            <p:cNvPr id="1725" name=""/>
            <p:cNvSpPr/>
            <p:nvPr/>
          </p:nvSpPr>
          <p:spPr>
            <a:xfrm>
              <a:off x="7130880" y="3552480"/>
              <a:ext cx="816120" cy="3240"/>
            </a:xfrm>
            <a:prstGeom prst="line">
              <a:avLst/>
            </a:prstGeom>
            <a:ln w="6480">
              <a:solidFill>
                <a:srgbClr val="1f1a17"/>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sp>
          <p:nvSpPr>
            <p:cNvPr id="1726" name=""/>
            <p:cNvSpPr/>
            <p:nvPr/>
          </p:nvSpPr>
          <p:spPr>
            <a:xfrm>
              <a:off x="2604960" y="5391000"/>
              <a:ext cx="77760" cy="69840"/>
            </a:xfrm>
            <a:custGeom>
              <a:avLst/>
              <a:gdLst/>
              <a:ahLst/>
              <a:rect l="l" t="t" r="r" b="b"/>
              <a:pathLst>
                <a:path w="33" h="33">
                  <a:moveTo>
                    <a:pt x="16" y="0"/>
                  </a:moveTo>
                  <a:lnTo>
                    <a:pt x="16" y="0"/>
                  </a:lnTo>
                  <a:lnTo>
                    <a:pt x="18" y="0"/>
                  </a:lnTo>
                  <a:lnTo>
                    <a:pt x="18" y="0"/>
                  </a:lnTo>
                  <a:lnTo>
                    <a:pt x="20" y="0"/>
                  </a:lnTo>
                  <a:lnTo>
                    <a:pt x="20" y="0"/>
                  </a:lnTo>
                  <a:lnTo>
                    <a:pt x="22" y="0"/>
                  </a:lnTo>
                  <a:lnTo>
                    <a:pt x="22" y="2"/>
                  </a:lnTo>
                  <a:lnTo>
                    <a:pt x="22" y="2"/>
                  </a:lnTo>
                  <a:lnTo>
                    <a:pt x="23" y="2"/>
                  </a:lnTo>
                  <a:lnTo>
                    <a:pt x="23" y="2"/>
                  </a:lnTo>
                  <a:lnTo>
                    <a:pt x="23" y="2"/>
                  </a:lnTo>
                  <a:lnTo>
                    <a:pt x="25" y="2"/>
                  </a:lnTo>
                  <a:lnTo>
                    <a:pt x="25" y="4"/>
                  </a:lnTo>
                  <a:lnTo>
                    <a:pt x="25" y="4"/>
                  </a:lnTo>
                  <a:lnTo>
                    <a:pt x="27" y="4"/>
                  </a:lnTo>
                  <a:lnTo>
                    <a:pt x="27" y="4"/>
                  </a:lnTo>
                  <a:lnTo>
                    <a:pt x="27" y="6"/>
                  </a:lnTo>
                  <a:lnTo>
                    <a:pt x="29" y="6"/>
                  </a:lnTo>
                  <a:lnTo>
                    <a:pt x="29" y="6"/>
                  </a:lnTo>
                  <a:lnTo>
                    <a:pt x="29" y="8"/>
                  </a:lnTo>
                  <a:lnTo>
                    <a:pt x="29" y="8"/>
                  </a:lnTo>
                  <a:lnTo>
                    <a:pt x="31" y="8"/>
                  </a:lnTo>
                  <a:lnTo>
                    <a:pt x="31" y="10"/>
                  </a:lnTo>
                  <a:lnTo>
                    <a:pt x="31" y="10"/>
                  </a:lnTo>
                  <a:lnTo>
                    <a:pt x="31" y="10"/>
                  </a:lnTo>
                  <a:lnTo>
                    <a:pt x="31" y="12"/>
                  </a:lnTo>
                  <a:lnTo>
                    <a:pt x="31" y="12"/>
                  </a:lnTo>
                  <a:lnTo>
                    <a:pt x="33" y="14"/>
                  </a:lnTo>
                  <a:lnTo>
                    <a:pt x="33" y="14"/>
                  </a:lnTo>
                  <a:lnTo>
                    <a:pt x="33" y="14"/>
                  </a:lnTo>
                  <a:lnTo>
                    <a:pt x="33" y="16"/>
                  </a:lnTo>
                  <a:lnTo>
                    <a:pt x="33" y="16"/>
                  </a:lnTo>
                  <a:lnTo>
                    <a:pt x="33" y="18"/>
                  </a:lnTo>
                  <a:lnTo>
                    <a:pt x="33" y="18"/>
                  </a:lnTo>
                  <a:lnTo>
                    <a:pt x="33" y="18"/>
                  </a:lnTo>
                  <a:lnTo>
                    <a:pt x="33" y="18"/>
                  </a:lnTo>
                  <a:lnTo>
                    <a:pt x="33" y="20"/>
                  </a:lnTo>
                  <a:lnTo>
                    <a:pt x="33" y="20"/>
                  </a:lnTo>
                  <a:lnTo>
                    <a:pt x="33" y="21"/>
                  </a:lnTo>
                  <a:lnTo>
                    <a:pt x="31" y="21"/>
                  </a:lnTo>
                  <a:lnTo>
                    <a:pt x="31" y="23"/>
                  </a:lnTo>
                  <a:lnTo>
                    <a:pt x="31" y="23"/>
                  </a:lnTo>
                  <a:lnTo>
                    <a:pt x="31" y="23"/>
                  </a:lnTo>
                  <a:lnTo>
                    <a:pt x="31" y="25"/>
                  </a:lnTo>
                  <a:lnTo>
                    <a:pt x="31" y="25"/>
                  </a:lnTo>
                  <a:lnTo>
                    <a:pt x="29" y="25"/>
                  </a:lnTo>
                  <a:lnTo>
                    <a:pt x="29" y="27"/>
                  </a:lnTo>
                  <a:lnTo>
                    <a:pt x="29" y="27"/>
                  </a:lnTo>
                  <a:lnTo>
                    <a:pt x="29" y="27"/>
                  </a:lnTo>
                  <a:lnTo>
                    <a:pt x="27" y="29"/>
                  </a:lnTo>
                  <a:lnTo>
                    <a:pt x="27" y="29"/>
                  </a:lnTo>
                  <a:lnTo>
                    <a:pt x="27" y="29"/>
                  </a:lnTo>
                  <a:lnTo>
                    <a:pt x="25" y="29"/>
                  </a:lnTo>
                  <a:lnTo>
                    <a:pt x="25" y="31"/>
                  </a:lnTo>
                  <a:lnTo>
                    <a:pt x="25" y="31"/>
                  </a:lnTo>
                  <a:lnTo>
                    <a:pt x="23" y="31"/>
                  </a:lnTo>
                  <a:lnTo>
                    <a:pt x="23" y="31"/>
                  </a:lnTo>
                  <a:lnTo>
                    <a:pt x="23" y="31"/>
                  </a:lnTo>
                  <a:lnTo>
                    <a:pt x="22" y="33"/>
                  </a:lnTo>
                  <a:lnTo>
                    <a:pt x="22" y="33"/>
                  </a:lnTo>
                  <a:lnTo>
                    <a:pt x="22" y="33"/>
                  </a:lnTo>
                  <a:lnTo>
                    <a:pt x="20" y="33"/>
                  </a:lnTo>
                  <a:lnTo>
                    <a:pt x="20" y="33"/>
                  </a:lnTo>
                  <a:lnTo>
                    <a:pt x="18" y="33"/>
                  </a:lnTo>
                  <a:lnTo>
                    <a:pt x="18" y="33"/>
                  </a:lnTo>
                  <a:lnTo>
                    <a:pt x="16" y="33"/>
                  </a:lnTo>
                  <a:lnTo>
                    <a:pt x="16" y="33"/>
                  </a:lnTo>
                  <a:lnTo>
                    <a:pt x="16" y="33"/>
                  </a:lnTo>
                  <a:lnTo>
                    <a:pt x="16" y="33"/>
                  </a:lnTo>
                  <a:lnTo>
                    <a:pt x="14" y="33"/>
                  </a:lnTo>
                  <a:lnTo>
                    <a:pt x="14" y="33"/>
                  </a:lnTo>
                  <a:lnTo>
                    <a:pt x="12" y="33"/>
                  </a:lnTo>
                  <a:lnTo>
                    <a:pt x="12" y="33"/>
                  </a:lnTo>
                  <a:lnTo>
                    <a:pt x="12" y="33"/>
                  </a:lnTo>
                  <a:lnTo>
                    <a:pt x="10" y="31"/>
                  </a:lnTo>
                  <a:lnTo>
                    <a:pt x="10" y="31"/>
                  </a:lnTo>
                  <a:lnTo>
                    <a:pt x="8" y="31"/>
                  </a:lnTo>
                  <a:lnTo>
                    <a:pt x="8" y="31"/>
                  </a:lnTo>
                  <a:lnTo>
                    <a:pt x="8" y="31"/>
                  </a:lnTo>
                  <a:lnTo>
                    <a:pt x="6" y="29"/>
                  </a:lnTo>
                  <a:lnTo>
                    <a:pt x="6" y="29"/>
                  </a:lnTo>
                  <a:lnTo>
                    <a:pt x="6" y="29"/>
                  </a:lnTo>
                  <a:lnTo>
                    <a:pt x="6" y="29"/>
                  </a:lnTo>
                  <a:lnTo>
                    <a:pt x="4" y="27"/>
                  </a:lnTo>
                  <a:lnTo>
                    <a:pt x="4" y="27"/>
                  </a:lnTo>
                  <a:lnTo>
                    <a:pt x="4" y="27"/>
                  </a:lnTo>
                  <a:lnTo>
                    <a:pt x="2" y="25"/>
                  </a:lnTo>
                  <a:lnTo>
                    <a:pt x="2" y="25"/>
                  </a:lnTo>
                  <a:lnTo>
                    <a:pt x="2" y="25"/>
                  </a:lnTo>
                  <a:lnTo>
                    <a:pt x="2" y="23"/>
                  </a:lnTo>
                  <a:lnTo>
                    <a:pt x="2" y="23"/>
                  </a:lnTo>
                  <a:lnTo>
                    <a:pt x="2" y="23"/>
                  </a:lnTo>
                  <a:lnTo>
                    <a:pt x="0" y="21"/>
                  </a:lnTo>
                  <a:lnTo>
                    <a:pt x="0" y="21"/>
                  </a:lnTo>
                  <a:lnTo>
                    <a:pt x="0" y="20"/>
                  </a:lnTo>
                  <a:lnTo>
                    <a:pt x="0" y="20"/>
                  </a:lnTo>
                  <a:lnTo>
                    <a:pt x="0" y="18"/>
                  </a:lnTo>
                  <a:lnTo>
                    <a:pt x="0" y="18"/>
                  </a:lnTo>
                  <a:lnTo>
                    <a:pt x="0" y="18"/>
                  </a:lnTo>
                  <a:lnTo>
                    <a:pt x="0" y="18"/>
                  </a:lnTo>
                  <a:lnTo>
                    <a:pt x="0" y="16"/>
                  </a:lnTo>
                  <a:lnTo>
                    <a:pt x="0" y="16"/>
                  </a:lnTo>
                  <a:lnTo>
                    <a:pt x="0" y="14"/>
                  </a:lnTo>
                  <a:lnTo>
                    <a:pt x="0" y="14"/>
                  </a:lnTo>
                  <a:lnTo>
                    <a:pt x="0" y="14"/>
                  </a:lnTo>
                  <a:lnTo>
                    <a:pt x="0" y="12"/>
                  </a:lnTo>
                  <a:lnTo>
                    <a:pt x="2" y="12"/>
                  </a:lnTo>
                  <a:lnTo>
                    <a:pt x="2" y="10"/>
                  </a:lnTo>
                  <a:lnTo>
                    <a:pt x="2" y="10"/>
                  </a:lnTo>
                  <a:lnTo>
                    <a:pt x="2" y="10"/>
                  </a:lnTo>
                  <a:lnTo>
                    <a:pt x="2" y="8"/>
                  </a:lnTo>
                  <a:lnTo>
                    <a:pt x="2" y="8"/>
                  </a:lnTo>
                  <a:lnTo>
                    <a:pt x="4" y="8"/>
                  </a:lnTo>
                  <a:lnTo>
                    <a:pt x="4" y="6"/>
                  </a:lnTo>
                  <a:lnTo>
                    <a:pt x="4" y="6"/>
                  </a:lnTo>
                  <a:lnTo>
                    <a:pt x="6" y="6"/>
                  </a:lnTo>
                  <a:lnTo>
                    <a:pt x="6" y="4"/>
                  </a:lnTo>
                  <a:lnTo>
                    <a:pt x="6" y="4"/>
                  </a:lnTo>
                  <a:lnTo>
                    <a:pt x="6" y="4"/>
                  </a:lnTo>
                  <a:lnTo>
                    <a:pt x="8" y="4"/>
                  </a:lnTo>
                  <a:lnTo>
                    <a:pt x="8" y="2"/>
                  </a:lnTo>
                  <a:lnTo>
                    <a:pt x="8" y="2"/>
                  </a:lnTo>
                  <a:lnTo>
                    <a:pt x="10" y="2"/>
                  </a:lnTo>
                  <a:lnTo>
                    <a:pt x="10" y="2"/>
                  </a:lnTo>
                  <a:lnTo>
                    <a:pt x="12" y="2"/>
                  </a:lnTo>
                  <a:lnTo>
                    <a:pt x="12" y="2"/>
                  </a:lnTo>
                  <a:lnTo>
                    <a:pt x="12" y="0"/>
                  </a:lnTo>
                  <a:lnTo>
                    <a:pt x="14" y="0"/>
                  </a:lnTo>
                  <a:lnTo>
                    <a:pt x="14" y="0"/>
                  </a:lnTo>
                  <a:lnTo>
                    <a:pt x="16" y="0"/>
                  </a:lnTo>
                  <a:lnTo>
                    <a:pt x="16" y="0"/>
                  </a:lnTo>
                  <a:lnTo>
                    <a:pt x="16" y="0"/>
                  </a:lnTo>
                  <a:lnTo>
                    <a:pt x="16" y="18"/>
                  </a:lnTo>
                  <a:lnTo>
                    <a:pt x="16" y="0"/>
                  </a:lnTo>
                  <a:close/>
                </a:path>
              </a:pathLst>
            </a:custGeom>
            <a:solidFill>
              <a:srgbClr val="000000"/>
            </a:solidFill>
            <a:ln w="936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1727" name=""/>
            <p:cNvSpPr/>
            <p:nvPr/>
          </p:nvSpPr>
          <p:spPr>
            <a:xfrm>
              <a:off x="1892160" y="3400200"/>
              <a:ext cx="354240" cy="1440"/>
            </a:xfrm>
            <a:prstGeom prst="line">
              <a:avLst/>
            </a:prstGeom>
            <a:ln w="9360">
              <a:solidFill>
                <a:srgbClr val="676d6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728" name=""/>
            <p:cNvSpPr/>
            <p:nvPr/>
          </p:nvSpPr>
          <p:spPr>
            <a:xfrm>
              <a:off x="1870200" y="3735000"/>
              <a:ext cx="353880" cy="1800"/>
            </a:xfrm>
            <a:prstGeom prst="line">
              <a:avLst/>
            </a:prstGeom>
            <a:ln w="9360">
              <a:solidFill>
                <a:srgbClr val="676d6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1729" name=""/>
            <p:cNvSpPr/>
            <p:nvPr/>
          </p:nvSpPr>
          <p:spPr>
            <a:xfrm>
              <a:off x="1846440" y="4111560"/>
              <a:ext cx="357120" cy="2880"/>
            </a:xfrm>
            <a:prstGeom prst="line">
              <a:avLst/>
            </a:prstGeom>
            <a:ln w="9360">
              <a:solidFill>
                <a:srgbClr val="676d6f"/>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1730" name=""/>
            <p:cNvSpPr/>
            <p:nvPr/>
          </p:nvSpPr>
          <p:spPr>
            <a:xfrm>
              <a:off x="1890720" y="4474800"/>
              <a:ext cx="357120" cy="1800"/>
            </a:xfrm>
            <a:prstGeom prst="line">
              <a:avLst/>
            </a:prstGeom>
            <a:ln w="9360">
              <a:solidFill>
                <a:srgbClr val="676d6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1731" name=""/>
            <p:cNvSpPr/>
            <p:nvPr/>
          </p:nvSpPr>
          <p:spPr>
            <a:xfrm>
              <a:off x="1855800" y="5219640"/>
              <a:ext cx="353880" cy="2880"/>
            </a:xfrm>
            <a:prstGeom prst="line">
              <a:avLst/>
            </a:prstGeom>
            <a:ln w="9360">
              <a:solidFill>
                <a:srgbClr val="676d6f"/>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grpSp>
          <p:nvGrpSpPr>
            <p:cNvPr id="1732" name=""/>
            <p:cNvGrpSpPr/>
            <p:nvPr/>
          </p:nvGrpSpPr>
          <p:grpSpPr>
            <a:xfrm>
              <a:off x="1598760" y="3195360"/>
              <a:ext cx="282600" cy="222120"/>
              <a:chOff x="1598760" y="3195360"/>
              <a:chExt cx="282600" cy="222120"/>
            </a:xfrm>
          </p:grpSpPr>
          <p:sp>
            <p:nvSpPr>
              <p:cNvPr id="1733" name=""/>
              <p:cNvSpPr/>
              <p:nvPr/>
            </p:nvSpPr>
            <p:spPr>
              <a:xfrm>
                <a:off x="1598760" y="3280680"/>
                <a:ext cx="282600" cy="136800"/>
              </a:xfrm>
              <a:prstGeom prst="rect">
                <a:avLst/>
              </a:pr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34" name=""/>
              <p:cNvSpPr/>
              <p:nvPr/>
            </p:nvSpPr>
            <p:spPr>
              <a:xfrm>
                <a:off x="1598760" y="3280680"/>
                <a:ext cx="282600" cy="13680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35" name=""/>
              <p:cNvSpPr/>
              <p:nvPr/>
            </p:nvSpPr>
            <p:spPr>
              <a:xfrm>
                <a:off x="1598760" y="3211560"/>
                <a:ext cx="99000" cy="69120"/>
              </a:xfrm>
              <a:prstGeom prst="rect">
                <a:avLst/>
              </a:prstGeom>
              <a:solidFill>
                <a:srgbClr val="0073c6"/>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Arial"/>
                </a:endParaRPr>
              </a:p>
            </p:txBody>
          </p:sp>
          <p:sp>
            <p:nvSpPr>
              <p:cNvPr id="1736" name=""/>
              <p:cNvSpPr/>
              <p:nvPr/>
            </p:nvSpPr>
            <p:spPr>
              <a:xfrm>
                <a:off x="1598760" y="3211560"/>
                <a:ext cx="99000" cy="69120"/>
              </a:xfrm>
              <a:prstGeom prst="rect">
                <a:avLst/>
              </a:prstGeom>
              <a:noFill/>
              <a:ln w="6480">
                <a:solidFill>
                  <a:srgbClr val="1f1a17"/>
                </a:solidFill>
                <a:miter/>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Arial"/>
                </a:endParaRPr>
              </a:p>
            </p:txBody>
          </p:sp>
          <p:sp>
            <p:nvSpPr>
              <p:cNvPr id="1737" name=""/>
              <p:cNvSpPr/>
              <p:nvPr/>
            </p:nvSpPr>
            <p:spPr>
              <a:xfrm>
                <a:off x="1607400" y="3195360"/>
                <a:ext cx="78120" cy="12960"/>
              </a:xfrm>
              <a:prstGeom prst="rect">
                <a:avLst/>
              </a:prstGeom>
              <a:solidFill>
                <a:srgbClr val="0073c6"/>
              </a:solidFill>
              <a:ln w="0">
                <a:noFill/>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738" name=""/>
              <p:cNvSpPr/>
              <p:nvPr/>
            </p:nvSpPr>
            <p:spPr>
              <a:xfrm>
                <a:off x="1607400" y="3195360"/>
                <a:ext cx="78120" cy="12960"/>
              </a:xfrm>
              <a:prstGeom prst="rect">
                <a:avLst/>
              </a:prstGeom>
              <a:noFill/>
              <a:ln w="6480">
                <a:solidFill>
                  <a:srgbClr val="1f1a17"/>
                </a:solidFill>
                <a:miter/>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739" name=""/>
              <p:cNvSpPr/>
              <p:nvPr/>
            </p:nvSpPr>
            <p:spPr>
              <a:xfrm>
                <a:off x="1730880" y="3208320"/>
                <a:ext cx="10440" cy="76680"/>
              </a:xfrm>
              <a:prstGeom prst="rect">
                <a:avLst/>
              </a:prstGeom>
              <a:solidFill>
                <a:srgbClr val="0073c6"/>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740" name=""/>
              <p:cNvSpPr/>
              <p:nvPr/>
            </p:nvSpPr>
            <p:spPr>
              <a:xfrm>
                <a:off x="1730880" y="3208320"/>
                <a:ext cx="10440" cy="76680"/>
              </a:xfrm>
              <a:prstGeom prst="rect">
                <a:avLst/>
              </a:prstGeom>
              <a:noFill/>
              <a:ln w="6480">
                <a:solidFill>
                  <a:srgbClr val="1f1a17"/>
                </a:solidFill>
                <a:miter/>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741" name=""/>
              <p:cNvSpPr/>
              <p:nvPr/>
            </p:nvSpPr>
            <p:spPr>
              <a:xfrm>
                <a:off x="1766880" y="3208320"/>
                <a:ext cx="10440" cy="76680"/>
              </a:xfrm>
              <a:prstGeom prst="rect">
                <a:avLst/>
              </a:prstGeom>
              <a:solidFill>
                <a:srgbClr val="0073c6"/>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742" name=""/>
              <p:cNvSpPr/>
              <p:nvPr/>
            </p:nvSpPr>
            <p:spPr>
              <a:xfrm>
                <a:off x="1766880" y="3208320"/>
                <a:ext cx="10440" cy="76680"/>
              </a:xfrm>
              <a:prstGeom prst="rect">
                <a:avLst/>
              </a:prstGeom>
              <a:noFill/>
              <a:ln w="6480">
                <a:solidFill>
                  <a:srgbClr val="1f1a17"/>
                </a:solidFill>
                <a:miter/>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743" name=""/>
              <p:cNvSpPr/>
              <p:nvPr/>
            </p:nvSpPr>
            <p:spPr>
              <a:xfrm>
                <a:off x="1803240" y="3208320"/>
                <a:ext cx="8640" cy="76680"/>
              </a:xfrm>
              <a:prstGeom prst="rect">
                <a:avLst/>
              </a:prstGeom>
              <a:solidFill>
                <a:srgbClr val="0073c6"/>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744" name=""/>
              <p:cNvSpPr/>
              <p:nvPr/>
            </p:nvSpPr>
            <p:spPr>
              <a:xfrm>
                <a:off x="1803240" y="3208320"/>
                <a:ext cx="8640" cy="76680"/>
              </a:xfrm>
              <a:prstGeom prst="rect">
                <a:avLst/>
              </a:prstGeom>
              <a:noFill/>
              <a:ln w="6480">
                <a:solidFill>
                  <a:srgbClr val="1f1a17"/>
                </a:solidFill>
                <a:miter/>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745" name=""/>
              <p:cNvSpPr/>
              <p:nvPr/>
            </p:nvSpPr>
            <p:spPr>
              <a:xfrm>
                <a:off x="1840680" y="3208320"/>
                <a:ext cx="10440" cy="76680"/>
              </a:xfrm>
              <a:prstGeom prst="rect">
                <a:avLst/>
              </a:prstGeom>
              <a:solidFill>
                <a:srgbClr val="0073c6"/>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746" name=""/>
              <p:cNvSpPr/>
              <p:nvPr/>
            </p:nvSpPr>
            <p:spPr>
              <a:xfrm>
                <a:off x="1840680" y="3208320"/>
                <a:ext cx="10440" cy="76680"/>
              </a:xfrm>
              <a:prstGeom prst="rect">
                <a:avLst/>
              </a:prstGeom>
              <a:noFill/>
              <a:ln w="6480">
                <a:solidFill>
                  <a:srgbClr val="1f1a17"/>
                </a:solidFill>
                <a:miter/>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747" name=""/>
              <p:cNvSpPr/>
              <p:nvPr/>
            </p:nvSpPr>
            <p:spPr>
              <a:xfrm>
                <a:off x="1617840" y="3280680"/>
                <a:ext cx="263160" cy="49320"/>
              </a:xfrm>
              <a:custGeom>
                <a:avLst/>
                <a:gdLst/>
                <a:ahLst/>
                <a:rect l="l" t="t" r="r" b="b"/>
                <a:pathLst>
                  <a:path w="111" h="23">
                    <a:moveTo>
                      <a:pt x="0" y="0"/>
                    </a:moveTo>
                    <a:lnTo>
                      <a:pt x="0" y="23"/>
                    </a:lnTo>
                    <a:lnTo>
                      <a:pt x="111" y="23"/>
                    </a:lnTo>
                  </a:path>
                </a:pathLst>
              </a:custGeom>
              <a:noFill/>
              <a:ln w="6480">
                <a:solidFill>
                  <a:srgbClr val="1f1a17"/>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1748" name=""/>
              <p:cNvSpPr/>
              <p:nvPr/>
            </p:nvSpPr>
            <p:spPr>
              <a:xfrm>
                <a:off x="1648080" y="3301920"/>
                <a:ext cx="114480" cy="103680"/>
              </a:xfrm>
              <a:custGeom>
                <a:avLst/>
                <a:gdLst/>
                <a:ahLst/>
                <a:rect l="l" t="t" r="r" b="b"/>
                <a:pathLst>
                  <a:path w="48" h="48">
                    <a:moveTo>
                      <a:pt x="25" y="0"/>
                    </a:moveTo>
                    <a:lnTo>
                      <a:pt x="29" y="0"/>
                    </a:lnTo>
                    <a:lnTo>
                      <a:pt x="33" y="2"/>
                    </a:lnTo>
                    <a:lnTo>
                      <a:pt x="39" y="4"/>
                    </a:lnTo>
                    <a:lnTo>
                      <a:pt x="42" y="6"/>
                    </a:lnTo>
                    <a:lnTo>
                      <a:pt x="44" y="10"/>
                    </a:lnTo>
                    <a:lnTo>
                      <a:pt x="46" y="13"/>
                    </a:lnTo>
                    <a:lnTo>
                      <a:pt x="48" y="19"/>
                    </a:lnTo>
                    <a:lnTo>
                      <a:pt x="48" y="23"/>
                    </a:lnTo>
                    <a:lnTo>
                      <a:pt x="48" y="29"/>
                    </a:lnTo>
                    <a:lnTo>
                      <a:pt x="46" y="33"/>
                    </a:lnTo>
                    <a:lnTo>
                      <a:pt x="44" y="36"/>
                    </a:lnTo>
                    <a:lnTo>
                      <a:pt x="42" y="40"/>
                    </a:lnTo>
                    <a:lnTo>
                      <a:pt x="39" y="44"/>
                    </a:lnTo>
                    <a:lnTo>
                      <a:pt x="33" y="46"/>
                    </a:lnTo>
                    <a:lnTo>
                      <a:pt x="29" y="48"/>
                    </a:lnTo>
                    <a:lnTo>
                      <a:pt x="25" y="48"/>
                    </a:lnTo>
                    <a:lnTo>
                      <a:pt x="19" y="48"/>
                    </a:lnTo>
                    <a:lnTo>
                      <a:pt x="16" y="46"/>
                    </a:lnTo>
                    <a:lnTo>
                      <a:pt x="10" y="44"/>
                    </a:lnTo>
                    <a:lnTo>
                      <a:pt x="8" y="40"/>
                    </a:lnTo>
                    <a:lnTo>
                      <a:pt x="4" y="36"/>
                    </a:lnTo>
                    <a:lnTo>
                      <a:pt x="2" y="33"/>
                    </a:lnTo>
                    <a:lnTo>
                      <a:pt x="0" y="29"/>
                    </a:lnTo>
                    <a:lnTo>
                      <a:pt x="0" y="23"/>
                    </a:lnTo>
                    <a:lnTo>
                      <a:pt x="0" y="19"/>
                    </a:lnTo>
                    <a:lnTo>
                      <a:pt x="2" y="13"/>
                    </a:lnTo>
                    <a:lnTo>
                      <a:pt x="4" y="10"/>
                    </a:lnTo>
                    <a:lnTo>
                      <a:pt x="8" y="6"/>
                    </a:lnTo>
                    <a:lnTo>
                      <a:pt x="10" y="4"/>
                    </a:lnTo>
                    <a:lnTo>
                      <a:pt x="16" y="2"/>
                    </a:lnTo>
                    <a:lnTo>
                      <a:pt x="19" y="0"/>
                    </a:lnTo>
                    <a:lnTo>
                      <a:pt x="25" y="0"/>
                    </a:lnTo>
                    <a:close/>
                  </a:path>
                </a:pathLst>
              </a:cu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49" name=""/>
              <p:cNvSpPr/>
              <p:nvPr/>
            </p:nvSpPr>
            <p:spPr>
              <a:xfrm>
                <a:off x="1648080" y="3301920"/>
                <a:ext cx="114480" cy="103680"/>
              </a:xfrm>
              <a:custGeom>
                <a:avLst/>
                <a:gdLst/>
                <a:ahLst/>
                <a:rect l="l" t="t" r="r" b="b"/>
                <a:pathLst>
                  <a:path w="48" h="48">
                    <a:moveTo>
                      <a:pt x="25" y="0"/>
                    </a:moveTo>
                    <a:lnTo>
                      <a:pt x="29" y="0"/>
                    </a:lnTo>
                    <a:lnTo>
                      <a:pt x="33" y="2"/>
                    </a:lnTo>
                    <a:lnTo>
                      <a:pt x="39" y="4"/>
                    </a:lnTo>
                    <a:lnTo>
                      <a:pt x="42" y="6"/>
                    </a:lnTo>
                    <a:lnTo>
                      <a:pt x="44" y="10"/>
                    </a:lnTo>
                    <a:lnTo>
                      <a:pt x="46" y="13"/>
                    </a:lnTo>
                    <a:lnTo>
                      <a:pt x="48" y="19"/>
                    </a:lnTo>
                    <a:lnTo>
                      <a:pt x="48" y="23"/>
                    </a:lnTo>
                    <a:lnTo>
                      <a:pt x="48" y="29"/>
                    </a:lnTo>
                    <a:lnTo>
                      <a:pt x="46" y="33"/>
                    </a:lnTo>
                    <a:lnTo>
                      <a:pt x="44" y="36"/>
                    </a:lnTo>
                    <a:lnTo>
                      <a:pt x="42" y="40"/>
                    </a:lnTo>
                    <a:lnTo>
                      <a:pt x="39" y="44"/>
                    </a:lnTo>
                    <a:lnTo>
                      <a:pt x="33" y="46"/>
                    </a:lnTo>
                    <a:lnTo>
                      <a:pt x="29" y="48"/>
                    </a:lnTo>
                    <a:lnTo>
                      <a:pt x="25" y="48"/>
                    </a:lnTo>
                    <a:lnTo>
                      <a:pt x="19" y="48"/>
                    </a:lnTo>
                    <a:lnTo>
                      <a:pt x="16" y="46"/>
                    </a:lnTo>
                    <a:lnTo>
                      <a:pt x="10" y="44"/>
                    </a:lnTo>
                    <a:lnTo>
                      <a:pt x="8" y="40"/>
                    </a:lnTo>
                    <a:lnTo>
                      <a:pt x="4" y="36"/>
                    </a:lnTo>
                    <a:lnTo>
                      <a:pt x="2" y="33"/>
                    </a:lnTo>
                    <a:lnTo>
                      <a:pt x="0" y="29"/>
                    </a:lnTo>
                    <a:lnTo>
                      <a:pt x="0" y="23"/>
                    </a:lnTo>
                    <a:lnTo>
                      <a:pt x="0" y="19"/>
                    </a:lnTo>
                    <a:lnTo>
                      <a:pt x="2" y="13"/>
                    </a:lnTo>
                    <a:lnTo>
                      <a:pt x="4" y="10"/>
                    </a:lnTo>
                    <a:lnTo>
                      <a:pt x="8" y="6"/>
                    </a:lnTo>
                    <a:lnTo>
                      <a:pt x="10" y="4"/>
                    </a:lnTo>
                    <a:lnTo>
                      <a:pt x="16" y="2"/>
                    </a:lnTo>
                    <a:lnTo>
                      <a:pt x="19" y="0"/>
                    </a:lnTo>
                    <a:lnTo>
                      <a:pt x="25"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50" name=""/>
              <p:cNvSpPr/>
              <p:nvPr/>
            </p:nvSpPr>
            <p:spPr>
              <a:xfrm>
                <a:off x="1648080" y="3324600"/>
                <a:ext cx="114480" cy="40320"/>
              </a:xfrm>
              <a:custGeom>
                <a:avLst/>
                <a:gdLst/>
                <a:ahLst/>
                <a:rect l="l" t="t" r="r" b="b"/>
                <a:pathLst>
                  <a:path w="48" h="19">
                    <a:moveTo>
                      <a:pt x="0" y="13"/>
                    </a:moveTo>
                    <a:lnTo>
                      <a:pt x="2" y="9"/>
                    </a:lnTo>
                    <a:lnTo>
                      <a:pt x="4" y="5"/>
                    </a:lnTo>
                    <a:lnTo>
                      <a:pt x="8" y="1"/>
                    </a:lnTo>
                    <a:lnTo>
                      <a:pt x="12" y="0"/>
                    </a:lnTo>
                    <a:lnTo>
                      <a:pt x="16" y="0"/>
                    </a:lnTo>
                    <a:lnTo>
                      <a:pt x="19" y="1"/>
                    </a:lnTo>
                    <a:lnTo>
                      <a:pt x="21" y="5"/>
                    </a:lnTo>
                    <a:lnTo>
                      <a:pt x="25" y="11"/>
                    </a:lnTo>
                    <a:lnTo>
                      <a:pt x="27" y="15"/>
                    </a:lnTo>
                    <a:lnTo>
                      <a:pt x="31" y="17"/>
                    </a:lnTo>
                    <a:lnTo>
                      <a:pt x="33" y="17"/>
                    </a:lnTo>
                    <a:lnTo>
                      <a:pt x="37" y="19"/>
                    </a:lnTo>
                    <a:lnTo>
                      <a:pt x="39" y="17"/>
                    </a:lnTo>
                    <a:lnTo>
                      <a:pt x="42" y="17"/>
                    </a:lnTo>
                    <a:lnTo>
                      <a:pt x="46" y="13"/>
                    </a:lnTo>
                    <a:lnTo>
                      <a:pt x="48" y="11"/>
                    </a:lnTo>
                  </a:path>
                </a:pathLst>
              </a:custGeom>
              <a:noFill/>
              <a:ln w="6480">
                <a:solidFill>
                  <a:srgbClr val="1f1a17"/>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grpSp>
        <p:grpSp>
          <p:nvGrpSpPr>
            <p:cNvPr id="1751" name=""/>
            <p:cNvGrpSpPr/>
            <p:nvPr/>
          </p:nvGrpSpPr>
          <p:grpSpPr>
            <a:xfrm>
              <a:off x="1598760" y="3936600"/>
              <a:ext cx="282600" cy="223560"/>
              <a:chOff x="1598760" y="3936600"/>
              <a:chExt cx="282600" cy="223560"/>
            </a:xfrm>
          </p:grpSpPr>
          <p:sp>
            <p:nvSpPr>
              <p:cNvPr id="1752" name=""/>
              <p:cNvSpPr/>
              <p:nvPr/>
            </p:nvSpPr>
            <p:spPr>
              <a:xfrm>
                <a:off x="1598760" y="4026240"/>
                <a:ext cx="282600" cy="133920"/>
              </a:xfrm>
              <a:prstGeom prst="rect">
                <a:avLst/>
              </a:pr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53" name=""/>
              <p:cNvSpPr/>
              <p:nvPr/>
            </p:nvSpPr>
            <p:spPr>
              <a:xfrm>
                <a:off x="1598760" y="4026240"/>
                <a:ext cx="282600" cy="13392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54" name=""/>
              <p:cNvSpPr/>
              <p:nvPr/>
            </p:nvSpPr>
            <p:spPr>
              <a:xfrm>
                <a:off x="1598760" y="3954600"/>
                <a:ext cx="99000" cy="67320"/>
              </a:xfrm>
              <a:prstGeom prst="rect">
                <a:avLst/>
              </a:prstGeom>
              <a:solidFill>
                <a:srgbClr val="0073c6"/>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Arial"/>
                </a:endParaRPr>
              </a:p>
            </p:txBody>
          </p:sp>
          <p:sp>
            <p:nvSpPr>
              <p:cNvPr id="1755" name=""/>
              <p:cNvSpPr/>
              <p:nvPr/>
            </p:nvSpPr>
            <p:spPr>
              <a:xfrm>
                <a:off x="1598760" y="3954600"/>
                <a:ext cx="99000" cy="67320"/>
              </a:xfrm>
              <a:prstGeom prst="rect">
                <a:avLst/>
              </a:prstGeom>
              <a:noFill/>
              <a:ln w="6480">
                <a:solidFill>
                  <a:srgbClr val="1f1a17"/>
                </a:solidFill>
                <a:miter/>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Arial"/>
                </a:endParaRPr>
              </a:p>
            </p:txBody>
          </p:sp>
          <p:sp>
            <p:nvSpPr>
              <p:cNvPr id="1756" name=""/>
              <p:cNvSpPr/>
              <p:nvPr/>
            </p:nvSpPr>
            <p:spPr>
              <a:xfrm>
                <a:off x="1607400" y="3936600"/>
                <a:ext cx="78120" cy="12960"/>
              </a:xfrm>
              <a:prstGeom prst="rect">
                <a:avLst/>
              </a:prstGeom>
              <a:solidFill>
                <a:srgbClr val="0073c6"/>
              </a:solidFill>
              <a:ln w="0">
                <a:noFill/>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757" name=""/>
              <p:cNvSpPr/>
              <p:nvPr/>
            </p:nvSpPr>
            <p:spPr>
              <a:xfrm>
                <a:off x="1607400" y="3936600"/>
                <a:ext cx="78120" cy="12960"/>
              </a:xfrm>
              <a:prstGeom prst="rect">
                <a:avLst/>
              </a:prstGeom>
              <a:noFill/>
              <a:ln w="6480">
                <a:solidFill>
                  <a:srgbClr val="1f1a17"/>
                </a:solidFill>
                <a:miter/>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758" name=""/>
              <p:cNvSpPr/>
              <p:nvPr/>
            </p:nvSpPr>
            <p:spPr>
              <a:xfrm>
                <a:off x="1732320" y="3949560"/>
                <a:ext cx="9000" cy="76680"/>
              </a:xfrm>
              <a:prstGeom prst="rect">
                <a:avLst/>
              </a:prstGeom>
              <a:solidFill>
                <a:srgbClr val="0073c6"/>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759" name=""/>
              <p:cNvSpPr/>
              <p:nvPr/>
            </p:nvSpPr>
            <p:spPr>
              <a:xfrm>
                <a:off x="1732320" y="3949560"/>
                <a:ext cx="9000" cy="76680"/>
              </a:xfrm>
              <a:prstGeom prst="rect">
                <a:avLst/>
              </a:prstGeom>
              <a:noFill/>
              <a:ln w="6480">
                <a:solidFill>
                  <a:srgbClr val="1f1a17"/>
                </a:solidFill>
                <a:miter/>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760" name=""/>
              <p:cNvSpPr/>
              <p:nvPr/>
            </p:nvSpPr>
            <p:spPr>
              <a:xfrm>
                <a:off x="1766880" y="3949560"/>
                <a:ext cx="10440" cy="76680"/>
              </a:xfrm>
              <a:prstGeom prst="rect">
                <a:avLst/>
              </a:prstGeom>
              <a:solidFill>
                <a:srgbClr val="0073c6"/>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761" name=""/>
              <p:cNvSpPr/>
              <p:nvPr/>
            </p:nvSpPr>
            <p:spPr>
              <a:xfrm>
                <a:off x="1766880" y="3949560"/>
                <a:ext cx="10440" cy="76680"/>
              </a:xfrm>
              <a:prstGeom prst="rect">
                <a:avLst/>
              </a:prstGeom>
              <a:noFill/>
              <a:ln w="6480">
                <a:solidFill>
                  <a:srgbClr val="1f1a17"/>
                </a:solidFill>
                <a:miter/>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762" name=""/>
              <p:cNvSpPr/>
              <p:nvPr/>
            </p:nvSpPr>
            <p:spPr>
              <a:xfrm>
                <a:off x="1803240" y="3949560"/>
                <a:ext cx="8640" cy="76680"/>
              </a:xfrm>
              <a:prstGeom prst="rect">
                <a:avLst/>
              </a:prstGeom>
              <a:solidFill>
                <a:srgbClr val="0073c6"/>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763" name=""/>
              <p:cNvSpPr/>
              <p:nvPr/>
            </p:nvSpPr>
            <p:spPr>
              <a:xfrm>
                <a:off x="1803240" y="3949560"/>
                <a:ext cx="8640" cy="76680"/>
              </a:xfrm>
              <a:prstGeom prst="rect">
                <a:avLst/>
              </a:prstGeom>
              <a:noFill/>
              <a:ln w="6480">
                <a:solidFill>
                  <a:srgbClr val="1f1a17"/>
                </a:solidFill>
                <a:miter/>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764" name=""/>
              <p:cNvSpPr/>
              <p:nvPr/>
            </p:nvSpPr>
            <p:spPr>
              <a:xfrm>
                <a:off x="1840680" y="3949560"/>
                <a:ext cx="10440" cy="76680"/>
              </a:xfrm>
              <a:prstGeom prst="rect">
                <a:avLst/>
              </a:prstGeom>
              <a:solidFill>
                <a:srgbClr val="0073c6"/>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765" name=""/>
              <p:cNvSpPr/>
              <p:nvPr/>
            </p:nvSpPr>
            <p:spPr>
              <a:xfrm>
                <a:off x="1840680" y="3949560"/>
                <a:ext cx="10440" cy="76680"/>
              </a:xfrm>
              <a:prstGeom prst="rect">
                <a:avLst/>
              </a:prstGeom>
              <a:noFill/>
              <a:ln w="6480">
                <a:solidFill>
                  <a:srgbClr val="1f1a17"/>
                </a:solidFill>
                <a:miter/>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766" name=""/>
              <p:cNvSpPr/>
              <p:nvPr/>
            </p:nvSpPr>
            <p:spPr>
              <a:xfrm>
                <a:off x="1617840" y="4026240"/>
                <a:ext cx="263160" cy="45000"/>
              </a:xfrm>
              <a:custGeom>
                <a:avLst/>
                <a:gdLst/>
                <a:ahLst/>
                <a:rect l="l" t="t" r="r" b="b"/>
                <a:pathLst>
                  <a:path w="111" h="21">
                    <a:moveTo>
                      <a:pt x="0" y="0"/>
                    </a:moveTo>
                    <a:lnTo>
                      <a:pt x="0" y="21"/>
                    </a:lnTo>
                    <a:lnTo>
                      <a:pt x="111" y="21"/>
                    </a:lnTo>
                  </a:path>
                </a:pathLst>
              </a:custGeom>
              <a:noFill/>
              <a:ln w="6480">
                <a:solidFill>
                  <a:srgbClr val="1f1a17"/>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Arial"/>
                </a:endParaRPr>
              </a:p>
            </p:txBody>
          </p:sp>
          <p:sp>
            <p:nvSpPr>
              <p:cNvPr id="1767" name=""/>
              <p:cNvSpPr/>
              <p:nvPr/>
            </p:nvSpPr>
            <p:spPr>
              <a:xfrm>
                <a:off x="1648080" y="4044600"/>
                <a:ext cx="114480" cy="102240"/>
              </a:xfrm>
              <a:custGeom>
                <a:avLst/>
                <a:gdLst/>
                <a:ahLst/>
                <a:rect l="l" t="t" r="r" b="b"/>
                <a:pathLst>
                  <a:path w="48" h="48">
                    <a:moveTo>
                      <a:pt x="25" y="0"/>
                    </a:moveTo>
                    <a:lnTo>
                      <a:pt x="29" y="0"/>
                    </a:lnTo>
                    <a:lnTo>
                      <a:pt x="33" y="2"/>
                    </a:lnTo>
                    <a:lnTo>
                      <a:pt x="39" y="4"/>
                    </a:lnTo>
                    <a:lnTo>
                      <a:pt x="42" y="6"/>
                    </a:lnTo>
                    <a:lnTo>
                      <a:pt x="44" y="10"/>
                    </a:lnTo>
                    <a:lnTo>
                      <a:pt x="46" y="13"/>
                    </a:lnTo>
                    <a:lnTo>
                      <a:pt x="48" y="19"/>
                    </a:lnTo>
                    <a:lnTo>
                      <a:pt x="48" y="23"/>
                    </a:lnTo>
                    <a:lnTo>
                      <a:pt x="48" y="29"/>
                    </a:lnTo>
                    <a:lnTo>
                      <a:pt x="46" y="33"/>
                    </a:lnTo>
                    <a:lnTo>
                      <a:pt x="44" y="38"/>
                    </a:lnTo>
                    <a:lnTo>
                      <a:pt x="42" y="40"/>
                    </a:lnTo>
                    <a:lnTo>
                      <a:pt x="39" y="44"/>
                    </a:lnTo>
                    <a:lnTo>
                      <a:pt x="33" y="46"/>
                    </a:lnTo>
                    <a:lnTo>
                      <a:pt x="29" y="48"/>
                    </a:lnTo>
                    <a:lnTo>
                      <a:pt x="25" y="48"/>
                    </a:lnTo>
                    <a:lnTo>
                      <a:pt x="19" y="48"/>
                    </a:lnTo>
                    <a:lnTo>
                      <a:pt x="16" y="46"/>
                    </a:lnTo>
                    <a:lnTo>
                      <a:pt x="10" y="44"/>
                    </a:lnTo>
                    <a:lnTo>
                      <a:pt x="8" y="40"/>
                    </a:lnTo>
                    <a:lnTo>
                      <a:pt x="4" y="38"/>
                    </a:lnTo>
                    <a:lnTo>
                      <a:pt x="2" y="33"/>
                    </a:lnTo>
                    <a:lnTo>
                      <a:pt x="0" y="29"/>
                    </a:lnTo>
                    <a:lnTo>
                      <a:pt x="0" y="23"/>
                    </a:lnTo>
                    <a:lnTo>
                      <a:pt x="0" y="19"/>
                    </a:lnTo>
                    <a:lnTo>
                      <a:pt x="2" y="13"/>
                    </a:lnTo>
                    <a:lnTo>
                      <a:pt x="4" y="10"/>
                    </a:lnTo>
                    <a:lnTo>
                      <a:pt x="8" y="6"/>
                    </a:lnTo>
                    <a:lnTo>
                      <a:pt x="10" y="4"/>
                    </a:lnTo>
                    <a:lnTo>
                      <a:pt x="16" y="2"/>
                    </a:lnTo>
                    <a:lnTo>
                      <a:pt x="19" y="0"/>
                    </a:lnTo>
                    <a:lnTo>
                      <a:pt x="25" y="0"/>
                    </a:lnTo>
                    <a:close/>
                  </a:path>
                </a:pathLst>
              </a:cu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68" name=""/>
              <p:cNvSpPr/>
              <p:nvPr/>
            </p:nvSpPr>
            <p:spPr>
              <a:xfrm>
                <a:off x="1648080" y="4044600"/>
                <a:ext cx="114480" cy="102240"/>
              </a:xfrm>
              <a:custGeom>
                <a:avLst/>
                <a:gdLst/>
                <a:ahLst/>
                <a:rect l="l" t="t" r="r" b="b"/>
                <a:pathLst>
                  <a:path w="48" h="48">
                    <a:moveTo>
                      <a:pt x="25" y="0"/>
                    </a:moveTo>
                    <a:lnTo>
                      <a:pt x="29" y="0"/>
                    </a:lnTo>
                    <a:lnTo>
                      <a:pt x="33" y="2"/>
                    </a:lnTo>
                    <a:lnTo>
                      <a:pt x="39" y="4"/>
                    </a:lnTo>
                    <a:lnTo>
                      <a:pt x="42" y="6"/>
                    </a:lnTo>
                    <a:lnTo>
                      <a:pt x="44" y="10"/>
                    </a:lnTo>
                    <a:lnTo>
                      <a:pt x="46" y="13"/>
                    </a:lnTo>
                    <a:lnTo>
                      <a:pt x="48" y="19"/>
                    </a:lnTo>
                    <a:lnTo>
                      <a:pt x="48" y="23"/>
                    </a:lnTo>
                    <a:lnTo>
                      <a:pt x="48" y="29"/>
                    </a:lnTo>
                    <a:lnTo>
                      <a:pt x="46" y="33"/>
                    </a:lnTo>
                    <a:lnTo>
                      <a:pt x="44" y="38"/>
                    </a:lnTo>
                    <a:lnTo>
                      <a:pt x="42" y="40"/>
                    </a:lnTo>
                    <a:lnTo>
                      <a:pt x="39" y="44"/>
                    </a:lnTo>
                    <a:lnTo>
                      <a:pt x="33" y="46"/>
                    </a:lnTo>
                    <a:lnTo>
                      <a:pt x="29" y="48"/>
                    </a:lnTo>
                    <a:lnTo>
                      <a:pt x="25" y="48"/>
                    </a:lnTo>
                    <a:lnTo>
                      <a:pt x="19" y="48"/>
                    </a:lnTo>
                    <a:lnTo>
                      <a:pt x="16" y="46"/>
                    </a:lnTo>
                    <a:lnTo>
                      <a:pt x="10" y="44"/>
                    </a:lnTo>
                    <a:lnTo>
                      <a:pt x="8" y="40"/>
                    </a:lnTo>
                    <a:lnTo>
                      <a:pt x="4" y="38"/>
                    </a:lnTo>
                    <a:lnTo>
                      <a:pt x="2" y="33"/>
                    </a:lnTo>
                    <a:lnTo>
                      <a:pt x="0" y="29"/>
                    </a:lnTo>
                    <a:lnTo>
                      <a:pt x="0" y="23"/>
                    </a:lnTo>
                    <a:lnTo>
                      <a:pt x="0" y="19"/>
                    </a:lnTo>
                    <a:lnTo>
                      <a:pt x="2" y="13"/>
                    </a:lnTo>
                    <a:lnTo>
                      <a:pt x="4" y="10"/>
                    </a:lnTo>
                    <a:lnTo>
                      <a:pt x="8" y="6"/>
                    </a:lnTo>
                    <a:lnTo>
                      <a:pt x="10" y="4"/>
                    </a:lnTo>
                    <a:lnTo>
                      <a:pt x="16" y="2"/>
                    </a:lnTo>
                    <a:lnTo>
                      <a:pt x="19" y="0"/>
                    </a:lnTo>
                    <a:lnTo>
                      <a:pt x="25"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69" name=""/>
              <p:cNvSpPr/>
              <p:nvPr/>
            </p:nvSpPr>
            <p:spPr>
              <a:xfrm>
                <a:off x="1648080" y="4065480"/>
                <a:ext cx="114480" cy="40320"/>
              </a:xfrm>
              <a:custGeom>
                <a:avLst/>
                <a:gdLst/>
                <a:ahLst/>
                <a:rect l="l" t="t" r="r" b="b"/>
                <a:pathLst>
                  <a:path w="48" h="19">
                    <a:moveTo>
                      <a:pt x="0" y="13"/>
                    </a:moveTo>
                    <a:lnTo>
                      <a:pt x="2" y="9"/>
                    </a:lnTo>
                    <a:lnTo>
                      <a:pt x="4" y="5"/>
                    </a:lnTo>
                    <a:lnTo>
                      <a:pt x="8" y="2"/>
                    </a:lnTo>
                    <a:lnTo>
                      <a:pt x="12" y="0"/>
                    </a:lnTo>
                    <a:lnTo>
                      <a:pt x="16" y="0"/>
                    </a:lnTo>
                    <a:lnTo>
                      <a:pt x="19" y="2"/>
                    </a:lnTo>
                    <a:lnTo>
                      <a:pt x="21" y="5"/>
                    </a:lnTo>
                    <a:lnTo>
                      <a:pt x="25" y="11"/>
                    </a:lnTo>
                    <a:lnTo>
                      <a:pt x="27" y="15"/>
                    </a:lnTo>
                    <a:lnTo>
                      <a:pt x="31" y="17"/>
                    </a:lnTo>
                    <a:lnTo>
                      <a:pt x="33" y="17"/>
                    </a:lnTo>
                    <a:lnTo>
                      <a:pt x="37" y="19"/>
                    </a:lnTo>
                    <a:lnTo>
                      <a:pt x="39" y="17"/>
                    </a:lnTo>
                    <a:lnTo>
                      <a:pt x="42" y="17"/>
                    </a:lnTo>
                    <a:lnTo>
                      <a:pt x="46" y="13"/>
                    </a:lnTo>
                    <a:lnTo>
                      <a:pt x="48" y="11"/>
                    </a:lnTo>
                  </a:path>
                </a:pathLst>
              </a:custGeom>
              <a:noFill/>
              <a:ln w="6480">
                <a:solidFill>
                  <a:srgbClr val="1f1a17"/>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grpSp>
        <p:grpSp>
          <p:nvGrpSpPr>
            <p:cNvPr id="1770" name=""/>
            <p:cNvGrpSpPr/>
            <p:nvPr/>
          </p:nvGrpSpPr>
          <p:grpSpPr>
            <a:xfrm>
              <a:off x="1598760" y="4311360"/>
              <a:ext cx="282600" cy="222120"/>
              <a:chOff x="1598760" y="4311360"/>
              <a:chExt cx="282600" cy="222120"/>
            </a:xfrm>
          </p:grpSpPr>
          <p:sp>
            <p:nvSpPr>
              <p:cNvPr id="1771" name=""/>
              <p:cNvSpPr/>
              <p:nvPr/>
            </p:nvSpPr>
            <p:spPr>
              <a:xfrm>
                <a:off x="1598760" y="4398120"/>
                <a:ext cx="282600" cy="135360"/>
              </a:xfrm>
              <a:prstGeom prst="rect">
                <a:avLst/>
              </a:pr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72" name=""/>
              <p:cNvSpPr/>
              <p:nvPr/>
            </p:nvSpPr>
            <p:spPr>
              <a:xfrm>
                <a:off x="1598760" y="4398120"/>
                <a:ext cx="282600" cy="13536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73" name=""/>
              <p:cNvSpPr/>
              <p:nvPr/>
            </p:nvSpPr>
            <p:spPr>
              <a:xfrm>
                <a:off x="1598760" y="4323240"/>
                <a:ext cx="99000" cy="74880"/>
              </a:xfrm>
              <a:prstGeom prst="rect">
                <a:avLst/>
              </a:prstGeom>
              <a:solidFill>
                <a:srgbClr val="0073c6"/>
              </a:solidFill>
              <a:ln w="0">
                <a:noFill/>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1774" name=""/>
              <p:cNvSpPr/>
              <p:nvPr/>
            </p:nvSpPr>
            <p:spPr>
              <a:xfrm>
                <a:off x="1598760" y="4323240"/>
                <a:ext cx="99000" cy="74880"/>
              </a:xfrm>
              <a:prstGeom prst="rect">
                <a:avLst/>
              </a:prstGeom>
              <a:noFill/>
              <a:ln w="6480">
                <a:solidFill>
                  <a:srgbClr val="1f1a17"/>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1775" name=""/>
              <p:cNvSpPr/>
              <p:nvPr/>
            </p:nvSpPr>
            <p:spPr>
              <a:xfrm>
                <a:off x="1607400" y="4311360"/>
                <a:ext cx="78120" cy="11880"/>
              </a:xfrm>
              <a:prstGeom prst="rect">
                <a:avLst/>
              </a:prstGeom>
              <a:solidFill>
                <a:srgbClr val="0073c6"/>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1776" name=""/>
              <p:cNvSpPr/>
              <p:nvPr/>
            </p:nvSpPr>
            <p:spPr>
              <a:xfrm>
                <a:off x="1607400" y="4311360"/>
                <a:ext cx="78120" cy="11880"/>
              </a:xfrm>
              <a:prstGeom prst="rect">
                <a:avLst/>
              </a:prstGeom>
              <a:noFill/>
              <a:ln w="6480">
                <a:solidFill>
                  <a:srgbClr val="1f1a17"/>
                </a:solidFill>
                <a:miter/>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1777" name=""/>
              <p:cNvSpPr/>
              <p:nvPr/>
            </p:nvSpPr>
            <p:spPr>
              <a:xfrm>
                <a:off x="1732320" y="4318560"/>
                <a:ext cx="9000" cy="79200"/>
              </a:xfrm>
              <a:prstGeom prst="rect">
                <a:avLst/>
              </a:prstGeom>
              <a:solidFill>
                <a:srgbClr val="0073c6"/>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778" name=""/>
              <p:cNvSpPr/>
              <p:nvPr/>
            </p:nvSpPr>
            <p:spPr>
              <a:xfrm>
                <a:off x="1732320" y="4318560"/>
                <a:ext cx="9000" cy="79200"/>
              </a:xfrm>
              <a:prstGeom prst="rect">
                <a:avLst/>
              </a:prstGeom>
              <a:noFill/>
              <a:ln w="6480">
                <a:solidFill>
                  <a:srgbClr val="1f1a17"/>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779" name=""/>
              <p:cNvSpPr/>
              <p:nvPr/>
            </p:nvSpPr>
            <p:spPr>
              <a:xfrm>
                <a:off x="1766880" y="4318560"/>
                <a:ext cx="10440" cy="79200"/>
              </a:xfrm>
              <a:prstGeom prst="rect">
                <a:avLst/>
              </a:prstGeom>
              <a:solidFill>
                <a:srgbClr val="0073c6"/>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780" name=""/>
              <p:cNvSpPr/>
              <p:nvPr/>
            </p:nvSpPr>
            <p:spPr>
              <a:xfrm>
                <a:off x="1766880" y="4318560"/>
                <a:ext cx="10440" cy="79200"/>
              </a:xfrm>
              <a:prstGeom prst="rect">
                <a:avLst/>
              </a:prstGeom>
              <a:noFill/>
              <a:ln w="6480">
                <a:solidFill>
                  <a:srgbClr val="1f1a17"/>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781" name=""/>
              <p:cNvSpPr/>
              <p:nvPr/>
            </p:nvSpPr>
            <p:spPr>
              <a:xfrm>
                <a:off x="1803240" y="4318560"/>
                <a:ext cx="8640" cy="79200"/>
              </a:xfrm>
              <a:prstGeom prst="rect">
                <a:avLst/>
              </a:prstGeom>
              <a:solidFill>
                <a:srgbClr val="0073c6"/>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782" name=""/>
              <p:cNvSpPr/>
              <p:nvPr/>
            </p:nvSpPr>
            <p:spPr>
              <a:xfrm>
                <a:off x="1803240" y="4318560"/>
                <a:ext cx="8640" cy="79200"/>
              </a:xfrm>
              <a:prstGeom prst="rect">
                <a:avLst/>
              </a:prstGeom>
              <a:noFill/>
              <a:ln w="6480">
                <a:solidFill>
                  <a:srgbClr val="1f1a17"/>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783" name=""/>
              <p:cNvSpPr/>
              <p:nvPr/>
            </p:nvSpPr>
            <p:spPr>
              <a:xfrm>
                <a:off x="1840680" y="4318560"/>
                <a:ext cx="10440" cy="79200"/>
              </a:xfrm>
              <a:prstGeom prst="rect">
                <a:avLst/>
              </a:prstGeom>
              <a:solidFill>
                <a:srgbClr val="0073c6"/>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784" name=""/>
              <p:cNvSpPr/>
              <p:nvPr/>
            </p:nvSpPr>
            <p:spPr>
              <a:xfrm>
                <a:off x="1840680" y="4318560"/>
                <a:ext cx="10440" cy="79200"/>
              </a:xfrm>
              <a:prstGeom prst="rect">
                <a:avLst/>
              </a:prstGeom>
              <a:noFill/>
              <a:ln w="6480">
                <a:solidFill>
                  <a:srgbClr val="1f1a17"/>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785" name=""/>
              <p:cNvSpPr/>
              <p:nvPr/>
            </p:nvSpPr>
            <p:spPr>
              <a:xfrm>
                <a:off x="1617840" y="4398120"/>
                <a:ext cx="263160" cy="49680"/>
              </a:xfrm>
              <a:custGeom>
                <a:avLst/>
                <a:gdLst/>
                <a:ahLst/>
                <a:rect l="l" t="t" r="r" b="b"/>
                <a:pathLst>
                  <a:path w="111" h="23">
                    <a:moveTo>
                      <a:pt x="0" y="0"/>
                    </a:moveTo>
                    <a:lnTo>
                      <a:pt x="0" y="23"/>
                    </a:lnTo>
                    <a:lnTo>
                      <a:pt x="111" y="23"/>
                    </a:lnTo>
                  </a:path>
                </a:pathLst>
              </a:custGeom>
              <a:noFill/>
              <a:ln w="6480">
                <a:solidFill>
                  <a:srgbClr val="1f1a17"/>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1786" name=""/>
              <p:cNvSpPr/>
              <p:nvPr/>
            </p:nvSpPr>
            <p:spPr>
              <a:xfrm>
                <a:off x="1648080" y="4413600"/>
                <a:ext cx="114480" cy="101880"/>
              </a:xfrm>
              <a:custGeom>
                <a:avLst/>
                <a:gdLst/>
                <a:ahLst/>
                <a:rect l="l" t="t" r="r" b="b"/>
                <a:pathLst>
                  <a:path w="48" h="48">
                    <a:moveTo>
                      <a:pt x="25" y="0"/>
                    </a:moveTo>
                    <a:lnTo>
                      <a:pt x="29" y="0"/>
                    </a:lnTo>
                    <a:lnTo>
                      <a:pt x="33" y="2"/>
                    </a:lnTo>
                    <a:lnTo>
                      <a:pt x="39" y="4"/>
                    </a:lnTo>
                    <a:lnTo>
                      <a:pt x="42" y="8"/>
                    </a:lnTo>
                    <a:lnTo>
                      <a:pt x="44" y="12"/>
                    </a:lnTo>
                    <a:lnTo>
                      <a:pt x="46" y="16"/>
                    </a:lnTo>
                    <a:lnTo>
                      <a:pt x="48" y="20"/>
                    </a:lnTo>
                    <a:lnTo>
                      <a:pt x="48" y="25"/>
                    </a:lnTo>
                    <a:lnTo>
                      <a:pt x="48" y="29"/>
                    </a:lnTo>
                    <a:lnTo>
                      <a:pt x="46" y="35"/>
                    </a:lnTo>
                    <a:lnTo>
                      <a:pt x="44" y="39"/>
                    </a:lnTo>
                    <a:lnTo>
                      <a:pt x="42" y="43"/>
                    </a:lnTo>
                    <a:lnTo>
                      <a:pt x="39" y="45"/>
                    </a:lnTo>
                    <a:lnTo>
                      <a:pt x="33" y="46"/>
                    </a:lnTo>
                    <a:lnTo>
                      <a:pt x="29" y="48"/>
                    </a:lnTo>
                    <a:lnTo>
                      <a:pt x="25" y="48"/>
                    </a:lnTo>
                    <a:lnTo>
                      <a:pt x="19" y="48"/>
                    </a:lnTo>
                    <a:lnTo>
                      <a:pt x="16" y="46"/>
                    </a:lnTo>
                    <a:lnTo>
                      <a:pt x="10" y="45"/>
                    </a:lnTo>
                    <a:lnTo>
                      <a:pt x="8" y="43"/>
                    </a:lnTo>
                    <a:lnTo>
                      <a:pt x="4" y="39"/>
                    </a:lnTo>
                    <a:lnTo>
                      <a:pt x="2" y="35"/>
                    </a:lnTo>
                    <a:lnTo>
                      <a:pt x="0" y="29"/>
                    </a:lnTo>
                    <a:lnTo>
                      <a:pt x="0" y="25"/>
                    </a:lnTo>
                    <a:lnTo>
                      <a:pt x="0" y="20"/>
                    </a:lnTo>
                    <a:lnTo>
                      <a:pt x="2" y="16"/>
                    </a:lnTo>
                    <a:lnTo>
                      <a:pt x="4" y="12"/>
                    </a:lnTo>
                    <a:lnTo>
                      <a:pt x="8" y="8"/>
                    </a:lnTo>
                    <a:lnTo>
                      <a:pt x="10" y="4"/>
                    </a:lnTo>
                    <a:lnTo>
                      <a:pt x="16" y="2"/>
                    </a:lnTo>
                    <a:lnTo>
                      <a:pt x="19" y="0"/>
                    </a:lnTo>
                    <a:lnTo>
                      <a:pt x="25" y="0"/>
                    </a:lnTo>
                    <a:close/>
                  </a:path>
                </a:pathLst>
              </a:cu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87" name=""/>
              <p:cNvSpPr/>
              <p:nvPr/>
            </p:nvSpPr>
            <p:spPr>
              <a:xfrm>
                <a:off x="1648080" y="4413600"/>
                <a:ext cx="114480" cy="101880"/>
              </a:xfrm>
              <a:custGeom>
                <a:avLst/>
                <a:gdLst/>
                <a:ahLst/>
                <a:rect l="l" t="t" r="r" b="b"/>
                <a:pathLst>
                  <a:path w="48" h="48">
                    <a:moveTo>
                      <a:pt x="25" y="0"/>
                    </a:moveTo>
                    <a:lnTo>
                      <a:pt x="29" y="0"/>
                    </a:lnTo>
                    <a:lnTo>
                      <a:pt x="33" y="2"/>
                    </a:lnTo>
                    <a:lnTo>
                      <a:pt x="39" y="4"/>
                    </a:lnTo>
                    <a:lnTo>
                      <a:pt x="42" y="8"/>
                    </a:lnTo>
                    <a:lnTo>
                      <a:pt x="44" y="12"/>
                    </a:lnTo>
                    <a:lnTo>
                      <a:pt x="46" y="16"/>
                    </a:lnTo>
                    <a:lnTo>
                      <a:pt x="48" y="20"/>
                    </a:lnTo>
                    <a:lnTo>
                      <a:pt x="48" y="25"/>
                    </a:lnTo>
                    <a:lnTo>
                      <a:pt x="48" y="29"/>
                    </a:lnTo>
                    <a:lnTo>
                      <a:pt x="46" y="35"/>
                    </a:lnTo>
                    <a:lnTo>
                      <a:pt x="44" y="39"/>
                    </a:lnTo>
                    <a:lnTo>
                      <a:pt x="42" y="43"/>
                    </a:lnTo>
                    <a:lnTo>
                      <a:pt x="39" y="45"/>
                    </a:lnTo>
                    <a:lnTo>
                      <a:pt x="33" y="46"/>
                    </a:lnTo>
                    <a:lnTo>
                      <a:pt x="29" y="48"/>
                    </a:lnTo>
                    <a:lnTo>
                      <a:pt x="25" y="48"/>
                    </a:lnTo>
                    <a:lnTo>
                      <a:pt x="19" y="48"/>
                    </a:lnTo>
                    <a:lnTo>
                      <a:pt x="16" y="46"/>
                    </a:lnTo>
                    <a:lnTo>
                      <a:pt x="10" y="45"/>
                    </a:lnTo>
                    <a:lnTo>
                      <a:pt x="8" y="43"/>
                    </a:lnTo>
                    <a:lnTo>
                      <a:pt x="4" y="39"/>
                    </a:lnTo>
                    <a:lnTo>
                      <a:pt x="2" y="35"/>
                    </a:lnTo>
                    <a:lnTo>
                      <a:pt x="0" y="29"/>
                    </a:lnTo>
                    <a:lnTo>
                      <a:pt x="0" y="25"/>
                    </a:lnTo>
                    <a:lnTo>
                      <a:pt x="0" y="20"/>
                    </a:lnTo>
                    <a:lnTo>
                      <a:pt x="2" y="16"/>
                    </a:lnTo>
                    <a:lnTo>
                      <a:pt x="4" y="12"/>
                    </a:lnTo>
                    <a:lnTo>
                      <a:pt x="8" y="8"/>
                    </a:lnTo>
                    <a:lnTo>
                      <a:pt x="10" y="4"/>
                    </a:lnTo>
                    <a:lnTo>
                      <a:pt x="16" y="2"/>
                    </a:lnTo>
                    <a:lnTo>
                      <a:pt x="19" y="0"/>
                    </a:lnTo>
                    <a:lnTo>
                      <a:pt x="25"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88" name=""/>
              <p:cNvSpPr/>
              <p:nvPr/>
            </p:nvSpPr>
            <p:spPr>
              <a:xfrm>
                <a:off x="1648080" y="4434480"/>
                <a:ext cx="114480" cy="40320"/>
              </a:xfrm>
              <a:custGeom>
                <a:avLst/>
                <a:gdLst/>
                <a:ahLst/>
                <a:rect l="l" t="t" r="r" b="b"/>
                <a:pathLst>
                  <a:path w="48" h="19">
                    <a:moveTo>
                      <a:pt x="0" y="13"/>
                    </a:moveTo>
                    <a:lnTo>
                      <a:pt x="2" y="10"/>
                    </a:lnTo>
                    <a:lnTo>
                      <a:pt x="4" y="6"/>
                    </a:lnTo>
                    <a:lnTo>
                      <a:pt x="8" y="4"/>
                    </a:lnTo>
                    <a:lnTo>
                      <a:pt x="12" y="2"/>
                    </a:lnTo>
                    <a:lnTo>
                      <a:pt x="16" y="0"/>
                    </a:lnTo>
                    <a:lnTo>
                      <a:pt x="19" y="2"/>
                    </a:lnTo>
                    <a:lnTo>
                      <a:pt x="21" y="6"/>
                    </a:lnTo>
                    <a:lnTo>
                      <a:pt x="25" y="12"/>
                    </a:lnTo>
                    <a:lnTo>
                      <a:pt x="27" y="15"/>
                    </a:lnTo>
                    <a:lnTo>
                      <a:pt x="31" y="17"/>
                    </a:lnTo>
                    <a:lnTo>
                      <a:pt x="33" y="19"/>
                    </a:lnTo>
                    <a:lnTo>
                      <a:pt x="37" y="19"/>
                    </a:lnTo>
                    <a:lnTo>
                      <a:pt x="39" y="19"/>
                    </a:lnTo>
                    <a:lnTo>
                      <a:pt x="42" y="17"/>
                    </a:lnTo>
                    <a:lnTo>
                      <a:pt x="46" y="15"/>
                    </a:lnTo>
                    <a:lnTo>
                      <a:pt x="48" y="12"/>
                    </a:lnTo>
                  </a:path>
                </a:pathLst>
              </a:custGeom>
              <a:noFill/>
              <a:ln w="6480">
                <a:solidFill>
                  <a:srgbClr val="1f1a17"/>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grpSp>
        <p:grpSp>
          <p:nvGrpSpPr>
            <p:cNvPr id="1789" name=""/>
            <p:cNvGrpSpPr/>
            <p:nvPr/>
          </p:nvGrpSpPr>
          <p:grpSpPr>
            <a:xfrm>
              <a:off x="1598760" y="4681440"/>
              <a:ext cx="282600" cy="228240"/>
              <a:chOff x="1598760" y="4681440"/>
              <a:chExt cx="282600" cy="228240"/>
            </a:xfrm>
          </p:grpSpPr>
          <p:sp>
            <p:nvSpPr>
              <p:cNvPr id="1790" name=""/>
              <p:cNvSpPr/>
              <p:nvPr/>
            </p:nvSpPr>
            <p:spPr>
              <a:xfrm>
                <a:off x="1598760" y="4774680"/>
                <a:ext cx="282600" cy="135000"/>
              </a:xfrm>
              <a:prstGeom prst="rect">
                <a:avLst/>
              </a:pr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91" name=""/>
              <p:cNvSpPr/>
              <p:nvPr/>
            </p:nvSpPr>
            <p:spPr>
              <a:xfrm>
                <a:off x="1598760" y="4774680"/>
                <a:ext cx="282600" cy="13500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92" name=""/>
              <p:cNvSpPr/>
              <p:nvPr/>
            </p:nvSpPr>
            <p:spPr>
              <a:xfrm>
                <a:off x="1598760" y="4699440"/>
                <a:ext cx="99000" cy="70560"/>
              </a:xfrm>
              <a:prstGeom prst="rect">
                <a:avLst/>
              </a:prstGeom>
              <a:solidFill>
                <a:srgbClr val="0073c6"/>
              </a:solidFill>
              <a:ln w="0">
                <a:noFill/>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1793" name=""/>
              <p:cNvSpPr/>
              <p:nvPr/>
            </p:nvSpPr>
            <p:spPr>
              <a:xfrm>
                <a:off x="1598760" y="4699440"/>
                <a:ext cx="99000" cy="70560"/>
              </a:xfrm>
              <a:prstGeom prst="rect">
                <a:avLst/>
              </a:prstGeom>
              <a:noFill/>
              <a:ln w="6480">
                <a:solidFill>
                  <a:srgbClr val="1f1a17"/>
                </a:solidFill>
                <a:miter/>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Arial"/>
                </a:endParaRPr>
              </a:p>
            </p:txBody>
          </p:sp>
          <p:sp>
            <p:nvSpPr>
              <p:cNvPr id="1794" name=""/>
              <p:cNvSpPr/>
              <p:nvPr/>
            </p:nvSpPr>
            <p:spPr>
              <a:xfrm>
                <a:off x="1607400" y="4681440"/>
                <a:ext cx="78120" cy="13320"/>
              </a:xfrm>
              <a:prstGeom prst="rect">
                <a:avLst/>
              </a:prstGeom>
              <a:solidFill>
                <a:srgbClr val="0073c6"/>
              </a:solidFill>
              <a:ln w="0">
                <a:noFill/>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1795" name=""/>
              <p:cNvSpPr/>
              <p:nvPr/>
            </p:nvSpPr>
            <p:spPr>
              <a:xfrm>
                <a:off x="1607400" y="4681440"/>
                <a:ext cx="78120" cy="13320"/>
              </a:xfrm>
              <a:prstGeom prst="rect">
                <a:avLst/>
              </a:prstGeom>
              <a:noFill/>
              <a:ln w="6480">
                <a:solidFill>
                  <a:srgbClr val="1f1a17"/>
                </a:solidFill>
                <a:miter/>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1796" name=""/>
              <p:cNvSpPr/>
              <p:nvPr/>
            </p:nvSpPr>
            <p:spPr>
              <a:xfrm>
                <a:off x="1732320" y="4690440"/>
                <a:ext cx="9000" cy="79200"/>
              </a:xfrm>
              <a:prstGeom prst="rect">
                <a:avLst/>
              </a:prstGeom>
              <a:solidFill>
                <a:srgbClr val="0073c6"/>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797" name=""/>
              <p:cNvSpPr/>
              <p:nvPr/>
            </p:nvSpPr>
            <p:spPr>
              <a:xfrm>
                <a:off x="1732320" y="4690440"/>
                <a:ext cx="9000" cy="79200"/>
              </a:xfrm>
              <a:prstGeom prst="rect">
                <a:avLst/>
              </a:prstGeom>
              <a:noFill/>
              <a:ln w="6480">
                <a:solidFill>
                  <a:srgbClr val="1f1a17"/>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798" name=""/>
              <p:cNvSpPr/>
              <p:nvPr/>
            </p:nvSpPr>
            <p:spPr>
              <a:xfrm>
                <a:off x="1766880" y="4690440"/>
                <a:ext cx="10440" cy="79200"/>
              </a:xfrm>
              <a:prstGeom prst="rect">
                <a:avLst/>
              </a:prstGeom>
              <a:solidFill>
                <a:srgbClr val="0073c6"/>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799" name=""/>
              <p:cNvSpPr/>
              <p:nvPr/>
            </p:nvSpPr>
            <p:spPr>
              <a:xfrm>
                <a:off x="1766880" y="4690440"/>
                <a:ext cx="10440" cy="79200"/>
              </a:xfrm>
              <a:prstGeom prst="rect">
                <a:avLst/>
              </a:prstGeom>
              <a:noFill/>
              <a:ln w="6480">
                <a:solidFill>
                  <a:srgbClr val="1f1a17"/>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00" name=""/>
              <p:cNvSpPr/>
              <p:nvPr/>
            </p:nvSpPr>
            <p:spPr>
              <a:xfrm>
                <a:off x="1803240" y="4690440"/>
                <a:ext cx="8640" cy="79200"/>
              </a:xfrm>
              <a:prstGeom prst="rect">
                <a:avLst/>
              </a:prstGeom>
              <a:solidFill>
                <a:srgbClr val="0073c6"/>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01" name=""/>
              <p:cNvSpPr/>
              <p:nvPr/>
            </p:nvSpPr>
            <p:spPr>
              <a:xfrm>
                <a:off x="1803240" y="4690440"/>
                <a:ext cx="8640" cy="79200"/>
              </a:xfrm>
              <a:prstGeom prst="rect">
                <a:avLst/>
              </a:prstGeom>
              <a:noFill/>
              <a:ln w="6480">
                <a:solidFill>
                  <a:srgbClr val="1f1a17"/>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02" name=""/>
              <p:cNvSpPr/>
              <p:nvPr/>
            </p:nvSpPr>
            <p:spPr>
              <a:xfrm>
                <a:off x="1840680" y="4690440"/>
                <a:ext cx="10440" cy="79200"/>
              </a:xfrm>
              <a:prstGeom prst="rect">
                <a:avLst/>
              </a:prstGeom>
              <a:solidFill>
                <a:srgbClr val="0073c6"/>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03" name=""/>
              <p:cNvSpPr/>
              <p:nvPr/>
            </p:nvSpPr>
            <p:spPr>
              <a:xfrm>
                <a:off x="1840680" y="4690440"/>
                <a:ext cx="10440" cy="79200"/>
              </a:xfrm>
              <a:prstGeom prst="rect">
                <a:avLst/>
              </a:prstGeom>
              <a:noFill/>
              <a:ln w="6480">
                <a:solidFill>
                  <a:srgbClr val="1f1a17"/>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04" name=""/>
              <p:cNvSpPr/>
              <p:nvPr/>
            </p:nvSpPr>
            <p:spPr>
              <a:xfrm>
                <a:off x="1617840" y="4770000"/>
                <a:ext cx="263160" cy="49680"/>
              </a:xfrm>
              <a:custGeom>
                <a:avLst/>
                <a:gdLst/>
                <a:ahLst/>
                <a:rect l="l" t="t" r="r" b="b"/>
                <a:pathLst>
                  <a:path w="111" h="23">
                    <a:moveTo>
                      <a:pt x="0" y="0"/>
                    </a:moveTo>
                    <a:lnTo>
                      <a:pt x="0" y="23"/>
                    </a:lnTo>
                    <a:lnTo>
                      <a:pt x="111" y="23"/>
                    </a:lnTo>
                  </a:path>
                </a:pathLst>
              </a:custGeom>
              <a:noFill/>
              <a:ln w="6480">
                <a:solidFill>
                  <a:srgbClr val="1f1a17"/>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1805" name=""/>
              <p:cNvSpPr/>
              <p:nvPr/>
            </p:nvSpPr>
            <p:spPr>
              <a:xfrm>
                <a:off x="1648080" y="4785120"/>
                <a:ext cx="114480" cy="106920"/>
              </a:xfrm>
              <a:custGeom>
                <a:avLst/>
                <a:gdLst/>
                <a:ahLst/>
                <a:rect l="l" t="t" r="r" b="b"/>
                <a:pathLst>
                  <a:path w="48" h="50">
                    <a:moveTo>
                      <a:pt x="25" y="0"/>
                    </a:moveTo>
                    <a:lnTo>
                      <a:pt x="29" y="0"/>
                    </a:lnTo>
                    <a:lnTo>
                      <a:pt x="33" y="2"/>
                    </a:lnTo>
                    <a:lnTo>
                      <a:pt x="39" y="4"/>
                    </a:lnTo>
                    <a:lnTo>
                      <a:pt x="42" y="8"/>
                    </a:lnTo>
                    <a:lnTo>
                      <a:pt x="44" y="12"/>
                    </a:lnTo>
                    <a:lnTo>
                      <a:pt x="46" y="16"/>
                    </a:lnTo>
                    <a:lnTo>
                      <a:pt x="48" y="19"/>
                    </a:lnTo>
                    <a:lnTo>
                      <a:pt x="48" y="25"/>
                    </a:lnTo>
                    <a:lnTo>
                      <a:pt x="48" y="29"/>
                    </a:lnTo>
                    <a:lnTo>
                      <a:pt x="46" y="35"/>
                    </a:lnTo>
                    <a:lnTo>
                      <a:pt x="44" y="39"/>
                    </a:lnTo>
                    <a:lnTo>
                      <a:pt x="42" y="43"/>
                    </a:lnTo>
                    <a:lnTo>
                      <a:pt x="39" y="44"/>
                    </a:lnTo>
                    <a:lnTo>
                      <a:pt x="33" y="48"/>
                    </a:lnTo>
                    <a:lnTo>
                      <a:pt x="29" y="48"/>
                    </a:lnTo>
                    <a:lnTo>
                      <a:pt x="25" y="50"/>
                    </a:lnTo>
                    <a:lnTo>
                      <a:pt x="19" y="48"/>
                    </a:lnTo>
                    <a:lnTo>
                      <a:pt x="16" y="48"/>
                    </a:lnTo>
                    <a:lnTo>
                      <a:pt x="10" y="44"/>
                    </a:lnTo>
                    <a:lnTo>
                      <a:pt x="8" y="43"/>
                    </a:lnTo>
                    <a:lnTo>
                      <a:pt x="4" y="39"/>
                    </a:lnTo>
                    <a:lnTo>
                      <a:pt x="2" y="35"/>
                    </a:lnTo>
                    <a:lnTo>
                      <a:pt x="0" y="29"/>
                    </a:lnTo>
                    <a:lnTo>
                      <a:pt x="0" y="25"/>
                    </a:lnTo>
                    <a:lnTo>
                      <a:pt x="0" y="19"/>
                    </a:lnTo>
                    <a:lnTo>
                      <a:pt x="2" y="16"/>
                    </a:lnTo>
                    <a:lnTo>
                      <a:pt x="4" y="12"/>
                    </a:lnTo>
                    <a:lnTo>
                      <a:pt x="8" y="8"/>
                    </a:lnTo>
                    <a:lnTo>
                      <a:pt x="10" y="4"/>
                    </a:lnTo>
                    <a:lnTo>
                      <a:pt x="16" y="2"/>
                    </a:lnTo>
                    <a:lnTo>
                      <a:pt x="19" y="0"/>
                    </a:lnTo>
                    <a:lnTo>
                      <a:pt x="25" y="0"/>
                    </a:lnTo>
                    <a:close/>
                  </a:path>
                </a:pathLst>
              </a:cu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06" name=""/>
              <p:cNvSpPr/>
              <p:nvPr/>
            </p:nvSpPr>
            <p:spPr>
              <a:xfrm>
                <a:off x="1648080" y="4785120"/>
                <a:ext cx="114480" cy="106920"/>
              </a:xfrm>
              <a:custGeom>
                <a:avLst/>
                <a:gdLst/>
                <a:ahLst/>
                <a:rect l="l" t="t" r="r" b="b"/>
                <a:pathLst>
                  <a:path w="48" h="50">
                    <a:moveTo>
                      <a:pt x="25" y="0"/>
                    </a:moveTo>
                    <a:lnTo>
                      <a:pt x="29" y="0"/>
                    </a:lnTo>
                    <a:lnTo>
                      <a:pt x="33" y="2"/>
                    </a:lnTo>
                    <a:lnTo>
                      <a:pt x="39" y="4"/>
                    </a:lnTo>
                    <a:lnTo>
                      <a:pt x="42" y="8"/>
                    </a:lnTo>
                    <a:lnTo>
                      <a:pt x="44" y="12"/>
                    </a:lnTo>
                    <a:lnTo>
                      <a:pt x="46" y="16"/>
                    </a:lnTo>
                    <a:lnTo>
                      <a:pt x="48" y="19"/>
                    </a:lnTo>
                    <a:lnTo>
                      <a:pt x="48" y="25"/>
                    </a:lnTo>
                    <a:lnTo>
                      <a:pt x="48" y="29"/>
                    </a:lnTo>
                    <a:lnTo>
                      <a:pt x="46" y="35"/>
                    </a:lnTo>
                    <a:lnTo>
                      <a:pt x="44" y="39"/>
                    </a:lnTo>
                    <a:lnTo>
                      <a:pt x="42" y="43"/>
                    </a:lnTo>
                    <a:lnTo>
                      <a:pt x="39" y="44"/>
                    </a:lnTo>
                    <a:lnTo>
                      <a:pt x="33" y="48"/>
                    </a:lnTo>
                    <a:lnTo>
                      <a:pt x="29" y="48"/>
                    </a:lnTo>
                    <a:lnTo>
                      <a:pt x="25" y="50"/>
                    </a:lnTo>
                    <a:lnTo>
                      <a:pt x="19" y="48"/>
                    </a:lnTo>
                    <a:lnTo>
                      <a:pt x="16" y="48"/>
                    </a:lnTo>
                    <a:lnTo>
                      <a:pt x="10" y="44"/>
                    </a:lnTo>
                    <a:lnTo>
                      <a:pt x="8" y="43"/>
                    </a:lnTo>
                    <a:lnTo>
                      <a:pt x="4" y="39"/>
                    </a:lnTo>
                    <a:lnTo>
                      <a:pt x="2" y="35"/>
                    </a:lnTo>
                    <a:lnTo>
                      <a:pt x="0" y="29"/>
                    </a:lnTo>
                    <a:lnTo>
                      <a:pt x="0" y="25"/>
                    </a:lnTo>
                    <a:lnTo>
                      <a:pt x="0" y="19"/>
                    </a:lnTo>
                    <a:lnTo>
                      <a:pt x="2" y="16"/>
                    </a:lnTo>
                    <a:lnTo>
                      <a:pt x="4" y="12"/>
                    </a:lnTo>
                    <a:lnTo>
                      <a:pt x="8" y="8"/>
                    </a:lnTo>
                    <a:lnTo>
                      <a:pt x="10" y="4"/>
                    </a:lnTo>
                    <a:lnTo>
                      <a:pt x="16" y="2"/>
                    </a:lnTo>
                    <a:lnTo>
                      <a:pt x="19" y="0"/>
                    </a:lnTo>
                    <a:lnTo>
                      <a:pt x="25"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07" name=""/>
              <p:cNvSpPr/>
              <p:nvPr/>
            </p:nvSpPr>
            <p:spPr>
              <a:xfrm>
                <a:off x="1648080" y="4810680"/>
                <a:ext cx="114480" cy="36000"/>
              </a:xfrm>
              <a:custGeom>
                <a:avLst/>
                <a:gdLst/>
                <a:ahLst/>
                <a:rect l="l" t="t" r="r" b="b"/>
                <a:pathLst>
                  <a:path w="48" h="17">
                    <a:moveTo>
                      <a:pt x="0" y="11"/>
                    </a:moveTo>
                    <a:lnTo>
                      <a:pt x="2" y="7"/>
                    </a:lnTo>
                    <a:lnTo>
                      <a:pt x="4" y="4"/>
                    </a:lnTo>
                    <a:lnTo>
                      <a:pt x="8" y="2"/>
                    </a:lnTo>
                    <a:lnTo>
                      <a:pt x="12" y="0"/>
                    </a:lnTo>
                    <a:lnTo>
                      <a:pt x="16" y="0"/>
                    </a:lnTo>
                    <a:lnTo>
                      <a:pt x="19" y="0"/>
                    </a:lnTo>
                    <a:lnTo>
                      <a:pt x="21" y="4"/>
                    </a:lnTo>
                    <a:lnTo>
                      <a:pt x="25" y="9"/>
                    </a:lnTo>
                    <a:lnTo>
                      <a:pt x="27" y="13"/>
                    </a:lnTo>
                    <a:lnTo>
                      <a:pt x="31" y="15"/>
                    </a:lnTo>
                    <a:lnTo>
                      <a:pt x="33" y="17"/>
                    </a:lnTo>
                    <a:lnTo>
                      <a:pt x="37" y="17"/>
                    </a:lnTo>
                    <a:lnTo>
                      <a:pt x="39" y="17"/>
                    </a:lnTo>
                    <a:lnTo>
                      <a:pt x="42" y="15"/>
                    </a:lnTo>
                    <a:lnTo>
                      <a:pt x="46" y="13"/>
                    </a:lnTo>
                    <a:lnTo>
                      <a:pt x="48" y="9"/>
                    </a:lnTo>
                  </a:path>
                </a:pathLst>
              </a:custGeom>
              <a:noFill/>
              <a:ln w="6480">
                <a:solidFill>
                  <a:srgbClr val="1f1a17"/>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grpSp>
        <p:grpSp>
          <p:nvGrpSpPr>
            <p:cNvPr id="1808" name=""/>
            <p:cNvGrpSpPr/>
            <p:nvPr/>
          </p:nvGrpSpPr>
          <p:grpSpPr>
            <a:xfrm>
              <a:off x="1598760" y="5060880"/>
              <a:ext cx="282600" cy="221760"/>
              <a:chOff x="1598760" y="5060880"/>
              <a:chExt cx="282600" cy="221760"/>
            </a:xfrm>
          </p:grpSpPr>
          <p:sp>
            <p:nvSpPr>
              <p:cNvPr id="1809" name=""/>
              <p:cNvSpPr/>
              <p:nvPr/>
            </p:nvSpPr>
            <p:spPr>
              <a:xfrm>
                <a:off x="1598760" y="5147640"/>
                <a:ext cx="282600" cy="135000"/>
              </a:xfrm>
              <a:prstGeom prst="rect">
                <a:avLst/>
              </a:pr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10" name=""/>
              <p:cNvSpPr/>
              <p:nvPr/>
            </p:nvSpPr>
            <p:spPr>
              <a:xfrm>
                <a:off x="1598760" y="5147640"/>
                <a:ext cx="282600" cy="13500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11" name=""/>
              <p:cNvSpPr/>
              <p:nvPr/>
            </p:nvSpPr>
            <p:spPr>
              <a:xfrm>
                <a:off x="1598760" y="5077440"/>
                <a:ext cx="99000" cy="70200"/>
              </a:xfrm>
              <a:prstGeom prst="rect">
                <a:avLst/>
              </a:prstGeom>
              <a:solidFill>
                <a:srgbClr val="0073c6"/>
              </a:solidFill>
              <a:ln w="0">
                <a:noFill/>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1812" name=""/>
              <p:cNvSpPr/>
              <p:nvPr/>
            </p:nvSpPr>
            <p:spPr>
              <a:xfrm>
                <a:off x="1598760" y="5077440"/>
                <a:ext cx="99000" cy="70200"/>
              </a:xfrm>
              <a:prstGeom prst="rect">
                <a:avLst/>
              </a:prstGeom>
              <a:noFill/>
              <a:ln w="6480">
                <a:solidFill>
                  <a:srgbClr val="1f1a17"/>
                </a:solidFill>
                <a:miter/>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1813" name=""/>
              <p:cNvSpPr/>
              <p:nvPr/>
            </p:nvSpPr>
            <p:spPr>
              <a:xfrm>
                <a:off x="1607400" y="5060880"/>
                <a:ext cx="78120" cy="12240"/>
              </a:xfrm>
              <a:prstGeom prst="rect">
                <a:avLst/>
              </a:prstGeom>
              <a:solidFill>
                <a:srgbClr val="0073c6"/>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1814" name=""/>
              <p:cNvSpPr/>
              <p:nvPr/>
            </p:nvSpPr>
            <p:spPr>
              <a:xfrm>
                <a:off x="1607400" y="5060880"/>
                <a:ext cx="78120" cy="12240"/>
              </a:xfrm>
              <a:prstGeom prst="rect">
                <a:avLst/>
              </a:prstGeom>
              <a:noFill/>
              <a:ln w="6480">
                <a:solidFill>
                  <a:srgbClr val="1f1a17"/>
                </a:solidFill>
                <a:miter/>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1815" name=""/>
              <p:cNvSpPr/>
              <p:nvPr/>
            </p:nvSpPr>
            <p:spPr>
              <a:xfrm>
                <a:off x="1732320" y="5068080"/>
                <a:ext cx="9000" cy="79560"/>
              </a:xfrm>
              <a:prstGeom prst="rect">
                <a:avLst/>
              </a:prstGeom>
              <a:solidFill>
                <a:srgbClr val="0073c6"/>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816" name=""/>
              <p:cNvSpPr/>
              <p:nvPr/>
            </p:nvSpPr>
            <p:spPr>
              <a:xfrm>
                <a:off x="1732320" y="5068080"/>
                <a:ext cx="9000" cy="79560"/>
              </a:xfrm>
              <a:prstGeom prst="rect">
                <a:avLst/>
              </a:prstGeom>
              <a:noFill/>
              <a:ln w="6480">
                <a:solidFill>
                  <a:srgbClr val="1f1a17"/>
                </a:solidFill>
                <a:miter/>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817" name=""/>
              <p:cNvSpPr/>
              <p:nvPr/>
            </p:nvSpPr>
            <p:spPr>
              <a:xfrm>
                <a:off x="1766880" y="5068080"/>
                <a:ext cx="10440" cy="79560"/>
              </a:xfrm>
              <a:prstGeom prst="rect">
                <a:avLst/>
              </a:prstGeom>
              <a:solidFill>
                <a:srgbClr val="0073c6"/>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818" name=""/>
              <p:cNvSpPr/>
              <p:nvPr/>
            </p:nvSpPr>
            <p:spPr>
              <a:xfrm>
                <a:off x="1766880" y="5068080"/>
                <a:ext cx="10440" cy="79560"/>
              </a:xfrm>
              <a:prstGeom prst="rect">
                <a:avLst/>
              </a:prstGeom>
              <a:noFill/>
              <a:ln w="6480">
                <a:solidFill>
                  <a:srgbClr val="1f1a17"/>
                </a:solidFill>
                <a:miter/>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819" name=""/>
              <p:cNvSpPr/>
              <p:nvPr/>
            </p:nvSpPr>
            <p:spPr>
              <a:xfrm>
                <a:off x="1803240" y="5068080"/>
                <a:ext cx="8640" cy="79560"/>
              </a:xfrm>
              <a:prstGeom prst="rect">
                <a:avLst/>
              </a:prstGeom>
              <a:solidFill>
                <a:srgbClr val="0073c6"/>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820" name=""/>
              <p:cNvSpPr/>
              <p:nvPr/>
            </p:nvSpPr>
            <p:spPr>
              <a:xfrm>
                <a:off x="1803240" y="5068080"/>
                <a:ext cx="8640" cy="79560"/>
              </a:xfrm>
              <a:prstGeom prst="rect">
                <a:avLst/>
              </a:prstGeom>
              <a:noFill/>
              <a:ln w="6480">
                <a:solidFill>
                  <a:srgbClr val="1f1a17"/>
                </a:solidFill>
                <a:miter/>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821" name=""/>
              <p:cNvSpPr/>
              <p:nvPr/>
            </p:nvSpPr>
            <p:spPr>
              <a:xfrm>
                <a:off x="1840680" y="5068080"/>
                <a:ext cx="10440" cy="79560"/>
              </a:xfrm>
              <a:prstGeom prst="rect">
                <a:avLst/>
              </a:prstGeom>
              <a:solidFill>
                <a:srgbClr val="0073c6"/>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822" name=""/>
              <p:cNvSpPr/>
              <p:nvPr/>
            </p:nvSpPr>
            <p:spPr>
              <a:xfrm>
                <a:off x="1840680" y="5068080"/>
                <a:ext cx="10440" cy="79560"/>
              </a:xfrm>
              <a:prstGeom prst="rect">
                <a:avLst/>
              </a:prstGeom>
              <a:noFill/>
              <a:ln w="6480">
                <a:solidFill>
                  <a:srgbClr val="1f1a17"/>
                </a:solidFill>
                <a:miter/>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823" name=""/>
              <p:cNvSpPr/>
              <p:nvPr/>
            </p:nvSpPr>
            <p:spPr>
              <a:xfrm>
                <a:off x="1617840" y="5147640"/>
                <a:ext cx="263160" cy="49320"/>
              </a:xfrm>
              <a:custGeom>
                <a:avLst/>
                <a:gdLst/>
                <a:ahLst/>
                <a:rect l="l" t="t" r="r" b="b"/>
                <a:pathLst>
                  <a:path w="111" h="23">
                    <a:moveTo>
                      <a:pt x="0" y="0"/>
                    </a:moveTo>
                    <a:lnTo>
                      <a:pt x="0" y="23"/>
                    </a:lnTo>
                    <a:lnTo>
                      <a:pt x="111" y="23"/>
                    </a:lnTo>
                  </a:path>
                </a:pathLst>
              </a:custGeom>
              <a:noFill/>
              <a:ln w="6480">
                <a:solidFill>
                  <a:srgbClr val="1f1a17"/>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1824" name=""/>
              <p:cNvSpPr/>
              <p:nvPr/>
            </p:nvSpPr>
            <p:spPr>
              <a:xfrm>
                <a:off x="1648080" y="5162760"/>
                <a:ext cx="114480" cy="106200"/>
              </a:xfrm>
              <a:custGeom>
                <a:avLst/>
                <a:gdLst/>
                <a:ahLst/>
                <a:rect l="l" t="t" r="r" b="b"/>
                <a:pathLst>
                  <a:path w="48" h="50">
                    <a:moveTo>
                      <a:pt x="25" y="0"/>
                    </a:moveTo>
                    <a:lnTo>
                      <a:pt x="29" y="0"/>
                    </a:lnTo>
                    <a:lnTo>
                      <a:pt x="33" y="2"/>
                    </a:lnTo>
                    <a:lnTo>
                      <a:pt x="39" y="4"/>
                    </a:lnTo>
                    <a:lnTo>
                      <a:pt x="42" y="8"/>
                    </a:lnTo>
                    <a:lnTo>
                      <a:pt x="44" y="12"/>
                    </a:lnTo>
                    <a:lnTo>
                      <a:pt x="46" y="16"/>
                    </a:lnTo>
                    <a:lnTo>
                      <a:pt x="48" y="20"/>
                    </a:lnTo>
                    <a:lnTo>
                      <a:pt x="48" y="25"/>
                    </a:lnTo>
                    <a:lnTo>
                      <a:pt x="48" y="29"/>
                    </a:lnTo>
                    <a:lnTo>
                      <a:pt x="46" y="35"/>
                    </a:lnTo>
                    <a:lnTo>
                      <a:pt x="44" y="39"/>
                    </a:lnTo>
                    <a:lnTo>
                      <a:pt x="42" y="43"/>
                    </a:lnTo>
                    <a:lnTo>
                      <a:pt x="39" y="45"/>
                    </a:lnTo>
                    <a:lnTo>
                      <a:pt x="33" y="48"/>
                    </a:lnTo>
                    <a:lnTo>
                      <a:pt x="29" y="48"/>
                    </a:lnTo>
                    <a:lnTo>
                      <a:pt x="25" y="50"/>
                    </a:lnTo>
                    <a:lnTo>
                      <a:pt x="19" y="48"/>
                    </a:lnTo>
                    <a:lnTo>
                      <a:pt x="16" y="48"/>
                    </a:lnTo>
                    <a:lnTo>
                      <a:pt x="10" y="45"/>
                    </a:lnTo>
                    <a:lnTo>
                      <a:pt x="8" y="43"/>
                    </a:lnTo>
                    <a:lnTo>
                      <a:pt x="4" y="39"/>
                    </a:lnTo>
                    <a:lnTo>
                      <a:pt x="2" y="35"/>
                    </a:lnTo>
                    <a:lnTo>
                      <a:pt x="0" y="29"/>
                    </a:lnTo>
                    <a:lnTo>
                      <a:pt x="0" y="25"/>
                    </a:lnTo>
                    <a:lnTo>
                      <a:pt x="0" y="20"/>
                    </a:lnTo>
                    <a:lnTo>
                      <a:pt x="2" y="16"/>
                    </a:lnTo>
                    <a:lnTo>
                      <a:pt x="4" y="12"/>
                    </a:lnTo>
                    <a:lnTo>
                      <a:pt x="8" y="8"/>
                    </a:lnTo>
                    <a:lnTo>
                      <a:pt x="10" y="4"/>
                    </a:lnTo>
                    <a:lnTo>
                      <a:pt x="16" y="2"/>
                    </a:lnTo>
                    <a:lnTo>
                      <a:pt x="19" y="0"/>
                    </a:lnTo>
                    <a:lnTo>
                      <a:pt x="25" y="0"/>
                    </a:lnTo>
                    <a:close/>
                  </a:path>
                </a:pathLst>
              </a:cu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25" name=""/>
              <p:cNvSpPr/>
              <p:nvPr/>
            </p:nvSpPr>
            <p:spPr>
              <a:xfrm>
                <a:off x="1648080" y="5162760"/>
                <a:ext cx="114480" cy="106200"/>
              </a:xfrm>
              <a:custGeom>
                <a:avLst/>
                <a:gdLst/>
                <a:ahLst/>
                <a:rect l="l" t="t" r="r" b="b"/>
                <a:pathLst>
                  <a:path w="48" h="50">
                    <a:moveTo>
                      <a:pt x="25" y="0"/>
                    </a:moveTo>
                    <a:lnTo>
                      <a:pt x="29" y="0"/>
                    </a:lnTo>
                    <a:lnTo>
                      <a:pt x="33" y="2"/>
                    </a:lnTo>
                    <a:lnTo>
                      <a:pt x="39" y="4"/>
                    </a:lnTo>
                    <a:lnTo>
                      <a:pt x="42" y="8"/>
                    </a:lnTo>
                    <a:lnTo>
                      <a:pt x="44" y="12"/>
                    </a:lnTo>
                    <a:lnTo>
                      <a:pt x="46" y="16"/>
                    </a:lnTo>
                    <a:lnTo>
                      <a:pt x="48" y="20"/>
                    </a:lnTo>
                    <a:lnTo>
                      <a:pt x="48" y="25"/>
                    </a:lnTo>
                    <a:lnTo>
                      <a:pt x="48" y="29"/>
                    </a:lnTo>
                    <a:lnTo>
                      <a:pt x="46" y="35"/>
                    </a:lnTo>
                    <a:lnTo>
                      <a:pt x="44" y="39"/>
                    </a:lnTo>
                    <a:lnTo>
                      <a:pt x="42" y="43"/>
                    </a:lnTo>
                    <a:lnTo>
                      <a:pt x="39" y="45"/>
                    </a:lnTo>
                    <a:lnTo>
                      <a:pt x="33" y="48"/>
                    </a:lnTo>
                    <a:lnTo>
                      <a:pt x="29" y="48"/>
                    </a:lnTo>
                    <a:lnTo>
                      <a:pt x="25" y="50"/>
                    </a:lnTo>
                    <a:lnTo>
                      <a:pt x="19" y="48"/>
                    </a:lnTo>
                    <a:lnTo>
                      <a:pt x="16" y="48"/>
                    </a:lnTo>
                    <a:lnTo>
                      <a:pt x="10" y="45"/>
                    </a:lnTo>
                    <a:lnTo>
                      <a:pt x="8" y="43"/>
                    </a:lnTo>
                    <a:lnTo>
                      <a:pt x="4" y="39"/>
                    </a:lnTo>
                    <a:lnTo>
                      <a:pt x="2" y="35"/>
                    </a:lnTo>
                    <a:lnTo>
                      <a:pt x="0" y="29"/>
                    </a:lnTo>
                    <a:lnTo>
                      <a:pt x="0" y="25"/>
                    </a:lnTo>
                    <a:lnTo>
                      <a:pt x="0" y="20"/>
                    </a:lnTo>
                    <a:lnTo>
                      <a:pt x="2" y="16"/>
                    </a:lnTo>
                    <a:lnTo>
                      <a:pt x="4" y="12"/>
                    </a:lnTo>
                    <a:lnTo>
                      <a:pt x="8" y="8"/>
                    </a:lnTo>
                    <a:lnTo>
                      <a:pt x="10" y="4"/>
                    </a:lnTo>
                    <a:lnTo>
                      <a:pt x="16" y="2"/>
                    </a:lnTo>
                    <a:lnTo>
                      <a:pt x="19" y="0"/>
                    </a:lnTo>
                    <a:lnTo>
                      <a:pt x="25"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26" name=""/>
              <p:cNvSpPr/>
              <p:nvPr/>
            </p:nvSpPr>
            <p:spPr>
              <a:xfrm>
                <a:off x="1648080" y="5188320"/>
                <a:ext cx="114480" cy="36000"/>
              </a:xfrm>
              <a:custGeom>
                <a:avLst/>
                <a:gdLst/>
                <a:ahLst/>
                <a:rect l="l" t="t" r="r" b="b"/>
                <a:pathLst>
                  <a:path w="48" h="17">
                    <a:moveTo>
                      <a:pt x="0" y="11"/>
                    </a:moveTo>
                    <a:lnTo>
                      <a:pt x="2" y="8"/>
                    </a:lnTo>
                    <a:lnTo>
                      <a:pt x="4" y="4"/>
                    </a:lnTo>
                    <a:lnTo>
                      <a:pt x="8" y="2"/>
                    </a:lnTo>
                    <a:lnTo>
                      <a:pt x="12" y="0"/>
                    </a:lnTo>
                    <a:lnTo>
                      <a:pt x="16" y="0"/>
                    </a:lnTo>
                    <a:lnTo>
                      <a:pt x="19" y="0"/>
                    </a:lnTo>
                    <a:lnTo>
                      <a:pt x="21" y="4"/>
                    </a:lnTo>
                    <a:lnTo>
                      <a:pt x="25" y="10"/>
                    </a:lnTo>
                    <a:lnTo>
                      <a:pt x="27" y="13"/>
                    </a:lnTo>
                    <a:lnTo>
                      <a:pt x="31" y="15"/>
                    </a:lnTo>
                    <a:lnTo>
                      <a:pt x="33" y="17"/>
                    </a:lnTo>
                    <a:lnTo>
                      <a:pt x="37" y="17"/>
                    </a:lnTo>
                    <a:lnTo>
                      <a:pt x="39" y="17"/>
                    </a:lnTo>
                    <a:lnTo>
                      <a:pt x="42" y="15"/>
                    </a:lnTo>
                    <a:lnTo>
                      <a:pt x="46" y="13"/>
                    </a:lnTo>
                    <a:lnTo>
                      <a:pt x="48" y="11"/>
                    </a:lnTo>
                  </a:path>
                </a:pathLst>
              </a:custGeom>
              <a:noFill/>
              <a:ln w="6480">
                <a:solidFill>
                  <a:srgbClr val="1f1a17"/>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grpSp>
        <p:grpSp>
          <p:nvGrpSpPr>
            <p:cNvPr id="1827" name=""/>
            <p:cNvGrpSpPr/>
            <p:nvPr/>
          </p:nvGrpSpPr>
          <p:grpSpPr>
            <a:xfrm>
              <a:off x="2139840" y="3195360"/>
              <a:ext cx="282240" cy="222120"/>
              <a:chOff x="2139840" y="3195360"/>
              <a:chExt cx="282240" cy="222120"/>
            </a:xfrm>
          </p:grpSpPr>
          <p:sp>
            <p:nvSpPr>
              <p:cNvPr id="1828" name=""/>
              <p:cNvSpPr/>
              <p:nvPr/>
            </p:nvSpPr>
            <p:spPr>
              <a:xfrm>
                <a:off x="2139840" y="3280680"/>
                <a:ext cx="277920" cy="136800"/>
              </a:xfrm>
              <a:prstGeom prst="rect">
                <a:avLst/>
              </a:pr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29" name=""/>
              <p:cNvSpPr/>
              <p:nvPr/>
            </p:nvSpPr>
            <p:spPr>
              <a:xfrm>
                <a:off x="2139840" y="3280680"/>
                <a:ext cx="277920" cy="13680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30" name=""/>
              <p:cNvSpPr/>
              <p:nvPr/>
            </p:nvSpPr>
            <p:spPr>
              <a:xfrm>
                <a:off x="2139840" y="3211920"/>
                <a:ext cx="102240" cy="68760"/>
              </a:xfrm>
              <a:prstGeom prst="rect">
                <a:avLst/>
              </a:prstGeom>
              <a:solidFill>
                <a:srgbClr val="0073c6"/>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1831" name=""/>
              <p:cNvSpPr/>
              <p:nvPr/>
            </p:nvSpPr>
            <p:spPr>
              <a:xfrm>
                <a:off x="2139840" y="3211920"/>
                <a:ext cx="102240" cy="68760"/>
              </a:xfrm>
              <a:prstGeom prst="rect">
                <a:avLst/>
              </a:prstGeom>
              <a:noFill/>
              <a:ln w="6480">
                <a:solidFill>
                  <a:srgbClr val="1f1a17"/>
                </a:solidFill>
                <a:miter/>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Arial"/>
                </a:endParaRPr>
              </a:p>
            </p:txBody>
          </p:sp>
          <p:sp>
            <p:nvSpPr>
              <p:cNvPr id="1832" name=""/>
              <p:cNvSpPr/>
              <p:nvPr/>
            </p:nvSpPr>
            <p:spPr>
              <a:xfrm>
                <a:off x="2150280" y="3195360"/>
                <a:ext cx="78120" cy="13320"/>
              </a:xfrm>
              <a:prstGeom prst="rect">
                <a:avLst/>
              </a:prstGeom>
              <a:solidFill>
                <a:srgbClr val="0073c6"/>
              </a:solidFill>
              <a:ln w="0">
                <a:noFill/>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1833" name=""/>
              <p:cNvSpPr/>
              <p:nvPr/>
            </p:nvSpPr>
            <p:spPr>
              <a:xfrm>
                <a:off x="2150280" y="3195360"/>
                <a:ext cx="78120" cy="13320"/>
              </a:xfrm>
              <a:prstGeom prst="rect">
                <a:avLst/>
              </a:prstGeom>
              <a:noFill/>
              <a:ln w="6480">
                <a:solidFill>
                  <a:srgbClr val="1f1a17"/>
                </a:solidFill>
                <a:miter/>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1834" name=""/>
              <p:cNvSpPr/>
              <p:nvPr/>
            </p:nvSpPr>
            <p:spPr>
              <a:xfrm>
                <a:off x="2273760" y="3208680"/>
                <a:ext cx="8640" cy="76320"/>
              </a:xfrm>
              <a:prstGeom prst="rect">
                <a:avLst/>
              </a:prstGeom>
              <a:solidFill>
                <a:srgbClr val="0073c6"/>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1835" name=""/>
              <p:cNvSpPr/>
              <p:nvPr/>
            </p:nvSpPr>
            <p:spPr>
              <a:xfrm>
                <a:off x="2273760" y="3208680"/>
                <a:ext cx="8640" cy="76320"/>
              </a:xfrm>
              <a:prstGeom prst="rect">
                <a:avLst/>
              </a:prstGeom>
              <a:noFill/>
              <a:ln w="6480">
                <a:solidFill>
                  <a:srgbClr val="1f1a17"/>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1836" name=""/>
              <p:cNvSpPr/>
              <p:nvPr/>
            </p:nvSpPr>
            <p:spPr>
              <a:xfrm>
                <a:off x="2309760" y="3208680"/>
                <a:ext cx="8640" cy="76320"/>
              </a:xfrm>
              <a:prstGeom prst="rect">
                <a:avLst/>
              </a:prstGeom>
              <a:solidFill>
                <a:srgbClr val="0073c6"/>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1837" name=""/>
              <p:cNvSpPr/>
              <p:nvPr/>
            </p:nvSpPr>
            <p:spPr>
              <a:xfrm>
                <a:off x="2309760" y="3208680"/>
                <a:ext cx="8640" cy="76320"/>
              </a:xfrm>
              <a:prstGeom prst="rect">
                <a:avLst/>
              </a:prstGeom>
              <a:noFill/>
              <a:ln w="6480">
                <a:solidFill>
                  <a:srgbClr val="1f1a17"/>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1838" name=""/>
              <p:cNvSpPr/>
              <p:nvPr/>
            </p:nvSpPr>
            <p:spPr>
              <a:xfrm>
                <a:off x="2347200" y="3208680"/>
                <a:ext cx="8640" cy="76320"/>
              </a:xfrm>
              <a:prstGeom prst="rect">
                <a:avLst/>
              </a:prstGeom>
              <a:solidFill>
                <a:srgbClr val="0073c6"/>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1839" name=""/>
              <p:cNvSpPr/>
              <p:nvPr/>
            </p:nvSpPr>
            <p:spPr>
              <a:xfrm>
                <a:off x="2347200" y="3208680"/>
                <a:ext cx="8640" cy="76320"/>
              </a:xfrm>
              <a:prstGeom prst="rect">
                <a:avLst/>
              </a:prstGeom>
              <a:noFill/>
              <a:ln w="6480">
                <a:solidFill>
                  <a:srgbClr val="1f1a17"/>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1840" name=""/>
              <p:cNvSpPr/>
              <p:nvPr/>
            </p:nvSpPr>
            <p:spPr>
              <a:xfrm>
                <a:off x="2383560" y="3208680"/>
                <a:ext cx="4320" cy="76320"/>
              </a:xfrm>
              <a:prstGeom prst="rect">
                <a:avLst/>
              </a:prstGeom>
              <a:solidFill>
                <a:srgbClr val="0073c6"/>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1841" name=""/>
              <p:cNvSpPr/>
              <p:nvPr/>
            </p:nvSpPr>
            <p:spPr>
              <a:xfrm>
                <a:off x="2383560" y="3208680"/>
                <a:ext cx="4320" cy="76320"/>
              </a:xfrm>
              <a:prstGeom prst="rect">
                <a:avLst/>
              </a:prstGeom>
              <a:noFill/>
              <a:ln w="6480">
                <a:solidFill>
                  <a:srgbClr val="1f1a17"/>
                </a:solidFill>
                <a:miter/>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1842" name=""/>
              <p:cNvSpPr/>
              <p:nvPr/>
            </p:nvSpPr>
            <p:spPr>
              <a:xfrm>
                <a:off x="2159280" y="3280680"/>
                <a:ext cx="262800" cy="49680"/>
              </a:xfrm>
              <a:custGeom>
                <a:avLst/>
                <a:gdLst/>
                <a:ahLst/>
                <a:rect l="l" t="t" r="r" b="b"/>
                <a:pathLst>
                  <a:path w="111" h="23">
                    <a:moveTo>
                      <a:pt x="0" y="0"/>
                    </a:moveTo>
                    <a:lnTo>
                      <a:pt x="0" y="23"/>
                    </a:lnTo>
                    <a:lnTo>
                      <a:pt x="111" y="23"/>
                    </a:lnTo>
                  </a:path>
                </a:pathLst>
              </a:custGeom>
              <a:noFill/>
              <a:ln w="6480">
                <a:solidFill>
                  <a:srgbClr val="1f1a17"/>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1843" name=""/>
              <p:cNvSpPr/>
              <p:nvPr/>
            </p:nvSpPr>
            <p:spPr>
              <a:xfrm>
                <a:off x="2192400" y="3301920"/>
                <a:ext cx="114120" cy="103320"/>
              </a:xfrm>
              <a:custGeom>
                <a:avLst/>
                <a:gdLst/>
                <a:ahLst/>
                <a:rect l="l" t="t" r="r" b="b"/>
                <a:pathLst>
                  <a:path w="48" h="48">
                    <a:moveTo>
                      <a:pt x="23" y="0"/>
                    </a:moveTo>
                    <a:lnTo>
                      <a:pt x="28" y="0"/>
                    </a:lnTo>
                    <a:lnTo>
                      <a:pt x="32" y="2"/>
                    </a:lnTo>
                    <a:lnTo>
                      <a:pt x="38" y="4"/>
                    </a:lnTo>
                    <a:lnTo>
                      <a:pt x="40" y="6"/>
                    </a:lnTo>
                    <a:lnTo>
                      <a:pt x="44" y="10"/>
                    </a:lnTo>
                    <a:lnTo>
                      <a:pt x="46" y="13"/>
                    </a:lnTo>
                    <a:lnTo>
                      <a:pt x="48" y="19"/>
                    </a:lnTo>
                    <a:lnTo>
                      <a:pt x="48" y="23"/>
                    </a:lnTo>
                    <a:lnTo>
                      <a:pt x="48" y="29"/>
                    </a:lnTo>
                    <a:lnTo>
                      <a:pt x="46" y="33"/>
                    </a:lnTo>
                    <a:lnTo>
                      <a:pt x="44" y="36"/>
                    </a:lnTo>
                    <a:lnTo>
                      <a:pt x="40" y="40"/>
                    </a:lnTo>
                    <a:lnTo>
                      <a:pt x="38" y="44"/>
                    </a:lnTo>
                    <a:lnTo>
                      <a:pt x="32" y="46"/>
                    </a:lnTo>
                    <a:lnTo>
                      <a:pt x="28" y="48"/>
                    </a:lnTo>
                    <a:lnTo>
                      <a:pt x="23" y="48"/>
                    </a:lnTo>
                    <a:lnTo>
                      <a:pt x="19" y="48"/>
                    </a:lnTo>
                    <a:lnTo>
                      <a:pt x="13" y="46"/>
                    </a:lnTo>
                    <a:lnTo>
                      <a:pt x="9" y="44"/>
                    </a:lnTo>
                    <a:lnTo>
                      <a:pt x="5" y="40"/>
                    </a:lnTo>
                    <a:lnTo>
                      <a:pt x="3" y="36"/>
                    </a:lnTo>
                    <a:lnTo>
                      <a:pt x="1" y="33"/>
                    </a:lnTo>
                    <a:lnTo>
                      <a:pt x="0" y="29"/>
                    </a:lnTo>
                    <a:lnTo>
                      <a:pt x="0" y="23"/>
                    </a:lnTo>
                    <a:lnTo>
                      <a:pt x="0" y="19"/>
                    </a:lnTo>
                    <a:lnTo>
                      <a:pt x="1" y="13"/>
                    </a:lnTo>
                    <a:lnTo>
                      <a:pt x="3" y="10"/>
                    </a:lnTo>
                    <a:lnTo>
                      <a:pt x="5" y="6"/>
                    </a:lnTo>
                    <a:lnTo>
                      <a:pt x="9" y="4"/>
                    </a:lnTo>
                    <a:lnTo>
                      <a:pt x="13" y="2"/>
                    </a:lnTo>
                    <a:lnTo>
                      <a:pt x="19" y="0"/>
                    </a:lnTo>
                    <a:lnTo>
                      <a:pt x="23" y="0"/>
                    </a:lnTo>
                    <a:close/>
                  </a:path>
                </a:pathLst>
              </a:cu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44" name=""/>
              <p:cNvSpPr/>
              <p:nvPr/>
            </p:nvSpPr>
            <p:spPr>
              <a:xfrm>
                <a:off x="2192400" y="3301920"/>
                <a:ext cx="114120" cy="103320"/>
              </a:xfrm>
              <a:custGeom>
                <a:avLst/>
                <a:gdLst/>
                <a:ahLst/>
                <a:rect l="l" t="t" r="r" b="b"/>
                <a:pathLst>
                  <a:path w="48" h="48">
                    <a:moveTo>
                      <a:pt x="23" y="0"/>
                    </a:moveTo>
                    <a:lnTo>
                      <a:pt x="28" y="0"/>
                    </a:lnTo>
                    <a:lnTo>
                      <a:pt x="32" y="2"/>
                    </a:lnTo>
                    <a:lnTo>
                      <a:pt x="38" y="4"/>
                    </a:lnTo>
                    <a:lnTo>
                      <a:pt x="40" y="6"/>
                    </a:lnTo>
                    <a:lnTo>
                      <a:pt x="44" y="10"/>
                    </a:lnTo>
                    <a:lnTo>
                      <a:pt x="46" y="13"/>
                    </a:lnTo>
                    <a:lnTo>
                      <a:pt x="48" y="19"/>
                    </a:lnTo>
                    <a:lnTo>
                      <a:pt x="48" y="23"/>
                    </a:lnTo>
                    <a:lnTo>
                      <a:pt x="48" y="29"/>
                    </a:lnTo>
                    <a:lnTo>
                      <a:pt x="46" y="33"/>
                    </a:lnTo>
                    <a:lnTo>
                      <a:pt x="44" y="36"/>
                    </a:lnTo>
                    <a:lnTo>
                      <a:pt x="40" y="40"/>
                    </a:lnTo>
                    <a:lnTo>
                      <a:pt x="38" y="44"/>
                    </a:lnTo>
                    <a:lnTo>
                      <a:pt x="32" y="46"/>
                    </a:lnTo>
                    <a:lnTo>
                      <a:pt x="28" y="48"/>
                    </a:lnTo>
                    <a:lnTo>
                      <a:pt x="23" y="48"/>
                    </a:lnTo>
                    <a:lnTo>
                      <a:pt x="19" y="48"/>
                    </a:lnTo>
                    <a:lnTo>
                      <a:pt x="13" y="46"/>
                    </a:lnTo>
                    <a:lnTo>
                      <a:pt x="9" y="44"/>
                    </a:lnTo>
                    <a:lnTo>
                      <a:pt x="5" y="40"/>
                    </a:lnTo>
                    <a:lnTo>
                      <a:pt x="3" y="36"/>
                    </a:lnTo>
                    <a:lnTo>
                      <a:pt x="1" y="33"/>
                    </a:lnTo>
                    <a:lnTo>
                      <a:pt x="0" y="29"/>
                    </a:lnTo>
                    <a:lnTo>
                      <a:pt x="0" y="23"/>
                    </a:lnTo>
                    <a:lnTo>
                      <a:pt x="0" y="19"/>
                    </a:lnTo>
                    <a:lnTo>
                      <a:pt x="1" y="13"/>
                    </a:lnTo>
                    <a:lnTo>
                      <a:pt x="3" y="10"/>
                    </a:lnTo>
                    <a:lnTo>
                      <a:pt x="5" y="6"/>
                    </a:lnTo>
                    <a:lnTo>
                      <a:pt x="9" y="4"/>
                    </a:lnTo>
                    <a:lnTo>
                      <a:pt x="13" y="2"/>
                    </a:lnTo>
                    <a:lnTo>
                      <a:pt x="19" y="0"/>
                    </a:lnTo>
                    <a:lnTo>
                      <a:pt x="23"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45" name=""/>
              <p:cNvSpPr/>
              <p:nvPr/>
            </p:nvSpPr>
            <p:spPr>
              <a:xfrm>
                <a:off x="2192400" y="3324240"/>
                <a:ext cx="114120" cy="40320"/>
              </a:xfrm>
              <a:custGeom>
                <a:avLst/>
                <a:gdLst/>
                <a:ahLst/>
                <a:rect l="l" t="t" r="r" b="b"/>
                <a:pathLst>
                  <a:path w="48" h="19">
                    <a:moveTo>
                      <a:pt x="0" y="13"/>
                    </a:moveTo>
                    <a:lnTo>
                      <a:pt x="1" y="9"/>
                    </a:lnTo>
                    <a:lnTo>
                      <a:pt x="3" y="5"/>
                    </a:lnTo>
                    <a:lnTo>
                      <a:pt x="7" y="1"/>
                    </a:lnTo>
                    <a:lnTo>
                      <a:pt x="11" y="0"/>
                    </a:lnTo>
                    <a:lnTo>
                      <a:pt x="15" y="0"/>
                    </a:lnTo>
                    <a:lnTo>
                      <a:pt x="19" y="1"/>
                    </a:lnTo>
                    <a:lnTo>
                      <a:pt x="21" y="5"/>
                    </a:lnTo>
                    <a:lnTo>
                      <a:pt x="24" y="11"/>
                    </a:lnTo>
                    <a:lnTo>
                      <a:pt x="26" y="15"/>
                    </a:lnTo>
                    <a:lnTo>
                      <a:pt x="30" y="17"/>
                    </a:lnTo>
                    <a:lnTo>
                      <a:pt x="32" y="17"/>
                    </a:lnTo>
                    <a:lnTo>
                      <a:pt x="36" y="19"/>
                    </a:lnTo>
                    <a:lnTo>
                      <a:pt x="38" y="17"/>
                    </a:lnTo>
                    <a:lnTo>
                      <a:pt x="42" y="17"/>
                    </a:lnTo>
                    <a:lnTo>
                      <a:pt x="44" y="13"/>
                    </a:lnTo>
                    <a:lnTo>
                      <a:pt x="48" y="11"/>
                    </a:lnTo>
                  </a:path>
                </a:pathLst>
              </a:custGeom>
              <a:noFill/>
              <a:ln w="6480">
                <a:solidFill>
                  <a:srgbClr val="1f1a17"/>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grpSp>
        <p:grpSp>
          <p:nvGrpSpPr>
            <p:cNvPr id="1846" name=""/>
            <p:cNvGrpSpPr/>
            <p:nvPr/>
          </p:nvGrpSpPr>
          <p:grpSpPr>
            <a:xfrm>
              <a:off x="2139840" y="3566880"/>
              <a:ext cx="282240" cy="221760"/>
              <a:chOff x="2139840" y="3566880"/>
              <a:chExt cx="282240" cy="221760"/>
            </a:xfrm>
          </p:grpSpPr>
          <p:sp>
            <p:nvSpPr>
              <p:cNvPr id="1847" name=""/>
              <p:cNvSpPr/>
              <p:nvPr/>
            </p:nvSpPr>
            <p:spPr>
              <a:xfrm>
                <a:off x="2139840" y="3652200"/>
                <a:ext cx="277920" cy="136440"/>
              </a:xfrm>
              <a:prstGeom prst="rect">
                <a:avLst/>
              </a:pr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48" name=""/>
              <p:cNvSpPr/>
              <p:nvPr/>
            </p:nvSpPr>
            <p:spPr>
              <a:xfrm>
                <a:off x="2139840" y="3652200"/>
                <a:ext cx="277920" cy="13644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49" name=""/>
              <p:cNvSpPr/>
              <p:nvPr/>
            </p:nvSpPr>
            <p:spPr>
              <a:xfrm>
                <a:off x="2139840" y="3583080"/>
                <a:ext cx="102240" cy="69120"/>
              </a:xfrm>
              <a:prstGeom prst="rect">
                <a:avLst/>
              </a:prstGeom>
              <a:solidFill>
                <a:srgbClr val="0073c6"/>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Arial"/>
                </a:endParaRPr>
              </a:p>
            </p:txBody>
          </p:sp>
          <p:sp>
            <p:nvSpPr>
              <p:cNvPr id="1850" name=""/>
              <p:cNvSpPr/>
              <p:nvPr/>
            </p:nvSpPr>
            <p:spPr>
              <a:xfrm>
                <a:off x="2139840" y="3583080"/>
                <a:ext cx="102240" cy="69120"/>
              </a:xfrm>
              <a:prstGeom prst="rect">
                <a:avLst/>
              </a:prstGeom>
              <a:noFill/>
              <a:ln w="6480">
                <a:solidFill>
                  <a:srgbClr val="1f1a17"/>
                </a:solidFill>
                <a:miter/>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Arial"/>
                </a:endParaRPr>
              </a:p>
            </p:txBody>
          </p:sp>
          <p:sp>
            <p:nvSpPr>
              <p:cNvPr id="1851" name=""/>
              <p:cNvSpPr/>
              <p:nvPr/>
            </p:nvSpPr>
            <p:spPr>
              <a:xfrm>
                <a:off x="2150280" y="3566880"/>
                <a:ext cx="78120" cy="13320"/>
              </a:xfrm>
              <a:prstGeom prst="rect">
                <a:avLst/>
              </a:prstGeom>
              <a:solidFill>
                <a:srgbClr val="0073c6"/>
              </a:solidFill>
              <a:ln w="0">
                <a:noFill/>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1852" name=""/>
              <p:cNvSpPr/>
              <p:nvPr/>
            </p:nvSpPr>
            <p:spPr>
              <a:xfrm>
                <a:off x="2150280" y="3566880"/>
                <a:ext cx="78120" cy="13320"/>
              </a:xfrm>
              <a:prstGeom prst="rect">
                <a:avLst/>
              </a:prstGeom>
              <a:noFill/>
              <a:ln w="6480">
                <a:solidFill>
                  <a:srgbClr val="1f1a17"/>
                </a:solidFill>
                <a:miter/>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1853" name=""/>
              <p:cNvSpPr/>
              <p:nvPr/>
            </p:nvSpPr>
            <p:spPr>
              <a:xfrm>
                <a:off x="2273760" y="3575520"/>
                <a:ext cx="8640" cy="81000"/>
              </a:xfrm>
              <a:prstGeom prst="rect">
                <a:avLst/>
              </a:prstGeom>
              <a:solidFill>
                <a:srgbClr val="0073c6"/>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854" name=""/>
              <p:cNvSpPr/>
              <p:nvPr/>
            </p:nvSpPr>
            <p:spPr>
              <a:xfrm>
                <a:off x="2273760" y="3575520"/>
                <a:ext cx="8640" cy="81000"/>
              </a:xfrm>
              <a:prstGeom prst="rect">
                <a:avLst/>
              </a:prstGeom>
              <a:noFill/>
              <a:ln w="6480">
                <a:solidFill>
                  <a:srgbClr val="1f1a17"/>
                </a:solidFill>
                <a:miter/>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855" name=""/>
              <p:cNvSpPr/>
              <p:nvPr/>
            </p:nvSpPr>
            <p:spPr>
              <a:xfrm>
                <a:off x="2309760" y="3575520"/>
                <a:ext cx="8640" cy="81000"/>
              </a:xfrm>
              <a:prstGeom prst="rect">
                <a:avLst/>
              </a:prstGeom>
              <a:solidFill>
                <a:srgbClr val="0073c6"/>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856" name=""/>
              <p:cNvSpPr/>
              <p:nvPr/>
            </p:nvSpPr>
            <p:spPr>
              <a:xfrm>
                <a:off x="2309760" y="3575520"/>
                <a:ext cx="8640" cy="81000"/>
              </a:xfrm>
              <a:prstGeom prst="rect">
                <a:avLst/>
              </a:prstGeom>
              <a:noFill/>
              <a:ln w="6480">
                <a:solidFill>
                  <a:srgbClr val="1f1a17"/>
                </a:solidFill>
                <a:miter/>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857" name=""/>
              <p:cNvSpPr/>
              <p:nvPr/>
            </p:nvSpPr>
            <p:spPr>
              <a:xfrm>
                <a:off x="2347200" y="3575520"/>
                <a:ext cx="8640" cy="81000"/>
              </a:xfrm>
              <a:prstGeom prst="rect">
                <a:avLst/>
              </a:prstGeom>
              <a:solidFill>
                <a:srgbClr val="0073c6"/>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858" name=""/>
              <p:cNvSpPr/>
              <p:nvPr/>
            </p:nvSpPr>
            <p:spPr>
              <a:xfrm>
                <a:off x="2347200" y="3575520"/>
                <a:ext cx="8640" cy="81000"/>
              </a:xfrm>
              <a:prstGeom prst="rect">
                <a:avLst/>
              </a:prstGeom>
              <a:noFill/>
              <a:ln w="6480">
                <a:solidFill>
                  <a:srgbClr val="1f1a17"/>
                </a:solidFill>
                <a:miter/>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859" name=""/>
              <p:cNvSpPr/>
              <p:nvPr/>
            </p:nvSpPr>
            <p:spPr>
              <a:xfrm>
                <a:off x="2383560" y="3575520"/>
                <a:ext cx="4320" cy="81000"/>
              </a:xfrm>
              <a:prstGeom prst="rect">
                <a:avLst/>
              </a:prstGeom>
              <a:solidFill>
                <a:srgbClr val="0073c6"/>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860" name=""/>
              <p:cNvSpPr/>
              <p:nvPr/>
            </p:nvSpPr>
            <p:spPr>
              <a:xfrm>
                <a:off x="2383560" y="3575520"/>
                <a:ext cx="4320" cy="81000"/>
              </a:xfrm>
              <a:prstGeom prst="rect">
                <a:avLst/>
              </a:prstGeom>
              <a:noFill/>
              <a:ln w="6480">
                <a:solidFill>
                  <a:srgbClr val="1f1a17"/>
                </a:solidFill>
                <a:miter/>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1861" name=""/>
              <p:cNvSpPr/>
              <p:nvPr/>
            </p:nvSpPr>
            <p:spPr>
              <a:xfrm>
                <a:off x="2159280" y="3652200"/>
                <a:ext cx="262800" cy="49680"/>
              </a:xfrm>
              <a:custGeom>
                <a:avLst/>
                <a:gdLst/>
                <a:ahLst/>
                <a:rect l="l" t="t" r="r" b="b"/>
                <a:pathLst>
                  <a:path w="111" h="23">
                    <a:moveTo>
                      <a:pt x="0" y="0"/>
                    </a:moveTo>
                    <a:lnTo>
                      <a:pt x="0" y="23"/>
                    </a:lnTo>
                    <a:lnTo>
                      <a:pt x="111" y="23"/>
                    </a:lnTo>
                  </a:path>
                </a:pathLst>
              </a:custGeom>
              <a:noFill/>
              <a:ln w="6480">
                <a:solidFill>
                  <a:srgbClr val="1f1a17"/>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1862" name=""/>
              <p:cNvSpPr/>
              <p:nvPr/>
            </p:nvSpPr>
            <p:spPr>
              <a:xfrm>
                <a:off x="2192400" y="3673440"/>
                <a:ext cx="114120" cy="103320"/>
              </a:xfrm>
              <a:custGeom>
                <a:avLst/>
                <a:gdLst/>
                <a:ahLst/>
                <a:rect l="l" t="t" r="r" b="b"/>
                <a:pathLst>
                  <a:path w="48" h="48">
                    <a:moveTo>
                      <a:pt x="23" y="0"/>
                    </a:moveTo>
                    <a:lnTo>
                      <a:pt x="28" y="0"/>
                    </a:lnTo>
                    <a:lnTo>
                      <a:pt x="32" y="2"/>
                    </a:lnTo>
                    <a:lnTo>
                      <a:pt x="38" y="4"/>
                    </a:lnTo>
                    <a:lnTo>
                      <a:pt x="40" y="6"/>
                    </a:lnTo>
                    <a:lnTo>
                      <a:pt x="44" y="9"/>
                    </a:lnTo>
                    <a:lnTo>
                      <a:pt x="46" y="13"/>
                    </a:lnTo>
                    <a:lnTo>
                      <a:pt x="48" y="19"/>
                    </a:lnTo>
                    <a:lnTo>
                      <a:pt x="48" y="23"/>
                    </a:lnTo>
                    <a:lnTo>
                      <a:pt x="48" y="29"/>
                    </a:lnTo>
                    <a:lnTo>
                      <a:pt x="46" y="33"/>
                    </a:lnTo>
                    <a:lnTo>
                      <a:pt x="44" y="36"/>
                    </a:lnTo>
                    <a:lnTo>
                      <a:pt x="40" y="40"/>
                    </a:lnTo>
                    <a:lnTo>
                      <a:pt x="38" y="44"/>
                    </a:lnTo>
                    <a:lnTo>
                      <a:pt x="32" y="46"/>
                    </a:lnTo>
                    <a:lnTo>
                      <a:pt x="28" y="48"/>
                    </a:lnTo>
                    <a:lnTo>
                      <a:pt x="23" y="48"/>
                    </a:lnTo>
                    <a:lnTo>
                      <a:pt x="19" y="48"/>
                    </a:lnTo>
                    <a:lnTo>
                      <a:pt x="13" y="46"/>
                    </a:lnTo>
                    <a:lnTo>
                      <a:pt x="9" y="44"/>
                    </a:lnTo>
                    <a:lnTo>
                      <a:pt x="5" y="40"/>
                    </a:lnTo>
                    <a:lnTo>
                      <a:pt x="3" y="36"/>
                    </a:lnTo>
                    <a:lnTo>
                      <a:pt x="1" y="33"/>
                    </a:lnTo>
                    <a:lnTo>
                      <a:pt x="0" y="29"/>
                    </a:lnTo>
                    <a:lnTo>
                      <a:pt x="0" y="23"/>
                    </a:lnTo>
                    <a:lnTo>
                      <a:pt x="0" y="19"/>
                    </a:lnTo>
                    <a:lnTo>
                      <a:pt x="1" y="13"/>
                    </a:lnTo>
                    <a:lnTo>
                      <a:pt x="3" y="9"/>
                    </a:lnTo>
                    <a:lnTo>
                      <a:pt x="5" y="6"/>
                    </a:lnTo>
                    <a:lnTo>
                      <a:pt x="9" y="4"/>
                    </a:lnTo>
                    <a:lnTo>
                      <a:pt x="13" y="2"/>
                    </a:lnTo>
                    <a:lnTo>
                      <a:pt x="19" y="0"/>
                    </a:lnTo>
                    <a:lnTo>
                      <a:pt x="23" y="0"/>
                    </a:lnTo>
                    <a:close/>
                  </a:path>
                </a:pathLst>
              </a:cu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63" name=""/>
              <p:cNvSpPr/>
              <p:nvPr/>
            </p:nvSpPr>
            <p:spPr>
              <a:xfrm>
                <a:off x="2192400" y="3673440"/>
                <a:ext cx="114120" cy="103320"/>
              </a:xfrm>
              <a:custGeom>
                <a:avLst/>
                <a:gdLst/>
                <a:ahLst/>
                <a:rect l="l" t="t" r="r" b="b"/>
                <a:pathLst>
                  <a:path w="48" h="48">
                    <a:moveTo>
                      <a:pt x="23" y="0"/>
                    </a:moveTo>
                    <a:lnTo>
                      <a:pt x="28" y="0"/>
                    </a:lnTo>
                    <a:lnTo>
                      <a:pt x="32" y="2"/>
                    </a:lnTo>
                    <a:lnTo>
                      <a:pt x="38" y="4"/>
                    </a:lnTo>
                    <a:lnTo>
                      <a:pt x="40" y="6"/>
                    </a:lnTo>
                    <a:lnTo>
                      <a:pt x="44" y="9"/>
                    </a:lnTo>
                    <a:lnTo>
                      <a:pt x="46" y="13"/>
                    </a:lnTo>
                    <a:lnTo>
                      <a:pt x="48" y="19"/>
                    </a:lnTo>
                    <a:lnTo>
                      <a:pt x="48" y="23"/>
                    </a:lnTo>
                    <a:lnTo>
                      <a:pt x="48" y="29"/>
                    </a:lnTo>
                    <a:lnTo>
                      <a:pt x="46" y="33"/>
                    </a:lnTo>
                    <a:lnTo>
                      <a:pt x="44" y="36"/>
                    </a:lnTo>
                    <a:lnTo>
                      <a:pt x="40" y="40"/>
                    </a:lnTo>
                    <a:lnTo>
                      <a:pt x="38" y="44"/>
                    </a:lnTo>
                    <a:lnTo>
                      <a:pt x="32" y="46"/>
                    </a:lnTo>
                    <a:lnTo>
                      <a:pt x="28" y="48"/>
                    </a:lnTo>
                    <a:lnTo>
                      <a:pt x="23" y="48"/>
                    </a:lnTo>
                    <a:lnTo>
                      <a:pt x="19" y="48"/>
                    </a:lnTo>
                    <a:lnTo>
                      <a:pt x="13" y="46"/>
                    </a:lnTo>
                    <a:lnTo>
                      <a:pt x="9" y="44"/>
                    </a:lnTo>
                    <a:lnTo>
                      <a:pt x="5" y="40"/>
                    </a:lnTo>
                    <a:lnTo>
                      <a:pt x="3" y="36"/>
                    </a:lnTo>
                    <a:lnTo>
                      <a:pt x="1" y="33"/>
                    </a:lnTo>
                    <a:lnTo>
                      <a:pt x="0" y="29"/>
                    </a:lnTo>
                    <a:lnTo>
                      <a:pt x="0" y="23"/>
                    </a:lnTo>
                    <a:lnTo>
                      <a:pt x="0" y="19"/>
                    </a:lnTo>
                    <a:lnTo>
                      <a:pt x="1" y="13"/>
                    </a:lnTo>
                    <a:lnTo>
                      <a:pt x="3" y="9"/>
                    </a:lnTo>
                    <a:lnTo>
                      <a:pt x="5" y="6"/>
                    </a:lnTo>
                    <a:lnTo>
                      <a:pt x="9" y="4"/>
                    </a:lnTo>
                    <a:lnTo>
                      <a:pt x="13" y="2"/>
                    </a:lnTo>
                    <a:lnTo>
                      <a:pt x="19" y="0"/>
                    </a:lnTo>
                    <a:lnTo>
                      <a:pt x="23"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64" name=""/>
              <p:cNvSpPr/>
              <p:nvPr/>
            </p:nvSpPr>
            <p:spPr>
              <a:xfrm>
                <a:off x="2192400" y="3692880"/>
                <a:ext cx="114120" cy="38880"/>
              </a:xfrm>
              <a:custGeom>
                <a:avLst/>
                <a:gdLst/>
                <a:ahLst/>
                <a:rect l="l" t="t" r="r" b="b"/>
                <a:pathLst>
                  <a:path w="48" h="18">
                    <a:moveTo>
                      <a:pt x="0" y="14"/>
                    </a:moveTo>
                    <a:lnTo>
                      <a:pt x="1" y="10"/>
                    </a:lnTo>
                    <a:lnTo>
                      <a:pt x="3" y="6"/>
                    </a:lnTo>
                    <a:lnTo>
                      <a:pt x="7" y="2"/>
                    </a:lnTo>
                    <a:lnTo>
                      <a:pt x="11" y="0"/>
                    </a:lnTo>
                    <a:lnTo>
                      <a:pt x="15" y="0"/>
                    </a:lnTo>
                    <a:lnTo>
                      <a:pt x="19" y="2"/>
                    </a:lnTo>
                    <a:lnTo>
                      <a:pt x="21" y="6"/>
                    </a:lnTo>
                    <a:lnTo>
                      <a:pt x="24" y="12"/>
                    </a:lnTo>
                    <a:lnTo>
                      <a:pt x="26" y="16"/>
                    </a:lnTo>
                    <a:lnTo>
                      <a:pt x="30" y="18"/>
                    </a:lnTo>
                    <a:lnTo>
                      <a:pt x="32" y="18"/>
                    </a:lnTo>
                    <a:lnTo>
                      <a:pt x="36" y="18"/>
                    </a:lnTo>
                    <a:lnTo>
                      <a:pt x="38" y="18"/>
                    </a:lnTo>
                    <a:lnTo>
                      <a:pt x="42" y="16"/>
                    </a:lnTo>
                    <a:lnTo>
                      <a:pt x="44" y="14"/>
                    </a:lnTo>
                    <a:lnTo>
                      <a:pt x="48" y="12"/>
                    </a:lnTo>
                  </a:path>
                </a:pathLst>
              </a:custGeom>
              <a:noFill/>
              <a:ln w="6480">
                <a:solidFill>
                  <a:srgbClr val="1f1a17"/>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grpSp>
        <p:grpSp>
          <p:nvGrpSpPr>
            <p:cNvPr id="1865" name=""/>
            <p:cNvGrpSpPr/>
            <p:nvPr/>
          </p:nvGrpSpPr>
          <p:grpSpPr>
            <a:xfrm>
              <a:off x="2139840" y="3939840"/>
              <a:ext cx="282240" cy="223560"/>
              <a:chOff x="2139840" y="3939840"/>
              <a:chExt cx="282240" cy="223560"/>
            </a:xfrm>
          </p:grpSpPr>
          <p:sp>
            <p:nvSpPr>
              <p:cNvPr id="1866" name=""/>
              <p:cNvSpPr/>
              <p:nvPr/>
            </p:nvSpPr>
            <p:spPr>
              <a:xfrm>
                <a:off x="2139840" y="4029480"/>
                <a:ext cx="277920" cy="133920"/>
              </a:xfrm>
              <a:prstGeom prst="rect">
                <a:avLst/>
              </a:pr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67" name=""/>
              <p:cNvSpPr/>
              <p:nvPr/>
            </p:nvSpPr>
            <p:spPr>
              <a:xfrm>
                <a:off x="2139840" y="4029480"/>
                <a:ext cx="277920" cy="13392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68" name=""/>
              <p:cNvSpPr/>
              <p:nvPr/>
            </p:nvSpPr>
            <p:spPr>
              <a:xfrm>
                <a:off x="2139840" y="3957840"/>
                <a:ext cx="102240" cy="67320"/>
              </a:xfrm>
              <a:prstGeom prst="rect">
                <a:avLst/>
              </a:prstGeom>
              <a:solidFill>
                <a:srgbClr val="0073c6"/>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Arial"/>
                </a:endParaRPr>
              </a:p>
            </p:txBody>
          </p:sp>
          <p:sp>
            <p:nvSpPr>
              <p:cNvPr id="1869" name=""/>
              <p:cNvSpPr/>
              <p:nvPr/>
            </p:nvSpPr>
            <p:spPr>
              <a:xfrm>
                <a:off x="2139840" y="3957840"/>
                <a:ext cx="102240" cy="67320"/>
              </a:xfrm>
              <a:prstGeom prst="rect">
                <a:avLst/>
              </a:prstGeom>
              <a:noFill/>
              <a:ln w="6480">
                <a:solidFill>
                  <a:srgbClr val="1f1a17"/>
                </a:solidFill>
                <a:miter/>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Arial"/>
                </a:endParaRPr>
              </a:p>
            </p:txBody>
          </p:sp>
          <p:sp>
            <p:nvSpPr>
              <p:cNvPr id="1870" name=""/>
              <p:cNvSpPr/>
              <p:nvPr/>
            </p:nvSpPr>
            <p:spPr>
              <a:xfrm>
                <a:off x="2150280" y="3939840"/>
                <a:ext cx="78120" cy="12960"/>
              </a:xfrm>
              <a:prstGeom prst="rect">
                <a:avLst/>
              </a:prstGeom>
              <a:solidFill>
                <a:srgbClr val="0073c6"/>
              </a:solidFill>
              <a:ln w="0">
                <a:noFill/>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871" name=""/>
              <p:cNvSpPr/>
              <p:nvPr/>
            </p:nvSpPr>
            <p:spPr>
              <a:xfrm>
                <a:off x="2150280" y="3939840"/>
                <a:ext cx="78120" cy="12960"/>
              </a:xfrm>
              <a:prstGeom prst="rect">
                <a:avLst/>
              </a:prstGeom>
              <a:noFill/>
              <a:ln w="6480">
                <a:solidFill>
                  <a:srgbClr val="1f1a17"/>
                </a:solidFill>
                <a:miter/>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Arial"/>
                </a:endParaRPr>
              </a:p>
            </p:txBody>
          </p:sp>
          <p:sp>
            <p:nvSpPr>
              <p:cNvPr id="1872" name=""/>
              <p:cNvSpPr/>
              <p:nvPr/>
            </p:nvSpPr>
            <p:spPr>
              <a:xfrm>
                <a:off x="2273760" y="3952800"/>
                <a:ext cx="8640" cy="76680"/>
              </a:xfrm>
              <a:prstGeom prst="rect">
                <a:avLst/>
              </a:prstGeom>
              <a:solidFill>
                <a:srgbClr val="0073c6"/>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873" name=""/>
              <p:cNvSpPr/>
              <p:nvPr/>
            </p:nvSpPr>
            <p:spPr>
              <a:xfrm>
                <a:off x="2273760" y="3952800"/>
                <a:ext cx="8640" cy="76680"/>
              </a:xfrm>
              <a:prstGeom prst="rect">
                <a:avLst/>
              </a:prstGeom>
              <a:noFill/>
              <a:ln w="6480">
                <a:solidFill>
                  <a:srgbClr val="1f1a17"/>
                </a:solidFill>
                <a:miter/>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874" name=""/>
              <p:cNvSpPr/>
              <p:nvPr/>
            </p:nvSpPr>
            <p:spPr>
              <a:xfrm>
                <a:off x="2309760" y="3952800"/>
                <a:ext cx="8640" cy="76680"/>
              </a:xfrm>
              <a:prstGeom prst="rect">
                <a:avLst/>
              </a:prstGeom>
              <a:solidFill>
                <a:srgbClr val="0073c6"/>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875" name=""/>
              <p:cNvSpPr/>
              <p:nvPr/>
            </p:nvSpPr>
            <p:spPr>
              <a:xfrm>
                <a:off x="2309760" y="3952800"/>
                <a:ext cx="8640" cy="76680"/>
              </a:xfrm>
              <a:prstGeom prst="rect">
                <a:avLst/>
              </a:prstGeom>
              <a:noFill/>
              <a:ln w="6480">
                <a:solidFill>
                  <a:srgbClr val="1f1a17"/>
                </a:solidFill>
                <a:miter/>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876" name=""/>
              <p:cNvSpPr/>
              <p:nvPr/>
            </p:nvSpPr>
            <p:spPr>
              <a:xfrm>
                <a:off x="2347200" y="3952800"/>
                <a:ext cx="8640" cy="76680"/>
              </a:xfrm>
              <a:prstGeom prst="rect">
                <a:avLst/>
              </a:prstGeom>
              <a:solidFill>
                <a:srgbClr val="0073c6"/>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877" name=""/>
              <p:cNvSpPr/>
              <p:nvPr/>
            </p:nvSpPr>
            <p:spPr>
              <a:xfrm>
                <a:off x="2347200" y="3952800"/>
                <a:ext cx="8640" cy="76680"/>
              </a:xfrm>
              <a:prstGeom prst="rect">
                <a:avLst/>
              </a:prstGeom>
              <a:noFill/>
              <a:ln w="6480">
                <a:solidFill>
                  <a:srgbClr val="1f1a17"/>
                </a:solidFill>
                <a:miter/>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878" name=""/>
              <p:cNvSpPr/>
              <p:nvPr/>
            </p:nvSpPr>
            <p:spPr>
              <a:xfrm>
                <a:off x="2383560" y="3952800"/>
                <a:ext cx="4320" cy="76680"/>
              </a:xfrm>
              <a:prstGeom prst="rect">
                <a:avLst/>
              </a:prstGeom>
              <a:solidFill>
                <a:srgbClr val="0073c6"/>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879" name=""/>
              <p:cNvSpPr/>
              <p:nvPr/>
            </p:nvSpPr>
            <p:spPr>
              <a:xfrm>
                <a:off x="2383560" y="3952800"/>
                <a:ext cx="4320" cy="76680"/>
              </a:xfrm>
              <a:prstGeom prst="rect">
                <a:avLst/>
              </a:prstGeom>
              <a:noFill/>
              <a:ln w="6480">
                <a:solidFill>
                  <a:srgbClr val="1f1a17"/>
                </a:solidFill>
                <a:miter/>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Arial"/>
                </a:endParaRPr>
              </a:p>
            </p:txBody>
          </p:sp>
          <p:sp>
            <p:nvSpPr>
              <p:cNvPr id="1880" name=""/>
              <p:cNvSpPr/>
              <p:nvPr/>
            </p:nvSpPr>
            <p:spPr>
              <a:xfrm>
                <a:off x="2159280" y="4029480"/>
                <a:ext cx="262800" cy="45000"/>
              </a:xfrm>
              <a:custGeom>
                <a:avLst/>
                <a:gdLst/>
                <a:ahLst/>
                <a:rect l="l" t="t" r="r" b="b"/>
                <a:pathLst>
                  <a:path w="111" h="21">
                    <a:moveTo>
                      <a:pt x="0" y="0"/>
                    </a:moveTo>
                    <a:lnTo>
                      <a:pt x="0" y="21"/>
                    </a:lnTo>
                    <a:lnTo>
                      <a:pt x="111" y="21"/>
                    </a:lnTo>
                  </a:path>
                </a:pathLst>
              </a:custGeom>
              <a:noFill/>
              <a:ln w="6480">
                <a:solidFill>
                  <a:srgbClr val="1f1a17"/>
                </a:solidFill>
                <a:round/>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Arial"/>
                </a:endParaRPr>
              </a:p>
            </p:txBody>
          </p:sp>
          <p:sp>
            <p:nvSpPr>
              <p:cNvPr id="1881" name=""/>
              <p:cNvSpPr/>
              <p:nvPr/>
            </p:nvSpPr>
            <p:spPr>
              <a:xfrm>
                <a:off x="2192400" y="4047840"/>
                <a:ext cx="114120" cy="102240"/>
              </a:xfrm>
              <a:custGeom>
                <a:avLst/>
                <a:gdLst/>
                <a:ahLst/>
                <a:rect l="l" t="t" r="r" b="b"/>
                <a:pathLst>
                  <a:path w="48" h="48">
                    <a:moveTo>
                      <a:pt x="23" y="0"/>
                    </a:moveTo>
                    <a:lnTo>
                      <a:pt x="28" y="0"/>
                    </a:lnTo>
                    <a:lnTo>
                      <a:pt x="32" y="2"/>
                    </a:lnTo>
                    <a:lnTo>
                      <a:pt x="38" y="4"/>
                    </a:lnTo>
                    <a:lnTo>
                      <a:pt x="40" y="6"/>
                    </a:lnTo>
                    <a:lnTo>
                      <a:pt x="44" y="10"/>
                    </a:lnTo>
                    <a:lnTo>
                      <a:pt x="46" y="13"/>
                    </a:lnTo>
                    <a:lnTo>
                      <a:pt x="48" y="19"/>
                    </a:lnTo>
                    <a:lnTo>
                      <a:pt x="48" y="23"/>
                    </a:lnTo>
                    <a:lnTo>
                      <a:pt x="48" y="29"/>
                    </a:lnTo>
                    <a:lnTo>
                      <a:pt x="46" y="33"/>
                    </a:lnTo>
                    <a:lnTo>
                      <a:pt x="44" y="38"/>
                    </a:lnTo>
                    <a:lnTo>
                      <a:pt x="40" y="40"/>
                    </a:lnTo>
                    <a:lnTo>
                      <a:pt x="38" y="44"/>
                    </a:lnTo>
                    <a:lnTo>
                      <a:pt x="32" y="46"/>
                    </a:lnTo>
                    <a:lnTo>
                      <a:pt x="28" y="48"/>
                    </a:lnTo>
                    <a:lnTo>
                      <a:pt x="23" y="48"/>
                    </a:lnTo>
                    <a:lnTo>
                      <a:pt x="19" y="48"/>
                    </a:lnTo>
                    <a:lnTo>
                      <a:pt x="13" y="46"/>
                    </a:lnTo>
                    <a:lnTo>
                      <a:pt x="9" y="44"/>
                    </a:lnTo>
                    <a:lnTo>
                      <a:pt x="5" y="40"/>
                    </a:lnTo>
                    <a:lnTo>
                      <a:pt x="3" y="38"/>
                    </a:lnTo>
                    <a:lnTo>
                      <a:pt x="1" y="33"/>
                    </a:lnTo>
                    <a:lnTo>
                      <a:pt x="0" y="29"/>
                    </a:lnTo>
                    <a:lnTo>
                      <a:pt x="0" y="23"/>
                    </a:lnTo>
                    <a:lnTo>
                      <a:pt x="0" y="19"/>
                    </a:lnTo>
                    <a:lnTo>
                      <a:pt x="1" y="13"/>
                    </a:lnTo>
                    <a:lnTo>
                      <a:pt x="3" y="10"/>
                    </a:lnTo>
                    <a:lnTo>
                      <a:pt x="5" y="6"/>
                    </a:lnTo>
                    <a:lnTo>
                      <a:pt x="9" y="4"/>
                    </a:lnTo>
                    <a:lnTo>
                      <a:pt x="13" y="2"/>
                    </a:lnTo>
                    <a:lnTo>
                      <a:pt x="19" y="0"/>
                    </a:lnTo>
                    <a:lnTo>
                      <a:pt x="23" y="0"/>
                    </a:lnTo>
                    <a:close/>
                  </a:path>
                </a:pathLst>
              </a:cu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82" name=""/>
              <p:cNvSpPr/>
              <p:nvPr/>
            </p:nvSpPr>
            <p:spPr>
              <a:xfrm>
                <a:off x="2192400" y="4047840"/>
                <a:ext cx="114120" cy="102240"/>
              </a:xfrm>
              <a:custGeom>
                <a:avLst/>
                <a:gdLst/>
                <a:ahLst/>
                <a:rect l="l" t="t" r="r" b="b"/>
                <a:pathLst>
                  <a:path w="48" h="48">
                    <a:moveTo>
                      <a:pt x="23" y="0"/>
                    </a:moveTo>
                    <a:lnTo>
                      <a:pt x="28" y="0"/>
                    </a:lnTo>
                    <a:lnTo>
                      <a:pt x="32" y="2"/>
                    </a:lnTo>
                    <a:lnTo>
                      <a:pt x="38" y="4"/>
                    </a:lnTo>
                    <a:lnTo>
                      <a:pt x="40" y="6"/>
                    </a:lnTo>
                    <a:lnTo>
                      <a:pt x="44" y="10"/>
                    </a:lnTo>
                    <a:lnTo>
                      <a:pt x="46" y="13"/>
                    </a:lnTo>
                    <a:lnTo>
                      <a:pt x="48" y="19"/>
                    </a:lnTo>
                    <a:lnTo>
                      <a:pt x="48" y="23"/>
                    </a:lnTo>
                    <a:lnTo>
                      <a:pt x="48" y="29"/>
                    </a:lnTo>
                    <a:lnTo>
                      <a:pt x="46" y="33"/>
                    </a:lnTo>
                    <a:lnTo>
                      <a:pt x="44" y="38"/>
                    </a:lnTo>
                    <a:lnTo>
                      <a:pt x="40" y="40"/>
                    </a:lnTo>
                    <a:lnTo>
                      <a:pt x="38" y="44"/>
                    </a:lnTo>
                    <a:lnTo>
                      <a:pt x="32" y="46"/>
                    </a:lnTo>
                    <a:lnTo>
                      <a:pt x="28" y="48"/>
                    </a:lnTo>
                    <a:lnTo>
                      <a:pt x="23" y="48"/>
                    </a:lnTo>
                    <a:lnTo>
                      <a:pt x="19" y="48"/>
                    </a:lnTo>
                    <a:lnTo>
                      <a:pt x="13" y="46"/>
                    </a:lnTo>
                    <a:lnTo>
                      <a:pt x="9" y="44"/>
                    </a:lnTo>
                    <a:lnTo>
                      <a:pt x="5" y="40"/>
                    </a:lnTo>
                    <a:lnTo>
                      <a:pt x="3" y="38"/>
                    </a:lnTo>
                    <a:lnTo>
                      <a:pt x="1" y="33"/>
                    </a:lnTo>
                    <a:lnTo>
                      <a:pt x="0" y="29"/>
                    </a:lnTo>
                    <a:lnTo>
                      <a:pt x="0" y="23"/>
                    </a:lnTo>
                    <a:lnTo>
                      <a:pt x="0" y="19"/>
                    </a:lnTo>
                    <a:lnTo>
                      <a:pt x="1" y="13"/>
                    </a:lnTo>
                    <a:lnTo>
                      <a:pt x="3" y="10"/>
                    </a:lnTo>
                    <a:lnTo>
                      <a:pt x="5" y="6"/>
                    </a:lnTo>
                    <a:lnTo>
                      <a:pt x="9" y="4"/>
                    </a:lnTo>
                    <a:lnTo>
                      <a:pt x="13" y="2"/>
                    </a:lnTo>
                    <a:lnTo>
                      <a:pt x="19" y="0"/>
                    </a:lnTo>
                    <a:lnTo>
                      <a:pt x="23"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83" name=""/>
              <p:cNvSpPr/>
              <p:nvPr/>
            </p:nvSpPr>
            <p:spPr>
              <a:xfrm>
                <a:off x="2192400" y="4068720"/>
                <a:ext cx="114120" cy="40320"/>
              </a:xfrm>
              <a:custGeom>
                <a:avLst/>
                <a:gdLst/>
                <a:ahLst/>
                <a:rect l="l" t="t" r="r" b="b"/>
                <a:pathLst>
                  <a:path w="48" h="19">
                    <a:moveTo>
                      <a:pt x="0" y="13"/>
                    </a:moveTo>
                    <a:lnTo>
                      <a:pt x="1" y="9"/>
                    </a:lnTo>
                    <a:lnTo>
                      <a:pt x="3" y="5"/>
                    </a:lnTo>
                    <a:lnTo>
                      <a:pt x="7" y="2"/>
                    </a:lnTo>
                    <a:lnTo>
                      <a:pt x="11" y="0"/>
                    </a:lnTo>
                    <a:lnTo>
                      <a:pt x="15" y="0"/>
                    </a:lnTo>
                    <a:lnTo>
                      <a:pt x="19" y="2"/>
                    </a:lnTo>
                    <a:lnTo>
                      <a:pt x="21" y="5"/>
                    </a:lnTo>
                    <a:lnTo>
                      <a:pt x="24" y="11"/>
                    </a:lnTo>
                    <a:lnTo>
                      <a:pt x="26" y="15"/>
                    </a:lnTo>
                    <a:lnTo>
                      <a:pt x="30" y="17"/>
                    </a:lnTo>
                    <a:lnTo>
                      <a:pt x="32" y="17"/>
                    </a:lnTo>
                    <a:lnTo>
                      <a:pt x="36" y="19"/>
                    </a:lnTo>
                    <a:lnTo>
                      <a:pt x="38" y="17"/>
                    </a:lnTo>
                    <a:lnTo>
                      <a:pt x="42" y="17"/>
                    </a:lnTo>
                    <a:lnTo>
                      <a:pt x="44" y="13"/>
                    </a:lnTo>
                    <a:lnTo>
                      <a:pt x="48" y="11"/>
                    </a:lnTo>
                  </a:path>
                </a:pathLst>
              </a:custGeom>
              <a:noFill/>
              <a:ln w="6480">
                <a:solidFill>
                  <a:srgbClr val="1f1a17"/>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grpSp>
        <p:grpSp>
          <p:nvGrpSpPr>
            <p:cNvPr id="1884" name=""/>
            <p:cNvGrpSpPr/>
            <p:nvPr/>
          </p:nvGrpSpPr>
          <p:grpSpPr>
            <a:xfrm>
              <a:off x="2139840" y="4314600"/>
              <a:ext cx="282240" cy="221760"/>
              <a:chOff x="2139840" y="4314600"/>
              <a:chExt cx="282240" cy="221760"/>
            </a:xfrm>
          </p:grpSpPr>
          <p:sp>
            <p:nvSpPr>
              <p:cNvPr id="1885" name=""/>
              <p:cNvSpPr/>
              <p:nvPr/>
            </p:nvSpPr>
            <p:spPr>
              <a:xfrm>
                <a:off x="2139840" y="4401360"/>
                <a:ext cx="277920" cy="135000"/>
              </a:xfrm>
              <a:prstGeom prst="rect">
                <a:avLst/>
              </a:pr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86" name=""/>
              <p:cNvSpPr/>
              <p:nvPr/>
            </p:nvSpPr>
            <p:spPr>
              <a:xfrm>
                <a:off x="2139840" y="4401360"/>
                <a:ext cx="277920" cy="13500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887" name=""/>
              <p:cNvSpPr/>
              <p:nvPr/>
            </p:nvSpPr>
            <p:spPr>
              <a:xfrm>
                <a:off x="2139840" y="4326480"/>
                <a:ext cx="102240" cy="74880"/>
              </a:xfrm>
              <a:prstGeom prst="rect">
                <a:avLst/>
              </a:prstGeom>
              <a:solidFill>
                <a:srgbClr val="0073c6"/>
              </a:solidFill>
              <a:ln w="0">
                <a:noFill/>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1888" name=""/>
              <p:cNvSpPr/>
              <p:nvPr/>
            </p:nvSpPr>
            <p:spPr>
              <a:xfrm>
                <a:off x="2139840" y="4326480"/>
                <a:ext cx="102240" cy="74880"/>
              </a:xfrm>
              <a:prstGeom prst="rect">
                <a:avLst/>
              </a:prstGeom>
              <a:noFill/>
              <a:ln w="6480">
                <a:solidFill>
                  <a:srgbClr val="1f1a17"/>
                </a:solidFill>
                <a:miter/>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1889" name=""/>
              <p:cNvSpPr/>
              <p:nvPr/>
            </p:nvSpPr>
            <p:spPr>
              <a:xfrm>
                <a:off x="2150280" y="4314600"/>
                <a:ext cx="78120" cy="11880"/>
              </a:xfrm>
              <a:prstGeom prst="rect">
                <a:avLst/>
              </a:prstGeom>
              <a:solidFill>
                <a:srgbClr val="0073c6"/>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1890" name=""/>
              <p:cNvSpPr/>
              <p:nvPr/>
            </p:nvSpPr>
            <p:spPr>
              <a:xfrm>
                <a:off x="2150280" y="4314600"/>
                <a:ext cx="78120" cy="11880"/>
              </a:xfrm>
              <a:prstGeom prst="rect">
                <a:avLst/>
              </a:prstGeom>
              <a:noFill/>
              <a:ln w="6480">
                <a:solidFill>
                  <a:srgbClr val="1f1a17"/>
                </a:solidFill>
                <a:miter/>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Arial"/>
                </a:endParaRPr>
              </a:p>
            </p:txBody>
          </p:sp>
          <p:sp>
            <p:nvSpPr>
              <p:cNvPr id="1891" name=""/>
              <p:cNvSpPr/>
              <p:nvPr/>
            </p:nvSpPr>
            <p:spPr>
              <a:xfrm>
                <a:off x="2273760" y="4321800"/>
                <a:ext cx="8640" cy="79200"/>
              </a:xfrm>
              <a:prstGeom prst="rect">
                <a:avLst/>
              </a:prstGeom>
              <a:solidFill>
                <a:srgbClr val="0073c6"/>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92" name=""/>
              <p:cNvSpPr/>
              <p:nvPr/>
            </p:nvSpPr>
            <p:spPr>
              <a:xfrm>
                <a:off x="2273760" y="4321800"/>
                <a:ext cx="8640" cy="79200"/>
              </a:xfrm>
              <a:prstGeom prst="rect">
                <a:avLst/>
              </a:prstGeom>
              <a:noFill/>
              <a:ln w="6480">
                <a:solidFill>
                  <a:srgbClr val="1f1a17"/>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93" name=""/>
              <p:cNvSpPr/>
              <p:nvPr/>
            </p:nvSpPr>
            <p:spPr>
              <a:xfrm>
                <a:off x="2309760" y="4321800"/>
                <a:ext cx="8640" cy="79200"/>
              </a:xfrm>
              <a:prstGeom prst="rect">
                <a:avLst/>
              </a:prstGeom>
              <a:solidFill>
                <a:srgbClr val="0073c6"/>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94" name=""/>
              <p:cNvSpPr/>
              <p:nvPr/>
            </p:nvSpPr>
            <p:spPr>
              <a:xfrm>
                <a:off x="2309760" y="4321800"/>
                <a:ext cx="8640" cy="79200"/>
              </a:xfrm>
              <a:prstGeom prst="rect">
                <a:avLst/>
              </a:prstGeom>
              <a:noFill/>
              <a:ln w="6480">
                <a:solidFill>
                  <a:srgbClr val="1f1a17"/>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95" name=""/>
              <p:cNvSpPr/>
              <p:nvPr/>
            </p:nvSpPr>
            <p:spPr>
              <a:xfrm>
                <a:off x="2347200" y="4321800"/>
                <a:ext cx="8640" cy="79200"/>
              </a:xfrm>
              <a:prstGeom prst="rect">
                <a:avLst/>
              </a:prstGeom>
              <a:solidFill>
                <a:srgbClr val="0073c6"/>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96" name=""/>
              <p:cNvSpPr/>
              <p:nvPr/>
            </p:nvSpPr>
            <p:spPr>
              <a:xfrm>
                <a:off x="2347200" y="4321800"/>
                <a:ext cx="8640" cy="79200"/>
              </a:xfrm>
              <a:prstGeom prst="rect">
                <a:avLst/>
              </a:prstGeom>
              <a:noFill/>
              <a:ln w="6480">
                <a:solidFill>
                  <a:srgbClr val="1f1a17"/>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97" name=""/>
              <p:cNvSpPr/>
              <p:nvPr/>
            </p:nvSpPr>
            <p:spPr>
              <a:xfrm>
                <a:off x="2383560" y="4321800"/>
                <a:ext cx="4320" cy="79200"/>
              </a:xfrm>
              <a:prstGeom prst="rect">
                <a:avLst/>
              </a:prstGeom>
              <a:solidFill>
                <a:srgbClr val="0073c6"/>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98" name=""/>
              <p:cNvSpPr/>
              <p:nvPr/>
            </p:nvSpPr>
            <p:spPr>
              <a:xfrm>
                <a:off x="2383560" y="4321800"/>
                <a:ext cx="4320" cy="79200"/>
              </a:xfrm>
              <a:prstGeom prst="rect">
                <a:avLst/>
              </a:prstGeom>
              <a:noFill/>
              <a:ln w="6480">
                <a:solidFill>
                  <a:srgbClr val="1f1a17"/>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899" name=""/>
              <p:cNvSpPr/>
              <p:nvPr/>
            </p:nvSpPr>
            <p:spPr>
              <a:xfrm>
                <a:off x="2159280" y="4401360"/>
                <a:ext cx="262800" cy="49680"/>
              </a:xfrm>
              <a:custGeom>
                <a:avLst/>
                <a:gdLst/>
                <a:ahLst/>
                <a:rect l="l" t="t" r="r" b="b"/>
                <a:pathLst>
                  <a:path w="111" h="23">
                    <a:moveTo>
                      <a:pt x="0" y="0"/>
                    </a:moveTo>
                    <a:lnTo>
                      <a:pt x="0" y="23"/>
                    </a:lnTo>
                    <a:lnTo>
                      <a:pt x="111" y="23"/>
                    </a:lnTo>
                  </a:path>
                </a:pathLst>
              </a:custGeom>
              <a:noFill/>
              <a:ln w="6480">
                <a:solidFill>
                  <a:srgbClr val="1f1a17"/>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1900" name=""/>
              <p:cNvSpPr/>
              <p:nvPr/>
            </p:nvSpPr>
            <p:spPr>
              <a:xfrm>
                <a:off x="2192400" y="4416480"/>
                <a:ext cx="114120" cy="101520"/>
              </a:xfrm>
              <a:custGeom>
                <a:avLst/>
                <a:gdLst/>
                <a:ahLst/>
                <a:rect l="l" t="t" r="r" b="b"/>
                <a:pathLst>
                  <a:path w="48" h="48">
                    <a:moveTo>
                      <a:pt x="23" y="0"/>
                    </a:moveTo>
                    <a:lnTo>
                      <a:pt x="28" y="0"/>
                    </a:lnTo>
                    <a:lnTo>
                      <a:pt x="32" y="2"/>
                    </a:lnTo>
                    <a:lnTo>
                      <a:pt x="38" y="4"/>
                    </a:lnTo>
                    <a:lnTo>
                      <a:pt x="40" y="8"/>
                    </a:lnTo>
                    <a:lnTo>
                      <a:pt x="44" y="12"/>
                    </a:lnTo>
                    <a:lnTo>
                      <a:pt x="46" y="16"/>
                    </a:lnTo>
                    <a:lnTo>
                      <a:pt x="48" y="20"/>
                    </a:lnTo>
                    <a:lnTo>
                      <a:pt x="48" y="25"/>
                    </a:lnTo>
                    <a:lnTo>
                      <a:pt x="48" y="29"/>
                    </a:lnTo>
                    <a:lnTo>
                      <a:pt x="46" y="35"/>
                    </a:lnTo>
                    <a:lnTo>
                      <a:pt x="44" y="39"/>
                    </a:lnTo>
                    <a:lnTo>
                      <a:pt x="40" y="43"/>
                    </a:lnTo>
                    <a:lnTo>
                      <a:pt x="38" y="45"/>
                    </a:lnTo>
                    <a:lnTo>
                      <a:pt x="32" y="46"/>
                    </a:lnTo>
                    <a:lnTo>
                      <a:pt x="28" y="48"/>
                    </a:lnTo>
                    <a:lnTo>
                      <a:pt x="23" y="48"/>
                    </a:lnTo>
                    <a:lnTo>
                      <a:pt x="19" y="48"/>
                    </a:lnTo>
                    <a:lnTo>
                      <a:pt x="13" y="46"/>
                    </a:lnTo>
                    <a:lnTo>
                      <a:pt x="9" y="45"/>
                    </a:lnTo>
                    <a:lnTo>
                      <a:pt x="5" y="43"/>
                    </a:lnTo>
                    <a:lnTo>
                      <a:pt x="3" y="39"/>
                    </a:lnTo>
                    <a:lnTo>
                      <a:pt x="1" y="35"/>
                    </a:lnTo>
                    <a:lnTo>
                      <a:pt x="0" y="29"/>
                    </a:lnTo>
                    <a:lnTo>
                      <a:pt x="0" y="25"/>
                    </a:lnTo>
                    <a:lnTo>
                      <a:pt x="0" y="20"/>
                    </a:lnTo>
                    <a:lnTo>
                      <a:pt x="1" y="16"/>
                    </a:lnTo>
                    <a:lnTo>
                      <a:pt x="3" y="12"/>
                    </a:lnTo>
                    <a:lnTo>
                      <a:pt x="5" y="8"/>
                    </a:lnTo>
                    <a:lnTo>
                      <a:pt x="9" y="4"/>
                    </a:lnTo>
                    <a:lnTo>
                      <a:pt x="13" y="2"/>
                    </a:lnTo>
                    <a:lnTo>
                      <a:pt x="19" y="0"/>
                    </a:lnTo>
                    <a:lnTo>
                      <a:pt x="23" y="0"/>
                    </a:lnTo>
                    <a:close/>
                  </a:path>
                </a:pathLst>
              </a:cu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01" name=""/>
              <p:cNvSpPr/>
              <p:nvPr/>
            </p:nvSpPr>
            <p:spPr>
              <a:xfrm>
                <a:off x="2192400" y="4416480"/>
                <a:ext cx="114120" cy="101520"/>
              </a:xfrm>
              <a:custGeom>
                <a:avLst/>
                <a:gdLst/>
                <a:ahLst/>
                <a:rect l="l" t="t" r="r" b="b"/>
                <a:pathLst>
                  <a:path w="48" h="48">
                    <a:moveTo>
                      <a:pt x="23" y="0"/>
                    </a:moveTo>
                    <a:lnTo>
                      <a:pt x="28" y="0"/>
                    </a:lnTo>
                    <a:lnTo>
                      <a:pt x="32" y="2"/>
                    </a:lnTo>
                    <a:lnTo>
                      <a:pt x="38" y="4"/>
                    </a:lnTo>
                    <a:lnTo>
                      <a:pt x="40" y="8"/>
                    </a:lnTo>
                    <a:lnTo>
                      <a:pt x="44" y="12"/>
                    </a:lnTo>
                    <a:lnTo>
                      <a:pt x="46" y="16"/>
                    </a:lnTo>
                    <a:lnTo>
                      <a:pt x="48" y="20"/>
                    </a:lnTo>
                    <a:lnTo>
                      <a:pt x="48" y="25"/>
                    </a:lnTo>
                    <a:lnTo>
                      <a:pt x="48" y="29"/>
                    </a:lnTo>
                    <a:lnTo>
                      <a:pt x="46" y="35"/>
                    </a:lnTo>
                    <a:lnTo>
                      <a:pt x="44" y="39"/>
                    </a:lnTo>
                    <a:lnTo>
                      <a:pt x="40" y="43"/>
                    </a:lnTo>
                    <a:lnTo>
                      <a:pt x="38" y="45"/>
                    </a:lnTo>
                    <a:lnTo>
                      <a:pt x="32" y="46"/>
                    </a:lnTo>
                    <a:lnTo>
                      <a:pt x="28" y="48"/>
                    </a:lnTo>
                    <a:lnTo>
                      <a:pt x="23" y="48"/>
                    </a:lnTo>
                    <a:lnTo>
                      <a:pt x="19" y="48"/>
                    </a:lnTo>
                    <a:lnTo>
                      <a:pt x="13" y="46"/>
                    </a:lnTo>
                    <a:lnTo>
                      <a:pt x="9" y="45"/>
                    </a:lnTo>
                    <a:lnTo>
                      <a:pt x="5" y="43"/>
                    </a:lnTo>
                    <a:lnTo>
                      <a:pt x="3" y="39"/>
                    </a:lnTo>
                    <a:lnTo>
                      <a:pt x="1" y="35"/>
                    </a:lnTo>
                    <a:lnTo>
                      <a:pt x="0" y="29"/>
                    </a:lnTo>
                    <a:lnTo>
                      <a:pt x="0" y="25"/>
                    </a:lnTo>
                    <a:lnTo>
                      <a:pt x="0" y="20"/>
                    </a:lnTo>
                    <a:lnTo>
                      <a:pt x="1" y="16"/>
                    </a:lnTo>
                    <a:lnTo>
                      <a:pt x="3" y="12"/>
                    </a:lnTo>
                    <a:lnTo>
                      <a:pt x="5" y="8"/>
                    </a:lnTo>
                    <a:lnTo>
                      <a:pt x="9" y="4"/>
                    </a:lnTo>
                    <a:lnTo>
                      <a:pt x="13" y="2"/>
                    </a:lnTo>
                    <a:lnTo>
                      <a:pt x="19" y="0"/>
                    </a:lnTo>
                    <a:lnTo>
                      <a:pt x="23"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02" name=""/>
              <p:cNvSpPr/>
              <p:nvPr/>
            </p:nvSpPr>
            <p:spPr>
              <a:xfrm>
                <a:off x="2192400" y="4437360"/>
                <a:ext cx="114120" cy="40320"/>
              </a:xfrm>
              <a:custGeom>
                <a:avLst/>
                <a:gdLst/>
                <a:ahLst/>
                <a:rect l="l" t="t" r="r" b="b"/>
                <a:pathLst>
                  <a:path w="48" h="19">
                    <a:moveTo>
                      <a:pt x="0" y="13"/>
                    </a:moveTo>
                    <a:lnTo>
                      <a:pt x="1" y="10"/>
                    </a:lnTo>
                    <a:lnTo>
                      <a:pt x="3" y="6"/>
                    </a:lnTo>
                    <a:lnTo>
                      <a:pt x="7" y="4"/>
                    </a:lnTo>
                    <a:lnTo>
                      <a:pt x="11" y="2"/>
                    </a:lnTo>
                    <a:lnTo>
                      <a:pt x="15" y="0"/>
                    </a:lnTo>
                    <a:lnTo>
                      <a:pt x="19" y="2"/>
                    </a:lnTo>
                    <a:lnTo>
                      <a:pt x="21" y="6"/>
                    </a:lnTo>
                    <a:lnTo>
                      <a:pt x="24" y="12"/>
                    </a:lnTo>
                    <a:lnTo>
                      <a:pt x="26" y="15"/>
                    </a:lnTo>
                    <a:lnTo>
                      <a:pt x="30" y="17"/>
                    </a:lnTo>
                    <a:lnTo>
                      <a:pt x="32" y="19"/>
                    </a:lnTo>
                    <a:lnTo>
                      <a:pt x="36" y="19"/>
                    </a:lnTo>
                    <a:lnTo>
                      <a:pt x="38" y="19"/>
                    </a:lnTo>
                    <a:lnTo>
                      <a:pt x="42" y="17"/>
                    </a:lnTo>
                    <a:lnTo>
                      <a:pt x="44" y="15"/>
                    </a:lnTo>
                    <a:lnTo>
                      <a:pt x="48" y="12"/>
                    </a:lnTo>
                  </a:path>
                </a:pathLst>
              </a:custGeom>
              <a:noFill/>
              <a:ln w="6480">
                <a:solidFill>
                  <a:srgbClr val="1f1a17"/>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Arial"/>
                </a:endParaRPr>
              </a:p>
            </p:txBody>
          </p:sp>
        </p:grpSp>
        <p:grpSp>
          <p:nvGrpSpPr>
            <p:cNvPr id="1903" name=""/>
            <p:cNvGrpSpPr/>
            <p:nvPr/>
          </p:nvGrpSpPr>
          <p:grpSpPr>
            <a:xfrm>
              <a:off x="2139840" y="4686120"/>
              <a:ext cx="282240" cy="223560"/>
              <a:chOff x="2139840" y="4686120"/>
              <a:chExt cx="282240" cy="223560"/>
            </a:xfrm>
          </p:grpSpPr>
          <p:sp>
            <p:nvSpPr>
              <p:cNvPr id="1904" name=""/>
              <p:cNvSpPr/>
              <p:nvPr/>
            </p:nvSpPr>
            <p:spPr>
              <a:xfrm>
                <a:off x="2139840" y="4774680"/>
                <a:ext cx="277920" cy="135000"/>
              </a:xfrm>
              <a:prstGeom prst="rect">
                <a:avLst/>
              </a:pr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05" name=""/>
              <p:cNvSpPr/>
              <p:nvPr/>
            </p:nvSpPr>
            <p:spPr>
              <a:xfrm>
                <a:off x="2139840" y="4774680"/>
                <a:ext cx="277920" cy="13500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06" name=""/>
              <p:cNvSpPr/>
              <p:nvPr/>
            </p:nvSpPr>
            <p:spPr>
              <a:xfrm>
                <a:off x="2139840" y="4704120"/>
                <a:ext cx="102240" cy="70200"/>
              </a:xfrm>
              <a:prstGeom prst="rect">
                <a:avLst/>
              </a:prstGeom>
              <a:solidFill>
                <a:srgbClr val="0073c6"/>
              </a:solidFill>
              <a:ln w="0">
                <a:noFill/>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1907" name=""/>
              <p:cNvSpPr/>
              <p:nvPr/>
            </p:nvSpPr>
            <p:spPr>
              <a:xfrm>
                <a:off x="2139840" y="4704120"/>
                <a:ext cx="102240" cy="70200"/>
              </a:xfrm>
              <a:prstGeom prst="rect">
                <a:avLst/>
              </a:prstGeom>
              <a:noFill/>
              <a:ln w="6480">
                <a:solidFill>
                  <a:srgbClr val="1f1a17"/>
                </a:solidFill>
                <a:miter/>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1908" name=""/>
              <p:cNvSpPr/>
              <p:nvPr/>
            </p:nvSpPr>
            <p:spPr>
              <a:xfrm>
                <a:off x="2150280" y="4686120"/>
                <a:ext cx="78120" cy="13320"/>
              </a:xfrm>
              <a:prstGeom prst="rect">
                <a:avLst/>
              </a:prstGeom>
              <a:solidFill>
                <a:srgbClr val="0073c6"/>
              </a:solidFill>
              <a:ln w="0">
                <a:noFill/>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1909" name=""/>
              <p:cNvSpPr/>
              <p:nvPr/>
            </p:nvSpPr>
            <p:spPr>
              <a:xfrm>
                <a:off x="2150280" y="4686120"/>
                <a:ext cx="78120" cy="13320"/>
              </a:xfrm>
              <a:prstGeom prst="rect">
                <a:avLst/>
              </a:prstGeom>
              <a:noFill/>
              <a:ln w="6480">
                <a:solidFill>
                  <a:srgbClr val="1f1a17"/>
                </a:solidFill>
                <a:miter/>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1910" name=""/>
              <p:cNvSpPr/>
              <p:nvPr/>
            </p:nvSpPr>
            <p:spPr>
              <a:xfrm>
                <a:off x="2273760" y="4695120"/>
                <a:ext cx="8640" cy="79200"/>
              </a:xfrm>
              <a:prstGeom prst="rect">
                <a:avLst/>
              </a:prstGeom>
              <a:solidFill>
                <a:srgbClr val="0073c6"/>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911" name=""/>
              <p:cNvSpPr/>
              <p:nvPr/>
            </p:nvSpPr>
            <p:spPr>
              <a:xfrm>
                <a:off x="2273760" y="4695120"/>
                <a:ext cx="8640" cy="79200"/>
              </a:xfrm>
              <a:prstGeom prst="rect">
                <a:avLst/>
              </a:prstGeom>
              <a:noFill/>
              <a:ln w="6480">
                <a:solidFill>
                  <a:srgbClr val="1f1a17"/>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912" name=""/>
              <p:cNvSpPr/>
              <p:nvPr/>
            </p:nvSpPr>
            <p:spPr>
              <a:xfrm>
                <a:off x="2309760" y="4695120"/>
                <a:ext cx="8640" cy="79200"/>
              </a:xfrm>
              <a:prstGeom prst="rect">
                <a:avLst/>
              </a:prstGeom>
              <a:solidFill>
                <a:srgbClr val="0073c6"/>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913" name=""/>
              <p:cNvSpPr/>
              <p:nvPr/>
            </p:nvSpPr>
            <p:spPr>
              <a:xfrm>
                <a:off x="2309760" y="4695120"/>
                <a:ext cx="8640" cy="79200"/>
              </a:xfrm>
              <a:prstGeom prst="rect">
                <a:avLst/>
              </a:prstGeom>
              <a:noFill/>
              <a:ln w="6480">
                <a:solidFill>
                  <a:srgbClr val="1f1a17"/>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914" name=""/>
              <p:cNvSpPr/>
              <p:nvPr/>
            </p:nvSpPr>
            <p:spPr>
              <a:xfrm>
                <a:off x="2347200" y="4695120"/>
                <a:ext cx="8640" cy="79200"/>
              </a:xfrm>
              <a:prstGeom prst="rect">
                <a:avLst/>
              </a:prstGeom>
              <a:solidFill>
                <a:srgbClr val="0073c6"/>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915" name=""/>
              <p:cNvSpPr/>
              <p:nvPr/>
            </p:nvSpPr>
            <p:spPr>
              <a:xfrm>
                <a:off x="2347200" y="4695120"/>
                <a:ext cx="8640" cy="79200"/>
              </a:xfrm>
              <a:prstGeom prst="rect">
                <a:avLst/>
              </a:prstGeom>
              <a:noFill/>
              <a:ln w="6480">
                <a:solidFill>
                  <a:srgbClr val="1f1a17"/>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916" name=""/>
              <p:cNvSpPr/>
              <p:nvPr/>
            </p:nvSpPr>
            <p:spPr>
              <a:xfrm>
                <a:off x="2383560" y="4695120"/>
                <a:ext cx="4320" cy="79200"/>
              </a:xfrm>
              <a:prstGeom prst="rect">
                <a:avLst/>
              </a:prstGeom>
              <a:solidFill>
                <a:srgbClr val="0073c6"/>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917" name=""/>
              <p:cNvSpPr/>
              <p:nvPr/>
            </p:nvSpPr>
            <p:spPr>
              <a:xfrm>
                <a:off x="2383560" y="4695120"/>
                <a:ext cx="4320" cy="79200"/>
              </a:xfrm>
              <a:prstGeom prst="rect">
                <a:avLst/>
              </a:prstGeom>
              <a:noFill/>
              <a:ln w="6480">
                <a:solidFill>
                  <a:srgbClr val="1f1a17"/>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Arial"/>
                </a:endParaRPr>
              </a:p>
            </p:txBody>
          </p:sp>
          <p:sp>
            <p:nvSpPr>
              <p:cNvPr id="1918" name=""/>
              <p:cNvSpPr/>
              <p:nvPr/>
            </p:nvSpPr>
            <p:spPr>
              <a:xfrm>
                <a:off x="2159280" y="4774680"/>
                <a:ext cx="262800" cy="49680"/>
              </a:xfrm>
              <a:custGeom>
                <a:avLst/>
                <a:gdLst/>
                <a:ahLst/>
                <a:rect l="l" t="t" r="r" b="b"/>
                <a:pathLst>
                  <a:path w="111" h="23">
                    <a:moveTo>
                      <a:pt x="0" y="0"/>
                    </a:moveTo>
                    <a:lnTo>
                      <a:pt x="0" y="23"/>
                    </a:lnTo>
                    <a:lnTo>
                      <a:pt x="111" y="23"/>
                    </a:lnTo>
                  </a:path>
                </a:pathLst>
              </a:custGeom>
              <a:noFill/>
              <a:ln w="6480">
                <a:solidFill>
                  <a:srgbClr val="1f1a17"/>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1919" name=""/>
              <p:cNvSpPr/>
              <p:nvPr/>
            </p:nvSpPr>
            <p:spPr>
              <a:xfrm>
                <a:off x="2192400" y="4789440"/>
                <a:ext cx="114120" cy="106920"/>
              </a:xfrm>
              <a:custGeom>
                <a:avLst/>
                <a:gdLst/>
                <a:ahLst/>
                <a:rect l="l" t="t" r="r" b="b"/>
                <a:pathLst>
                  <a:path w="48" h="50">
                    <a:moveTo>
                      <a:pt x="23" y="0"/>
                    </a:moveTo>
                    <a:lnTo>
                      <a:pt x="28" y="0"/>
                    </a:lnTo>
                    <a:lnTo>
                      <a:pt x="32" y="2"/>
                    </a:lnTo>
                    <a:lnTo>
                      <a:pt x="38" y="4"/>
                    </a:lnTo>
                    <a:lnTo>
                      <a:pt x="40" y="8"/>
                    </a:lnTo>
                    <a:lnTo>
                      <a:pt x="44" y="12"/>
                    </a:lnTo>
                    <a:lnTo>
                      <a:pt x="46" y="16"/>
                    </a:lnTo>
                    <a:lnTo>
                      <a:pt x="48" y="19"/>
                    </a:lnTo>
                    <a:lnTo>
                      <a:pt x="48" y="25"/>
                    </a:lnTo>
                    <a:lnTo>
                      <a:pt x="48" y="29"/>
                    </a:lnTo>
                    <a:lnTo>
                      <a:pt x="46" y="35"/>
                    </a:lnTo>
                    <a:lnTo>
                      <a:pt x="44" y="39"/>
                    </a:lnTo>
                    <a:lnTo>
                      <a:pt x="40" y="43"/>
                    </a:lnTo>
                    <a:lnTo>
                      <a:pt x="38" y="44"/>
                    </a:lnTo>
                    <a:lnTo>
                      <a:pt x="32" y="48"/>
                    </a:lnTo>
                    <a:lnTo>
                      <a:pt x="28" y="48"/>
                    </a:lnTo>
                    <a:lnTo>
                      <a:pt x="23" y="50"/>
                    </a:lnTo>
                    <a:lnTo>
                      <a:pt x="19" y="48"/>
                    </a:lnTo>
                    <a:lnTo>
                      <a:pt x="13" y="48"/>
                    </a:lnTo>
                    <a:lnTo>
                      <a:pt x="9" y="44"/>
                    </a:lnTo>
                    <a:lnTo>
                      <a:pt x="5" y="43"/>
                    </a:lnTo>
                    <a:lnTo>
                      <a:pt x="3" y="39"/>
                    </a:lnTo>
                    <a:lnTo>
                      <a:pt x="1" y="35"/>
                    </a:lnTo>
                    <a:lnTo>
                      <a:pt x="0" y="29"/>
                    </a:lnTo>
                    <a:lnTo>
                      <a:pt x="0" y="25"/>
                    </a:lnTo>
                    <a:lnTo>
                      <a:pt x="0" y="19"/>
                    </a:lnTo>
                    <a:lnTo>
                      <a:pt x="1" y="16"/>
                    </a:lnTo>
                    <a:lnTo>
                      <a:pt x="3" y="12"/>
                    </a:lnTo>
                    <a:lnTo>
                      <a:pt x="5" y="8"/>
                    </a:lnTo>
                    <a:lnTo>
                      <a:pt x="9" y="4"/>
                    </a:lnTo>
                    <a:lnTo>
                      <a:pt x="13" y="2"/>
                    </a:lnTo>
                    <a:lnTo>
                      <a:pt x="19" y="0"/>
                    </a:lnTo>
                    <a:lnTo>
                      <a:pt x="23" y="0"/>
                    </a:lnTo>
                    <a:close/>
                  </a:path>
                </a:pathLst>
              </a:cu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20" name=""/>
              <p:cNvSpPr/>
              <p:nvPr/>
            </p:nvSpPr>
            <p:spPr>
              <a:xfrm>
                <a:off x="2192400" y="4789440"/>
                <a:ext cx="114120" cy="106920"/>
              </a:xfrm>
              <a:custGeom>
                <a:avLst/>
                <a:gdLst/>
                <a:ahLst/>
                <a:rect l="l" t="t" r="r" b="b"/>
                <a:pathLst>
                  <a:path w="48" h="50">
                    <a:moveTo>
                      <a:pt x="23" y="0"/>
                    </a:moveTo>
                    <a:lnTo>
                      <a:pt x="28" y="0"/>
                    </a:lnTo>
                    <a:lnTo>
                      <a:pt x="32" y="2"/>
                    </a:lnTo>
                    <a:lnTo>
                      <a:pt x="38" y="4"/>
                    </a:lnTo>
                    <a:lnTo>
                      <a:pt x="40" y="8"/>
                    </a:lnTo>
                    <a:lnTo>
                      <a:pt x="44" y="12"/>
                    </a:lnTo>
                    <a:lnTo>
                      <a:pt x="46" y="16"/>
                    </a:lnTo>
                    <a:lnTo>
                      <a:pt x="48" y="19"/>
                    </a:lnTo>
                    <a:lnTo>
                      <a:pt x="48" y="25"/>
                    </a:lnTo>
                    <a:lnTo>
                      <a:pt x="48" y="29"/>
                    </a:lnTo>
                    <a:lnTo>
                      <a:pt x="46" y="35"/>
                    </a:lnTo>
                    <a:lnTo>
                      <a:pt x="44" y="39"/>
                    </a:lnTo>
                    <a:lnTo>
                      <a:pt x="40" y="43"/>
                    </a:lnTo>
                    <a:lnTo>
                      <a:pt x="38" y="44"/>
                    </a:lnTo>
                    <a:lnTo>
                      <a:pt x="32" y="48"/>
                    </a:lnTo>
                    <a:lnTo>
                      <a:pt x="28" y="48"/>
                    </a:lnTo>
                    <a:lnTo>
                      <a:pt x="23" y="50"/>
                    </a:lnTo>
                    <a:lnTo>
                      <a:pt x="19" y="48"/>
                    </a:lnTo>
                    <a:lnTo>
                      <a:pt x="13" y="48"/>
                    </a:lnTo>
                    <a:lnTo>
                      <a:pt x="9" y="44"/>
                    </a:lnTo>
                    <a:lnTo>
                      <a:pt x="5" y="43"/>
                    </a:lnTo>
                    <a:lnTo>
                      <a:pt x="3" y="39"/>
                    </a:lnTo>
                    <a:lnTo>
                      <a:pt x="1" y="35"/>
                    </a:lnTo>
                    <a:lnTo>
                      <a:pt x="0" y="29"/>
                    </a:lnTo>
                    <a:lnTo>
                      <a:pt x="0" y="25"/>
                    </a:lnTo>
                    <a:lnTo>
                      <a:pt x="0" y="19"/>
                    </a:lnTo>
                    <a:lnTo>
                      <a:pt x="1" y="16"/>
                    </a:lnTo>
                    <a:lnTo>
                      <a:pt x="3" y="12"/>
                    </a:lnTo>
                    <a:lnTo>
                      <a:pt x="5" y="8"/>
                    </a:lnTo>
                    <a:lnTo>
                      <a:pt x="9" y="4"/>
                    </a:lnTo>
                    <a:lnTo>
                      <a:pt x="13" y="2"/>
                    </a:lnTo>
                    <a:lnTo>
                      <a:pt x="19" y="0"/>
                    </a:lnTo>
                    <a:lnTo>
                      <a:pt x="23"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21" name=""/>
              <p:cNvSpPr/>
              <p:nvPr/>
            </p:nvSpPr>
            <p:spPr>
              <a:xfrm>
                <a:off x="2192400" y="4815000"/>
                <a:ext cx="114120" cy="36000"/>
              </a:xfrm>
              <a:custGeom>
                <a:avLst/>
                <a:gdLst/>
                <a:ahLst/>
                <a:rect l="l" t="t" r="r" b="b"/>
                <a:pathLst>
                  <a:path w="48" h="17">
                    <a:moveTo>
                      <a:pt x="0" y="11"/>
                    </a:moveTo>
                    <a:lnTo>
                      <a:pt x="1" y="7"/>
                    </a:lnTo>
                    <a:lnTo>
                      <a:pt x="3" y="4"/>
                    </a:lnTo>
                    <a:lnTo>
                      <a:pt x="7" y="2"/>
                    </a:lnTo>
                    <a:lnTo>
                      <a:pt x="11" y="0"/>
                    </a:lnTo>
                    <a:lnTo>
                      <a:pt x="15" y="0"/>
                    </a:lnTo>
                    <a:lnTo>
                      <a:pt x="19" y="0"/>
                    </a:lnTo>
                    <a:lnTo>
                      <a:pt x="21" y="4"/>
                    </a:lnTo>
                    <a:lnTo>
                      <a:pt x="24" y="9"/>
                    </a:lnTo>
                    <a:lnTo>
                      <a:pt x="26" y="13"/>
                    </a:lnTo>
                    <a:lnTo>
                      <a:pt x="30" y="15"/>
                    </a:lnTo>
                    <a:lnTo>
                      <a:pt x="32" y="17"/>
                    </a:lnTo>
                    <a:lnTo>
                      <a:pt x="36" y="17"/>
                    </a:lnTo>
                    <a:lnTo>
                      <a:pt x="38" y="17"/>
                    </a:lnTo>
                    <a:lnTo>
                      <a:pt x="42" y="15"/>
                    </a:lnTo>
                    <a:lnTo>
                      <a:pt x="44" y="13"/>
                    </a:lnTo>
                    <a:lnTo>
                      <a:pt x="48" y="9"/>
                    </a:lnTo>
                  </a:path>
                </a:pathLst>
              </a:custGeom>
              <a:noFill/>
              <a:ln w="6480">
                <a:solidFill>
                  <a:srgbClr val="1f1a17"/>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grpSp>
        <p:grpSp>
          <p:nvGrpSpPr>
            <p:cNvPr id="1922" name=""/>
            <p:cNvGrpSpPr/>
            <p:nvPr/>
          </p:nvGrpSpPr>
          <p:grpSpPr>
            <a:xfrm>
              <a:off x="2139840" y="5060880"/>
              <a:ext cx="282240" cy="221760"/>
              <a:chOff x="2139840" y="5060880"/>
              <a:chExt cx="282240" cy="221760"/>
            </a:xfrm>
          </p:grpSpPr>
          <p:sp>
            <p:nvSpPr>
              <p:cNvPr id="1923" name=""/>
              <p:cNvSpPr/>
              <p:nvPr/>
            </p:nvSpPr>
            <p:spPr>
              <a:xfrm>
                <a:off x="2139840" y="5147640"/>
                <a:ext cx="277920" cy="135000"/>
              </a:xfrm>
              <a:prstGeom prst="rect">
                <a:avLst/>
              </a:pr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24" name=""/>
              <p:cNvSpPr/>
              <p:nvPr/>
            </p:nvSpPr>
            <p:spPr>
              <a:xfrm>
                <a:off x="2139840" y="5147640"/>
                <a:ext cx="277920" cy="13500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25" name=""/>
              <p:cNvSpPr/>
              <p:nvPr/>
            </p:nvSpPr>
            <p:spPr>
              <a:xfrm>
                <a:off x="2139840" y="5077440"/>
                <a:ext cx="102240" cy="70200"/>
              </a:xfrm>
              <a:prstGeom prst="rect">
                <a:avLst/>
              </a:prstGeom>
              <a:solidFill>
                <a:srgbClr val="0073c6"/>
              </a:solidFill>
              <a:ln w="0">
                <a:noFill/>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1926" name=""/>
              <p:cNvSpPr/>
              <p:nvPr/>
            </p:nvSpPr>
            <p:spPr>
              <a:xfrm>
                <a:off x="2139840" y="5077440"/>
                <a:ext cx="102240" cy="70200"/>
              </a:xfrm>
              <a:prstGeom prst="rect">
                <a:avLst/>
              </a:prstGeom>
              <a:noFill/>
              <a:ln w="6480">
                <a:solidFill>
                  <a:srgbClr val="1f1a17"/>
                </a:solidFill>
                <a:miter/>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Arial"/>
                </a:endParaRPr>
              </a:p>
            </p:txBody>
          </p:sp>
          <p:sp>
            <p:nvSpPr>
              <p:cNvPr id="1927" name=""/>
              <p:cNvSpPr/>
              <p:nvPr/>
            </p:nvSpPr>
            <p:spPr>
              <a:xfrm>
                <a:off x="2150280" y="5060880"/>
                <a:ext cx="78120" cy="12240"/>
              </a:xfrm>
              <a:prstGeom prst="rect">
                <a:avLst/>
              </a:prstGeom>
              <a:solidFill>
                <a:srgbClr val="0073c6"/>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1928" name=""/>
              <p:cNvSpPr/>
              <p:nvPr/>
            </p:nvSpPr>
            <p:spPr>
              <a:xfrm>
                <a:off x="2150280" y="5060880"/>
                <a:ext cx="78120" cy="12240"/>
              </a:xfrm>
              <a:prstGeom prst="rect">
                <a:avLst/>
              </a:prstGeom>
              <a:noFill/>
              <a:ln w="6480">
                <a:solidFill>
                  <a:srgbClr val="1f1a17"/>
                </a:solidFill>
                <a:miter/>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1929" name=""/>
              <p:cNvSpPr/>
              <p:nvPr/>
            </p:nvSpPr>
            <p:spPr>
              <a:xfrm>
                <a:off x="2273760" y="5068080"/>
                <a:ext cx="8640" cy="79560"/>
              </a:xfrm>
              <a:prstGeom prst="rect">
                <a:avLst/>
              </a:prstGeom>
              <a:solidFill>
                <a:srgbClr val="0073c6"/>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930" name=""/>
              <p:cNvSpPr/>
              <p:nvPr/>
            </p:nvSpPr>
            <p:spPr>
              <a:xfrm>
                <a:off x="2273760" y="5068080"/>
                <a:ext cx="8640" cy="79560"/>
              </a:xfrm>
              <a:prstGeom prst="rect">
                <a:avLst/>
              </a:prstGeom>
              <a:noFill/>
              <a:ln w="6480">
                <a:solidFill>
                  <a:srgbClr val="1f1a17"/>
                </a:solidFill>
                <a:miter/>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931" name=""/>
              <p:cNvSpPr/>
              <p:nvPr/>
            </p:nvSpPr>
            <p:spPr>
              <a:xfrm>
                <a:off x="2309760" y="5068080"/>
                <a:ext cx="8640" cy="79560"/>
              </a:xfrm>
              <a:prstGeom prst="rect">
                <a:avLst/>
              </a:prstGeom>
              <a:solidFill>
                <a:srgbClr val="0073c6"/>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932" name=""/>
              <p:cNvSpPr/>
              <p:nvPr/>
            </p:nvSpPr>
            <p:spPr>
              <a:xfrm>
                <a:off x="2309760" y="5068080"/>
                <a:ext cx="8640" cy="79560"/>
              </a:xfrm>
              <a:prstGeom prst="rect">
                <a:avLst/>
              </a:prstGeom>
              <a:noFill/>
              <a:ln w="6480">
                <a:solidFill>
                  <a:srgbClr val="1f1a17"/>
                </a:solidFill>
                <a:miter/>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933" name=""/>
              <p:cNvSpPr/>
              <p:nvPr/>
            </p:nvSpPr>
            <p:spPr>
              <a:xfrm>
                <a:off x="2347200" y="5068080"/>
                <a:ext cx="8640" cy="79560"/>
              </a:xfrm>
              <a:prstGeom prst="rect">
                <a:avLst/>
              </a:prstGeom>
              <a:solidFill>
                <a:srgbClr val="0073c6"/>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934" name=""/>
              <p:cNvSpPr/>
              <p:nvPr/>
            </p:nvSpPr>
            <p:spPr>
              <a:xfrm>
                <a:off x="2347200" y="5068080"/>
                <a:ext cx="8640" cy="79560"/>
              </a:xfrm>
              <a:prstGeom prst="rect">
                <a:avLst/>
              </a:prstGeom>
              <a:noFill/>
              <a:ln w="6480">
                <a:solidFill>
                  <a:srgbClr val="1f1a17"/>
                </a:solidFill>
                <a:miter/>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935" name=""/>
              <p:cNvSpPr/>
              <p:nvPr/>
            </p:nvSpPr>
            <p:spPr>
              <a:xfrm>
                <a:off x="2383560" y="5068080"/>
                <a:ext cx="4320" cy="79560"/>
              </a:xfrm>
              <a:prstGeom prst="rect">
                <a:avLst/>
              </a:prstGeom>
              <a:solidFill>
                <a:srgbClr val="0073c6"/>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936" name=""/>
              <p:cNvSpPr/>
              <p:nvPr/>
            </p:nvSpPr>
            <p:spPr>
              <a:xfrm>
                <a:off x="2383560" y="5068080"/>
                <a:ext cx="4320" cy="79560"/>
              </a:xfrm>
              <a:prstGeom prst="rect">
                <a:avLst/>
              </a:prstGeom>
              <a:noFill/>
              <a:ln w="6480">
                <a:solidFill>
                  <a:srgbClr val="1f1a17"/>
                </a:solidFill>
                <a:miter/>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Arial"/>
                </a:endParaRPr>
              </a:p>
            </p:txBody>
          </p:sp>
          <p:sp>
            <p:nvSpPr>
              <p:cNvPr id="1937" name=""/>
              <p:cNvSpPr/>
              <p:nvPr/>
            </p:nvSpPr>
            <p:spPr>
              <a:xfrm>
                <a:off x="2159280" y="5147640"/>
                <a:ext cx="262800" cy="49320"/>
              </a:xfrm>
              <a:custGeom>
                <a:avLst/>
                <a:gdLst/>
                <a:ahLst/>
                <a:rect l="l" t="t" r="r" b="b"/>
                <a:pathLst>
                  <a:path w="111" h="23">
                    <a:moveTo>
                      <a:pt x="0" y="0"/>
                    </a:moveTo>
                    <a:lnTo>
                      <a:pt x="0" y="23"/>
                    </a:lnTo>
                    <a:lnTo>
                      <a:pt x="111" y="23"/>
                    </a:lnTo>
                  </a:path>
                </a:pathLst>
              </a:custGeom>
              <a:noFill/>
              <a:ln w="6480">
                <a:solidFill>
                  <a:srgbClr val="1f1a17"/>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Arial"/>
                </a:endParaRPr>
              </a:p>
            </p:txBody>
          </p:sp>
          <p:sp>
            <p:nvSpPr>
              <p:cNvPr id="1938" name=""/>
              <p:cNvSpPr/>
              <p:nvPr/>
            </p:nvSpPr>
            <p:spPr>
              <a:xfrm>
                <a:off x="2192400" y="5162760"/>
                <a:ext cx="114120" cy="106200"/>
              </a:xfrm>
              <a:custGeom>
                <a:avLst/>
                <a:gdLst/>
                <a:ahLst/>
                <a:rect l="l" t="t" r="r" b="b"/>
                <a:pathLst>
                  <a:path w="48" h="50">
                    <a:moveTo>
                      <a:pt x="23" y="0"/>
                    </a:moveTo>
                    <a:lnTo>
                      <a:pt x="28" y="0"/>
                    </a:lnTo>
                    <a:lnTo>
                      <a:pt x="32" y="2"/>
                    </a:lnTo>
                    <a:lnTo>
                      <a:pt x="38" y="4"/>
                    </a:lnTo>
                    <a:lnTo>
                      <a:pt x="40" y="8"/>
                    </a:lnTo>
                    <a:lnTo>
                      <a:pt x="44" y="12"/>
                    </a:lnTo>
                    <a:lnTo>
                      <a:pt x="46" y="16"/>
                    </a:lnTo>
                    <a:lnTo>
                      <a:pt x="48" y="20"/>
                    </a:lnTo>
                    <a:lnTo>
                      <a:pt x="48" y="25"/>
                    </a:lnTo>
                    <a:lnTo>
                      <a:pt x="48" y="29"/>
                    </a:lnTo>
                    <a:lnTo>
                      <a:pt x="46" y="35"/>
                    </a:lnTo>
                    <a:lnTo>
                      <a:pt x="44" y="39"/>
                    </a:lnTo>
                    <a:lnTo>
                      <a:pt x="40" y="43"/>
                    </a:lnTo>
                    <a:lnTo>
                      <a:pt x="38" y="45"/>
                    </a:lnTo>
                    <a:lnTo>
                      <a:pt x="32" y="48"/>
                    </a:lnTo>
                    <a:lnTo>
                      <a:pt x="28" y="48"/>
                    </a:lnTo>
                    <a:lnTo>
                      <a:pt x="23" y="50"/>
                    </a:lnTo>
                    <a:lnTo>
                      <a:pt x="19" y="48"/>
                    </a:lnTo>
                    <a:lnTo>
                      <a:pt x="13" y="48"/>
                    </a:lnTo>
                    <a:lnTo>
                      <a:pt x="9" y="45"/>
                    </a:lnTo>
                    <a:lnTo>
                      <a:pt x="5" y="43"/>
                    </a:lnTo>
                    <a:lnTo>
                      <a:pt x="3" y="39"/>
                    </a:lnTo>
                    <a:lnTo>
                      <a:pt x="1" y="35"/>
                    </a:lnTo>
                    <a:lnTo>
                      <a:pt x="0" y="29"/>
                    </a:lnTo>
                    <a:lnTo>
                      <a:pt x="0" y="25"/>
                    </a:lnTo>
                    <a:lnTo>
                      <a:pt x="0" y="20"/>
                    </a:lnTo>
                    <a:lnTo>
                      <a:pt x="1" y="16"/>
                    </a:lnTo>
                    <a:lnTo>
                      <a:pt x="3" y="12"/>
                    </a:lnTo>
                    <a:lnTo>
                      <a:pt x="5" y="8"/>
                    </a:lnTo>
                    <a:lnTo>
                      <a:pt x="9" y="4"/>
                    </a:lnTo>
                    <a:lnTo>
                      <a:pt x="13" y="2"/>
                    </a:lnTo>
                    <a:lnTo>
                      <a:pt x="19" y="0"/>
                    </a:lnTo>
                    <a:lnTo>
                      <a:pt x="23" y="0"/>
                    </a:lnTo>
                    <a:close/>
                  </a:path>
                </a:pathLst>
              </a:cu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39" name=""/>
              <p:cNvSpPr/>
              <p:nvPr/>
            </p:nvSpPr>
            <p:spPr>
              <a:xfrm>
                <a:off x="2192400" y="5162760"/>
                <a:ext cx="114120" cy="106200"/>
              </a:xfrm>
              <a:custGeom>
                <a:avLst/>
                <a:gdLst/>
                <a:ahLst/>
                <a:rect l="l" t="t" r="r" b="b"/>
                <a:pathLst>
                  <a:path w="48" h="50">
                    <a:moveTo>
                      <a:pt x="23" y="0"/>
                    </a:moveTo>
                    <a:lnTo>
                      <a:pt x="28" y="0"/>
                    </a:lnTo>
                    <a:lnTo>
                      <a:pt x="32" y="2"/>
                    </a:lnTo>
                    <a:lnTo>
                      <a:pt x="38" y="4"/>
                    </a:lnTo>
                    <a:lnTo>
                      <a:pt x="40" y="8"/>
                    </a:lnTo>
                    <a:lnTo>
                      <a:pt x="44" y="12"/>
                    </a:lnTo>
                    <a:lnTo>
                      <a:pt x="46" y="16"/>
                    </a:lnTo>
                    <a:lnTo>
                      <a:pt x="48" y="20"/>
                    </a:lnTo>
                    <a:lnTo>
                      <a:pt x="48" y="25"/>
                    </a:lnTo>
                    <a:lnTo>
                      <a:pt x="48" y="29"/>
                    </a:lnTo>
                    <a:lnTo>
                      <a:pt x="46" y="35"/>
                    </a:lnTo>
                    <a:lnTo>
                      <a:pt x="44" y="39"/>
                    </a:lnTo>
                    <a:lnTo>
                      <a:pt x="40" y="43"/>
                    </a:lnTo>
                    <a:lnTo>
                      <a:pt x="38" y="45"/>
                    </a:lnTo>
                    <a:lnTo>
                      <a:pt x="32" y="48"/>
                    </a:lnTo>
                    <a:lnTo>
                      <a:pt x="28" y="48"/>
                    </a:lnTo>
                    <a:lnTo>
                      <a:pt x="23" y="50"/>
                    </a:lnTo>
                    <a:lnTo>
                      <a:pt x="19" y="48"/>
                    </a:lnTo>
                    <a:lnTo>
                      <a:pt x="13" y="48"/>
                    </a:lnTo>
                    <a:lnTo>
                      <a:pt x="9" y="45"/>
                    </a:lnTo>
                    <a:lnTo>
                      <a:pt x="5" y="43"/>
                    </a:lnTo>
                    <a:lnTo>
                      <a:pt x="3" y="39"/>
                    </a:lnTo>
                    <a:lnTo>
                      <a:pt x="1" y="35"/>
                    </a:lnTo>
                    <a:lnTo>
                      <a:pt x="0" y="29"/>
                    </a:lnTo>
                    <a:lnTo>
                      <a:pt x="0" y="25"/>
                    </a:lnTo>
                    <a:lnTo>
                      <a:pt x="0" y="20"/>
                    </a:lnTo>
                    <a:lnTo>
                      <a:pt x="1" y="16"/>
                    </a:lnTo>
                    <a:lnTo>
                      <a:pt x="3" y="12"/>
                    </a:lnTo>
                    <a:lnTo>
                      <a:pt x="5" y="8"/>
                    </a:lnTo>
                    <a:lnTo>
                      <a:pt x="9" y="4"/>
                    </a:lnTo>
                    <a:lnTo>
                      <a:pt x="13" y="2"/>
                    </a:lnTo>
                    <a:lnTo>
                      <a:pt x="19" y="0"/>
                    </a:lnTo>
                    <a:lnTo>
                      <a:pt x="23"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40" name=""/>
              <p:cNvSpPr/>
              <p:nvPr/>
            </p:nvSpPr>
            <p:spPr>
              <a:xfrm>
                <a:off x="2192400" y="5188320"/>
                <a:ext cx="114120" cy="36000"/>
              </a:xfrm>
              <a:custGeom>
                <a:avLst/>
                <a:gdLst/>
                <a:ahLst/>
                <a:rect l="l" t="t" r="r" b="b"/>
                <a:pathLst>
                  <a:path w="48" h="17">
                    <a:moveTo>
                      <a:pt x="0" y="11"/>
                    </a:moveTo>
                    <a:lnTo>
                      <a:pt x="1" y="8"/>
                    </a:lnTo>
                    <a:lnTo>
                      <a:pt x="3" y="4"/>
                    </a:lnTo>
                    <a:lnTo>
                      <a:pt x="7" y="2"/>
                    </a:lnTo>
                    <a:lnTo>
                      <a:pt x="11" y="0"/>
                    </a:lnTo>
                    <a:lnTo>
                      <a:pt x="15" y="0"/>
                    </a:lnTo>
                    <a:lnTo>
                      <a:pt x="19" y="0"/>
                    </a:lnTo>
                    <a:lnTo>
                      <a:pt x="21" y="4"/>
                    </a:lnTo>
                    <a:lnTo>
                      <a:pt x="24" y="10"/>
                    </a:lnTo>
                    <a:lnTo>
                      <a:pt x="26" y="13"/>
                    </a:lnTo>
                    <a:lnTo>
                      <a:pt x="30" y="15"/>
                    </a:lnTo>
                    <a:lnTo>
                      <a:pt x="32" y="17"/>
                    </a:lnTo>
                    <a:lnTo>
                      <a:pt x="36" y="17"/>
                    </a:lnTo>
                    <a:lnTo>
                      <a:pt x="38" y="17"/>
                    </a:lnTo>
                    <a:lnTo>
                      <a:pt x="42" y="15"/>
                    </a:lnTo>
                    <a:lnTo>
                      <a:pt x="44" y="13"/>
                    </a:lnTo>
                    <a:lnTo>
                      <a:pt x="48" y="11"/>
                    </a:lnTo>
                  </a:path>
                </a:pathLst>
              </a:custGeom>
              <a:noFill/>
              <a:ln w="6480">
                <a:solidFill>
                  <a:srgbClr val="1f1a17"/>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Arial"/>
                </a:endParaRPr>
              </a:p>
            </p:txBody>
          </p:sp>
        </p:grpSp>
        <p:sp>
          <p:nvSpPr>
            <p:cNvPr id="1941" name=""/>
            <p:cNvSpPr/>
            <p:nvPr/>
          </p:nvSpPr>
          <p:spPr>
            <a:xfrm>
              <a:off x="3338280" y="2589120"/>
              <a:ext cx="1653120" cy="3056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Market and System operation</a:t>
              </a:r>
              <a:endParaRPr b="0" lang="en-US" sz="1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COSEN</a:t>
              </a:r>
              <a:endParaRPr b="0" lang="en-US" sz="1000" strike="noStrike" u="none">
                <a:solidFill>
                  <a:srgbClr val="000000"/>
                </a:solidFill>
                <a:effectLst/>
                <a:uFillTx/>
                <a:latin typeface="Arial"/>
              </a:endParaRPr>
            </a:p>
          </p:txBody>
        </p:sp>
        <p:sp>
          <p:nvSpPr>
            <p:cNvPr id="1942" name=""/>
            <p:cNvSpPr/>
            <p:nvPr/>
          </p:nvSpPr>
          <p:spPr>
            <a:xfrm>
              <a:off x="2647800" y="3470040"/>
              <a:ext cx="1436760" cy="458280"/>
            </a:xfrm>
            <a:prstGeom prst="rect">
              <a:avLst/>
            </a:prstGeom>
            <a:noFill/>
            <a:ln w="0">
              <a:noFill/>
            </a:ln>
          </p:spPr>
          <p:style>
            <a:lnRef idx="0"/>
            <a:fillRef idx="0"/>
            <a:effectRef idx="0"/>
            <a:fontRef idx="minor"/>
          </p:style>
          <p:txBody>
            <a:bodyPr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Independent</a:t>
              </a:r>
              <a:endParaRPr b="0" lang="en-US" sz="1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Market </a:t>
              </a:r>
              <a:endParaRPr b="0" lang="en-US" sz="1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Operator</a:t>
              </a:r>
              <a:endParaRPr b="0" lang="en-US" sz="1000" strike="noStrike" u="none">
                <a:solidFill>
                  <a:srgbClr val="000000"/>
                </a:solidFill>
                <a:effectLst/>
                <a:uFillTx/>
                <a:latin typeface="Arial"/>
              </a:endParaRPr>
            </a:p>
          </p:txBody>
        </p:sp>
        <p:sp>
          <p:nvSpPr>
            <p:cNvPr id="1943" name=""/>
            <p:cNvSpPr/>
            <p:nvPr/>
          </p:nvSpPr>
          <p:spPr>
            <a:xfrm>
              <a:off x="4219560" y="3470040"/>
              <a:ext cx="1365120" cy="458280"/>
            </a:xfrm>
            <a:prstGeom prst="rect">
              <a:avLst/>
            </a:prstGeom>
            <a:noFill/>
            <a:ln w="0">
              <a:noFill/>
            </a:ln>
          </p:spPr>
          <p:style>
            <a:lnRef idx="0"/>
            <a:fillRef idx="0"/>
            <a:effectRef idx="0"/>
            <a:fontRef idx="minor"/>
          </p:style>
          <p:txBody>
            <a:bodyPr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Independent</a:t>
              </a:r>
              <a:endParaRPr b="0" lang="en-US" sz="1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System</a:t>
              </a:r>
              <a:endParaRPr b="0" lang="en-US" sz="10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Operator</a:t>
              </a:r>
              <a:endParaRPr b="0" lang="en-US" sz="1000" strike="noStrike" u="none">
                <a:solidFill>
                  <a:srgbClr val="000000"/>
                </a:solidFill>
                <a:effectLst/>
                <a:uFillTx/>
                <a:latin typeface="Arial"/>
              </a:endParaRPr>
            </a:p>
          </p:txBody>
        </p:sp>
        <p:sp>
          <p:nvSpPr>
            <p:cNvPr id="1944" name=""/>
            <p:cNvSpPr/>
            <p:nvPr/>
          </p:nvSpPr>
          <p:spPr>
            <a:xfrm>
              <a:off x="2893320" y="4966920"/>
              <a:ext cx="19969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National Transmission System CFE</a:t>
              </a:r>
              <a:endParaRPr b="0" lang="en-US" sz="1000" strike="noStrike" u="none">
                <a:solidFill>
                  <a:srgbClr val="000000"/>
                </a:solidFill>
                <a:effectLst/>
                <a:uFillTx/>
                <a:latin typeface="Arial"/>
              </a:endParaRPr>
            </a:p>
          </p:txBody>
        </p:sp>
        <p:sp>
          <p:nvSpPr>
            <p:cNvPr id="1945" name=""/>
            <p:cNvSpPr/>
            <p:nvPr/>
          </p:nvSpPr>
          <p:spPr>
            <a:xfrm>
              <a:off x="3862800" y="5660640"/>
              <a:ext cx="1181520" cy="3056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Non-interconnected</a:t>
              </a:r>
              <a:endParaRPr b="0" lang="en-US" sz="1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Private Transmission</a:t>
              </a:r>
              <a:endParaRPr b="0" lang="en-US" sz="1000" strike="noStrike" u="none">
                <a:solidFill>
                  <a:srgbClr val="000000"/>
                </a:solidFill>
                <a:effectLst/>
                <a:uFillTx/>
                <a:latin typeface="Arial"/>
              </a:endParaRPr>
            </a:p>
          </p:txBody>
        </p:sp>
        <p:sp>
          <p:nvSpPr>
            <p:cNvPr id="1946" name=""/>
            <p:cNvSpPr/>
            <p:nvPr/>
          </p:nvSpPr>
          <p:spPr>
            <a:xfrm>
              <a:off x="3785040" y="6187680"/>
              <a:ext cx="9565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Power Marketers</a:t>
              </a:r>
              <a:endParaRPr b="0" lang="en-US" sz="1000" strike="noStrike" u="none">
                <a:solidFill>
                  <a:srgbClr val="000000"/>
                </a:solidFill>
                <a:effectLst/>
                <a:uFillTx/>
                <a:latin typeface="Arial"/>
              </a:endParaRPr>
            </a:p>
          </p:txBody>
        </p:sp>
        <p:sp>
          <p:nvSpPr>
            <p:cNvPr id="1947" name=""/>
            <p:cNvSpPr/>
            <p:nvPr/>
          </p:nvSpPr>
          <p:spPr>
            <a:xfrm>
              <a:off x="6266880" y="5013000"/>
              <a:ext cx="11538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Qualified consumers</a:t>
              </a:r>
              <a:endParaRPr b="0" lang="en-US" sz="1000" strike="noStrike" u="none">
                <a:solidFill>
                  <a:srgbClr val="000000"/>
                </a:solidFill>
                <a:effectLst/>
                <a:uFillTx/>
                <a:latin typeface="Arial"/>
              </a:endParaRPr>
            </a:p>
          </p:txBody>
        </p:sp>
        <p:sp>
          <p:nvSpPr>
            <p:cNvPr id="1948" name=""/>
            <p:cNvSpPr/>
            <p:nvPr/>
          </p:nvSpPr>
          <p:spPr>
            <a:xfrm>
              <a:off x="6266880" y="5362200"/>
              <a:ext cx="11538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Qualified consumers</a:t>
              </a:r>
              <a:endParaRPr b="0" lang="en-US" sz="1000" strike="noStrike" u="none">
                <a:solidFill>
                  <a:srgbClr val="000000"/>
                </a:solidFill>
                <a:effectLst/>
                <a:uFillTx/>
                <a:latin typeface="Arial"/>
              </a:endParaRPr>
            </a:p>
          </p:txBody>
        </p:sp>
        <p:sp>
          <p:nvSpPr>
            <p:cNvPr id="1949" name=""/>
            <p:cNvSpPr/>
            <p:nvPr/>
          </p:nvSpPr>
          <p:spPr>
            <a:xfrm>
              <a:off x="6266880" y="5759280"/>
              <a:ext cx="11538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Qualified consumers</a:t>
              </a:r>
              <a:endParaRPr b="0" lang="en-US" sz="1000" strike="noStrike" u="none">
                <a:solidFill>
                  <a:srgbClr val="000000"/>
                </a:solidFill>
                <a:effectLst/>
                <a:uFillTx/>
                <a:latin typeface="Arial"/>
              </a:endParaRPr>
            </a:p>
          </p:txBody>
        </p:sp>
        <p:sp>
          <p:nvSpPr>
            <p:cNvPr id="1950" name=""/>
            <p:cNvSpPr/>
            <p:nvPr/>
          </p:nvSpPr>
          <p:spPr>
            <a:xfrm>
              <a:off x="3321000" y="4808160"/>
              <a:ext cx="88920" cy="74880"/>
            </a:xfrm>
            <a:custGeom>
              <a:avLst/>
              <a:gdLst/>
              <a:ahLst/>
              <a:rect l="l" t="t" r="r" b="b"/>
              <a:pathLst>
                <a:path w="32" h="33">
                  <a:moveTo>
                    <a:pt x="32" y="15"/>
                  </a:moveTo>
                  <a:lnTo>
                    <a:pt x="32" y="15"/>
                  </a:lnTo>
                  <a:lnTo>
                    <a:pt x="32" y="17"/>
                  </a:lnTo>
                  <a:lnTo>
                    <a:pt x="32" y="17"/>
                  </a:lnTo>
                  <a:lnTo>
                    <a:pt x="32" y="19"/>
                  </a:lnTo>
                  <a:lnTo>
                    <a:pt x="32" y="19"/>
                  </a:lnTo>
                  <a:lnTo>
                    <a:pt x="32" y="19"/>
                  </a:lnTo>
                  <a:lnTo>
                    <a:pt x="32" y="21"/>
                  </a:lnTo>
                  <a:lnTo>
                    <a:pt x="32" y="21"/>
                  </a:lnTo>
                  <a:lnTo>
                    <a:pt x="32" y="23"/>
                  </a:lnTo>
                  <a:lnTo>
                    <a:pt x="30" y="23"/>
                  </a:lnTo>
                  <a:lnTo>
                    <a:pt x="30" y="23"/>
                  </a:lnTo>
                  <a:lnTo>
                    <a:pt x="30" y="25"/>
                  </a:lnTo>
                  <a:lnTo>
                    <a:pt x="30" y="25"/>
                  </a:lnTo>
                  <a:lnTo>
                    <a:pt x="28" y="25"/>
                  </a:lnTo>
                  <a:lnTo>
                    <a:pt x="28" y="27"/>
                  </a:lnTo>
                  <a:lnTo>
                    <a:pt x="28" y="27"/>
                  </a:lnTo>
                  <a:lnTo>
                    <a:pt x="28" y="27"/>
                  </a:lnTo>
                  <a:lnTo>
                    <a:pt x="27" y="29"/>
                  </a:lnTo>
                  <a:lnTo>
                    <a:pt x="27" y="29"/>
                  </a:lnTo>
                  <a:lnTo>
                    <a:pt x="27" y="29"/>
                  </a:lnTo>
                  <a:lnTo>
                    <a:pt x="25" y="29"/>
                  </a:lnTo>
                  <a:lnTo>
                    <a:pt x="25" y="29"/>
                  </a:lnTo>
                  <a:lnTo>
                    <a:pt x="25" y="31"/>
                  </a:lnTo>
                  <a:lnTo>
                    <a:pt x="23" y="31"/>
                  </a:lnTo>
                  <a:lnTo>
                    <a:pt x="23" y="31"/>
                  </a:lnTo>
                  <a:lnTo>
                    <a:pt x="23" y="31"/>
                  </a:lnTo>
                  <a:lnTo>
                    <a:pt x="21" y="31"/>
                  </a:lnTo>
                  <a:lnTo>
                    <a:pt x="21" y="31"/>
                  </a:lnTo>
                  <a:lnTo>
                    <a:pt x="19" y="33"/>
                  </a:lnTo>
                  <a:lnTo>
                    <a:pt x="19" y="33"/>
                  </a:lnTo>
                  <a:lnTo>
                    <a:pt x="19" y="33"/>
                  </a:lnTo>
                  <a:lnTo>
                    <a:pt x="17" y="33"/>
                  </a:lnTo>
                  <a:lnTo>
                    <a:pt x="17" y="33"/>
                  </a:lnTo>
                  <a:lnTo>
                    <a:pt x="17" y="33"/>
                  </a:lnTo>
                  <a:lnTo>
                    <a:pt x="15" y="33"/>
                  </a:lnTo>
                  <a:lnTo>
                    <a:pt x="15" y="33"/>
                  </a:lnTo>
                  <a:lnTo>
                    <a:pt x="13" y="33"/>
                  </a:lnTo>
                  <a:lnTo>
                    <a:pt x="13" y="33"/>
                  </a:lnTo>
                  <a:lnTo>
                    <a:pt x="13" y="31"/>
                  </a:lnTo>
                  <a:lnTo>
                    <a:pt x="11" y="31"/>
                  </a:lnTo>
                  <a:lnTo>
                    <a:pt x="11" y="31"/>
                  </a:lnTo>
                  <a:lnTo>
                    <a:pt x="9" y="31"/>
                  </a:lnTo>
                  <a:lnTo>
                    <a:pt x="9" y="31"/>
                  </a:lnTo>
                  <a:lnTo>
                    <a:pt x="9" y="31"/>
                  </a:lnTo>
                  <a:lnTo>
                    <a:pt x="7" y="29"/>
                  </a:lnTo>
                  <a:lnTo>
                    <a:pt x="7" y="29"/>
                  </a:lnTo>
                  <a:lnTo>
                    <a:pt x="7" y="29"/>
                  </a:lnTo>
                  <a:lnTo>
                    <a:pt x="5" y="29"/>
                  </a:lnTo>
                  <a:lnTo>
                    <a:pt x="5" y="29"/>
                  </a:lnTo>
                  <a:lnTo>
                    <a:pt x="5" y="27"/>
                  </a:lnTo>
                  <a:lnTo>
                    <a:pt x="5" y="27"/>
                  </a:lnTo>
                  <a:lnTo>
                    <a:pt x="4" y="27"/>
                  </a:lnTo>
                  <a:lnTo>
                    <a:pt x="4" y="25"/>
                  </a:lnTo>
                  <a:lnTo>
                    <a:pt x="4" y="25"/>
                  </a:lnTo>
                  <a:lnTo>
                    <a:pt x="4" y="25"/>
                  </a:lnTo>
                  <a:lnTo>
                    <a:pt x="2" y="23"/>
                  </a:lnTo>
                  <a:lnTo>
                    <a:pt x="2" y="23"/>
                  </a:lnTo>
                  <a:lnTo>
                    <a:pt x="2" y="23"/>
                  </a:lnTo>
                  <a:lnTo>
                    <a:pt x="2" y="21"/>
                  </a:lnTo>
                  <a:lnTo>
                    <a:pt x="2" y="21"/>
                  </a:lnTo>
                  <a:lnTo>
                    <a:pt x="2" y="19"/>
                  </a:lnTo>
                  <a:lnTo>
                    <a:pt x="2" y="19"/>
                  </a:lnTo>
                  <a:lnTo>
                    <a:pt x="0" y="19"/>
                  </a:lnTo>
                  <a:lnTo>
                    <a:pt x="0" y="17"/>
                  </a:lnTo>
                  <a:lnTo>
                    <a:pt x="0" y="17"/>
                  </a:lnTo>
                  <a:lnTo>
                    <a:pt x="0" y="15"/>
                  </a:lnTo>
                  <a:lnTo>
                    <a:pt x="0" y="15"/>
                  </a:lnTo>
                  <a:lnTo>
                    <a:pt x="0" y="15"/>
                  </a:lnTo>
                  <a:lnTo>
                    <a:pt x="0" y="14"/>
                  </a:lnTo>
                  <a:lnTo>
                    <a:pt x="0" y="14"/>
                  </a:lnTo>
                  <a:lnTo>
                    <a:pt x="2" y="14"/>
                  </a:lnTo>
                  <a:lnTo>
                    <a:pt x="2" y="12"/>
                  </a:lnTo>
                  <a:lnTo>
                    <a:pt x="2" y="12"/>
                  </a:lnTo>
                  <a:lnTo>
                    <a:pt x="2" y="10"/>
                  </a:lnTo>
                  <a:lnTo>
                    <a:pt x="2" y="10"/>
                  </a:lnTo>
                  <a:lnTo>
                    <a:pt x="2" y="10"/>
                  </a:lnTo>
                  <a:lnTo>
                    <a:pt x="2" y="8"/>
                  </a:lnTo>
                  <a:lnTo>
                    <a:pt x="4" y="8"/>
                  </a:lnTo>
                  <a:lnTo>
                    <a:pt x="4" y="8"/>
                  </a:lnTo>
                  <a:lnTo>
                    <a:pt x="4" y="6"/>
                  </a:lnTo>
                  <a:lnTo>
                    <a:pt x="4" y="6"/>
                  </a:lnTo>
                  <a:lnTo>
                    <a:pt x="5" y="6"/>
                  </a:lnTo>
                  <a:lnTo>
                    <a:pt x="5" y="4"/>
                  </a:lnTo>
                  <a:lnTo>
                    <a:pt x="5" y="4"/>
                  </a:lnTo>
                  <a:lnTo>
                    <a:pt x="5" y="4"/>
                  </a:lnTo>
                  <a:lnTo>
                    <a:pt x="7" y="4"/>
                  </a:lnTo>
                  <a:lnTo>
                    <a:pt x="7" y="2"/>
                  </a:lnTo>
                  <a:lnTo>
                    <a:pt x="7" y="2"/>
                  </a:lnTo>
                  <a:lnTo>
                    <a:pt x="9" y="2"/>
                  </a:lnTo>
                  <a:lnTo>
                    <a:pt x="9" y="2"/>
                  </a:lnTo>
                  <a:lnTo>
                    <a:pt x="9" y="2"/>
                  </a:lnTo>
                  <a:lnTo>
                    <a:pt x="11" y="0"/>
                  </a:lnTo>
                  <a:lnTo>
                    <a:pt x="11" y="0"/>
                  </a:lnTo>
                  <a:lnTo>
                    <a:pt x="13" y="0"/>
                  </a:lnTo>
                  <a:lnTo>
                    <a:pt x="13" y="0"/>
                  </a:lnTo>
                  <a:lnTo>
                    <a:pt x="13" y="0"/>
                  </a:lnTo>
                  <a:lnTo>
                    <a:pt x="15" y="0"/>
                  </a:lnTo>
                  <a:lnTo>
                    <a:pt x="15" y="0"/>
                  </a:lnTo>
                  <a:lnTo>
                    <a:pt x="17" y="0"/>
                  </a:lnTo>
                  <a:lnTo>
                    <a:pt x="17" y="0"/>
                  </a:lnTo>
                  <a:lnTo>
                    <a:pt x="17" y="0"/>
                  </a:lnTo>
                  <a:lnTo>
                    <a:pt x="19" y="0"/>
                  </a:lnTo>
                  <a:lnTo>
                    <a:pt x="19" y="0"/>
                  </a:lnTo>
                  <a:lnTo>
                    <a:pt x="19" y="0"/>
                  </a:lnTo>
                  <a:lnTo>
                    <a:pt x="21" y="0"/>
                  </a:lnTo>
                  <a:lnTo>
                    <a:pt x="21" y="0"/>
                  </a:lnTo>
                  <a:lnTo>
                    <a:pt x="23" y="0"/>
                  </a:lnTo>
                  <a:lnTo>
                    <a:pt x="23" y="2"/>
                  </a:lnTo>
                  <a:lnTo>
                    <a:pt x="23" y="2"/>
                  </a:lnTo>
                  <a:lnTo>
                    <a:pt x="25" y="2"/>
                  </a:lnTo>
                  <a:lnTo>
                    <a:pt x="25" y="2"/>
                  </a:lnTo>
                  <a:lnTo>
                    <a:pt x="25" y="2"/>
                  </a:lnTo>
                  <a:lnTo>
                    <a:pt x="27" y="4"/>
                  </a:lnTo>
                  <a:lnTo>
                    <a:pt x="27" y="4"/>
                  </a:lnTo>
                  <a:lnTo>
                    <a:pt x="27" y="4"/>
                  </a:lnTo>
                  <a:lnTo>
                    <a:pt x="28" y="4"/>
                  </a:lnTo>
                  <a:lnTo>
                    <a:pt x="28" y="6"/>
                  </a:lnTo>
                  <a:lnTo>
                    <a:pt x="28" y="6"/>
                  </a:lnTo>
                  <a:lnTo>
                    <a:pt x="28" y="6"/>
                  </a:lnTo>
                  <a:lnTo>
                    <a:pt x="30" y="8"/>
                  </a:lnTo>
                  <a:lnTo>
                    <a:pt x="30" y="8"/>
                  </a:lnTo>
                  <a:lnTo>
                    <a:pt x="30" y="8"/>
                  </a:lnTo>
                  <a:lnTo>
                    <a:pt x="30" y="10"/>
                  </a:lnTo>
                  <a:lnTo>
                    <a:pt x="32" y="10"/>
                  </a:lnTo>
                  <a:lnTo>
                    <a:pt x="32" y="10"/>
                  </a:lnTo>
                  <a:lnTo>
                    <a:pt x="32" y="12"/>
                  </a:lnTo>
                  <a:lnTo>
                    <a:pt x="32" y="12"/>
                  </a:lnTo>
                  <a:lnTo>
                    <a:pt x="32" y="14"/>
                  </a:lnTo>
                  <a:lnTo>
                    <a:pt x="32" y="14"/>
                  </a:lnTo>
                  <a:lnTo>
                    <a:pt x="32" y="14"/>
                  </a:lnTo>
                  <a:lnTo>
                    <a:pt x="32" y="15"/>
                  </a:lnTo>
                  <a:lnTo>
                    <a:pt x="32" y="15"/>
                  </a:lnTo>
                  <a:lnTo>
                    <a:pt x="17" y="15"/>
                  </a:lnTo>
                  <a:lnTo>
                    <a:pt x="32" y="15"/>
                  </a:lnTo>
                  <a:close/>
                </a:path>
              </a:pathLst>
            </a:custGeom>
            <a:solidFill>
              <a:srgbClr val="000000"/>
            </a:solidFill>
            <a:ln w="0">
              <a:noFill/>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1951" name=""/>
            <p:cNvSpPr/>
            <p:nvPr/>
          </p:nvSpPr>
          <p:spPr>
            <a:xfrm>
              <a:off x="6819840" y="4881240"/>
              <a:ext cx="90720" cy="76320"/>
            </a:xfrm>
            <a:custGeom>
              <a:avLst/>
              <a:gdLst/>
              <a:ahLst/>
              <a:rect l="l" t="t" r="r" b="b"/>
              <a:pathLst>
                <a:path w="33" h="33">
                  <a:moveTo>
                    <a:pt x="15" y="0"/>
                  </a:moveTo>
                  <a:lnTo>
                    <a:pt x="15" y="0"/>
                  </a:lnTo>
                  <a:lnTo>
                    <a:pt x="17" y="0"/>
                  </a:lnTo>
                  <a:lnTo>
                    <a:pt x="17" y="0"/>
                  </a:lnTo>
                  <a:lnTo>
                    <a:pt x="17" y="0"/>
                  </a:lnTo>
                  <a:lnTo>
                    <a:pt x="19" y="0"/>
                  </a:lnTo>
                  <a:lnTo>
                    <a:pt x="19" y="0"/>
                  </a:lnTo>
                  <a:lnTo>
                    <a:pt x="21" y="0"/>
                  </a:lnTo>
                  <a:lnTo>
                    <a:pt x="21" y="0"/>
                  </a:lnTo>
                  <a:lnTo>
                    <a:pt x="21" y="2"/>
                  </a:lnTo>
                  <a:lnTo>
                    <a:pt x="23" y="2"/>
                  </a:lnTo>
                  <a:lnTo>
                    <a:pt x="23" y="2"/>
                  </a:lnTo>
                  <a:lnTo>
                    <a:pt x="23" y="2"/>
                  </a:lnTo>
                  <a:lnTo>
                    <a:pt x="25" y="2"/>
                  </a:lnTo>
                  <a:lnTo>
                    <a:pt x="25" y="4"/>
                  </a:lnTo>
                  <a:lnTo>
                    <a:pt x="25" y="4"/>
                  </a:lnTo>
                  <a:lnTo>
                    <a:pt x="27" y="4"/>
                  </a:lnTo>
                  <a:lnTo>
                    <a:pt x="27" y="4"/>
                  </a:lnTo>
                  <a:lnTo>
                    <a:pt x="27" y="6"/>
                  </a:lnTo>
                  <a:lnTo>
                    <a:pt x="29" y="6"/>
                  </a:lnTo>
                  <a:lnTo>
                    <a:pt x="29" y="6"/>
                  </a:lnTo>
                  <a:lnTo>
                    <a:pt x="29" y="8"/>
                  </a:lnTo>
                  <a:lnTo>
                    <a:pt x="29" y="8"/>
                  </a:lnTo>
                  <a:lnTo>
                    <a:pt x="29" y="8"/>
                  </a:lnTo>
                  <a:lnTo>
                    <a:pt x="31" y="10"/>
                  </a:lnTo>
                  <a:lnTo>
                    <a:pt x="31" y="10"/>
                  </a:lnTo>
                  <a:lnTo>
                    <a:pt x="31" y="10"/>
                  </a:lnTo>
                  <a:lnTo>
                    <a:pt x="31" y="12"/>
                  </a:lnTo>
                  <a:lnTo>
                    <a:pt x="31" y="12"/>
                  </a:lnTo>
                  <a:lnTo>
                    <a:pt x="31" y="14"/>
                  </a:lnTo>
                  <a:lnTo>
                    <a:pt x="31" y="14"/>
                  </a:lnTo>
                  <a:lnTo>
                    <a:pt x="31" y="14"/>
                  </a:lnTo>
                  <a:lnTo>
                    <a:pt x="31" y="16"/>
                  </a:lnTo>
                  <a:lnTo>
                    <a:pt x="33" y="16"/>
                  </a:lnTo>
                  <a:lnTo>
                    <a:pt x="33" y="16"/>
                  </a:lnTo>
                  <a:lnTo>
                    <a:pt x="31" y="18"/>
                  </a:lnTo>
                  <a:lnTo>
                    <a:pt x="31" y="18"/>
                  </a:lnTo>
                  <a:lnTo>
                    <a:pt x="31" y="20"/>
                  </a:lnTo>
                  <a:lnTo>
                    <a:pt x="31" y="20"/>
                  </a:lnTo>
                  <a:lnTo>
                    <a:pt x="31" y="20"/>
                  </a:lnTo>
                  <a:lnTo>
                    <a:pt x="31" y="21"/>
                  </a:lnTo>
                  <a:lnTo>
                    <a:pt x="31" y="21"/>
                  </a:lnTo>
                  <a:lnTo>
                    <a:pt x="31" y="23"/>
                  </a:lnTo>
                  <a:lnTo>
                    <a:pt x="31" y="23"/>
                  </a:lnTo>
                  <a:lnTo>
                    <a:pt x="29" y="23"/>
                  </a:lnTo>
                  <a:lnTo>
                    <a:pt x="29" y="25"/>
                  </a:lnTo>
                  <a:lnTo>
                    <a:pt x="29" y="25"/>
                  </a:lnTo>
                  <a:lnTo>
                    <a:pt x="29" y="25"/>
                  </a:lnTo>
                  <a:lnTo>
                    <a:pt x="29" y="27"/>
                  </a:lnTo>
                  <a:lnTo>
                    <a:pt x="27" y="27"/>
                  </a:lnTo>
                  <a:lnTo>
                    <a:pt x="27" y="27"/>
                  </a:lnTo>
                  <a:lnTo>
                    <a:pt x="27" y="29"/>
                  </a:lnTo>
                  <a:lnTo>
                    <a:pt x="25" y="29"/>
                  </a:lnTo>
                  <a:lnTo>
                    <a:pt x="25" y="29"/>
                  </a:lnTo>
                  <a:lnTo>
                    <a:pt x="25" y="29"/>
                  </a:lnTo>
                  <a:lnTo>
                    <a:pt x="23" y="31"/>
                  </a:lnTo>
                  <a:lnTo>
                    <a:pt x="23" y="31"/>
                  </a:lnTo>
                  <a:lnTo>
                    <a:pt x="23" y="31"/>
                  </a:lnTo>
                  <a:lnTo>
                    <a:pt x="21" y="31"/>
                  </a:lnTo>
                  <a:lnTo>
                    <a:pt x="21" y="31"/>
                  </a:lnTo>
                  <a:lnTo>
                    <a:pt x="21" y="31"/>
                  </a:lnTo>
                  <a:lnTo>
                    <a:pt x="19" y="31"/>
                  </a:lnTo>
                  <a:lnTo>
                    <a:pt x="19" y="33"/>
                  </a:lnTo>
                  <a:lnTo>
                    <a:pt x="17" y="33"/>
                  </a:lnTo>
                  <a:lnTo>
                    <a:pt x="17" y="33"/>
                  </a:lnTo>
                  <a:lnTo>
                    <a:pt x="17" y="33"/>
                  </a:lnTo>
                  <a:lnTo>
                    <a:pt x="15" y="33"/>
                  </a:lnTo>
                  <a:lnTo>
                    <a:pt x="15" y="33"/>
                  </a:lnTo>
                  <a:lnTo>
                    <a:pt x="15" y="33"/>
                  </a:lnTo>
                  <a:lnTo>
                    <a:pt x="14" y="33"/>
                  </a:lnTo>
                  <a:lnTo>
                    <a:pt x="14" y="33"/>
                  </a:lnTo>
                  <a:lnTo>
                    <a:pt x="12" y="33"/>
                  </a:lnTo>
                  <a:lnTo>
                    <a:pt x="12" y="31"/>
                  </a:lnTo>
                  <a:lnTo>
                    <a:pt x="12" y="31"/>
                  </a:lnTo>
                  <a:lnTo>
                    <a:pt x="10" y="31"/>
                  </a:lnTo>
                  <a:lnTo>
                    <a:pt x="10" y="31"/>
                  </a:lnTo>
                  <a:lnTo>
                    <a:pt x="8" y="31"/>
                  </a:lnTo>
                  <a:lnTo>
                    <a:pt x="8" y="31"/>
                  </a:lnTo>
                  <a:lnTo>
                    <a:pt x="8" y="31"/>
                  </a:lnTo>
                  <a:lnTo>
                    <a:pt x="6" y="29"/>
                  </a:lnTo>
                  <a:lnTo>
                    <a:pt x="6" y="29"/>
                  </a:lnTo>
                  <a:lnTo>
                    <a:pt x="6" y="29"/>
                  </a:lnTo>
                  <a:lnTo>
                    <a:pt x="4" y="29"/>
                  </a:lnTo>
                  <a:lnTo>
                    <a:pt x="4" y="27"/>
                  </a:lnTo>
                  <a:lnTo>
                    <a:pt x="4" y="27"/>
                  </a:lnTo>
                  <a:lnTo>
                    <a:pt x="4" y="27"/>
                  </a:lnTo>
                  <a:lnTo>
                    <a:pt x="2" y="25"/>
                  </a:lnTo>
                  <a:lnTo>
                    <a:pt x="2" y="25"/>
                  </a:lnTo>
                  <a:lnTo>
                    <a:pt x="2" y="25"/>
                  </a:lnTo>
                  <a:lnTo>
                    <a:pt x="2" y="23"/>
                  </a:lnTo>
                  <a:lnTo>
                    <a:pt x="2" y="23"/>
                  </a:lnTo>
                  <a:lnTo>
                    <a:pt x="0" y="23"/>
                  </a:lnTo>
                  <a:lnTo>
                    <a:pt x="0" y="21"/>
                  </a:lnTo>
                  <a:lnTo>
                    <a:pt x="0" y="21"/>
                  </a:lnTo>
                  <a:lnTo>
                    <a:pt x="0" y="20"/>
                  </a:lnTo>
                  <a:lnTo>
                    <a:pt x="0" y="20"/>
                  </a:lnTo>
                  <a:lnTo>
                    <a:pt x="0" y="20"/>
                  </a:lnTo>
                  <a:lnTo>
                    <a:pt x="0" y="18"/>
                  </a:lnTo>
                  <a:lnTo>
                    <a:pt x="0" y="18"/>
                  </a:lnTo>
                  <a:lnTo>
                    <a:pt x="0" y="16"/>
                  </a:lnTo>
                  <a:lnTo>
                    <a:pt x="0" y="16"/>
                  </a:lnTo>
                  <a:lnTo>
                    <a:pt x="0" y="16"/>
                  </a:lnTo>
                  <a:lnTo>
                    <a:pt x="0" y="14"/>
                  </a:lnTo>
                  <a:lnTo>
                    <a:pt x="0" y="14"/>
                  </a:lnTo>
                  <a:lnTo>
                    <a:pt x="0" y="14"/>
                  </a:lnTo>
                  <a:lnTo>
                    <a:pt x="0" y="12"/>
                  </a:lnTo>
                  <a:lnTo>
                    <a:pt x="0" y="12"/>
                  </a:lnTo>
                  <a:lnTo>
                    <a:pt x="0" y="10"/>
                  </a:lnTo>
                  <a:lnTo>
                    <a:pt x="0" y="10"/>
                  </a:lnTo>
                  <a:lnTo>
                    <a:pt x="2" y="10"/>
                  </a:lnTo>
                  <a:lnTo>
                    <a:pt x="2" y="8"/>
                  </a:lnTo>
                  <a:lnTo>
                    <a:pt x="2" y="8"/>
                  </a:lnTo>
                  <a:lnTo>
                    <a:pt x="2" y="8"/>
                  </a:lnTo>
                  <a:lnTo>
                    <a:pt x="2" y="6"/>
                  </a:lnTo>
                  <a:lnTo>
                    <a:pt x="4" y="6"/>
                  </a:lnTo>
                  <a:lnTo>
                    <a:pt x="4" y="6"/>
                  </a:lnTo>
                  <a:lnTo>
                    <a:pt x="4" y="4"/>
                  </a:lnTo>
                  <a:lnTo>
                    <a:pt x="4" y="4"/>
                  </a:lnTo>
                  <a:lnTo>
                    <a:pt x="6" y="4"/>
                  </a:lnTo>
                  <a:lnTo>
                    <a:pt x="6" y="4"/>
                  </a:lnTo>
                  <a:lnTo>
                    <a:pt x="6" y="2"/>
                  </a:lnTo>
                  <a:lnTo>
                    <a:pt x="8" y="2"/>
                  </a:lnTo>
                  <a:lnTo>
                    <a:pt x="8" y="2"/>
                  </a:lnTo>
                  <a:lnTo>
                    <a:pt x="8" y="2"/>
                  </a:lnTo>
                  <a:lnTo>
                    <a:pt x="10" y="2"/>
                  </a:lnTo>
                  <a:lnTo>
                    <a:pt x="10" y="0"/>
                  </a:lnTo>
                  <a:lnTo>
                    <a:pt x="12" y="0"/>
                  </a:lnTo>
                  <a:lnTo>
                    <a:pt x="12" y="0"/>
                  </a:lnTo>
                  <a:lnTo>
                    <a:pt x="12" y="0"/>
                  </a:lnTo>
                  <a:lnTo>
                    <a:pt x="14" y="0"/>
                  </a:lnTo>
                  <a:lnTo>
                    <a:pt x="14" y="0"/>
                  </a:lnTo>
                  <a:lnTo>
                    <a:pt x="15" y="0"/>
                  </a:lnTo>
                  <a:lnTo>
                    <a:pt x="15" y="0"/>
                  </a:lnTo>
                  <a:lnTo>
                    <a:pt x="15" y="16"/>
                  </a:lnTo>
                  <a:lnTo>
                    <a:pt x="15" y="0"/>
                  </a:lnTo>
                  <a:close/>
                </a:path>
              </a:pathLst>
            </a:custGeom>
            <a:solidFill>
              <a:srgbClr val="000000"/>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Arial"/>
              </a:endParaRPr>
            </a:p>
          </p:txBody>
        </p:sp>
        <p:sp>
          <p:nvSpPr>
            <p:cNvPr id="1952" name=""/>
            <p:cNvSpPr/>
            <p:nvPr/>
          </p:nvSpPr>
          <p:spPr>
            <a:xfrm flipV="1">
              <a:off x="5807160" y="3395160"/>
              <a:ext cx="0" cy="20192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53" name=""/>
            <p:cNvSpPr/>
            <p:nvPr/>
          </p:nvSpPr>
          <p:spPr>
            <a:xfrm flipH="1">
              <a:off x="5807160" y="3396960"/>
              <a:ext cx="139680" cy="1800"/>
            </a:xfrm>
            <a:prstGeom prst="line">
              <a:avLst/>
            </a:prstGeom>
            <a:ln w="936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Arial"/>
              </a:endParaRPr>
            </a:p>
          </p:txBody>
        </p:sp>
        <p:sp>
          <p:nvSpPr>
            <p:cNvPr id="1954" name=""/>
            <p:cNvSpPr/>
            <p:nvPr/>
          </p:nvSpPr>
          <p:spPr>
            <a:xfrm flipH="1">
              <a:off x="5805000" y="4484520"/>
              <a:ext cx="141480" cy="1440"/>
            </a:xfrm>
            <a:prstGeom prst="line">
              <a:avLst/>
            </a:prstGeom>
            <a:ln w="93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955" name=""/>
            <p:cNvSpPr/>
            <p:nvPr/>
          </p:nvSpPr>
          <p:spPr>
            <a:xfrm flipH="1">
              <a:off x="5815080" y="4113000"/>
              <a:ext cx="139680" cy="1440"/>
            </a:xfrm>
            <a:prstGeom prst="line">
              <a:avLst/>
            </a:prstGeom>
            <a:ln w="93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1956" name=""/>
            <p:cNvSpPr/>
            <p:nvPr/>
          </p:nvSpPr>
          <p:spPr>
            <a:xfrm flipH="1">
              <a:off x="5810400" y="3743280"/>
              <a:ext cx="141120" cy="1440"/>
            </a:xfrm>
            <a:prstGeom prst="line">
              <a:avLst/>
            </a:prstGeom>
            <a:ln w="93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grpSp>
          <p:nvGrpSpPr>
            <p:cNvPr id="1957" name=""/>
            <p:cNvGrpSpPr/>
            <p:nvPr/>
          </p:nvGrpSpPr>
          <p:grpSpPr>
            <a:xfrm>
              <a:off x="6091200" y="3290760"/>
              <a:ext cx="142200" cy="286920"/>
              <a:chOff x="6091200" y="3290760"/>
              <a:chExt cx="142200" cy="286920"/>
            </a:xfrm>
          </p:grpSpPr>
          <p:sp>
            <p:nvSpPr>
              <p:cNvPr id="1958" name=""/>
              <p:cNvSpPr/>
              <p:nvPr/>
            </p:nvSpPr>
            <p:spPr>
              <a:xfrm flipH="1">
                <a:off x="6091200" y="3299400"/>
                <a:ext cx="67680" cy="93240"/>
              </a:xfrm>
              <a:prstGeom prst="rect">
                <a:avLst/>
              </a:prstGeom>
              <a:solidFill>
                <a:srgbClr val="bc5f1e"/>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Arial"/>
                </a:endParaRPr>
              </a:p>
            </p:txBody>
          </p:sp>
          <p:sp>
            <p:nvSpPr>
              <p:cNvPr id="1959" name=""/>
              <p:cNvSpPr/>
              <p:nvPr/>
            </p:nvSpPr>
            <p:spPr>
              <a:xfrm flipH="1">
                <a:off x="6091200" y="3299400"/>
                <a:ext cx="67680" cy="93240"/>
              </a:xfrm>
              <a:prstGeom prst="rect">
                <a:avLst/>
              </a:prstGeom>
              <a:noFill/>
              <a:ln w="6480">
                <a:solidFill>
                  <a:srgbClr val="1f1a17"/>
                </a:solidFill>
                <a:miter/>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Arial"/>
                </a:endParaRPr>
              </a:p>
            </p:txBody>
          </p:sp>
          <p:sp>
            <p:nvSpPr>
              <p:cNvPr id="1960" name=""/>
              <p:cNvSpPr/>
              <p:nvPr/>
            </p:nvSpPr>
            <p:spPr>
              <a:xfrm flipH="1">
                <a:off x="6167880" y="3297960"/>
                <a:ext cx="49680" cy="279720"/>
              </a:xfrm>
              <a:prstGeom prst="rect">
                <a:avLst/>
              </a:prstGeom>
              <a:solidFill>
                <a:srgbClr val="bc5f1e"/>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61" name=""/>
              <p:cNvSpPr/>
              <p:nvPr/>
            </p:nvSpPr>
            <p:spPr>
              <a:xfrm flipH="1">
                <a:off x="6167880" y="3297960"/>
                <a:ext cx="49680" cy="27972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62" name=""/>
              <p:cNvSpPr/>
              <p:nvPr/>
            </p:nvSpPr>
            <p:spPr>
              <a:xfrm flipH="1">
                <a:off x="6130080" y="3296520"/>
                <a:ext cx="49680" cy="88920"/>
              </a:xfrm>
              <a:prstGeom prst="rect">
                <a:avLst/>
              </a:prstGeom>
              <a:solidFill>
                <a:srgbClr val="bc5f1e"/>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1963" name=""/>
              <p:cNvSpPr/>
              <p:nvPr/>
            </p:nvSpPr>
            <p:spPr>
              <a:xfrm flipH="1">
                <a:off x="6122160" y="3290760"/>
                <a:ext cx="49320" cy="92880"/>
              </a:xfrm>
              <a:prstGeom prst="rect">
                <a:avLst/>
              </a:prstGeom>
              <a:noFill/>
              <a:ln w="6480">
                <a:solidFill>
                  <a:srgbClr val="1f1a17"/>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1964" name=""/>
              <p:cNvSpPr/>
              <p:nvPr/>
            </p:nvSpPr>
            <p:spPr>
              <a:xfrm flipH="1">
                <a:off x="6157080" y="3296520"/>
                <a:ext cx="49680" cy="88920"/>
              </a:xfrm>
              <a:prstGeom prst="rect">
                <a:avLst/>
              </a:prstGeom>
              <a:solidFill>
                <a:srgbClr val="bc5f1e"/>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1965" name=""/>
              <p:cNvSpPr/>
              <p:nvPr/>
            </p:nvSpPr>
            <p:spPr>
              <a:xfrm flipH="1">
                <a:off x="6149520" y="3290760"/>
                <a:ext cx="49680" cy="92880"/>
              </a:xfrm>
              <a:prstGeom prst="rect">
                <a:avLst/>
              </a:prstGeom>
              <a:noFill/>
              <a:ln w="6480">
                <a:solidFill>
                  <a:srgbClr val="1f1a17"/>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1966" name=""/>
              <p:cNvSpPr/>
              <p:nvPr/>
            </p:nvSpPr>
            <p:spPr>
              <a:xfrm flipH="1">
                <a:off x="6183720" y="3296520"/>
                <a:ext cx="49320" cy="88920"/>
              </a:xfrm>
              <a:prstGeom prst="rect">
                <a:avLst/>
              </a:prstGeom>
              <a:solidFill>
                <a:srgbClr val="bc5f1e"/>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Arial"/>
                </a:endParaRPr>
              </a:p>
            </p:txBody>
          </p:sp>
          <p:sp>
            <p:nvSpPr>
              <p:cNvPr id="1967" name=""/>
              <p:cNvSpPr/>
              <p:nvPr/>
            </p:nvSpPr>
            <p:spPr>
              <a:xfrm flipH="1">
                <a:off x="6176160" y="3290760"/>
                <a:ext cx="49320" cy="92880"/>
              </a:xfrm>
              <a:prstGeom prst="rect">
                <a:avLst/>
              </a:prstGeom>
              <a:noFill/>
              <a:ln w="6480">
                <a:solidFill>
                  <a:srgbClr val="1f1a17"/>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1968" name=""/>
              <p:cNvSpPr/>
              <p:nvPr/>
            </p:nvSpPr>
            <p:spPr>
              <a:xfrm flipH="1">
                <a:off x="6120720" y="3311640"/>
                <a:ext cx="49320" cy="92880"/>
              </a:xfrm>
              <a:custGeom>
                <a:avLst/>
                <a:gdLst/>
                <a:ahLst/>
                <a:rect l="l" t="t" r="r" b="b"/>
                <a:pathLst>
                  <a:path w="44" h="23">
                    <a:moveTo>
                      <a:pt x="0" y="0"/>
                    </a:moveTo>
                    <a:lnTo>
                      <a:pt x="6" y="4"/>
                    </a:lnTo>
                    <a:lnTo>
                      <a:pt x="10" y="10"/>
                    </a:lnTo>
                    <a:lnTo>
                      <a:pt x="16" y="14"/>
                    </a:lnTo>
                    <a:lnTo>
                      <a:pt x="19" y="16"/>
                    </a:lnTo>
                    <a:lnTo>
                      <a:pt x="25" y="19"/>
                    </a:lnTo>
                    <a:lnTo>
                      <a:pt x="31" y="21"/>
                    </a:lnTo>
                    <a:lnTo>
                      <a:pt x="39" y="21"/>
                    </a:lnTo>
                    <a:lnTo>
                      <a:pt x="44" y="23"/>
                    </a:lnTo>
                  </a:path>
                </a:pathLst>
              </a:custGeom>
              <a:noFill/>
              <a:ln w="6480">
                <a:solidFill>
                  <a:srgbClr val="1f1a17"/>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1969" name=""/>
              <p:cNvSpPr/>
              <p:nvPr/>
            </p:nvSpPr>
            <p:spPr>
              <a:xfrm flipH="1">
                <a:off x="6153840" y="3311640"/>
                <a:ext cx="49320" cy="92880"/>
              </a:xfrm>
              <a:custGeom>
                <a:avLst/>
                <a:gdLst/>
                <a:ahLst/>
                <a:rect l="l" t="t" r="r" b="b"/>
                <a:pathLst>
                  <a:path w="13" h="16">
                    <a:moveTo>
                      <a:pt x="0" y="0"/>
                    </a:moveTo>
                    <a:lnTo>
                      <a:pt x="2" y="2"/>
                    </a:lnTo>
                    <a:lnTo>
                      <a:pt x="2" y="4"/>
                    </a:lnTo>
                    <a:lnTo>
                      <a:pt x="4" y="6"/>
                    </a:lnTo>
                    <a:lnTo>
                      <a:pt x="6" y="10"/>
                    </a:lnTo>
                    <a:lnTo>
                      <a:pt x="8" y="10"/>
                    </a:lnTo>
                    <a:lnTo>
                      <a:pt x="10" y="12"/>
                    </a:lnTo>
                    <a:lnTo>
                      <a:pt x="11" y="14"/>
                    </a:lnTo>
                    <a:lnTo>
                      <a:pt x="13" y="16"/>
                    </a:lnTo>
                  </a:path>
                </a:pathLst>
              </a:custGeom>
              <a:noFill/>
              <a:ln w="6480">
                <a:solidFill>
                  <a:srgbClr val="1f1a17"/>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grpSp>
        <p:grpSp>
          <p:nvGrpSpPr>
            <p:cNvPr id="1970" name=""/>
            <p:cNvGrpSpPr/>
            <p:nvPr/>
          </p:nvGrpSpPr>
          <p:grpSpPr>
            <a:xfrm>
              <a:off x="6091200" y="3636720"/>
              <a:ext cx="145440" cy="286920"/>
              <a:chOff x="6091200" y="3636720"/>
              <a:chExt cx="145440" cy="286920"/>
            </a:xfrm>
          </p:grpSpPr>
          <p:sp>
            <p:nvSpPr>
              <p:cNvPr id="1971" name=""/>
              <p:cNvSpPr/>
              <p:nvPr/>
            </p:nvSpPr>
            <p:spPr>
              <a:xfrm flipH="1">
                <a:off x="6091200" y="3648600"/>
                <a:ext cx="67680" cy="93240"/>
              </a:xfrm>
              <a:prstGeom prst="rect">
                <a:avLst/>
              </a:prstGeom>
              <a:solidFill>
                <a:srgbClr val="bc5f1e"/>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Arial"/>
                </a:endParaRPr>
              </a:p>
            </p:txBody>
          </p:sp>
          <p:sp>
            <p:nvSpPr>
              <p:cNvPr id="1972" name=""/>
              <p:cNvSpPr/>
              <p:nvPr/>
            </p:nvSpPr>
            <p:spPr>
              <a:xfrm flipH="1">
                <a:off x="6091200" y="3648600"/>
                <a:ext cx="67680" cy="93240"/>
              </a:xfrm>
              <a:prstGeom prst="rect">
                <a:avLst/>
              </a:prstGeom>
              <a:noFill/>
              <a:ln w="6480">
                <a:solidFill>
                  <a:srgbClr val="1f1a17"/>
                </a:solidFill>
                <a:miter/>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Arial"/>
                </a:endParaRPr>
              </a:p>
            </p:txBody>
          </p:sp>
          <p:sp>
            <p:nvSpPr>
              <p:cNvPr id="1973" name=""/>
              <p:cNvSpPr/>
              <p:nvPr/>
            </p:nvSpPr>
            <p:spPr>
              <a:xfrm flipH="1">
                <a:off x="6169320" y="3645720"/>
                <a:ext cx="49680" cy="277920"/>
              </a:xfrm>
              <a:prstGeom prst="rect">
                <a:avLst/>
              </a:prstGeom>
              <a:solidFill>
                <a:srgbClr val="bc5f1e"/>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74" name=""/>
              <p:cNvSpPr/>
              <p:nvPr/>
            </p:nvSpPr>
            <p:spPr>
              <a:xfrm flipH="1">
                <a:off x="6169320" y="3645720"/>
                <a:ext cx="49680" cy="27792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75" name=""/>
              <p:cNvSpPr/>
              <p:nvPr/>
            </p:nvSpPr>
            <p:spPr>
              <a:xfrm flipH="1">
                <a:off x="6130080" y="3642840"/>
                <a:ext cx="49680" cy="88560"/>
              </a:xfrm>
              <a:prstGeom prst="rect">
                <a:avLst/>
              </a:prstGeom>
              <a:solidFill>
                <a:srgbClr val="bc5f1e"/>
              </a:solidFill>
              <a:ln w="0">
                <a:noFill/>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Arial"/>
                </a:endParaRPr>
              </a:p>
            </p:txBody>
          </p:sp>
          <p:sp>
            <p:nvSpPr>
              <p:cNvPr id="1976" name=""/>
              <p:cNvSpPr/>
              <p:nvPr/>
            </p:nvSpPr>
            <p:spPr>
              <a:xfrm flipH="1">
                <a:off x="6122520" y="3636720"/>
                <a:ext cx="49680" cy="93240"/>
              </a:xfrm>
              <a:prstGeom prst="rect">
                <a:avLst/>
              </a:prstGeom>
              <a:noFill/>
              <a:ln w="6480">
                <a:solidFill>
                  <a:srgbClr val="1f1a17"/>
                </a:solidFill>
                <a:miter/>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Arial"/>
                </a:endParaRPr>
              </a:p>
            </p:txBody>
          </p:sp>
          <p:sp>
            <p:nvSpPr>
              <p:cNvPr id="1977" name=""/>
              <p:cNvSpPr/>
              <p:nvPr/>
            </p:nvSpPr>
            <p:spPr>
              <a:xfrm flipH="1">
                <a:off x="6152400" y="3636720"/>
                <a:ext cx="49320" cy="93240"/>
              </a:xfrm>
              <a:prstGeom prst="rect">
                <a:avLst/>
              </a:prstGeom>
              <a:noFill/>
              <a:ln w="6480">
                <a:solidFill>
                  <a:srgbClr val="1f1a17"/>
                </a:solidFill>
                <a:miter/>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Arial"/>
                </a:endParaRPr>
              </a:p>
            </p:txBody>
          </p:sp>
          <p:sp>
            <p:nvSpPr>
              <p:cNvPr id="1978" name=""/>
              <p:cNvSpPr/>
              <p:nvPr/>
            </p:nvSpPr>
            <p:spPr>
              <a:xfrm flipH="1">
                <a:off x="6186960" y="3642840"/>
                <a:ext cx="49320" cy="88560"/>
              </a:xfrm>
              <a:prstGeom prst="rect">
                <a:avLst/>
              </a:prstGeom>
              <a:solidFill>
                <a:srgbClr val="bc5f1e"/>
              </a:solidFill>
              <a:ln w="0">
                <a:noFill/>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Arial"/>
                </a:endParaRPr>
              </a:p>
            </p:txBody>
          </p:sp>
          <p:sp>
            <p:nvSpPr>
              <p:cNvPr id="1979" name=""/>
              <p:cNvSpPr/>
              <p:nvPr/>
            </p:nvSpPr>
            <p:spPr>
              <a:xfrm flipH="1">
                <a:off x="6179400" y="3636720"/>
                <a:ext cx="49320" cy="93240"/>
              </a:xfrm>
              <a:prstGeom prst="rect">
                <a:avLst/>
              </a:prstGeom>
              <a:noFill/>
              <a:ln w="6480">
                <a:solidFill>
                  <a:srgbClr val="1f1a17"/>
                </a:solidFill>
                <a:miter/>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Arial"/>
                </a:endParaRPr>
              </a:p>
            </p:txBody>
          </p:sp>
          <p:sp>
            <p:nvSpPr>
              <p:cNvPr id="1980" name=""/>
              <p:cNvSpPr/>
              <p:nvPr/>
            </p:nvSpPr>
            <p:spPr>
              <a:xfrm flipH="1">
                <a:off x="6123600" y="3659040"/>
                <a:ext cx="49320" cy="93240"/>
              </a:xfrm>
              <a:custGeom>
                <a:avLst/>
                <a:gdLst/>
                <a:ahLst/>
                <a:rect l="l" t="t" r="r" b="b"/>
                <a:pathLst>
                  <a:path w="44" h="21">
                    <a:moveTo>
                      <a:pt x="0" y="0"/>
                    </a:moveTo>
                    <a:lnTo>
                      <a:pt x="4" y="4"/>
                    </a:lnTo>
                    <a:lnTo>
                      <a:pt x="10" y="9"/>
                    </a:lnTo>
                    <a:lnTo>
                      <a:pt x="14" y="13"/>
                    </a:lnTo>
                    <a:lnTo>
                      <a:pt x="19" y="15"/>
                    </a:lnTo>
                    <a:lnTo>
                      <a:pt x="25" y="19"/>
                    </a:lnTo>
                    <a:lnTo>
                      <a:pt x="31" y="21"/>
                    </a:lnTo>
                    <a:lnTo>
                      <a:pt x="37" y="21"/>
                    </a:lnTo>
                    <a:lnTo>
                      <a:pt x="44" y="21"/>
                    </a:lnTo>
                  </a:path>
                </a:pathLst>
              </a:custGeom>
              <a:noFill/>
              <a:ln w="6480">
                <a:solidFill>
                  <a:srgbClr val="1f1a17"/>
                </a:solidFill>
                <a:round/>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Arial"/>
                </a:endParaRPr>
              </a:p>
            </p:txBody>
          </p:sp>
          <p:sp>
            <p:nvSpPr>
              <p:cNvPr id="1981" name=""/>
              <p:cNvSpPr/>
              <p:nvPr/>
            </p:nvSpPr>
            <p:spPr>
              <a:xfrm flipH="1">
                <a:off x="6155640" y="3659040"/>
                <a:ext cx="49680" cy="93240"/>
              </a:xfrm>
              <a:custGeom>
                <a:avLst/>
                <a:gdLst/>
                <a:ahLst/>
                <a:rect l="l" t="t" r="r" b="b"/>
                <a:pathLst>
                  <a:path w="13" h="13">
                    <a:moveTo>
                      <a:pt x="0" y="0"/>
                    </a:moveTo>
                    <a:lnTo>
                      <a:pt x="0" y="2"/>
                    </a:lnTo>
                    <a:lnTo>
                      <a:pt x="2" y="4"/>
                    </a:lnTo>
                    <a:lnTo>
                      <a:pt x="4" y="5"/>
                    </a:lnTo>
                    <a:lnTo>
                      <a:pt x="6" y="7"/>
                    </a:lnTo>
                    <a:lnTo>
                      <a:pt x="7" y="9"/>
                    </a:lnTo>
                    <a:lnTo>
                      <a:pt x="9" y="11"/>
                    </a:lnTo>
                    <a:lnTo>
                      <a:pt x="11" y="13"/>
                    </a:lnTo>
                    <a:lnTo>
                      <a:pt x="13" y="13"/>
                    </a:lnTo>
                  </a:path>
                </a:pathLst>
              </a:custGeom>
              <a:noFill/>
              <a:ln w="6480">
                <a:solidFill>
                  <a:srgbClr val="1f1a17"/>
                </a:solidFill>
                <a:round/>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Arial"/>
                </a:endParaRPr>
              </a:p>
            </p:txBody>
          </p:sp>
        </p:grpSp>
        <p:grpSp>
          <p:nvGrpSpPr>
            <p:cNvPr id="1982" name=""/>
            <p:cNvGrpSpPr/>
            <p:nvPr/>
          </p:nvGrpSpPr>
          <p:grpSpPr>
            <a:xfrm>
              <a:off x="6090840" y="4329000"/>
              <a:ext cx="137880" cy="286920"/>
              <a:chOff x="6090840" y="4329000"/>
              <a:chExt cx="137880" cy="286920"/>
            </a:xfrm>
          </p:grpSpPr>
          <p:sp>
            <p:nvSpPr>
              <p:cNvPr id="1983" name=""/>
              <p:cNvSpPr/>
              <p:nvPr/>
            </p:nvSpPr>
            <p:spPr>
              <a:xfrm flipH="1">
                <a:off x="6090480" y="4339440"/>
                <a:ext cx="67320" cy="92880"/>
              </a:xfrm>
              <a:prstGeom prst="rect">
                <a:avLst/>
              </a:prstGeom>
              <a:solidFill>
                <a:srgbClr val="bc5f1e"/>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1984" name=""/>
              <p:cNvSpPr/>
              <p:nvPr/>
            </p:nvSpPr>
            <p:spPr>
              <a:xfrm flipH="1">
                <a:off x="6090480" y="4339440"/>
                <a:ext cx="67320" cy="92880"/>
              </a:xfrm>
              <a:prstGeom prst="rect">
                <a:avLst/>
              </a:prstGeom>
              <a:noFill/>
              <a:ln w="6480">
                <a:solidFill>
                  <a:srgbClr val="1f1a17"/>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1985" name=""/>
              <p:cNvSpPr/>
              <p:nvPr/>
            </p:nvSpPr>
            <p:spPr>
              <a:xfrm flipH="1">
                <a:off x="6169320" y="4337640"/>
                <a:ext cx="49680" cy="278280"/>
              </a:xfrm>
              <a:prstGeom prst="rect">
                <a:avLst/>
              </a:prstGeom>
              <a:solidFill>
                <a:srgbClr val="bc5f1e"/>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86" name=""/>
              <p:cNvSpPr/>
              <p:nvPr/>
            </p:nvSpPr>
            <p:spPr>
              <a:xfrm flipH="1">
                <a:off x="6169320" y="4337640"/>
                <a:ext cx="49680" cy="27828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87" name=""/>
              <p:cNvSpPr/>
              <p:nvPr/>
            </p:nvSpPr>
            <p:spPr>
              <a:xfrm flipH="1">
                <a:off x="6122520" y="4329000"/>
                <a:ext cx="49680" cy="92880"/>
              </a:xfrm>
              <a:prstGeom prst="rect">
                <a:avLst/>
              </a:prstGeom>
              <a:solidFill>
                <a:srgbClr val="bc5f1e"/>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1988" name=""/>
              <p:cNvSpPr/>
              <p:nvPr/>
            </p:nvSpPr>
            <p:spPr>
              <a:xfrm flipH="1">
                <a:off x="6122520" y="4329000"/>
                <a:ext cx="49680" cy="92880"/>
              </a:xfrm>
              <a:prstGeom prst="rect">
                <a:avLst/>
              </a:prstGeom>
              <a:noFill/>
              <a:ln w="6480">
                <a:solidFill>
                  <a:srgbClr val="1f1a17"/>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1989" name=""/>
              <p:cNvSpPr/>
              <p:nvPr/>
            </p:nvSpPr>
            <p:spPr>
              <a:xfrm flipH="1">
                <a:off x="6152040" y="4329000"/>
                <a:ext cx="49320" cy="92880"/>
              </a:xfrm>
              <a:prstGeom prst="rect">
                <a:avLst/>
              </a:prstGeom>
              <a:noFill/>
              <a:ln w="6480">
                <a:solidFill>
                  <a:srgbClr val="1f1a17"/>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1990" name=""/>
              <p:cNvSpPr/>
              <p:nvPr/>
            </p:nvSpPr>
            <p:spPr>
              <a:xfrm flipH="1">
                <a:off x="6179040" y="4329000"/>
                <a:ext cx="49320" cy="92880"/>
              </a:xfrm>
              <a:prstGeom prst="rect">
                <a:avLst/>
              </a:prstGeom>
              <a:solidFill>
                <a:srgbClr val="bc5f1e"/>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1991" name=""/>
              <p:cNvSpPr/>
              <p:nvPr/>
            </p:nvSpPr>
            <p:spPr>
              <a:xfrm flipH="1">
                <a:off x="6179040" y="4329000"/>
                <a:ext cx="49320" cy="92880"/>
              </a:xfrm>
              <a:prstGeom prst="rect">
                <a:avLst/>
              </a:prstGeom>
              <a:noFill/>
              <a:ln w="6480">
                <a:solidFill>
                  <a:srgbClr val="1f1a17"/>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1992" name=""/>
              <p:cNvSpPr/>
              <p:nvPr/>
            </p:nvSpPr>
            <p:spPr>
              <a:xfrm flipH="1">
                <a:off x="6123240" y="4351320"/>
                <a:ext cx="49320" cy="92880"/>
              </a:xfrm>
              <a:custGeom>
                <a:avLst/>
                <a:gdLst/>
                <a:ahLst/>
                <a:rect l="l" t="t" r="r" b="b"/>
                <a:pathLst>
                  <a:path w="44" h="23">
                    <a:moveTo>
                      <a:pt x="0" y="0"/>
                    </a:moveTo>
                    <a:lnTo>
                      <a:pt x="4" y="3"/>
                    </a:lnTo>
                    <a:lnTo>
                      <a:pt x="10" y="9"/>
                    </a:lnTo>
                    <a:lnTo>
                      <a:pt x="14" y="13"/>
                    </a:lnTo>
                    <a:lnTo>
                      <a:pt x="19" y="17"/>
                    </a:lnTo>
                    <a:lnTo>
                      <a:pt x="25" y="19"/>
                    </a:lnTo>
                    <a:lnTo>
                      <a:pt x="31" y="21"/>
                    </a:lnTo>
                    <a:lnTo>
                      <a:pt x="37" y="21"/>
                    </a:lnTo>
                    <a:lnTo>
                      <a:pt x="44" y="23"/>
                    </a:lnTo>
                  </a:path>
                </a:pathLst>
              </a:custGeom>
              <a:noFill/>
              <a:ln w="6480">
                <a:solidFill>
                  <a:srgbClr val="1f1a17"/>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1993" name=""/>
              <p:cNvSpPr/>
              <p:nvPr/>
            </p:nvSpPr>
            <p:spPr>
              <a:xfrm flipH="1">
                <a:off x="6155640" y="4351320"/>
                <a:ext cx="49680" cy="92880"/>
              </a:xfrm>
              <a:custGeom>
                <a:avLst/>
                <a:gdLst/>
                <a:ahLst/>
                <a:rect l="l" t="t" r="r" b="b"/>
                <a:pathLst>
                  <a:path w="13" h="15">
                    <a:moveTo>
                      <a:pt x="0" y="0"/>
                    </a:moveTo>
                    <a:lnTo>
                      <a:pt x="0" y="1"/>
                    </a:lnTo>
                    <a:lnTo>
                      <a:pt x="2" y="3"/>
                    </a:lnTo>
                    <a:lnTo>
                      <a:pt x="4" y="7"/>
                    </a:lnTo>
                    <a:lnTo>
                      <a:pt x="6" y="9"/>
                    </a:lnTo>
                    <a:lnTo>
                      <a:pt x="7" y="11"/>
                    </a:lnTo>
                    <a:lnTo>
                      <a:pt x="9" y="11"/>
                    </a:lnTo>
                    <a:lnTo>
                      <a:pt x="11" y="13"/>
                    </a:lnTo>
                    <a:lnTo>
                      <a:pt x="13" y="15"/>
                    </a:lnTo>
                  </a:path>
                </a:pathLst>
              </a:custGeom>
              <a:noFill/>
              <a:ln w="6480">
                <a:solidFill>
                  <a:srgbClr val="1f1a17"/>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grpSp>
        <p:grpSp>
          <p:nvGrpSpPr>
            <p:cNvPr id="1994" name=""/>
            <p:cNvGrpSpPr/>
            <p:nvPr/>
          </p:nvGrpSpPr>
          <p:grpSpPr>
            <a:xfrm>
              <a:off x="1598760" y="3566880"/>
              <a:ext cx="282240" cy="221760"/>
              <a:chOff x="1598760" y="3566880"/>
              <a:chExt cx="282240" cy="221760"/>
            </a:xfrm>
          </p:grpSpPr>
          <p:sp>
            <p:nvSpPr>
              <p:cNvPr id="1995" name=""/>
              <p:cNvSpPr/>
              <p:nvPr/>
            </p:nvSpPr>
            <p:spPr>
              <a:xfrm>
                <a:off x="1598760" y="3652200"/>
                <a:ext cx="277920" cy="136440"/>
              </a:xfrm>
              <a:prstGeom prst="rect">
                <a:avLst/>
              </a:pr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96" name=""/>
              <p:cNvSpPr/>
              <p:nvPr/>
            </p:nvSpPr>
            <p:spPr>
              <a:xfrm>
                <a:off x="1598760" y="3652200"/>
                <a:ext cx="277920" cy="13644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997" name=""/>
              <p:cNvSpPr/>
              <p:nvPr/>
            </p:nvSpPr>
            <p:spPr>
              <a:xfrm>
                <a:off x="1598760" y="3583080"/>
                <a:ext cx="102240" cy="69120"/>
              </a:xfrm>
              <a:prstGeom prst="rect">
                <a:avLst/>
              </a:prstGeom>
              <a:solidFill>
                <a:srgbClr val="0073c6"/>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Arial"/>
                </a:endParaRPr>
              </a:p>
            </p:txBody>
          </p:sp>
          <p:sp>
            <p:nvSpPr>
              <p:cNvPr id="1998" name=""/>
              <p:cNvSpPr/>
              <p:nvPr/>
            </p:nvSpPr>
            <p:spPr>
              <a:xfrm>
                <a:off x="1598760" y="3583080"/>
                <a:ext cx="102240" cy="69120"/>
              </a:xfrm>
              <a:prstGeom prst="rect">
                <a:avLst/>
              </a:prstGeom>
              <a:noFill/>
              <a:ln w="6480">
                <a:solidFill>
                  <a:srgbClr val="1f1a17"/>
                </a:solidFill>
                <a:miter/>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Arial"/>
                </a:endParaRPr>
              </a:p>
            </p:txBody>
          </p:sp>
          <p:sp>
            <p:nvSpPr>
              <p:cNvPr id="1999" name=""/>
              <p:cNvSpPr/>
              <p:nvPr/>
            </p:nvSpPr>
            <p:spPr>
              <a:xfrm>
                <a:off x="1609200" y="3566880"/>
                <a:ext cx="78120" cy="13320"/>
              </a:xfrm>
              <a:prstGeom prst="rect">
                <a:avLst/>
              </a:prstGeom>
              <a:solidFill>
                <a:srgbClr val="0073c6"/>
              </a:solidFill>
              <a:ln w="0">
                <a:noFill/>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2000" name=""/>
              <p:cNvSpPr/>
              <p:nvPr/>
            </p:nvSpPr>
            <p:spPr>
              <a:xfrm>
                <a:off x="1609200" y="3566880"/>
                <a:ext cx="78120" cy="13320"/>
              </a:xfrm>
              <a:prstGeom prst="rect">
                <a:avLst/>
              </a:prstGeom>
              <a:noFill/>
              <a:ln w="6480">
                <a:solidFill>
                  <a:srgbClr val="1f1a17"/>
                </a:solidFill>
                <a:miter/>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Arial"/>
                </a:endParaRPr>
              </a:p>
            </p:txBody>
          </p:sp>
          <p:sp>
            <p:nvSpPr>
              <p:cNvPr id="2001" name=""/>
              <p:cNvSpPr/>
              <p:nvPr/>
            </p:nvSpPr>
            <p:spPr>
              <a:xfrm>
                <a:off x="1732680" y="3575520"/>
                <a:ext cx="8640" cy="81000"/>
              </a:xfrm>
              <a:prstGeom prst="rect">
                <a:avLst/>
              </a:prstGeom>
              <a:solidFill>
                <a:srgbClr val="0073c6"/>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2002" name=""/>
              <p:cNvSpPr/>
              <p:nvPr/>
            </p:nvSpPr>
            <p:spPr>
              <a:xfrm>
                <a:off x="1732680" y="3575520"/>
                <a:ext cx="8640" cy="81000"/>
              </a:xfrm>
              <a:prstGeom prst="rect">
                <a:avLst/>
              </a:prstGeom>
              <a:noFill/>
              <a:ln w="6480">
                <a:solidFill>
                  <a:srgbClr val="1f1a17"/>
                </a:solidFill>
                <a:miter/>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2003" name=""/>
              <p:cNvSpPr/>
              <p:nvPr/>
            </p:nvSpPr>
            <p:spPr>
              <a:xfrm>
                <a:off x="1768680" y="3575520"/>
                <a:ext cx="8640" cy="81000"/>
              </a:xfrm>
              <a:prstGeom prst="rect">
                <a:avLst/>
              </a:prstGeom>
              <a:solidFill>
                <a:srgbClr val="0073c6"/>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2004" name=""/>
              <p:cNvSpPr/>
              <p:nvPr/>
            </p:nvSpPr>
            <p:spPr>
              <a:xfrm>
                <a:off x="1768680" y="3575520"/>
                <a:ext cx="8640" cy="81000"/>
              </a:xfrm>
              <a:prstGeom prst="rect">
                <a:avLst/>
              </a:prstGeom>
              <a:noFill/>
              <a:ln w="6480">
                <a:solidFill>
                  <a:srgbClr val="1f1a17"/>
                </a:solidFill>
                <a:miter/>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2005" name=""/>
              <p:cNvSpPr/>
              <p:nvPr/>
            </p:nvSpPr>
            <p:spPr>
              <a:xfrm>
                <a:off x="1806120" y="3575520"/>
                <a:ext cx="8640" cy="81000"/>
              </a:xfrm>
              <a:prstGeom prst="rect">
                <a:avLst/>
              </a:prstGeom>
              <a:solidFill>
                <a:srgbClr val="0073c6"/>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2006" name=""/>
              <p:cNvSpPr/>
              <p:nvPr/>
            </p:nvSpPr>
            <p:spPr>
              <a:xfrm>
                <a:off x="1806120" y="3575520"/>
                <a:ext cx="8640" cy="81000"/>
              </a:xfrm>
              <a:prstGeom prst="rect">
                <a:avLst/>
              </a:prstGeom>
              <a:noFill/>
              <a:ln w="6480">
                <a:solidFill>
                  <a:srgbClr val="1f1a17"/>
                </a:solidFill>
                <a:miter/>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2007" name=""/>
              <p:cNvSpPr/>
              <p:nvPr/>
            </p:nvSpPr>
            <p:spPr>
              <a:xfrm>
                <a:off x="1842480" y="3575520"/>
                <a:ext cx="4320" cy="81000"/>
              </a:xfrm>
              <a:prstGeom prst="rect">
                <a:avLst/>
              </a:prstGeom>
              <a:solidFill>
                <a:srgbClr val="0073c6"/>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2008" name=""/>
              <p:cNvSpPr/>
              <p:nvPr/>
            </p:nvSpPr>
            <p:spPr>
              <a:xfrm>
                <a:off x="1842480" y="3575520"/>
                <a:ext cx="4320" cy="81000"/>
              </a:xfrm>
              <a:prstGeom prst="rect">
                <a:avLst/>
              </a:prstGeom>
              <a:noFill/>
              <a:ln w="6480">
                <a:solidFill>
                  <a:srgbClr val="1f1a17"/>
                </a:solidFill>
                <a:miter/>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Arial"/>
                </a:endParaRPr>
              </a:p>
            </p:txBody>
          </p:sp>
          <p:sp>
            <p:nvSpPr>
              <p:cNvPr id="2009" name=""/>
              <p:cNvSpPr/>
              <p:nvPr/>
            </p:nvSpPr>
            <p:spPr>
              <a:xfrm>
                <a:off x="1618200" y="3652200"/>
                <a:ext cx="262800" cy="49680"/>
              </a:xfrm>
              <a:custGeom>
                <a:avLst/>
                <a:gdLst/>
                <a:ahLst/>
                <a:rect l="l" t="t" r="r" b="b"/>
                <a:pathLst>
                  <a:path w="111" h="23">
                    <a:moveTo>
                      <a:pt x="0" y="0"/>
                    </a:moveTo>
                    <a:lnTo>
                      <a:pt x="0" y="23"/>
                    </a:lnTo>
                    <a:lnTo>
                      <a:pt x="111" y="23"/>
                    </a:lnTo>
                  </a:path>
                </a:pathLst>
              </a:custGeom>
              <a:noFill/>
              <a:ln w="6480">
                <a:solidFill>
                  <a:srgbClr val="1f1a17"/>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Arial"/>
                </a:endParaRPr>
              </a:p>
            </p:txBody>
          </p:sp>
          <p:sp>
            <p:nvSpPr>
              <p:cNvPr id="2010" name=""/>
              <p:cNvSpPr/>
              <p:nvPr/>
            </p:nvSpPr>
            <p:spPr>
              <a:xfrm>
                <a:off x="1651320" y="3673440"/>
                <a:ext cx="114120" cy="103320"/>
              </a:xfrm>
              <a:custGeom>
                <a:avLst/>
                <a:gdLst/>
                <a:ahLst/>
                <a:rect l="l" t="t" r="r" b="b"/>
                <a:pathLst>
                  <a:path w="48" h="48">
                    <a:moveTo>
                      <a:pt x="23" y="0"/>
                    </a:moveTo>
                    <a:lnTo>
                      <a:pt x="28" y="0"/>
                    </a:lnTo>
                    <a:lnTo>
                      <a:pt x="32" y="2"/>
                    </a:lnTo>
                    <a:lnTo>
                      <a:pt x="38" y="4"/>
                    </a:lnTo>
                    <a:lnTo>
                      <a:pt x="40" y="6"/>
                    </a:lnTo>
                    <a:lnTo>
                      <a:pt x="44" y="9"/>
                    </a:lnTo>
                    <a:lnTo>
                      <a:pt x="46" y="13"/>
                    </a:lnTo>
                    <a:lnTo>
                      <a:pt x="48" y="19"/>
                    </a:lnTo>
                    <a:lnTo>
                      <a:pt x="48" y="23"/>
                    </a:lnTo>
                    <a:lnTo>
                      <a:pt x="48" y="29"/>
                    </a:lnTo>
                    <a:lnTo>
                      <a:pt x="46" y="33"/>
                    </a:lnTo>
                    <a:lnTo>
                      <a:pt x="44" y="36"/>
                    </a:lnTo>
                    <a:lnTo>
                      <a:pt x="40" y="40"/>
                    </a:lnTo>
                    <a:lnTo>
                      <a:pt x="38" y="44"/>
                    </a:lnTo>
                    <a:lnTo>
                      <a:pt x="32" y="46"/>
                    </a:lnTo>
                    <a:lnTo>
                      <a:pt x="28" y="48"/>
                    </a:lnTo>
                    <a:lnTo>
                      <a:pt x="23" y="48"/>
                    </a:lnTo>
                    <a:lnTo>
                      <a:pt x="19" y="48"/>
                    </a:lnTo>
                    <a:lnTo>
                      <a:pt x="13" y="46"/>
                    </a:lnTo>
                    <a:lnTo>
                      <a:pt x="9" y="44"/>
                    </a:lnTo>
                    <a:lnTo>
                      <a:pt x="5" y="40"/>
                    </a:lnTo>
                    <a:lnTo>
                      <a:pt x="3" y="36"/>
                    </a:lnTo>
                    <a:lnTo>
                      <a:pt x="1" y="33"/>
                    </a:lnTo>
                    <a:lnTo>
                      <a:pt x="0" y="29"/>
                    </a:lnTo>
                    <a:lnTo>
                      <a:pt x="0" y="23"/>
                    </a:lnTo>
                    <a:lnTo>
                      <a:pt x="0" y="19"/>
                    </a:lnTo>
                    <a:lnTo>
                      <a:pt x="1" y="13"/>
                    </a:lnTo>
                    <a:lnTo>
                      <a:pt x="3" y="9"/>
                    </a:lnTo>
                    <a:lnTo>
                      <a:pt x="5" y="6"/>
                    </a:lnTo>
                    <a:lnTo>
                      <a:pt x="9" y="4"/>
                    </a:lnTo>
                    <a:lnTo>
                      <a:pt x="13" y="2"/>
                    </a:lnTo>
                    <a:lnTo>
                      <a:pt x="19" y="0"/>
                    </a:lnTo>
                    <a:lnTo>
                      <a:pt x="23" y="0"/>
                    </a:lnTo>
                    <a:close/>
                  </a:path>
                </a:pathLst>
              </a:custGeom>
              <a:solidFill>
                <a:srgbClr val="0073c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11" name=""/>
              <p:cNvSpPr/>
              <p:nvPr/>
            </p:nvSpPr>
            <p:spPr>
              <a:xfrm>
                <a:off x="1651320" y="3673440"/>
                <a:ext cx="114120" cy="103320"/>
              </a:xfrm>
              <a:custGeom>
                <a:avLst/>
                <a:gdLst/>
                <a:ahLst/>
                <a:rect l="l" t="t" r="r" b="b"/>
                <a:pathLst>
                  <a:path w="48" h="48">
                    <a:moveTo>
                      <a:pt x="23" y="0"/>
                    </a:moveTo>
                    <a:lnTo>
                      <a:pt x="28" y="0"/>
                    </a:lnTo>
                    <a:lnTo>
                      <a:pt x="32" y="2"/>
                    </a:lnTo>
                    <a:lnTo>
                      <a:pt x="38" y="4"/>
                    </a:lnTo>
                    <a:lnTo>
                      <a:pt x="40" y="6"/>
                    </a:lnTo>
                    <a:lnTo>
                      <a:pt x="44" y="9"/>
                    </a:lnTo>
                    <a:lnTo>
                      <a:pt x="46" y="13"/>
                    </a:lnTo>
                    <a:lnTo>
                      <a:pt x="48" y="19"/>
                    </a:lnTo>
                    <a:lnTo>
                      <a:pt x="48" y="23"/>
                    </a:lnTo>
                    <a:lnTo>
                      <a:pt x="48" y="29"/>
                    </a:lnTo>
                    <a:lnTo>
                      <a:pt x="46" y="33"/>
                    </a:lnTo>
                    <a:lnTo>
                      <a:pt x="44" y="36"/>
                    </a:lnTo>
                    <a:lnTo>
                      <a:pt x="40" y="40"/>
                    </a:lnTo>
                    <a:lnTo>
                      <a:pt x="38" y="44"/>
                    </a:lnTo>
                    <a:lnTo>
                      <a:pt x="32" y="46"/>
                    </a:lnTo>
                    <a:lnTo>
                      <a:pt x="28" y="48"/>
                    </a:lnTo>
                    <a:lnTo>
                      <a:pt x="23" y="48"/>
                    </a:lnTo>
                    <a:lnTo>
                      <a:pt x="19" y="48"/>
                    </a:lnTo>
                    <a:lnTo>
                      <a:pt x="13" y="46"/>
                    </a:lnTo>
                    <a:lnTo>
                      <a:pt x="9" y="44"/>
                    </a:lnTo>
                    <a:lnTo>
                      <a:pt x="5" y="40"/>
                    </a:lnTo>
                    <a:lnTo>
                      <a:pt x="3" y="36"/>
                    </a:lnTo>
                    <a:lnTo>
                      <a:pt x="1" y="33"/>
                    </a:lnTo>
                    <a:lnTo>
                      <a:pt x="0" y="29"/>
                    </a:lnTo>
                    <a:lnTo>
                      <a:pt x="0" y="23"/>
                    </a:lnTo>
                    <a:lnTo>
                      <a:pt x="0" y="19"/>
                    </a:lnTo>
                    <a:lnTo>
                      <a:pt x="1" y="13"/>
                    </a:lnTo>
                    <a:lnTo>
                      <a:pt x="3" y="9"/>
                    </a:lnTo>
                    <a:lnTo>
                      <a:pt x="5" y="6"/>
                    </a:lnTo>
                    <a:lnTo>
                      <a:pt x="9" y="4"/>
                    </a:lnTo>
                    <a:lnTo>
                      <a:pt x="13" y="2"/>
                    </a:lnTo>
                    <a:lnTo>
                      <a:pt x="19" y="0"/>
                    </a:lnTo>
                    <a:lnTo>
                      <a:pt x="23" y="0"/>
                    </a:lnTo>
                  </a:path>
                </a:pathLst>
              </a:custGeom>
              <a:noFill/>
              <a:ln w="6480">
                <a:solidFill>
                  <a:srgbClr val="1f1a17"/>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12" name=""/>
              <p:cNvSpPr/>
              <p:nvPr/>
            </p:nvSpPr>
            <p:spPr>
              <a:xfrm>
                <a:off x="1651320" y="3692880"/>
                <a:ext cx="114120" cy="38880"/>
              </a:xfrm>
              <a:custGeom>
                <a:avLst/>
                <a:gdLst/>
                <a:ahLst/>
                <a:rect l="l" t="t" r="r" b="b"/>
                <a:pathLst>
                  <a:path w="48" h="18">
                    <a:moveTo>
                      <a:pt x="0" y="14"/>
                    </a:moveTo>
                    <a:lnTo>
                      <a:pt x="1" y="10"/>
                    </a:lnTo>
                    <a:lnTo>
                      <a:pt x="3" y="6"/>
                    </a:lnTo>
                    <a:lnTo>
                      <a:pt x="7" y="2"/>
                    </a:lnTo>
                    <a:lnTo>
                      <a:pt x="11" y="0"/>
                    </a:lnTo>
                    <a:lnTo>
                      <a:pt x="15" y="0"/>
                    </a:lnTo>
                    <a:lnTo>
                      <a:pt x="19" y="2"/>
                    </a:lnTo>
                    <a:lnTo>
                      <a:pt x="21" y="6"/>
                    </a:lnTo>
                    <a:lnTo>
                      <a:pt x="24" y="12"/>
                    </a:lnTo>
                    <a:lnTo>
                      <a:pt x="26" y="16"/>
                    </a:lnTo>
                    <a:lnTo>
                      <a:pt x="30" y="18"/>
                    </a:lnTo>
                    <a:lnTo>
                      <a:pt x="32" y="18"/>
                    </a:lnTo>
                    <a:lnTo>
                      <a:pt x="36" y="18"/>
                    </a:lnTo>
                    <a:lnTo>
                      <a:pt x="38" y="18"/>
                    </a:lnTo>
                    <a:lnTo>
                      <a:pt x="42" y="16"/>
                    </a:lnTo>
                    <a:lnTo>
                      <a:pt x="44" y="14"/>
                    </a:lnTo>
                    <a:lnTo>
                      <a:pt x="48" y="12"/>
                    </a:lnTo>
                  </a:path>
                </a:pathLst>
              </a:custGeom>
              <a:noFill/>
              <a:ln w="6480">
                <a:solidFill>
                  <a:srgbClr val="1f1a17"/>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Arial"/>
                </a:endParaRPr>
              </a:p>
            </p:txBody>
          </p:sp>
        </p:grpSp>
        <p:sp>
          <p:nvSpPr>
            <p:cNvPr id="2013" name=""/>
            <p:cNvSpPr/>
            <p:nvPr/>
          </p:nvSpPr>
          <p:spPr>
            <a:xfrm>
              <a:off x="1846440" y="4859280"/>
              <a:ext cx="355320" cy="2880"/>
            </a:xfrm>
            <a:prstGeom prst="line">
              <a:avLst/>
            </a:prstGeom>
            <a:ln w="9360">
              <a:solidFill>
                <a:srgbClr val="676d6f"/>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2014" name=""/>
            <p:cNvSpPr/>
            <p:nvPr/>
          </p:nvSpPr>
          <p:spPr>
            <a:xfrm flipV="1">
              <a:off x="2009880" y="3401640"/>
              <a:ext cx="0" cy="20196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015" name=""/>
            <p:cNvSpPr/>
            <p:nvPr/>
          </p:nvSpPr>
          <p:spPr>
            <a:xfrm>
              <a:off x="2009880" y="5430600"/>
              <a:ext cx="62064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grpSp>
          <p:nvGrpSpPr>
            <p:cNvPr id="2016" name=""/>
            <p:cNvGrpSpPr/>
            <p:nvPr/>
          </p:nvGrpSpPr>
          <p:grpSpPr>
            <a:xfrm>
              <a:off x="6091200" y="3982680"/>
              <a:ext cx="145440" cy="285480"/>
              <a:chOff x="6091200" y="3982680"/>
              <a:chExt cx="145440" cy="285480"/>
            </a:xfrm>
          </p:grpSpPr>
          <p:sp>
            <p:nvSpPr>
              <p:cNvPr id="2017" name=""/>
              <p:cNvSpPr/>
              <p:nvPr/>
            </p:nvSpPr>
            <p:spPr>
              <a:xfrm flipH="1">
                <a:off x="6091200" y="3994560"/>
                <a:ext cx="67680" cy="92880"/>
              </a:xfrm>
              <a:prstGeom prst="rect">
                <a:avLst/>
              </a:prstGeom>
              <a:solidFill>
                <a:srgbClr val="bc5f1e"/>
              </a:solidFill>
              <a:ln w="0">
                <a:noFill/>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2018" name=""/>
              <p:cNvSpPr/>
              <p:nvPr/>
            </p:nvSpPr>
            <p:spPr>
              <a:xfrm flipH="1">
                <a:off x="6091200" y="3994560"/>
                <a:ext cx="67680" cy="92880"/>
              </a:xfrm>
              <a:prstGeom prst="rect">
                <a:avLst/>
              </a:prstGeom>
              <a:noFill/>
              <a:ln w="6480">
                <a:solidFill>
                  <a:srgbClr val="1f1a17"/>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2019" name=""/>
              <p:cNvSpPr/>
              <p:nvPr/>
            </p:nvSpPr>
            <p:spPr>
              <a:xfrm flipH="1">
                <a:off x="6169320" y="3991680"/>
                <a:ext cx="49680" cy="276480"/>
              </a:xfrm>
              <a:prstGeom prst="rect">
                <a:avLst/>
              </a:prstGeom>
              <a:solidFill>
                <a:srgbClr val="bc5f1e"/>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20" name=""/>
              <p:cNvSpPr/>
              <p:nvPr/>
            </p:nvSpPr>
            <p:spPr>
              <a:xfrm flipH="1">
                <a:off x="6169320" y="3991680"/>
                <a:ext cx="49680" cy="276480"/>
              </a:xfrm>
              <a:prstGeom prst="rect">
                <a:avLst/>
              </a:prstGeom>
              <a:noFill/>
              <a:ln w="6480">
                <a:solidFill>
                  <a:srgbClr val="1f1a17"/>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021" name=""/>
              <p:cNvSpPr/>
              <p:nvPr/>
            </p:nvSpPr>
            <p:spPr>
              <a:xfrm flipH="1">
                <a:off x="6130080" y="3988440"/>
                <a:ext cx="49680" cy="88200"/>
              </a:xfrm>
              <a:prstGeom prst="rect">
                <a:avLst/>
              </a:prstGeom>
              <a:solidFill>
                <a:srgbClr val="bc5f1e"/>
              </a:solidFill>
              <a:ln w="0">
                <a:noFill/>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Arial"/>
                </a:endParaRPr>
              </a:p>
            </p:txBody>
          </p:sp>
          <p:sp>
            <p:nvSpPr>
              <p:cNvPr id="2022" name=""/>
              <p:cNvSpPr/>
              <p:nvPr/>
            </p:nvSpPr>
            <p:spPr>
              <a:xfrm flipH="1">
                <a:off x="6122520" y="3982680"/>
                <a:ext cx="49680" cy="92880"/>
              </a:xfrm>
              <a:prstGeom prst="rect">
                <a:avLst/>
              </a:prstGeom>
              <a:noFill/>
              <a:ln w="6480">
                <a:solidFill>
                  <a:srgbClr val="1f1a17"/>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2023" name=""/>
              <p:cNvSpPr/>
              <p:nvPr/>
            </p:nvSpPr>
            <p:spPr>
              <a:xfrm flipH="1">
                <a:off x="6152400" y="3982680"/>
                <a:ext cx="49320" cy="92880"/>
              </a:xfrm>
              <a:prstGeom prst="rect">
                <a:avLst/>
              </a:prstGeom>
              <a:noFill/>
              <a:ln w="6480">
                <a:solidFill>
                  <a:srgbClr val="1f1a17"/>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2024" name=""/>
              <p:cNvSpPr/>
              <p:nvPr/>
            </p:nvSpPr>
            <p:spPr>
              <a:xfrm flipH="1">
                <a:off x="6186960" y="3988440"/>
                <a:ext cx="49320" cy="88200"/>
              </a:xfrm>
              <a:prstGeom prst="rect">
                <a:avLst/>
              </a:prstGeom>
              <a:solidFill>
                <a:srgbClr val="bc5f1e"/>
              </a:solidFill>
              <a:ln w="0">
                <a:noFill/>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Arial"/>
                </a:endParaRPr>
              </a:p>
            </p:txBody>
          </p:sp>
          <p:sp>
            <p:nvSpPr>
              <p:cNvPr id="2025" name=""/>
              <p:cNvSpPr/>
              <p:nvPr/>
            </p:nvSpPr>
            <p:spPr>
              <a:xfrm flipH="1">
                <a:off x="6179400" y="3982680"/>
                <a:ext cx="49320" cy="92880"/>
              </a:xfrm>
              <a:prstGeom prst="rect">
                <a:avLst/>
              </a:prstGeom>
              <a:noFill/>
              <a:ln w="6480">
                <a:solidFill>
                  <a:srgbClr val="1f1a17"/>
                </a:solidFill>
                <a:miter/>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2026" name=""/>
              <p:cNvSpPr/>
              <p:nvPr/>
            </p:nvSpPr>
            <p:spPr>
              <a:xfrm flipH="1">
                <a:off x="6123600" y="4005000"/>
                <a:ext cx="49320" cy="92880"/>
              </a:xfrm>
              <a:custGeom>
                <a:avLst/>
                <a:gdLst/>
                <a:ahLst/>
                <a:rect l="l" t="t" r="r" b="b"/>
                <a:pathLst>
                  <a:path w="44" h="21">
                    <a:moveTo>
                      <a:pt x="0" y="0"/>
                    </a:moveTo>
                    <a:lnTo>
                      <a:pt x="4" y="4"/>
                    </a:lnTo>
                    <a:lnTo>
                      <a:pt x="10" y="9"/>
                    </a:lnTo>
                    <a:lnTo>
                      <a:pt x="14" y="13"/>
                    </a:lnTo>
                    <a:lnTo>
                      <a:pt x="19" y="15"/>
                    </a:lnTo>
                    <a:lnTo>
                      <a:pt x="25" y="19"/>
                    </a:lnTo>
                    <a:lnTo>
                      <a:pt x="31" y="21"/>
                    </a:lnTo>
                    <a:lnTo>
                      <a:pt x="37" y="21"/>
                    </a:lnTo>
                    <a:lnTo>
                      <a:pt x="44" y="21"/>
                    </a:lnTo>
                  </a:path>
                </a:pathLst>
              </a:custGeom>
              <a:noFill/>
              <a:ln w="6480">
                <a:solidFill>
                  <a:srgbClr val="1f1a17"/>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sp>
            <p:nvSpPr>
              <p:cNvPr id="2027" name=""/>
              <p:cNvSpPr/>
              <p:nvPr/>
            </p:nvSpPr>
            <p:spPr>
              <a:xfrm flipH="1">
                <a:off x="6155640" y="4005000"/>
                <a:ext cx="49680" cy="92880"/>
              </a:xfrm>
              <a:custGeom>
                <a:avLst/>
                <a:gdLst/>
                <a:ahLst/>
                <a:rect l="l" t="t" r="r" b="b"/>
                <a:pathLst>
                  <a:path w="13" h="13">
                    <a:moveTo>
                      <a:pt x="0" y="0"/>
                    </a:moveTo>
                    <a:lnTo>
                      <a:pt x="0" y="2"/>
                    </a:lnTo>
                    <a:lnTo>
                      <a:pt x="2" y="4"/>
                    </a:lnTo>
                    <a:lnTo>
                      <a:pt x="4" y="5"/>
                    </a:lnTo>
                    <a:lnTo>
                      <a:pt x="6" y="7"/>
                    </a:lnTo>
                    <a:lnTo>
                      <a:pt x="7" y="9"/>
                    </a:lnTo>
                    <a:lnTo>
                      <a:pt x="9" y="11"/>
                    </a:lnTo>
                    <a:lnTo>
                      <a:pt x="11" y="13"/>
                    </a:lnTo>
                    <a:lnTo>
                      <a:pt x="13" y="13"/>
                    </a:lnTo>
                  </a:path>
                </a:pathLst>
              </a:custGeom>
              <a:noFill/>
              <a:ln w="6480">
                <a:solidFill>
                  <a:srgbClr val="1f1a17"/>
                </a:solidFill>
                <a:round/>
              </a:ln>
            </p:spPr>
            <p:style>
              <a:lnRef idx="0"/>
              <a:fillRef idx="0"/>
              <a:effectRef idx="0"/>
              <a:fontRef idx="minor"/>
            </p:style>
            <p:txBody>
              <a:bodyPr lIns="90000" rIns="90000" tIns="46080" bIns="46080" anchor="t">
                <a:noAutofit/>
              </a:bodyPr>
              <a:p>
                <a:endParaRPr b="0" lang="en-US" sz="2400" strike="noStrike" u="none">
                  <a:solidFill>
                    <a:srgbClr val="000000"/>
                  </a:solidFill>
                  <a:effectLst/>
                  <a:uFillTx/>
                  <a:latin typeface="Arial"/>
                </a:endParaRPr>
              </a:p>
            </p:txBody>
          </p:sp>
        </p:grpSp>
        <p:sp>
          <p:nvSpPr>
            <p:cNvPr id="2028" name=""/>
            <p:cNvSpPr/>
            <p:nvPr/>
          </p:nvSpPr>
          <p:spPr>
            <a:xfrm>
              <a:off x="4853160" y="4808160"/>
              <a:ext cx="90360" cy="74880"/>
            </a:xfrm>
            <a:custGeom>
              <a:avLst/>
              <a:gdLst/>
              <a:ahLst/>
              <a:rect l="l" t="t" r="r" b="b"/>
              <a:pathLst>
                <a:path w="32" h="33">
                  <a:moveTo>
                    <a:pt x="32" y="15"/>
                  </a:moveTo>
                  <a:lnTo>
                    <a:pt x="32" y="15"/>
                  </a:lnTo>
                  <a:lnTo>
                    <a:pt x="32" y="17"/>
                  </a:lnTo>
                  <a:lnTo>
                    <a:pt x="32" y="17"/>
                  </a:lnTo>
                  <a:lnTo>
                    <a:pt x="32" y="19"/>
                  </a:lnTo>
                  <a:lnTo>
                    <a:pt x="32" y="19"/>
                  </a:lnTo>
                  <a:lnTo>
                    <a:pt x="32" y="19"/>
                  </a:lnTo>
                  <a:lnTo>
                    <a:pt x="32" y="21"/>
                  </a:lnTo>
                  <a:lnTo>
                    <a:pt x="32" y="21"/>
                  </a:lnTo>
                  <a:lnTo>
                    <a:pt x="32" y="23"/>
                  </a:lnTo>
                  <a:lnTo>
                    <a:pt x="30" y="23"/>
                  </a:lnTo>
                  <a:lnTo>
                    <a:pt x="30" y="23"/>
                  </a:lnTo>
                  <a:lnTo>
                    <a:pt x="30" y="25"/>
                  </a:lnTo>
                  <a:lnTo>
                    <a:pt x="30" y="25"/>
                  </a:lnTo>
                  <a:lnTo>
                    <a:pt x="28" y="25"/>
                  </a:lnTo>
                  <a:lnTo>
                    <a:pt x="28" y="27"/>
                  </a:lnTo>
                  <a:lnTo>
                    <a:pt x="28" y="27"/>
                  </a:lnTo>
                  <a:lnTo>
                    <a:pt x="28" y="27"/>
                  </a:lnTo>
                  <a:lnTo>
                    <a:pt x="27" y="29"/>
                  </a:lnTo>
                  <a:lnTo>
                    <a:pt x="27" y="29"/>
                  </a:lnTo>
                  <a:lnTo>
                    <a:pt x="27" y="29"/>
                  </a:lnTo>
                  <a:lnTo>
                    <a:pt x="25" y="29"/>
                  </a:lnTo>
                  <a:lnTo>
                    <a:pt x="25" y="29"/>
                  </a:lnTo>
                  <a:lnTo>
                    <a:pt x="25" y="31"/>
                  </a:lnTo>
                  <a:lnTo>
                    <a:pt x="23" y="31"/>
                  </a:lnTo>
                  <a:lnTo>
                    <a:pt x="23" y="31"/>
                  </a:lnTo>
                  <a:lnTo>
                    <a:pt x="23" y="31"/>
                  </a:lnTo>
                  <a:lnTo>
                    <a:pt x="21" y="31"/>
                  </a:lnTo>
                  <a:lnTo>
                    <a:pt x="21" y="31"/>
                  </a:lnTo>
                  <a:lnTo>
                    <a:pt x="19" y="33"/>
                  </a:lnTo>
                  <a:lnTo>
                    <a:pt x="19" y="33"/>
                  </a:lnTo>
                  <a:lnTo>
                    <a:pt x="19" y="33"/>
                  </a:lnTo>
                  <a:lnTo>
                    <a:pt x="17" y="33"/>
                  </a:lnTo>
                  <a:lnTo>
                    <a:pt x="17" y="33"/>
                  </a:lnTo>
                  <a:lnTo>
                    <a:pt x="17" y="33"/>
                  </a:lnTo>
                  <a:lnTo>
                    <a:pt x="15" y="33"/>
                  </a:lnTo>
                  <a:lnTo>
                    <a:pt x="15" y="33"/>
                  </a:lnTo>
                  <a:lnTo>
                    <a:pt x="13" y="33"/>
                  </a:lnTo>
                  <a:lnTo>
                    <a:pt x="13" y="33"/>
                  </a:lnTo>
                  <a:lnTo>
                    <a:pt x="13" y="31"/>
                  </a:lnTo>
                  <a:lnTo>
                    <a:pt x="11" y="31"/>
                  </a:lnTo>
                  <a:lnTo>
                    <a:pt x="11" y="31"/>
                  </a:lnTo>
                  <a:lnTo>
                    <a:pt x="9" y="31"/>
                  </a:lnTo>
                  <a:lnTo>
                    <a:pt x="9" y="31"/>
                  </a:lnTo>
                  <a:lnTo>
                    <a:pt x="9" y="31"/>
                  </a:lnTo>
                  <a:lnTo>
                    <a:pt x="7" y="29"/>
                  </a:lnTo>
                  <a:lnTo>
                    <a:pt x="7" y="29"/>
                  </a:lnTo>
                  <a:lnTo>
                    <a:pt x="7" y="29"/>
                  </a:lnTo>
                  <a:lnTo>
                    <a:pt x="5" y="29"/>
                  </a:lnTo>
                  <a:lnTo>
                    <a:pt x="5" y="29"/>
                  </a:lnTo>
                  <a:lnTo>
                    <a:pt x="5" y="27"/>
                  </a:lnTo>
                  <a:lnTo>
                    <a:pt x="5" y="27"/>
                  </a:lnTo>
                  <a:lnTo>
                    <a:pt x="4" y="27"/>
                  </a:lnTo>
                  <a:lnTo>
                    <a:pt x="4" y="25"/>
                  </a:lnTo>
                  <a:lnTo>
                    <a:pt x="4" y="25"/>
                  </a:lnTo>
                  <a:lnTo>
                    <a:pt x="4" y="25"/>
                  </a:lnTo>
                  <a:lnTo>
                    <a:pt x="2" y="23"/>
                  </a:lnTo>
                  <a:lnTo>
                    <a:pt x="2" y="23"/>
                  </a:lnTo>
                  <a:lnTo>
                    <a:pt x="2" y="23"/>
                  </a:lnTo>
                  <a:lnTo>
                    <a:pt x="2" y="21"/>
                  </a:lnTo>
                  <a:lnTo>
                    <a:pt x="2" y="21"/>
                  </a:lnTo>
                  <a:lnTo>
                    <a:pt x="2" y="19"/>
                  </a:lnTo>
                  <a:lnTo>
                    <a:pt x="2" y="19"/>
                  </a:lnTo>
                  <a:lnTo>
                    <a:pt x="0" y="19"/>
                  </a:lnTo>
                  <a:lnTo>
                    <a:pt x="0" y="17"/>
                  </a:lnTo>
                  <a:lnTo>
                    <a:pt x="0" y="17"/>
                  </a:lnTo>
                  <a:lnTo>
                    <a:pt x="0" y="15"/>
                  </a:lnTo>
                  <a:lnTo>
                    <a:pt x="0" y="15"/>
                  </a:lnTo>
                  <a:lnTo>
                    <a:pt x="0" y="15"/>
                  </a:lnTo>
                  <a:lnTo>
                    <a:pt x="0" y="14"/>
                  </a:lnTo>
                  <a:lnTo>
                    <a:pt x="0" y="14"/>
                  </a:lnTo>
                  <a:lnTo>
                    <a:pt x="2" y="14"/>
                  </a:lnTo>
                  <a:lnTo>
                    <a:pt x="2" y="12"/>
                  </a:lnTo>
                  <a:lnTo>
                    <a:pt x="2" y="12"/>
                  </a:lnTo>
                  <a:lnTo>
                    <a:pt x="2" y="10"/>
                  </a:lnTo>
                  <a:lnTo>
                    <a:pt x="2" y="10"/>
                  </a:lnTo>
                  <a:lnTo>
                    <a:pt x="2" y="10"/>
                  </a:lnTo>
                  <a:lnTo>
                    <a:pt x="2" y="8"/>
                  </a:lnTo>
                  <a:lnTo>
                    <a:pt x="4" y="8"/>
                  </a:lnTo>
                  <a:lnTo>
                    <a:pt x="4" y="8"/>
                  </a:lnTo>
                  <a:lnTo>
                    <a:pt x="4" y="6"/>
                  </a:lnTo>
                  <a:lnTo>
                    <a:pt x="4" y="6"/>
                  </a:lnTo>
                  <a:lnTo>
                    <a:pt x="5" y="6"/>
                  </a:lnTo>
                  <a:lnTo>
                    <a:pt x="5" y="4"/>
                  </a:lnTo>
                  <a:lnTo>
                    <a:pt x="5" y="4"/>
                  </a:lnTo>
                  <a:lnTo>
                    <a:pt x="5" y="4"/>
                  </a:lnTo>
                  <a:lnTo>
                    <a:pt x="7" y="4"/>
                  </a:lnTo>
                  <a:lnTo>
                    <a:pt x="7" y="2"/>
                  </a:lnTo>
                  <a:lnTo>
                    <a:pt x="7" y="2"/>
                  </a:lnTo>
                  <a:lnTo>
                    <a:pt x="9" y="2"/>
                  </a:lnTo>
                  <a:lnTo>
                    <a:pt x="9" y="2"/>
                  </a:lnTo>
                  <a:lnTo>
                    <a:pt x="9" y="2"/>
                  </a:lnTo>
                  <a:lnTo>
                    <a:pt x="11" y="0"/>
                  </a:lnTo>
                  <a:lnTo>
                    <a:pt x="11" y="0"/>
                  </a:lnTo>
                  <a:lnTo>
                    <a:pt x="13" y="0"/>
                  </a:lnTo>
                  <a:lnTo>
                    <a:pt x="13" y="0"/>
                  </a:lnTo>
                  <a:lnTo>
                    <a:pt x="13" y="0"/>
                  </a:lnTo>
                  <a:lnTo>
                    <a:pt x="15" y="0"/>
                  </a:lnTo>
                  <a:lnTo>
                    <a:pt x="15" y="0"/>
                  </a:lnTo>
                  <a:lnTo>
                    <a:pt x="17" y="0"/>
                  </a:lnTo>
                  <a:lnTo>
                    <a:pt x="17" y="0"/>
                  </a:lnTo>
                  <a:lnTo>
                    <a:pt x="17" y="0"/>
                  </a:lnTo>
                  <a:lnTo>
                    <a:pt x="19" y="0"/>
                  </a:lnTo>
                  <a:lnTo>
                    <a:pt x="19" y="0"/>
                  </a:lnTo>
                  <a:lnTo>
                    <a:pt x="19" y="0"/>
                  </a:lnTo>
                  <a:lnTo>
                    <a:pt x="21" y="0"/>
                  </a:lnTo>
                  <a:lnTo>
                    <a:pt x="21" y="0"/>
                  </a:lnTo>
                  <a:lnTo>
                    <a:pt x="23" y="0"/>
                  </a:lnTo>
                  <a:lnTo>
                    <a:pt x="23" y="2"/>
                  </a:lnTo>
                  <a:lnTo>
                    <a:pt x="23" y="2"/>
                  </a:lnTo>
                  <a:lnTo>
                    <a:pt x="25" y="2"/>
                  </a:lnTo>
                  <a:lnTo>
                    <a:pt x="25" y="2"/>
                  </a:lnTo>
                  <a:lnTo>
                    <a:pt x="25" y="2"/>
                  </a:lnTo>
                  <a:lnTo>
                    <a:pt x="27" y="4"/>
                  </a:lnTo>
                  <a:lnTo>
                    <a:pt x="27" y="4"/>
                  </a:lnTo>
                  <a:lnTo>
                    <a:pt x="27" y="4"/>
                  </a:lnTo>
                  <a:lnTo>
                    <a:pt x="28" y="4"/>
                  </a:lnTo>
                  <a:lnTo>
                    <a:pt x="28" y="6"/>
                  </a:lnTo>
                  <a:lnTo>
                    <a:pt x="28" y="6"/>
                  </a:lnTo>
                  <a:lnTo>
                    <a:pt x="28" y="6"/>
                  </a:lnTo>
                  <a:lnTo>
                    <a:pt x="30" y="8"/>
                  </a:lnTo>
                  <a:lnTo>
                    <a:pt x="30" y="8"/>
                  </a:lnTo>
                  <a:lnTo>
                    <a:pt x="30" y="8"/>
                  </a:lnTo>
                  <a:lnTo>
                    <a:pt x="30" y="10"/>
                  </a:lnTo>
                  <a:lnTo>
                    <a:pt x="32" y="10"/>
                  </a:lnTo>
                  <a:lnTo>
                    <a:pt x="32" y="10"/>
                  </a:lnTo>
                  <a:lnTo>
                    <a:pt x="32" y="12"/>
                  </a:lnTo>
                  <a:lnTo>
                    <a:pt x="32" y="12"/>
                  </a:lnTo>
                  <a:lnTo>
                    <a:pt x="32" y="14"/>
                  </a:lnTo>
                  <a:lnTo>
                    <a:pt x="32" y="14"/>
                  </a:lnTo>
                  <a:lnTo>
                    <a:pt x="32" y="14"/>
                  </a:lnTo>
                  <a:lnTo>
                    <a:pt x="32" y="15"/>
                  </a:lnTo>
                  <a:lnTo>
                    <a:pt x="32" y="15"/>
                  </a:lnTo>
                  <a:lnTo>
                    <a:pt x="17" y="15"/>
                  </a:lnTo>
                  <a:lnTo>
                    <a:pt x="32" y="15"/>
                  </a:lnTo>
                  <a:close/>
                </a:path>
              </a:pathLst>
            </a:custGeom>
            <a:solidFill>
              <a:srgbClr val="000000"/>
            </a:solidFill>
            <a:ln w="0">
              <a:noFill/>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Arial"/>
              </a:endParaRPr>
            </a:p>
          </p:txBody>
        </p:sp>
        <p:sp>
          <p:nvSpPr>
            <p:cNvPr id="2029" name=""/>
            <p:cNvSpPr/>
            <p:nvPr/>
          </p:nvSpPr>
          <p:spPr>
            <a:xfrm>
              <a:off x="5386320" y="5841720"/>
              <a:ext cx="723960" cy="3240"/>
            </a:xfrm>
            <a:prstGeom prst="line">
              <a:avLst/>
            </a:prstGeom>
            <a:ln w="936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sp>
          <p:nvSpPr>
            <p:cNvPr id="2030" name=""/>
            <p:cNvSpPr/>
            <p:nvPr/>
          </p:nvSpPr>
          <p:spPr>
            <a:xfrm>
              <a:off x="6060960" y="5395680"/>
              <a:ext cx="79560" cy="69840"/>
            </a:xfrm>
            <a:custGeom>
              <a:avLst/>
              <a:gdLst/>
              <a:ahLst/>
              <a:rect l="l" t="t" r="r" b="b"/>
              <a:pathLst>
                <a:path w="33" h="33">
                  <a:moveTo>
                    <a:pt x="15" y="0"/>
                  </a:moveTo>
                  <a:lnTo>
                    <a:pt x="15" y="0"/>
                  </a:lnTo>
                  <a:lnTo>
                    <a:pt x="17" y="0"/>
                  </a:lnTo>
                  <a:lnTo>
                    <a:pt x="17" y="0"/>
                  </a:lnTo>
                  <a:lnTo>
                    <a:pt x="17" y="0"/>
                  </a:lnTo>
                  <a:lnTo>
                    <a:pt x="19" y="0"/>
                  </a:lnTo>
                  <a:lnTo>
                    <a:pt x="19" y="0"/>
                  </a:lnTo>
                  <a:lnTo>
                    <a:pt x="21" y="0"/>
                  </a:lnTo>
                  <a:lnTo>
                    <a:pt x="21" y="0"/>
                  </a:lnTo>
                  <a:lnTo>
                    <a:pt x="21" y="0"/>
                  </a:lnTo>
                  <a:lnTo>
                    <a:pt x="23" y="2"/>
                  </a:lnTo>
                  <a:lnTo>
                    <a:pt x="23" y="2"/>
                  </a:lnTo>
                  <a:lnTo>
                    <a:pt x="25" y="2"/>
                  </a:lnTo>
                  <a:lnTo>
                    <a:pt x="25" y="2"/>
                  </a:lnTo>
                  <a:lnTo>
                    <a:pt x="25" y="2"/>
                  </a:lnTo>
                  <a:lnTo>
                    <a:pt x="27" y="4"/>
                  </a:lnTo>
                  <a:lnTo>
                    <a:pt x="27" y="4"/>
                  </a:lnTo>
                  <a:lnTo>
                    <a:pt x="27" y="4"/>
                  </a:lnTo>
                  <a:lnTo>
                    <a:pt x="27" y="4"/>
                  </a:lnTo>
                  <a:lnTo>
                    <a:pt x="29" y="6"/>
                  </a:lnTo>
                  <a:lnTo>
                    <a:pt x="29" y="6"/>
                  </a:lnTo>
                  <a:lnTo>
                    <a:pt x="29" y="6"/>
                  </a:lnTo>
                  <a:lnTo>
                    <a:pt x="29" y="8"/>
                  </a:lnTo>
                  <a:lnTo>
                    <a:pt x="31" y="8"/>
                  </a:lnTo>
                  <a:lnTo>
                    <a:pt x="31" y="8"/>
                  </a:lnTo>
                  <a:lnTo>
                    <a:pt x="31" y="10"/>
                  </a:lnTo>
                  <a:lnTo>
                    <a:pt x="31" y="10"/>
                  </a:lnTo>
                  <a:lnTo>
                    <a:pt x="31" y="12"/>
                  </a:lnTo>
                  <a:lnTo>
                    <a:pt x="31" y="12"/>
                  </a:lnTo>
                  <a:lnTo>
                    <a:pt x="31" y="12"/>
                  </a:lnTo>
                  <a:lnTo>
                    <a:pt x="33" y="13"/>
                  </a:lnTo>
                  <a:lnTo>
                    <a:pt x="33" y="13"/>
                  </a:lnTo>
                  <a:lnTo>
                    <a:pt x="33" y="15"/>
                  </a:lnTo>
                  <a:lnTo>
                    <a:pt x="33" y="15"/>
                  </a:lnTo>
                  <a:lnTo>
                    <a:pt x="33" y="15"/>
                  </a:lnTo>
                  <a:lnTo>
                    <a:pt x="33" y="17"/>
                  </a:lnTo>
                  <a:lnTo>
                    <a:pt x="33" y="17"/>
                  </a:lnTo>
                  <a:lnTo>
                    <a:pt x="33" y="17"/>
                  </a:lnTo>
                  <a:lnTo>
                    <a:pt x="31" y="19"/>
                  </a:lnTo>
                  <a:lnTo>
                    <a:pt x="31" y="19"/>
                  </a:lnTo>
                  <a:lnTo>
                    <a:pt x="31" y="21"/>
                  </a:lnTo>
                  <a:lnTo>
                    <a:pt x="31" y="21"/>
                  </a:lnTo>
                  <a:lnTo>
                    <a:pt x="31" y="21"/>
                  </a:lnTo>
                  <a:lnTo>
                    <a:pt x="31" y="23"/>
                  </a:lnTo>
                  <a:lnTo>
                    <a:pt x="31" y="23"/>
                  </a:lnTo>
                  <a:lnTo>
                    <a:pt x="29" y="23"/>
                  </a:lnTo>
                  <a:lnTo>
                    <a:pt x="29" y="25"/>
                  </a:lnTo>
                  <a:lnTo>
                    <a:pt x="29" y="25"/>
                  </a:lnTo>
                  <a:lnTo>
                    <a:pt x="29" y="25"/>
                  </a:lnTo>
                  <a:lnTo>
                    <a:pt x="27" y="27"/>
                  </a:lnTo>
                  <a:lnTo>
                    <a:pt x="27" y="27"/>
                  </a:lnTo>
                  <a:lnTo>
                    <a:pt x="27" y="27"/>
                  </a:lnTo>
                  <a:lnTo>
                    <a:pt x="27" y="29"/>
                  </a:lnTo>
                  <a:lnTo>
                    <a:pt x="25" y="29"/>
                  </a:lnTo>
                  <a:lnTo>
                    <a:pt x="25" y="29"/>
                  </a:lnTo>
                  <a:lnTo>
                    <a:pt x="25" y="29"/>
                  </a:lnTo>
                  <a:lnTo>
                    <a:pt x="23" y="31"/>
                  </a:lnTo>
                  <a:lnTo>
                    <a:pt x="23" y="31"/>
                  </a:lnTo>
                  <a:lnTo>
                    <a:pt x="21" y="31"/>
                  </a:lnTo>
                  <a:lnTo>
                    <a:pt x="21" y="31"/>
                  </a:lnTo>
                  <a:lnTo>
                    <a:pt x="21" y="31"/>
                  </a:lnTo>
                  <a:lnTo>
                    <a:pt x="19" y="31"/>
                  </a:lnTo>
                  <a:lnTo>
                    <a:pt x="19" y="31"/>
                  </a:lnTo>
                  <a:lnTo>
                    <a:pt x="17" y="31"/>
                  </a:lnTo>
                  <a:lnTo>
                    <a:pt x="17" y="31"/>
                  </a:lnTo>
                  <a:lnTo>
                    <a:pt x="17" y="33"/>
                  </a:lnTo>
                  <a:lnTo>
                    <a:pt x="15" y="33"/>
                  </a:lnTo>
                  <a:lnTo>
                    <a:pt x="15" y="33"/>
                  </a:lnTo>
                  <a:lnTo>
                    <a:pt x="15" y="33"/>
                  </a:lnTo>
                  <a:lnTo>
                    <a:pt x="13" y="31"/>
                  </a:lnTo>
                  <a:lnTo>
                    <a:pt x="13" y="31"/>
                  </a:lnTo>
                  <a:lnTo>
                    <a:pt x="13" y="31"/>
                  </a:lnTo>
                  <a:lnTo>
                    <a:pt x="11" y="31"/>
                  </a:lnTo>
                  <a:lnTo>
                    <a:pt x="11" y="31"/>
                  </a:lnTo>
                  <a:lnTo>
                    <a:pt x="10" y="31"/>
                  </a:lnTo>
                  <a:lnTo>
                    <a:pt x="10" y="31"/>
                  </a:lnTo>
                  <a:lnTo>
                    <a:pt x="10" y="31"/>
                  </a:lnTo>
                  <a:lnTo>
                    <a:pt x="8" y="31"/>
                  </a:lnTo>
                  <a:lnTo>
                    <a:pt x="8" y="29"/>
                  </a:lnTo>
                  <a:lnTo>
                    <a:pt x="8" y="29"/>
                  </a:lnTo>
                  <a:lnTo>
                    <a:pt x="6" y="29"/>
                  </a:lnTo>
                  <a:lnTo>
                    <a:pt x="6" y="29"/>
                  </a:lnTo>
                  <a:lnTo>
                    <a:pt x="6" y="27"/>
                  </a:lnTo>
                  <a:lnTo>
                    <a:pt x="4" y="27"/>
                  </a:lnTo>
                  <a:lnTo>
                    <a:pt x="4" y="27"/>
                  </a:lnTo>
                  <a:lnTo>
                    <a:pt x="4" y="25"/>
                  </a:lnTo>
                  <a:lnTo>
                    <a:pt x="2" y="25"/>
                  </a:lnTo>
                  <a:lnTo>
                    <a:pt x="2" y="25"/>
                  </a:lnTo>
                  <a:lnTo>
                    <a:pt x="2" y="23"/>
                  </a:lnTo>
                  <a:lnTo>
                    <a:pt x="2" y="23"/>
                  </a:lnTo>
                  <a:lnTo>
                    <a:pt x="2" y="23"/>
                  </a:lnTo>
                  <a:lnTo>
                    <a:pt x="0" y="21"/>
                  </a:lnTo>
                  <a:lnTo>
                    <a:pt x="0" y="21"/>
                  </a:lnTo>
                  <a:lnTo>
                    <a:pt x="0" y="21"/>
                  </a:lnTo>
                  <a:lnTo>
                    <a:pt x="0" y="19"/>
                  </a:lnTo>
                  <a:lnTo>
                    <a:pt x="0" y="19"/>
                  </a:lnTo>
                  <a:lnTo>
                    <a:pt x="0" y="17"/>
                  </a:lnTo>
                  <a:lnTo>
                    <a:pt x="0" y="17"/>
                  </a:lnTo>
                  <a:lnTo>
                    <a:pt x="0" y="17"/>
                  </a:lnTo>
                  <a:lnTo>
                    <a:pt x="0" y="15"/>
                  </a:lnTo>
                  <a:lnTo>
                    <a:pt x="0" y="15"/>
                  </a:lnTo>
                  <a:lnTo>
                    <a:pt x="0" y="15"/>
                  </a:lnTo>
                  <a:lnTo>
                    <a:pt x="0" y="13"/>
                  </a:lnTo>
                  <a:lnTo>
                    <a:pt x="0" y="13"/>
                  </a:lnTo>
                  <a:lnTo>
                    <a:pt x="0" y="12"/>
                  </a:lnTo>
                  <a:lnTo>
                    <a:pt x="0" y="12"/>
                  </a:lnTo>
                  <a:lnTo>
                    <a:pt x="0" y="12"/>
                  </a:lnTo>
                  <a:lnTo>
                    <a:pt x="0" y="10"/>
                  </a:lnTo>
                  <a:lnTo>
                    <a:pt x="0" y="10"/>
                  </a:lnTo>
                  <a:lnTo>
                    <a:pt x="2" y="8"/>
                  </a:lnTo>
                  <a:lnTo>
                    <a:pt x="2" y="8"/>
                  </a:lnTo>
                  <a:lnTo>
                    <a:pt x="2" y="8"/>
                  </a:lnTo>
                  <a:lnTo>
                    <a:pt x="2" y="6"/>
                  </a:lnTo>
                  <a:lnTo>
                    <a:pt x="2" y="6"/>
                  </a:lnTo>
                  <a:lnTo>
                    <a:pt x="4" y="6"/>
                  </a:lnTo>
                  <a:lnTo>
                    <a:pt x="4" y="4"/>
                  </a:lnTo>
                  <a:lnTo>
                    <a:pt x="4" y="4"/>
                  </a:lnTo>
                  <a:lnTo>
                    <a:pt x="6" y="4"/>
                  </a:lnTo>
                  <a:lnTo>
                    <a:pt x="6" y="4"/>
                  </a:lnTo>
                  <a:lnTo>
                    <a:pt x="6" y="2"/>
                  </a:lnTo>
                  <a:lnTo>
                    <a:pt x="8" y="2"/>
                  </a:lnTo>
                  <a:lnTo>
                    <a:pt x="8" y="2"/>
                  </a:lnTo>
                  <a:lnTo>
                    <a:pt x="8" y="2"/>
                  </a:lnTo>
                  <a:lnTo>
                    <a:pt x="10" y="2"/>
                  </a:lnTo>
                  <a:lnTo>
                    <a:pt x="10" y="0"/>
                  </a:lnTo>
                  <a:lnTo>
                    <a:pt x="10" y="0"/>
                  </a:lnTo>
                  <a:lnTo>
                    <a:pt x="11" y="0"/>
                  </a:lnTo>
                  <a:lnTo>
                    <a:pt x="11" y="0"/>
                  </a:lnTo>
                  <a:lnTo>
                    <a:pt x="13" y="0"/>
                  </a:lnTo>
                  <a:lnTo>
                    <a:pt x="13" y="0"/>
                  </a:lnTo>
                  <a:lnTo>
                    <a:pt x="13" y="0"/>
                  </a:lnTo>
                  <a:lnTo>
                    <a:pt x="15" y="0"/>
                  </a:lnTo>
                  <a:lnTo>
                    <a:pt x="15" y="0"/>
                  </a:lnTo>
                  <a:lnTo>
                    <a:pt x="15" y="15"/>
                  </a:lnTo>
                  <a:lnTo>
                    <a:pt x="15" y="0"/>
                  </a:lnTo>
                  <a:close/>
                </a:path>
              </a:pathLst>
            </a:custGeom>
            <a:solidFill>
              <a:srgbClr val="000000"/>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2031" name=""/>
            <p:cNvSpPr/>
            <p:nvPr/>
          </p:nvSpPr>
          <p:spPr>
            <a:xfrm>
              <a:off x="5421240" y="5418000"/>
              <a:ext cx="689040" cy="3240"/>
            </a:xfrm>
            <a:prstGeom prst="line">
              <a:avLst/>
            </a:prstGeom>
            <a:ln w="936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sp>
          <p:nvSpPr>
            <p:cNvPr id="2032" name=""/>
            <p:cNvSpPr/>
            <p:nvPr/>
          </p:nvSpPr>
          <p:spPr>
            <a:xfrm>
              <a:off x="7016760" y="4079520"/>
              <a:ext cx="77760" cy="71640"/>
            </a:xfrm>
            <a:custGeom>
              <a:avLst/>
              <a:gdLst/>
              <a:ahLst/>
              <a:rect l="l" t="t" r="r" b="b"/>
              <a:pathLst>
                <a:path w="33" h="33">
                  <a:moveTo>
                    <a:pt x="15" y="0"/>
                  </a:moveTo>
                  <a:lnTo>
                    <a:pt x="15" y="0"/>
                  </a:lnTo>
                  <a:lnTo>
                    <a:pt x="17" y="0"/>
                  </a:lnTo>
                  <a:lnTo>
                    <a:pt x="17" y="0"/>
                  </a:lnTo>
                  <a:lnTo>
                    <a:pt x="17" y="0"/>
                  </a:lnTo>
                  <a:lnTo>
                    <a:pt x="19" y="0"/>
                  </a:lnTo>
                  <a:lnTo>
                    <a:pt x="19" y="0"/>
                  </a:lnTo>
                  <a:lnTo>
                    <a:pt x="21" y="0"/>
                  </a:lnTo>
                  <a:lnTo>
                    <a:pt x="21" y="0"/>
                  </a:lnTo>
                  <a:lnTo>
                    <a:pt x="21" y="0"/>
                  </a:lnTo>
                  <a:lnTo>
                    <a:pt x="23" y="2"/>
                  </a:lnTo>
                  <a:lnTo>
                    <a:pt x="23" y="2"/>
                  </a:lnTo>
                  <a:lnTo>
                    <a:pt x="25" y="2"/>
                  </a:lnTo>
                  <a:lnTo>
                    <a:pt x="25" y="2"/>
                  </a:lnTo>
                  <a:lnTo>
                    <a:pt x="25" y="2"/>
                  </a:lnTo>
                  <a:lnTo>
                    <a:pt x="27" y="4"/>
                  </a:lnTo>
                  <a:lnTo>
                    <a:pt x="27" y="4"/>
                  </a:lnTo>
                  <a:lnTo>
                    <a:pt x="27" y="4"/>
                  </a:lnTo>
                  <a:lnTo>
                    <a:pt x="27" y="4"/>
                  </a:lnTo>
                  <a:lnTo>
                    <a:pt x="29" y="6"/>
                  </a:lnTo>
                  <a:lnTo>
                    <a:pt x="29" y="6"/>
                  </a:lnTo>
                  <a:lnTo>
                    <a:pt x="29" y="6"/>
                  </a:lnTo>
                  <a:lnTo>
                    <a:pt x="29" y="8"/>
                  </a:lnTo>
                  <a:lnTo>
                    <a:pt x="31" y="8"/>
                  </a:lnTo>
                  <a:lnTo>
                    <a:pt x="31" y="8"/>
                  </a:lnTo>
                  <a:lnTo>
                    <a:pt x="31" y="10"/>
                  </a:lnTo>
                  <a:lnTo>
                    <a:pt x="31" y="10"/>
                  </a:lnTo>
                  <a:lnTo>
                    <a:pt x="31" y="12"/>
                  </a:lnTo>
                  <a:lnTo>
                    <a:pt x="31" y="12"/>
                  </a:lnTo>
                  <a:lnTo>
                    <a:pt x="31" y="12"/>
                  </a:lnTo>
                  <a:lnTo>
                    <a:pt x="33" y="13"/>
                  </a:lnTo>
                  <a:lnTo>
                    <a:pt x="33" y="13"/>
                  </a:lnTo>
                  <a:lnTo>
                    <a:pt x="33" y="15"/>
                  </a:lnTo>
                  <a:lnTo>
                    <a:pt x="33" y="15"/>
                  </a:lnTo>
                  <a:lnTo>
                    <a:pt x="33" y="15"/>
                  </a:lnTo>
                  <a:lnTo>
                    <a:pt x="33" y="17"/>
                  </a:lnTo>
                  <a:lnTo>
                    <a:pt x="33" y="17"/>
                  </a:lnTo>
                  <a:lnTo>
                    <a:pt x="33" y="17"/>
                  </a:lnTo>
                  <a:lnTo>
                    <a:pt x="31" y="19"/>
                  </a:lnTo>
                  <a:lnTo>
                    <a:pt x="31" y="19"/>
                  </a:lnTo>
                  <a:lnTo>
                    <a:pt x="31" y="21"/>
                  </a:lnTo>
                  <a:lnTo>
                    <a:pt x="31" y="21"/>
                  </a:lnTo>
                  <a:lnTo>
                    <a:pt x="31" y="21"/>
                  </a:lnTo>
                  <a:lnTo>
                    <a:pt x="31" y="23"/>
                  </a:lnTo>
                  <a:lnTo>
                    <a:pt x="31" y="23"/>
                  </a:lnTo>
                  <a:lnTo>
                    <a:pt x="29" y="23"/>
                  </a:lnTo>
                  <a:lnTo>
                    <a:pt x="29" y="25"/>
                  </a:lnTo>
                  <a:lnTo>
                    <a:pt x="29" y="25"/>
                  </a:lnTo>
                  <a:lnTo>
                    <a:pt x="29" y="25"/>
                  </a:lnTo>
                  <a:lnTo>
                    <a:pt x="27" y="27"/>
                  </a:lnTo>
                  <a:lnTo>
                    <a:pt x="27" y="27"/>
                  </a:lnTo>
                  <a:lnTo>
                    <a:pt x="27" y="27"/>
                  </a:lnTo>
                  <a:lnTo>
                    <a:pt x="27" y="29"/>
                  </a:lnTo>
                  <a:lnTo>
                    <a:pt x="25" y="29"/>
                  </a:lnTo>
                  <a:lnTo>
                    <a:pt x="25" y="29"/>
                  </a:lnTo>
                  <a:lnTo>
                    <a:pt x="25" y="29"/>
                  </a:lnTo>
                  <a:lnTo>
                    <a:pt x="23" y="31"/>
                  </a:lnTo>
                  <a:lnTo>
                    <a:pt x="23" y="31"/>
                  </a:lnTo>
                  <a:lnTo>
                    <a:pt x="21" y="31"/>
                  </a:lnTo>
                  <a:lnTo>
                    <a:pt x="21" y="31"/>
                  </a:lnTo>
                  <a:lnTo>
                    <a:pt x="21" y="31"/>
                  </a:lnTo>
                  <a:lnTo>
                    <a:pt x="19" y="31"/>
                  </a:lnTo>
                  <a:lnTo>
                    <a:pt x="19" y="31"/>
                  </a:lnTo>
                  <a:lnTo>
                    <a:pt x="17" y="31"/>
                  </a:lnTo>
                  <a:lnTo>
                    <a:pt x="17" y="31"/>
                  </a:lnTo>
                  <a:lnTo>
                    <a:pt x="17" y="33"/>
                  </a:lnTo>
                  <a:lnTo>
                    <a:pt x="15" y="33"/>
                  </a:lnTo>
                  <a:lnTo>
                    <a:pt x="15" y="33"/>
                  </a:lnTo>
                  <a:lnTo>
                    <a:pt x="15" y="33"/>
                  </a:lnTo>
                  <a:lnTo>
                    <a:pt x="13" y="31"/>
                  </a:lnTo>
                  <a:lnTo>
                    <a:pt x="13" y="31"/>
                  </a:lnTo>
                  <a:lnTo>
                    <a:pt x="13" y="31"/>
                  </a:lnTo>
                  <a:lnTo>
                    <a:pt x="11" y="31"/>
                  </a:lnTo>
                  <a:lnTo>
                    <a:pt x="11" y="31"/>
                  </a:lnTo>
                  <a:lnTo>
                    <a:pt x="10" y="31"/>
                  </a:lnTo>
                  <a:lnTo>
                    <a:pt x="10" y="31"/>
                  </a:lnTo>
                  <a:lnTo>
                    <a:pt x="10" y="31"/>
                  </a:lnTo>
                  <a:lnTo>
                    <a:pt x="8" y="31"/>
                  </a:lnTo>
                  <a:lnTo>
                    <a:pt x="8" y="29"/>
                  </a:lnTo>
                  <a:lnTo>
                    <a:pt x="8" y="29"/>
                  </a:lnTo>
                  <a:lnTo>
                    <a:pt x="6" y="29"/>
                  </a:lnTo>
                  <a:lnTo>
                    <a:pt x="6" y="29"/>
                  </a:lnTo>
                  <a:lnTo>
                    <a:pt x="6" y="27"/>
                  </a:lnTo>
                  <a:lnTo>
                    <a:pt x="4" y="27"/>
                  </a:lnTo>
                  <a:lnTo>
                    <a:pt x="4" y="27"/>
                  </a:lnTo>
                  <a:lnTo>
                    <a:pt x="4" y="25"/>
                  </a:lnTo>
                  <a:lnTo>
                    <a:pt x="2" y="25"/>
                  </a:lnTo>
                  <a:lnTo>
                    <a:pt x="2" y="25"/>
                  </a:lnTo>
                  <a:lnTo>
                    <a:pt x="2" y="23"/>
                  </a:lnTo>
                  <a:lnTo>
                    <a:pt x="2" y="23"/>
                  </a:lnTo>
                  <a:lnTo>
                    <a:pt x="2" y="23"/>
                  </a:lnTo>
                  <a:lnTo>
                    <a:pt x="0" y="21"/>
                  </a:lnTo>
                  <a:lnTo>
                    <a:pt x="0" y="21"/>
                  </a:lnTo>
                  <a:lnTo>
                    <a:pt x="0" y="21"/>
                  </a:lnTo>
                  <a:lnTo>
                    <a:pt x="0" y="19"/>
                  </a:lnTo>
                  <a:lnTo>
                    <a:pt x="0" y="19"/>
                  </a:lnTo>
                  <a:lnTo>
                    <a:pt x="0" y="17"/>
                  </a:lnTo>
                  <a:lnTo>
                    <a:pt x="0" y="17"/>
                  </a:lnTo>
                  <a:lnTo>
                    <a:pt x="0" y="17"/>
                  </a:lnTo>
                  <a:lnTo>
                    <a:pt x="0" y="15"/>
                  </a:lnTo>
                  <a:lnTo>
                    <a:pt x="0" y="15"/>
                  </a:lnTo>
                  <a:lnTo>
                    <a:pt x="0" y="15"/>
                  </a:lnTo>
                  <a:lnTo>
                    <a:pt x="0" y="13"/>
                  </a:lnTo>
                  <a:lnTo>
                    <a:pt x="0" y="13"/>
                  </a:lnTo>
                  <a:lnTo>
                    <a:pt x="0" y="12"/>
                  </a:lnTo>
                  <a:lnTo>
                    <a:pt x="0" y="12"/>
                  </a:lnTo>
                  <a:lnTo>
                    <a:pt x="0" y="12"/>
                  </a:lnTo>
                  <a:lnTo>
                    <a:pt x="0" y="10"/>
                  </a:lnTo>
                  <a:lnTo>
                    <a:pt x="0" y="10"/>
                  </a:lnTo>
                  <a:lnTo>
                    <a:pt x="2" y="8"/>
                  </a:lnTo>
                  <a:lnTo>
                    <a:pt x="2" y="8"/>
                  </a:lnTo>
                  <a:lnTo>
                    <a:pt x="2" y="8"/>
                  </a:lnTo>
                  <a:lnTo>
                    <a:pt x="2" y="6"/>
                  </a:lnTo>
                  <a:lnTo>
                    <a:pt x="2" y="6"/>
                  </a:lnTo>
                  <a:lnTo>
                    <a:pt x="4" y="6"/>
                  </a:lnTo>
                  <a:lnTo>
                    <a:pt x="4" y="4"/>
                  </a:lnTo>
                  <a:lnTo>
                    <a:pt x="4" y="4"/>
                  </a:lnTo>
                  <a:lnTo>
                    <a:pt x="6" y="4"/>
                  </a:lnTo>
                  <a:lnTo>
                    <a:pt x="6" y="4"/>
                  </a:lnTo>
                  <a:lnTo>
                    <a:pt x="6" y="2"/>
                  </a:lnTo>
                  <a:lnTo>
                    <a:pt x="8" y="2"/>
                  </a:lnTo>
                  <a:lnTo>
                    <a:pt x="8" y="2"/>
                  </a:lnTo>
                  <a:lnTo>
                    <a:pt x="8" y="2"/>
                  </a:lnTo>
                  <a:lnTo>
                    <a:pt x="10" y="2"/>
                  </a:lnTo>
                  <a:lnTo>
                    <a:pt x="10" y="0"/>
                  </a:lnTo>
                  <a:lnTo>
                    <a:pt x="10" y="0"/>
                  </a:lnTo>
                  <a:lnTo>
                    <a:pt x="11" y="0"/>
                  </a:lnTo>
                  <a:lnTo>
                    <a:pt x="11" y="0"/>
                  </a:lnTo>
                  <a:lnTo>
                    <a:pt x="13" y="0"/>
                  </a:lnTo>
                  <a:lnTo>
                    <a:pt x="13" y="0"/>
                  </a:lnTo>
                  <a:lnTo>
                    <a:pt x="13" y="0"/>
                  </a:lnTo>
                  <a:lnTo>
                    <a:pt x="15" y="0"/>
                  </a:lnTo>
                  <a:lnTo>
                    <a:pt x="15" y="0"/>
                  </a:lnTo>
                  <a:lnTo>
                    <a:pt x="15" y="15"/>
                  </a:lnTo>
                  <a:lnTo>
                    <a:pt x="15" y="0"/>
                  </a:lnTo>
                  <a:close/>
                </a:path>
              </a:pathLst>
            </a:custGeom>
            <a:solidFill>
              <a:srgbClr val="0000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Arial"/>
              </a:endParaRPr>
            </a:p>
          </p:txBody>
        </p:sp>
        <p:sp>
          <p:nvSpPr>
            <p:cNvPr id="2033" name=""/>
            <p:cNvSpPr/>
            <p:nvPr/>
          </p:nvSpPr>
          <p:spPr>
            <a:xfrm>
              <a:off x="6340320" y="4101840"/>
              <a:ext cx="723960" cy="3240"/>
            </a:xfrm>
            <a:prstGeom prst="line">
              <a:avLst/>
            </a:prstGeom>
            <a:ln w="936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sp>
          <p:nvSpPr>
            <p:cNvPr id="2034" name=""/>
            <p:cNvSpPr/>
            <p:nvPr/>
          </p:nvSpPr>
          <p:spPr>
            <a:xfrm>
              <a:off x="7007400" y="3709800"/>
              <a:ext cx="79200" cy="71280"/>
            </a:xfrm>
            <a:custGeom>
              <a:avLst/>
              <a:gdLst/>
              <a:ahLst/>
              <a:rect l="l" t="t" r="r" b="b"/>
              <a:pathLst>
                <a:path w="33" h="33">
                  <a:moveTo>
                    <a:pt x="15" y="0"/>
                  </a:moveTo>
                  <a:lnTo>
                    <a:pt x="15" y="0"/>
                  </a:lnTo>
                  <a:lnTo>
                    <a:pt x="17" y="0"/>
                  </a:lnTo>
                  <a:lnTo>
                    <a:pt x="17" y="0"/>
                  </a:lnTo>
                  <a:lnTo>
                    <a:pt x="17" y="0"/>
                  </a:lnTo>
                  <a:lnTo>
                    <a:pt x="19" y="0"/>
                  </a:lnTo>
                  <a:lnTo>
                    <a:pt x="19" y="0"/>
                  </a:lnTo>
                  <a:lnTo>
                    <a:pt x="21" y="0"/>
                  </a:lnTo>
                  <a:lnTo>
                    <a:pt x="21" y="0"/>
                  </a:lnTo>
                  <a:lnTo>
                    <a:pt x="21" y="0"/>
                  </a:lnTo>
                  <a:lnTo>
                    <a:pt x="23" y="2"/>
                  </a:lnTo>
                  <a:lnTo>
                    <a:pt x="23" y="2"/>
                  </a:lnTo>
                  <a:lnTo>
                    <a:pt x="25" y="2"/>
                  </a:lnTo>
                  <a:lnTo>
                    <a:pt x="25" y="2"/>
                  </a:lnTo>
                  <a:lnTo>
                    <a:pt x="25" y="2"/>
                  </a:lnTo>
                  <a:lnTo>
                    <a:pt x="27" y="4"/>
                  </a:lnTo>
                  <a:lnTo>
                    <a:pt x="27" y="4"/>
                  </a:lnTo>
                  <a:lnTo>
                    <a:pt x="27" y="4"/>
                  </a:lnTo>
                  <a:lnTo>
                    <a:pt x="27" y="4"/>
                  </a:lnTo>
                  <a:lnTo>
                    <a:pt x="29" y="6"/>
                  </a:lnTo>
                  <a:lnTo>
                    <a:pt x="29" y="6"/>
                  </a:lnTo>
                  <a:lnTo>
                    <a:pt x="29" y="6"/>
                  </a:lnTo>
                  <a:lnTo>
                    <a:pt x="29" y="8"/>
                  </a:lnTo>
                  <a:lnTo>
                    <a:pt x="31" y="8"/>
                  </a:lnTo>
                  <a:lnTo>
                    <a:pt x="31" y="8"/>
                  </a:lnTo>
                  <a:lnTo>
                    <a:pt x="31" y="10"/>
                  </a:lnTo>
                  <a:lnTo>
                    <a:pt x="31" y="10"/>
                  </a:lnTo>
                  <a:lnTo>
                    <a:pt x="31" y="12"/>
                  </a:lnTo>
                  <a:lnTo>
                    <a:pt x="31" y="12"/>
                  </a:lnTo>
                  <a:lnTo>
                    <a:pt x="31" y="12"/>
                  </a:lnTo>
                  <a:lnTo>
                    <a:pt x="33" y="13"/>
                  </a:lnTo>
                  <a:lnTo>
                    <a:pt x="33" y="13"/>
                  </a:lnTo>
                  <a:lnTo>
                    <a:pt x="33" y="15"/>
                  </a:lnTo>
                  <a:lnTo>
                    <a:pt x="33" y="15"/>
                  </a:lnTo>
                  <a:lnTo>
                    <a:pt x="33" y="15"/>
                  </a:lnTo>
                  <a:lnTo>
                    <a:pt x="33" y="17"/>
                  </a:lnTo>
                  <a:lnTo>
                    <a:pt x="33" y="17"/>
                  </a:lnTo>
                  <a:lnTo>
                    <a:pt x="33" y="17"/>
                  </a:lnTo>
                  <a:lnTo>
                    <a:pt x="31" y="19"/>
                  </a:lnTo>
                  <a:lnTo>
                    <a:pt x="31" y="19"/>
                  </a:lnTo>
                  <a:lnTo>
                    <a:pt x="31" y="21"/>
                  </a:lnTo>
                  <a:lnTo>
                    <a:pt x="31" y="21"/>
                  </a:lnTo>
                  <a:lnTo>
                    <a:pt x="31" y="21"/>
                  </a:lnTo>
                  <a:lnTo>
                    <a:pt x="31" y="23"/>
                  </a:lnTo>
                  <a:lnTo>
                    <a:pt x="31" y="23"/>
                  </a:lnTo>
                  <a:lnTo>
                    <a:pt x="29" y="23"/>
                  </a:lnTo>
                  <a:lnTo>
                    <a:pt x="29" y="25"/>
                  </a:lnTo>
                  <a:lnTo>
                    <a:pt x="29" y="25"/>
                  </a:lnTo>
                  <a:lnTo>
                    <a:pt x="29" y="25"/>
                  </a:lnTo>
                  <a:lnTo>
                    <a:pt x="27" y="27"/>
                  </a:lnTo>
                  <a:lnTo>
                    <a:pt x="27" y="27"/>
                  </a:lnTo>
                  <a:lnTo>
                    <a:pt x="27" y="27"/>
                  </a:lnTo>
                  <a:lnTo>
                    <a:pt x="27" y="29"/>
                  </a:lnTo>
                  <a:lnTo>
                    <a:pt x="25" y="29"/>
                  </a:lnTo>
                  <a:lnTo>
                    <a:pt x="25" y="29"/>
                  </a:lnTo>
                  <a:lnTo>
                    <a:pt x="25" y="29"/>
                  </a:lnTo>
                  <a:lnTo>
                    <a:pt x="23" y="31"/>
                  </a:lnTo>
                  <a:lnTo>
                    <a:pt x="23" y="31"/>
                  </a:lnTo>
                  <a:lnTo>
                    <a:pt x="21" y="31"/>
                  </a:lnTo>
                  <a:lnTo>
                    <a:pt x="21" y="31"/>
                  </a:lnTo>
                  <a:lnTo>
                    <a:pt x="21" y="31"/>
                  </a:lnTo>
                  <a:lnTo>
                    <a:pt x="19" y="31"/>
                  </a:lnTo>
                  <a:lnTo>
                    <a:pt x="19" y="31"/>
                  </a:lnTo>
                  <a:lnTo>
                    <a:pt x="17" y="31"/>
                  </a:lnTo>
                  <a:lnTo>
                    <a:pt x="17" y="31"/>
                  </a:lnTo>
                  <a:lnTo>
                    <a:pt x="17" y="33"/>
                  </a:lnTo>
                  <a:lnTo>
                    <a:pt x="15" y="33"/>
                  </a:lnTo>
                  <a:lnTo>
                    <a:pt x="15" y="33"/>
                  </a:lnTo>
                  <a:lnTo>
                    <a:pt x="15" y="33"/>
                  </a:lnTo>
                  <a:lnTo>
                    <a:pt x="13" y="31"/>
                  </a:lnTo>
                  <a:lnTo>
                    <a:pt x="13" y="31"/>
                  </a:lnTo>
                  <a:lnTo>
                    <a:pt x="13" y="31"/>
                  </a:lnTo>
                  <a:lnTo>
                    <a:pt x="11" y="31"/>
                  </a:lnTo>
                  <a:lnTo>
                    <a:pt x="11" y="31"/>
                  </a:lnTo>
                  <a:lnTo>
                    <a:pt x="10" y="31"/>
                  </a:lnTo>
                  <a:lnTo>
                    <a:pt x="10" y="31"/>
                  </a:lnTo>
                  <a:lnTo>
                    <a:pt x="10" y="31"/>
                  </a:lnTo>
                  <a:lnTo>
                    <a:pt x="8" y="31"/>
                  </a:lnTo>
                  <a:lnTo>
                    <a:pt x="8" y="29"/>
                  </a:lnTo>
                  <a:lnTo>
                    <a:pt x="8" y="29"/>
                  </a:lnTo>
                  <a:lnTo>
                    <a:pt x="6" y="29"/>
                  </a:lnTo>
                  <a:lnTo>
                    <a:pt x="6" y="29"/>
                  </a:lnTo>
                  <a:lnTo>
                    <a:pt x="6" y="27"/>
                  </a:lnTo>
                  <a:lnTo>
                    <a:pt x="4" y="27"/>
                  </a:lnTo>
                  <a:lnTo>
                    <a:pt x="4" y="27"/>
                  </a:lnTo>
                  <a:lnTo>
                    <a:pt x="4" y="25"/>
                  </a:lnTo>
                  <a:lnTo>
                    <a:pt x="2" y="25"/>
                  </a:lnTo>
                  <a:lnTo>
                    <a:pt x="2" y="25"/>
                  </a:lnTo>
                  <a:lnTo>
                    <a:pt x="2" y="23"/>
                  </a:lnTo>
                  <a:lnTo>
                    <a:pt x="2" y="23"/>
                  </a:lnTo>
                  <a:lnTo>
                    <a:pt x="2" y="23"/>
                  </a:lnTo>
                  <a:lnTo>
                    <a:pt x="0" y="21"/>
                  </a:lnTo>
                  <a:lnTo>
                    <a:pt x="0" y="21"/>
                  </a:lnTo>
                  <a:lnTo>
                    <a:pt x="0" y="21"/>
                  </a:lnTo>
                  <a:lnTo>
                    <a:pt x="0" y="19"/>
                  </a:lnTo>
                  <a:lnTo>
                    <a:pt x="0" y="19"/>
                  </a:lnTo>
                  <a:lnTo>
                    <a:pt x="0" y="17"/>
                  </a:lnTo>
                  <a:lnTo>
                    <a:pt x="0" y="17"/>
                  </a:lnTo>
                  <a:lnTo>
                    <a:pt x="0" y="17"/>
                  </a:lnTo>
                  <a:lnTo>
                    <a:pt x="0" y="15"/>
                  </a:lnTo>
                  <a:lnTo>
                    <a:pt x="0" y="15"/>
                  </a:lnTo>
                  <a:lnTo>
                    <a:pt x="0" y="15"/>
                  </a:lnTo>
                  <a:lnTo>
                    <a:pt x="0" y="13"/>
                  </a:lnTo>
                  <a:lnTo>
                    <a:pt x="0" y="13"/>
                  </a:lnTo>
                  <a:lnTo>
                    <a:pt x="0" y="12"/>
                  </a:lnTo>
                  <a:lnTo>
                    <a:pt x="0" y="12"/>
                  </a:lnTo>
                  <a:lnTo>
                    <a:pt x="0" y="12"/>
                  </a:lnTo>
                  <a:lnTo>
                    <a:pt x="0" y="10"/>
                  </a:lnTo>
                  <a:lnTo>
                    <a:pt x="0" y="10"/>
                  </a:lnTo>
                  <a:lnTo>
                    <a:pt x="2" y="8"/>
                  </a:lnTo>
                  <a:lnTo>
                    <a:pt x="2" y="8"/>
                  </a:lnTo>
                  <a:lnTo>
                    <a:pt x="2" y="8"/>
                  </a:lnTo>
                  <a:lnTo>
                    <a:pt x="2" y="6"/>
                  </a:lnTo>
                  <a:lnTo>
                    <a:pt x="2" y="6"/>
                  </a:lnTo>
                  <a:lnTo>
                    <a:pt x="4" y="6"/>
                  </a:lnTo>
                  <a:lnTo>
                    <a:pt x="4" y="4"/>
                  </a:lnTo>
                  <a:lnTo>
                    <a:pt x="4" y="4"/>
                  </a:lnTo>
                  <a:lnTo>
                    <a:pt x="6" y="4"/>
                  </a:lnTo>
                  <a:lnTo>
                    <a:pt x="6" y="4"/>
                  </a:lnTo>
                  <a:lnTo>
                    <a:pt x="6" y="2"/>
                  </a:lnTo>
                  <a:lnTo>
                    <a:pt x="8" y="2"/>
                  </a:lnTo>
                  <a:lnTo>
                    <a:pt x="8" y="2"/>
                  </a:lnTo>
                  <a:lnTo>
                    <a:pt x="8" y="2"/>
                  </a:lnTo>
                  <a:lnTo>
                    <a:pt x="10" y="2"/>
                  </a:lnTo>
                  <a:lnTo>
                    <a:pt x="10" y="0"/>
                  </a:lnTo>
                  <a:lnTo>
                    <a:pt x="10" y="0"/>
                  </a:lnTo>
                  <a:lnTo>
                    <a:pt x="11" y="0"/>
                  </a:lnTo>
                  <a:lnTo>
                    <a:pt x="11" y="0"/>
                  </a:lnTo>
                  <a:lnTo>
                    <a:pt x="13" y="0"/>
                  </a:lnTo>
                  <a:lnTo>
                    <a:pt x="13" y="0"/>
                  </a:lnTo>
                  <a:lnTo>
                    <a:pt x="13" y="0"/>
                  </a:lnTo>
                  <a:lnTo>
                    <a:pt x="15" y="0"/>
                  </a:lnTo>
                  <a:lnTo>
                    <a:pt x="15" y="0"/>
                  </a:lnTo>
                  <a:lnTo>
                    <a:pt x="15" y="15"/>
                  </a:lnTo>
                  <a:lnTo>
                    <a:pt x="15" y="0"/>
                  </a:lnTo>
                  <a:close/>
                </a:path>
              </a:pathLst>
            </a:custGeom>
            <a:solidFill>
              <a:srgbClr val="000000"/>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2035" name=""/>
            <p:cNvSpPr/>
            <p:nvPr/>
          </p:nvSpPr>
          <p:spPr>
            <a:xfrm>
              <a:off x="6332400" y="3733560"/>
              <a:ext cx="723960" cy="1440"/>
            </a:xfrm>
            <a:prstGeom prst="line">
              <a:avLst/>
            </a:prstGeom>
            <a:ln w="936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Arial"/>
              </a:endParaRPr>
            </a:p>
          </p:txBody>
        </p:sp>
        <p:sp>
          <p:nvSpPr>
            <p:cNvPr id="2036" name=""/>
            <p:cNvSpPr/>
            <p:nvPr/>
          </p:nvSpPr>
          <p:spPr>
            <a:xfrm>
              <a:off x="7007400" y="3412800"/>
              <a:ext cx="79200" cy="69840"/>
            </a:xfrm>
            <a:custGeom>
              <a:avLst/>
              <a:gdLst/>
              <a:ahLst/>
              <a:rect l="l" t="t" r="r" b="b"/>
              <a:pathLst>
                <a:path w="33" h="33">
                  <a:moveTo>
                    <a:pt x="15" y="0"/>
                  </a:moveTo>
                  <a:lnTo>
                    <a:pt x="15" y="0"/>
                  </a:lnTo>
                  <a:lnTo>
                    <a:pt x="17" y="0"/>
                  </a:lnTo>
                  <a:lnTo>
                    <a:pt x="17" y="0"/>
                  </a:lnTo>
                  <a:lnTo>
                    <a:pt x="17" y="0"/>
                  </a:lnTo>
                  <a:lnTo>
                    <a:pt x="19" y="0"/>
                  </a:lnTo>
                  <a:lnTo>
                    <a:pt x="19" y="0"/>
                  </a:lnTo>
                  <a:lnTo>
                    <a:pt x="21" y="0"/>
                  </a:lnTo>
                  <a:lnTo>
                    <a:pt x="21" y="0"/>
                  </a:lnTo>
                  <a:lnTo>
                    <a:pt x="21" y="0"/>
                  </a:lnTo>
                  <a:lnTo>
                    <a:pt x="23" y="2"/>
                  </a:lnTo>
                  <a:lnTo>
                    <a:pt x="23" y="2"/>
                  </a:lnTo>
                  <a:lnTo>
                    <a:pt x="25" y="2"/>
                  </a:lnTo>
                  <a:lnTo>
                    <a:pt x="25" y="2"/>
                  </a:lnTo>
                  <a:lnTo>
                    <a:pt x="25" y="2"/>
                  </a:lnTo>
                  <a:lnTo>
                    <a:pt x="27" y="4"/>
                  </a:lnTo>
                  <a:lnTo>
                    <a:pt x="27" y="4"/>
                  </a:lnTo>
                  <a:lnTo>
                    <a:pt x="27" y="4"/>
                  </a:lnTo>
                  <a:lnTo>
                    <a:pt x="27" y="4"/>
                  </a:lnTo>
                  <a:lnTo>
                    <a:pt x="29" y="6"/>
                  </a:lnTo>
                  <a:lnTo>
                    <a:pt x="29" y="6"/>
                  </a:lnTo>
                  <a:lnTo>
                    <a:pt x="29" y="6"/>
                  </a:lnTo>
                  <a:lnTo>
                    <a:pt x="29" y="8"/>
                  </a:lnTo>
                  <a:lnTo>
                    <a:pt x="31" y="8"/>
                  </a:lnTo>
                  <a:lnTo>
                    <a:pt x="31" y="8"/>
                  </a:lnTo>
                  <a:lnTo>
                    <a:pt x="31" y="10"/>
                  </a:lnTo>
                  <a:lnTo>
                    <a:pt x="31" y="10"/>
                  </a:lnTo>
                  <a:lnTo>
                    <a:pt x="31" y="12"/>
                  </a:lnTo>
                  <a:lnTo>
                    <a:pt x="31" y="12"/>
                  </a:lnTo>
                  <a:lnTo>
                    <a:pt x="31" y="12"/>
                  </a:lnTo>
                  <a:lnTo>
                    <a:pt x="33" y="13"/>
                  </a:lnTo>
                  <a:lnTo>
                    <a:pt x="33" y="13"/>
                  </a:lnTo>
                  <a:lnTo>
                    <a:pt x="33" y="15"/>
                  </a:lnTo>
                  <a:lnTo>
                    <a:pt x="33" y="15"/>
                  </a:lnTo>
                  <a:lnTo>
                    <a:pt x="33" y="15"/>
                  </a:lnTo>
                  <a:lnTo>
                    <a:pt x="33" y="17"/>
                  </a:lnTo>
                  <a:lnTo>
                    <a:pt x="33" y="17"/>
                  </a:lnTo>
                  <a:lnTo>
                    <a:pt x="33" y="17"/>
                  </a:lnTo>
                  <a:lnTo>
                    <a:pt x="31" y="19"/>
                  </a:lnTo>
                  <a:lnTo>
                    <a:pt x="31" y="19"/>
                  </a:lnTo>
                  <a:lnTo>
                    <a:pt x="31" y="21"/>
                  </a:lnTo>
                  <a:lnTo>
                    <a:pt x="31" y="21"/>
                  </a:lnTo>
                  <a:lnTo>
                    <a:pt x="31" y="21"/>
                  </a:lnTo>
                  <a:lnTo>
                    <a:pt x="31" y="23"/>
                  </a:lnTo>
                  <a:lnTo>
                    <a:pt x="31" y="23"/>
                  </a:lnTo>
                  <a:lnTo>
                    <a:pt x="29" y="23"/>
                  </a:lnTo>
                  <a:lnTo>
                    <a:pt x="29" y="25"/>
                  </a:lnTo>
                  <a:lnTo>
                    <a:pt x="29" y="25"/>
                  </a:lnTo>
                  <a:lnTo>
                    <a:pt x="29" y="25"/>
                  </a:lnTo>
                  <a:lnTo>
                    <a:pt x="27" y="27"/>
                  </a:lnTo>
                  <a:lnTo>
                    <a:pt x="27" y="27"/>
                  </a:lnTo>
                  <a:lnTo>
                    <a:pt x="27" y="27"/>
                  </a:lnTo>
                  <a:lnTo>
                    <a:pt x="27" y="29"/>
                  </a:lnTo>
                  <a:lnTo>
                    <a:pt x="25" y="29"/>
                  </a:lnTo>
                  <a:lnTo>
                    <a:pt x="25" y="29"/>
                  </a:lnTo>
                  <a:lnTo>
                    <a:pt x="25" y="29"/>
                  </a:lnTo>
                  <a:lnTo>
                    <a:pt x="23" y="31"/>
                  </a:lnTo>
                  <a:lnTo>
                    <a:pt x="23" y="31"/>
                  </a:lnTo>
                  <a:lnTo>
                    <a:pt x="21" y="31"/>
                  </a:lnTo>
                  <a:lnTo>
                    <a:pt x="21" y="31"/>
                  </a:lnTo>
                  <a:lnTo>
                    <a:pt x="21" y="31"/>
                  </a:lnTo>
                  <a:lnTo>
                    <a:pt x="19" y="31"/>
                  </a:lnTo>
                  <a:lnTo>
                    <a:pt x="19" y="31"/>
                  </a:lnTo>
                  <a:lnTo>
                    <a:pt x="17" y="31"/>
                  </a:lnTo>
                  <a:lnTo>
                    <a:pt x="17" y="31"/>
                  </a:lnTo>
                  <a:lnTo>
                    <a:pt x="17" y="33"/>
                  </a:lnTo>
                  <a:lnTo>
                    <a:pt x="15" y="33"/>
                  </a:lnTo>
                  <a:lnTo>
                    <a:pt x="15" y="33"/>
                  </a:lnTo>
                  <a:lnTo>
                    <a:pt x="15" y="33"/>
                  </a:lnTo>
                  <a:lnTo>
                    <a:pt x="13" y="31"/>
                  </a:lnTo>
                  <a:lnTo>
                    <a:pt x="13" y="31"/>
                  </a:lnTo>
                  <a:lnTo>
                    <a:pt x="13" y="31"/>
                  </a:lnTo>
                  <a:lnTo>
                    <a:pt x="11" y="31"/>
                  </a:lnTo>
                  <a:lnTo>
                    <a:pt x="11" y="31"/>
                  </a:lnTo>
                  <a:lnTo>
                    <a:pt x="10" y="31"/>
                  </a:lnTo>
                  <a:lnTo>
                    <a:pt x="10" y="31"/>
                  </a:lnTo>
                  <a:lnTo>
                    <a:pt x="10" y="31"/>
                  </a:lnTo>
                  <a:lnTo>
                    <a:pt x="8" y="31"/>
                  </a:lnTo>
                  <a:lnTo>
                    <a:pt x="8" y="29"/>
                  </a:lnTo>
                  <a:lnTo>
                    <a:pt x="8" y="29"/>
                  </a:lnTo>
                  <a:lnTo>
                    <a:pt x="6" y="29"/>
                  </a:lnTo>
                  <a:lnTo>
                    <a:pt x="6" y="29"/>
                  </a:lnTo>
                  <a:lnTo>
                    <a:pt x="6" y="27"/>
                  </a:lnTo>
                  <a:lnTo>
                    <a:pt x="4" y="27"/>
                  </a:lnTo>
                  <a:lnTo>
                    <a:pt x="4" y="27"/>
                  </a:lnTo>
                  <a:lnTo>
                    <a:pt x="4" y="25"/>
                  </a:lnTo>
                  <a:lnTo>
                    <a:pt x="2" y="25"/>
                  </a:lnTo>
                  <a:lnTo>
                    <a:pt x="2" y="25"/>
                  </a:lnTo>
                  <a:lnTo>
                    <a:pt x="2" y="23"/>
                  </a:lnTo>
                  <a:lnTo>
                    <a:pt x="2" y="23"/>
                  </a:lnTo>
                  <a:lnTo>
                    <a:pt x="2" y="23"/>
                  </a:lnTo>
                  <a:lnTo>
                    <a:pt x="0" y="21"/>
                  </a:lnTo>
                  <a:lnTo>
                    <a:pt x="0" y="21"/>
                  </a:lnTo>
                  <a:lnTo>
                    <a:pt x="0" y="21"/>
                  </a:lnTo>
                  <a:lnTo>
                    <a:pt x="0" y="19"/>
                  </a:lnTo>
                  <a:lnTo>
                    <a:pt x="0" y="19"/>
                  </a:lnTo>
                  <a:lnTo>
                    <a:pt x="0" y="17"/>
                  </a:lnTo>
                  <a:lnTo>
                    <a:pt x="0" y="17"/>
                  </a:lnTo>
                  <a:lnTo>
                    <a:pt x="0" y="17"/>
                  </a:lnTo>
                  <a:lnTo>
                    <a:pt x="0" y="15"/>
                  </a:lnTo>
                  <a:lnTo>
                    <a:pt x="0" y="15"/>
                  </a:lnTo>
                  <a:lnTo>
                    <a:pt x="0" y="15"/>
                  </a:lnTo>
                  <a:lnTo>
                    <a:pt x="0" y="13"/>
                  </a:lnTo>
                  <a:lnTo>
                    <a:pt x="0" y="13"/>
                  </a:lnTo>
                  <a:lnTo>
                    <a:pt x="0" y="12"/>
                  </a:lnTo>
                  <a:lnTo>
                    <a:pt x="0" y="12"/>
                  </a:lnTo>
                  <a:lnTo>
                    <a:pt x="0" y="12"/>
                  </a:lnTo>
                  <a:lnTo>
                    <a:pt x="0" y="10"/>
                  </a:lnTo>
                  <a:lnTo>
                    <a:pt x="0" y="10"/>
                  </a:lnTo>
                  <a:lnTo>
                    <a:pt x="2" y="8"/>
                  </a:lnTo>
                  <a:lnTo>
                    <a:pt x="2" y="8"/>
                  </a:lnTo>
                  <a:lnTo>
                    <a:pt x="2" y="8"/>
                  </a:lnTo>
                  <a:lnTo>
                    <a:pt x="2" y="6"/>
                  </a:lnTo>
                  <a:lnTo>
                    <a:pt x="2" y="6"/>
                  </a:lnTo>
                  <a:lnTo>
                    <a:pt x="4" y="6"/>
                  </a:lnTo>
                  <a:lnTo>
                    <a:pt x="4" y="4"/>
                  </a:lnTo>
                  <a:lnTo>
                    <a:pt x="4" y="4"/>
                  </a:lnTo>
                  <a:lnTo>
                    <a:pt x="6" y="4"/>
                  </a:lnTo>
                  <a:lnTo>
                    <a:pt x="6" y="4"/>
                  </a:lnTo>
                  <a:lnTo>
                    <a:pt x="6" y="2"/>
                  </a:lnTo>
                  <a:lnTo>
                    <a:pt x="8" y="2"/>
                  </a:lnTo>
                  <a:lnTo>
                    <a:pt x="8" y="2"/>
                  </a:lnTo>
                  <a:lnTo>
                    <a:pt x="8" y="2"/>
                  </a:lnTo>
                  <a:lnTo>
                    <a:pt x="10" y="2"/>
                  </a:lnTo>
                  <a:lnTo>
                    <a:pt x="10" y="0"/>
                  </a:lnTo>
                  <a:lnTo>
                    <a:pt x="10" y="0"/>
                  </a:lnTo>
                  <a:lnTo>
                    <a:pt x="11" y="0"/>
                  </a:lnTo>
                  <a:lnTo>
                    <a:pt x="11" y="0"/>
                  </a:lnTo>
                  <a:lnTo>
                    <a:pt x="13" y="0"/>
                  </a:lnTo>
                  <a:lnTo>
                    <a:pt x="13" y="0"/>
                  </a:lnTo>
                  <a:lnTo>
                    <a:pt x="13" y="0"/>
                  </a:lnTo>
                  <a:lnTo>
                    <a:pt x="15" y="0"/>
                  </a:lnTo>
                  <a:lnTo>
                    <a:pt x="15" y="0"/>
                  </a:lnTo>
                  <a:lnTo>
                    <a:pt x="15" y="15"/>
                  </a:lnTo>
                  <a:lnTo>
                    <a:pt x="15" y="0"/>
                  </a:lnTo>
                  <a:close/>
                </a:path>
              </a:pathLst>
            </a:custGeom>
            <a:solidFill>
              <a:srgbClr val="000000"/>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Arial"/>
              </a:endParaRPr>
            </a:p>
          </p:txBody>
        </p:sp>
        <p:sp>
          <p:nvSpPr>
            <p:cNvPr id="2037" name=""/>
            <p:cNvSpPr/>
            <p:nvPr/>
          </p:nvSpPr>
          <p:spPr>
            <a:xfrm>
              <a:off x="6332400" y="3435120"/>
              <a:ext cx="723960" cy="3240"/>
            </a:xfrm>
            <a:prstGeom prst="line">
              <a:avLst/>
            </a:prstGeom>
            <a:ln w="936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sp>
          <p:nvSpPr>
            <p:cNvPr id="2038" name=""/>
            <p:cNvSpPr/>
            <p:nvPr/>
          </p:nvSpPr>
          <p:spPr>
            <a:xfrm>
              <a:off x="7016760" y="4412880"/>
              <a:ext cx="77760" cy="71640"/>
            </a:xfrm>
            <a:custGeom>
              <a:avLst/>
              <a:gdLst/>
              <a:ahLst/>
              <a:rect l="l" t="t" r="r" b="b"/>
              <a:pathLst>
                <a:path w="33" h="33">
                  <a:moveTo>
                    <a:pt x="15" y="0"/>
                  </a:moveTo>
                  <a:lnTo>
                    <a:pt x="15" y="0"/>
                  </a:lnTo>
                  <a:lnTo>
                    <a:pt x="17" y="0"/>
                  </a:lnTo>
                  <a:lnTo>
                    <a:pt x="17" y="0"/>
                  </a:lnTo>
                  <a:lnTo>
                    <a:pt x="17" y="0"/>
                  </a:lnTo>
                  <a:lnTo>
                    <a:pt x="19" y="0"/>
                  </a:lnTo>
                  <a:lnTo>
                    <a:pt x="19" y="0"/>
                  </a:lnTo>
                  <a:lnTo>
                    <a:pt x="21" y="0"/>
                  </a:lnTo>
                  <a:lnTo>
                    <a:pt x="21" y="0"/>
                  </a:lnTo>
                  <a:lnTo>
                    <a:pt x="21" y="0"/>
                  </a:lnTo>
                  <a:lnTo>
                    <a:pt x="23" y="2"/>
                  </a:lnTo>
                  <a:lnTo>
                    <a:pt x="23" y="2"/>
                  </a:lnTo>
                  <a:lnTo>
                    <a:pt x="25" y="2"/>
                  </a:lnTo>
                  <a:lnTo>
                    <a:pt x="25" y="2"/>
                  </a:lnTo>
                  <a:lnTo>
                    <a:pt x="25" y="2"/>
                  </a:lnTo>
                  <a:lnTo>
                    <a:pt x="27" y="4"/>
                  </a:lnTo>
                  <a:lnTo>
                    <a:pt x="27" y="4"/>
                  </a:lnTo>
                  <a:lnTo>
                    <a:pt x="27" y="4"/>
                  </a:lnTo>
                  <a:lnTo>
                    <a:pt x="27" y="4"/>
                  </a:lnTo>
                  <a:lnTo>
                    <a:pt x="29" y="6"/>
                  </a:lnTo>
                  <a:lnTo>
                    <a:pt x="29" y="6"/>
                  </a:lnTo>
                  <a:lnTo>
                    <a:pt x="29" y="6"/>
                  </a:lnTo>
                  <a:lnTo>
                    <a:pt x="29" y="8"/>
                  </a:lnTo>
                  <a:lnTo>
                    <a:pt x="31" y="8"/>
                  </a:lnTo>
                  <a:lnTo>
                    <a:pt x="31" y="8"/>
                  </a:lnTo>
                  <a:lnTo>
                    <a:pt x="31" y="10"/>
                  </a:lnTo>
                  <a:lnTo>
                    <a:pt x="31" y="10"/>
                  </a:lnTo>
                  <a:lnTo>
                    <a:pt x="31" y="12"/>
                  </a:lnTo>
                  <a:lnTo>
                    <a:pt x="31" y="12"/>
                  </a:lnTo>
                  <a:lnTo>
                    <a:pt x="31" y="12"/>
                  </a:lnTo>
                  <a:lnTo>
                    <a:pt x="33" y="13"/>
                  </a:lnTo>
                  <a:lnTo>
                    <a:pt x="33" y="13"/>
                  </a:lnTo>
                  <a:lnTo>
                    <a:pt x="33" y="15"/>
                  </a:lnTo>
                  <a:lnTo>
                    <a:pt x="33" y="15"/>
                  </a:lnTo>
                  <a:lnTo>
                    <a:pt x="33" y="15"/>
                  </a:lnTo>
                  <a:lnTo>
                    <a:pt x="33" y="17"/>
                  </a:lnTo>
                  <a:lnTo>
                    <a:pt x="33" y="17"/>
                  </a:lnTo>
                  <a:lnTo>
                    <a:pt x="33" y="17"/>
                  </a:lnTo>
                  <a:lnTo>
                    <a:pt x="31" y="19"/>
                  </a:lnTo>
                  <a:lnTo>
                    <a:pt x="31" y="19"/>
                  </a:lnTo>
                  <a:lnTo>
                    <a:pt x="31" y="21"/>
                  </a:lnTo>
                  <a:lnTo>
                    <a:pt x="31" y="21"/>
                  </a:lnTo>
                  <a:lnTo>
                    <a:pt x="31" y="21"/>
                  </a:lnTo>
                  <a:lnTo>
                    <a:pt x="31" y="23"/>
                  </a:lnTo>
                  <a:lnTo>
                    <a:pt x="31" y="23"/>
                  </a:lnTo>
                  <a:lnTo>
                    <a:pt x="29" y="23"/>
                  </a:lnTo>
                  <a:lnTo>
                    <a:pt x="29" y="25"/>
                  </a:lnTo>
                  <a:lnTo>
                    <a:pt x="29" y="25"/>
                  </a:lnTo>
                  <a:lnTo>
                    <a:pt x="29" y="25"/>
                  </a:lnTo>
                  <a:lnTo>
                    <a:pt x="27" y="27"/>
                  </a:lnTo>
                  <a:lnTo>
                    <a:pt x="27" y="27"/>
                  </a:lnTo>
                  <a:lnTo>
                    <a:pt x="27" y="27"/>
                  </a:lnTo>
                  <a:lnTo>
                    <a:pt x="27" y="29"/>
                  </a:lnTo>
                  <a:lnTo>
                    <a:pt x="25" y="29"/>
                  </a:lnTo>
                  <a:lnTo>
                    <a:pt x="25" y="29"/>
                  </a:lnTo>
                  <a:lnTo>
                    <a:pt x="25" y="29"/>
                  </a:lnTo>
                  <a:lnTo>
                    <a:pt x="23" y="31"/>
                  </a:lnTo>
                  <a:lnTo>
                    <a:pt x="23" y="31"/>
                  </a:lnTo>
                  <a:lnTo>
                    <a:pt x="21" y="31"/>
                  </a:lnTo>
                  <a:lnTo>
                    <a:pt x="21" y="31"/>
                  </a:lnTo>
                  <a:lnTo>
                    <a:pt x="21" y="31"/>
                  </a:lnTo>
                  <a:lnTo>
                    <a:pt x="19" y="31"/>
                  </a:lnTo>
                  <a:lnTo>
                    <a:pt x="19" y="31"/>
                  </a:lnTo>
                  <a:lnTo>
                    <a:pt x="17" y="31"/>
                  </a:lnTo>
                  <a:lnTo>
                    <a:pt x="17" y="31"/>
                  </a:lnTo>
                  <a:lnTo>
                    <a:pt x="17" y="33"/>
                  </a:lnTo>
                  <a:lnTo>
                    <a:pt x="15" y="33"/>
                  </a:lnTo>
                  <a:lnTo>
                    <a:pt x="15" y="33"/>
                  </a:lnTo>
                  <a:lnTo>
                    <a:pt x="15" y="33"/>
                  </a:lnTo>
                  <a:lnTo>
                    <a:pt x="13" y="31"/>
                  </a:lnTo>
                  <a:lnTo>
                    <a:pt x="13" y="31"/>
                  </a:lnTo>
                  <a:lnTo>
                    <a:pt x="13" y="31"/>
                  </a:lnTo>
                  <a:lnTo>
                    <a:pt x="11" y="31"/>
                  </a:lnTo>
                  <a:lnTo>
                    <a:pt x="11" y="31"/>
                  </a:lnTo>
                  <a:lnTo>
                    <a:pt x="10" y="31"/>
                  </a:lnTo>
                  <a:lnTo>
                    <a:pt x="10" y="31"/>
                  </a:lnTo>
                  <a:lnTo>
                    <a:pt x="10" y="31"/>
                  </a:lnTo>
                  <a:lnTo>
                    <a:pt x="8" y="31"/>
                  </a:lnTo>
                  <a:lnTo>
                    <a:pt x="8" y="29"/>
                  </a:lnTo>
                  <a:lnTo>
                    <a:pt x="8" y="29"/>
                  </a:lnTo>
                  <a:lnTo>
                    <a:pt x="6" y="29"/>
                  </a:lnTo>
                  <a:lnTo>
                    <a:pt x="6" y="29"/>
                  </a:lnTo>
                  <a:lnTo>
                    <a:pt x="6" y="27"/>
                  </a:lnTo>
                  <a:lnTo>
                    <a:pt x="4" y="27"/>
                  </a:lnTo>
                  <a:lnTo>
                    <a:pt x="4" y="27"/>
                  </a:lnTo>
                  <a:lnTo>
                    <a:pt x="4" y="25"/>
                  </a:lnTo>
                  <a:lnTo>
                    <a:pt x="2" y="25"/>
                  </a:lnTo>
                  <a:lnTo>
                    <a:pt x="2" y="25"/>
                  </a:lnTo>
                  <a:lnTo>
                    <a:pt x="2" y="23"/>
                  </a:lnTo>
                  <a:lnTo>
                    <a:pt x="2" y="23"/>
                  </a:lnTo>
                  <a:lnTo>
                    <a:pt x="2" y="23"/>
                  </a:lnTo>
                  <a:lnTo>
                    <a:pt x="0" y="21"/>
                  </a:lnTo>
                  <a:lnTo>
                    <a:pt x="0" y="21"/>
                  </a:lnTo>
                  <a:lnTo>
                    <a:pt x="0" y="21"/>
                  </a:lnTo>
                  <a:lnTo>
                    <a:pt x="0" y="19"/>
                  </a:lnTo>
                  <a:lnTo>
                    <a:pt x="0" y="19"/>
                  </a:lnTo>
                  <a:lnTo>
                    <a:pt x="0" y="17"/>
                  </a:lnTo>
                  <a:lnTo>
                    <a:pt x="0" y="17"/>
                  </a:lnTo>
                  <a:lnTo>
                    <a:pt x="0" y="17"/>
                  </a:lnTo>
                  <a:lnTo>
                    <a:pt x="0" y="15"/>
                  </a:lnTo>
                  <a:lnTo>
                    <a:pt x="0" y="15"/>
                  </a:lnTo>
                  <a:lnTo>
                    <a:pt x="0" y="15"/>
                  </a:lnTo>
                  <a:lnTo>
                    <a:pt x="0" y="13"/>
                  </a:lnTo>
                  <a:lnTo>
                    <a:pt x="0" y="13"/>
                  </a:lnTo>
                  <a:lnTo>
                    <a:pt x="0" y="12"/>
                  </a:lnTo>
                  <a:lnTo>
                    <a:pt x="0" y="12"/>
                  </a:lnTo>
                  <a:lnTo>
                    <a:pt x="0" y="12"/>
                  </a:lnTo>
                  <a:lnTo>
                    <a:pt x="0" y="10"/>
                  </a:lnTo>
                  <a:lnTo>
                    <a:pt x="0" y="10"/>
                  </a:lnTo>
                  <a:lnTo>
                    <a:pt x="2" y="8"/>
                  </a:lnTo>
                  <a:lnTo>
                    <a:pt x="2" y="8"/>
                  </a:lnTo>
                  <a:lnTo>
                    <a:pt x="2" y="8"/>
                  </a:lnTo>
                  <a:lnTo>
                    <a:pt x="2" y="6"/>
                  </a:lnTo>
                  <a:lnTo>
                    <a:pt x="2" y="6"/>
                  </a:lnTo>
                  <a:lnTo>
                    <a:pt x="4" y="6"/>
                  </a:lnTo>
                  <a:lnTo>
                    <a:pt x="4" y="4"/>
                  </a:lnTo>
                  <a:lnTo>
                    <a:pt x="4" y="4"/>
                  </a:lnTo>
                  <a:lnTo>
                    <a:pt x="6" y="4"/>
                  </a:lnTo>
                  <a:lnTo>
                    <a:pt x="6" y="4"/>
                  </a:lnTo>
                  <a:lnTo>
                    <a:pt x="6" y="2"/>
                  </a:lnTo>
                  <a:lnTo>
                    <a:pt x="8" y="2"/>
                  </a:lnTo>
                  <a:lnTo>
                    <a:pt x="8" y="2"/>
                  </a:lnTo>
                  <a:lnTo>
                    <a:pt x="8" y="2"/>
                  </a:lnTo>
                  <a:lnTo>
                    <a:pt x="10" y="2"/>
                  </a:lnTo>
                  <a:lnTo>
                    <a:pt x="10" y="0"/>
                  </a:lnTo>
                  <a:lnTo>
                    <a:pt x="10" y="0"/>
                  </a:lnTo>
                  <a:lnTo>
                    <a:pt x="11" y="0"/>
                  </a:lnTo>
                  <a:lnTo>
                    <a:pt x="11" y="0"/>
                  </a:lnTo>
                  <a:lnTo>
                    <a:pt x="13" y="0"/>
                  </a:lnTo>
                  <a:lnTo>
                    <a:pt x="13" y="0"/>
                  </a:lnTo>
                  <a:lnTo>
                    <a:pt x="13" y="0"/>
                  </a:lnTo>
                  <a:lnTo>
                    <a:pt x="15" y="0"/>
                  </a:lnTo>
                  <a:lnTo>
                    <a:pt x="15" y="0"/>
                  </a:lnTo>
                  <a:lnTo>
                    <a:pt x="15" y="15"/>
                  </a:lnTo>
                  <a:lnTo>
                    <a:pt x="15" y="0"/>
                  </a:lnTo>
                  <a:close/>
                </a:path>
              </a:pathLst>
            </a:custGeom>
            <a:solidFill>
              <a:srgbClr val="0000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Arial"/>
              </a:endParaRPr>
            </a:p>
          </p:txBody>
        </p:sp>
        <p:sp>
          <p:nvSpPr>
            <p:cNvPr id="2039" name=""/>
            <p:cNvSpPr/>
            <p:nvPr/>
          </p:nvSpPr>
          <p:spPr>
            <a:xfrm>
              <a:off x="6340320" y="4444920"/>
              <a:ext cx="723960" cy="2880"/>
            </a:xfrm>
            <a:prstGeom prst="line">
              <a:avLst/>
            </a:prstGeom>
            <a:ln w="9360">
              <a:solidFill>
                <a:srgbClr val="000000"/>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2040" name=""/>
            <p:cNvSpPr/>
            <p:nvPr/>
          </p:nvSpPr>
          <p:spPr>
            <a:xfrm flipV="1">
              <a:off x="6858000" y="4447440"/>
              <a:ext cx="0" cy="45900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041" name=""/>
            <p:cNvSpPr/>
            <p:nvPr/>
          </p:nvSpPr>
          <p:spPr>
            <a:xfrm flipV="1">
              <a:off x="3360600" y="4249440"/>
              <a:ext cx="0" cy="5954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042" name=""/>
            <p:cNvSpPr/>
            <p:nvPr/>
          </p:nvSpPr>
          <p:spPr>
            <a:xfrm flipV="1">
              <a:off x="4892760" y="4258800"/>
              <a:ext cx="0" cy="59364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043" name=""/>
            <p:cNvSpPr/>
            <p:nvPr/>
          </p:nvSpPr>
          <p:spPr>
            <a:xfrm>
              <a:off x="5097600" y="6224400"/>
              <a:ext cx="77760" cy="71280"/>
            </a:xfrm>
            <a:custGeom>
              <a:avLst/>
              <a:gdLst/>
              <a:ahLst/>
              <a:rect l="l" t="t" r="r" b="b"/>
              <a:pathLst>
                <a:path w="33" h="33">
                  <a:moveTo>
                    <a:pt x="15" y="0"/>
                  </a:moveTo>
                  <a:lnTo>
                    <a:pt x="15" y="0"/>
                  </a:lnTo>
                  <a:lnTo>
                    <a:pt x="17" y="0"/>
                  </a:lnTo>
                  <a:lnTo>
                    <a:pt x="17" y="0"/>
                  </a:lnTo>
                  <a:lnTo>
                    <a:pt x="17" y="0"/>
                  </a:lnTo>
                  <a:lnTo>
                    <a:pt x="19" y="0"/>
                  </a:lnTo>
                  <a:lnTo>
                    <a:pt x="19" y="0"/>
                  </a:lnTo>
                  <a:lnTo>
                    <a:pt x="21" y="0"/>
                  </a:lnTo>
                  <a:lnTo>
                    <a:pt x="21" y="0"/>
                  </a:lnTo>
                  <a:lnTo>
                    <a:pt x="21" y="0"/>
                  </a:lnTo>
                  <a:lnTo>
                    <a:pt x="23" y="2"/>
                  </a:lnTo>
                  <a:lnTo>
                    <a:pt x="23" y="2"/>
                  </a:lnTo>
                  <a:lnTo>
                    <a:pt x="25" y="2"/>
                  </a:lnTo>
                  <a:lnTo>
                    <a:pt x="25" y="2"/>
                  </a:lnTo>
                  <a:lnTo>
                    <a:pt x="25" y="2"/>
                  </a:lnTo>
                  <a:lnTo>
                    <a:pt x="27" y="4"/>
                  </a:lnTo>
                  <a:lnTo>
                    <a:pt x="27" y="4"/>
                  </a:lnTo>
                  <a:lnTo>
                    <a:pt x="27" y="4"/>
                  </a:lnTo>
                  <a:lnTo>
                    <a:pt x="27" y="4"/>
                  </a:lnTo>
                  <a:lnTo>
                    <a:pt x="29" y="6"/>
                  </a:lnTo>
                  <a:lnTo>
                    <a:pt x="29" y="6"/>
                  </a:lnTo>
                  <a:lnTo>
                    <a:pt x="29" y="6"/>
                  </a:lnTo>
                  <a:lnTo>
                    <a:pt x="29" y="8"/>
                  </a:lnTo>
                  <a:lnTo>
                    <a:pt x="31" y="8"/>
                  </a:lnTo>
                  <a:lnTo>
                    <a:pt x="31" y="8"/>
                  </a:lnTo>
                  <a:lnTo>
                    <a:pt x="31" y="10"/>
                  </a:lnTo>
                  <a:lnTo>
                    <a:pt x="31" y="10"/>
                  </a:lnTo>
                  <a:lnTo>
                    <a:pt x="31" y="12"/>
                  </a:lnTo>
                  <a:lnTo>
                    <a:pt x="31" y="12"/>
                  </a:lnTo>
                  <a:lnTo>
                    <a:pt x="31" y="12"/>
                  </a:lnTo>
                  <a:lnTo>
                    <a:pt x="33" y="13"/>
                  </a:lnTo>
                  <a:lnTo>
                    <a:pt x="33" y="13"/>
                  </a:lnTo>
                  <a:lnTo>
                    <a:pt x="33" y="15"/>
                  </a:lnTo>
                  <a:lnTo>
                    <a:pt x="33" y="15"/>
                  </a:lnTo>
                  <a:lnTo>
                    <a:pt x="33" y="15"/>
                  </a:lnTo>
                  <a:lnTo>
                    <a:pt x="33" y="17"/>
                  </a:lnTo>
                  <a:lnTo>
                    <a:pt x="33" y="17"/>
                  </a:lnTo>
                  <a:lnTo>
                    <a:pt x="33" y="17"/>
                  </a:lnTo>
                  <a:lnTo>
                    <a:pt x="31" y="19"/>
                  </a:lnTo>
                  <a:lnTo>
                    <a:pt x="31" y="19"/>
                  </a:lnTo>
                  <a:lnTo>
                    <a:pt x="31" y="21"/>
                  </a:lnTo>
                  <a:lnTo>
                    <a:pt x="31" y="21"/>
                  </a:lnTo>
                  <a:lnTo>
                    <a:pt x="31" y="21"/>
                  </a:lnTo>
                  <a:lnTo>
                    <a:pt x="31" y="23"/>
                  </a:lnTo>
                  <a:lnTo>
                    <a:pt x="31" y="23"/>
                  </a:lnTo>
                  <a:lnTo>
                    <a:pt x="29" y="23"/>
                  </a:lnTo>
                  <a:lnTo>
                    <a:pt x="29" y="25"/>
                  </a:lnTo>
                  <a:lnTo>
                    <a:pt x="29" y="25"/>
                  </a:lnTo>
                  <a:lnTo>
                    <a:pt x="29" y="25"/>
                  </a:lnTo>
                  <a:lnTo>
                    <a:pt x="27" y="27"/>
                  </a:lnTo>
                  <a:lnTo>
                    <a:pt x="27" y="27"/>
                  </a:lnTo>
                  <a:lnTo>
                    <a:pt x="27" y="27"/>
                  </a:lnTo>
                  <a:lnTo>
                    <a:pt x="27" y="29"/>
                  </a:lnTo>
                  <a:lnTo>
                    <a:pt x="25" y="29"/>
                  </a:lnTo>
                  <a:lnTo>
                    <a:pt x="25" y="29"/>
                  </a:lnTo>
                  <a:lnTo>
                    <a:pt x="25" y="29"/>
                  </a:lnTo>
                  <a:lnTo>
                    <a:pt x="23" y="31"/>
                  </a:lnTo>
                  <a:lnTo>
                    <a:pt x="23" y="31"/>
                  </a:lnTo>
                  <a:lnTo>
                    <a:pt x="21" y="31"/>
                  </a:lnTo>
                  <a:lnTo>
                    <a:pt x="21" y="31"/>
                  </a:lnTo>
                  <a:lnTo>
                    <a:pt x="21" y="31"/>
                  </a:lnTo>
                  <a:lnTo>
                    <a:pt x="19" y="31"/>
                  </a:lnTo>
                  <a:lnTo>
                    <a:pt x="19" y="31"/>
                  </a:lnTo>
                  <a:lnTo>
                    <a:pt x="17" y="31"/>
                  </a:lnTo>
                  <a:lnTo>
                    <a:pt x="17" y="31"/>
                  </a:lnTo>
                  <a:lnTo>
                    <a:pt x="17" y="33"/>
                  </a:lnTo>
                  <a:lnTo>
                    <a:pt x="15" y="33"/>
                  </a:lnTo>
                  <a:lnTo>
                    <a:pt x="15" y="33"/>
                  </a:lnTo>
                  <a:lnTo>
                    <a:pt x="15" y="33"/>
                  </a:lnTo>
                  <a:lnTo>
                    <a:pt x="13" y="31"/>
                  </a:lnTo>
                  <a:lnTo>
                    <a:pt x="13" y="31"/>
                  </a:lnTo>
                  <a:lnTo>
                    <a:pt x="13" y="31"/>
                  </a:lnTo>
                  <a:lnTo>
                    <a:pt x="11" y="31"/>
                  </a:lnTo>
                  <a:lnTo>
                    <a:pt x="11" y="31"/>
                  </a:lnTo>
                  <a:lnTo>
                    <a:pt x="10" y="31"/>
                  </a:lnTo>
                  <a:lnTo>
                    <a:pt x="10" y="31"/>
                  </a:lnTo>
                  <a:lnTo>
                    <a:pt x="10" y="31"/>
                  </a:lnTo>
                  <a:lnTo>
                    <a:pt x="8" y="31"/>
                  </a:lnTo>
                  <a:lnTo>
                    <a:pt x="8" y="29"/>
                  </a:lnTo>
                  <a:lnTo>
                    <a:pt x="8" y="29"/>
                  </a:lnTo>
                  <a:lnTo>
                    <a:pt x="6" y="29"/>
                  </a:lnTo>
                  <a:lnTo>
                    <a:pt x="6" y="29"/>
                  </a:lnTo>
                  <a:lnTo>
                    <a:pt x="6" y="27"/>
                  </a:lnTo>
                  <a:lnTo>
                    <a:pt x="4" y="27"/>
                  </a:lnTo>
                  <a:lnTo>
                    <a:pt x="4" y="27"/>
                  </a:lnTo>
                  <a:lnTo>
                    <a:pt x="4" y="25"/>
                  </a:lnTo>
                  <a:lnTo>
                    <a:pt x="2" y="25"/>
                  </a:lnTo>
                  <a:lnTo>
                    <a:pt x="2" y="25"/>
                  </a:lnTo>
                  <a:lnTo>
                    <a:pt x="2" y="23"/>
                  </a:lnTo>
                  <a:lnTo>
                    <a:pt x="2" y="23"/>
                  </a:lnTo>
                  <a:lnTo>
                    <a:pt x="2" y="23"/>
                  </a:lnTo>
                  <a:lnTo>
                    <a:pt x="0" y="21"/>
                  </a:lnTo>
                  <a:lnTo>
                    <a:pt x="0" y="21"/>
                  </a:lnTo>
                  <a:lnTo>
                    <a:pt x="0" y="21"/>
                  </a:lnTo>
                  <a:lnTo>
                    <a:pt x="0" y="19"/>
                  </a:lnTo>
                  <a:lnTo>
                    <a:pt x="0" y="19"/>
                  </a:lnTo>
                  <a:lnTo>
                    <a:pt x="0" y="17"/>
                  </a:lnTo>
                  <a:lnTo>
                    <a:pt x="0" y="17"/>
                  </a:lnTo>
                  <a:lnTo>
                    <a:pt x="0" y="17"/>
                  </a:lnTo>
                  <a:lnTo>
                    <a:pt x="0" y="15"/>
                  </a:lnTo>
                  <a:lnTo>
                    <a:pt x="0" y="15"/>
                  </a:lnTo>
                  <a:lnTo>
                    <a:pt x="0" y="15"/>
                  </a:lnTo>
                  <a:lnTo>
                    <a:pt x="0" y="13"/>
                  </a:lnTo>
                  <a:lnTo>
                    <a:pt x="0" y="13"/>
                  </a:lnTo>
                  <a:lnTo>
                    <a:pt x="0" y="12"/>
                  </a:lnTo>
                  <a:lnTo>
                    <a:pt x="0" y="12"/>
                  </a:lnTo>
                  <a:lnTo>
                    <a:pt x="0" y="12"/>
                  </a:lnTo>
                  <a:lnTo>
                    <a:pt x="0" y="10"/>
                  </a:lnTo>
                  <a:lnTo>
                    <a:pt x="0" y="10"/>
                  </a:lnTo>
                  <a:lnTo>
                    <a:pt x="2" y="8"/>
                  </a:lnTo>
                  <a:lnTo>
                    <a:pt x="2" y="8"/>
                  </a:lnTo>
                  <a:lnTo>
                    <a:pt x="2" y="8"/>
                  </a:lnTo>
                  <a:lnTo>
                    <a:pt x="2" y="6"/>
                  </a:lnTo>
                  <a:lnTo>
                    <a:pt x="2" y="6"/>
                  </a:lnTo>
                  <a:lnTo>
                    <a:pt x="4" y="6"/>
                  </a:lnTo>
                  <a:lnTo>
                    <a:pt x="4" y="4"/>
                  </a:lnTo>
                  <a:lnTo>
                    <a:pt x="4" y="4"/>
                  </a:lnTo>
                  <a:lnTo>
                    <a:pt x="6" y="4"/>
                  </a:lnTo>
                  <a:lnTo>
                    <a:pt x="6" y="4"/>
                  </a:lnTo>
                  <a:lnTo>
                    <a:pt x="6" y="2"/>
                  </a:lnTo>
                  <a:lnTo>
                    <a:pt x="8" y="2"/>
                  </a:lnTo>
                  <a:lnTo>
                    <a:pt x="8" y="2"/>
                  </a:lnTo>
                  <a:lnTo>
                    <a:pt x="8" y="2"/>
                  </a:lnTo>
                  <a:lnTo>
                    <a:pt x="10" y="2"/>
                  </a:lnTo>
                  <a:lnTo>
                    <a:pt x="10" y="0"/>
                  </a:lnTo>
                  <a:lnTo>
                    <a:pt x="10" y="0"/>
                  </a:lnTo>
                  <a:lnTo>
                    <a:pt x="11" y="0"/>
                  </a:lnTo>
                  <a:lnTo>
                    <a:pt x="11" y="0"/>
                  </a:lnTo>
                  <a:lnTo>
                    <a:pt x="13" y="0"/>
                  </a:lnTo>
                  <a:lnTo>
                    <a:pt x="13" y="0"/>
                  </a:lnTo>
                  <a:lnTo>
                    <a:pt x="13" y="0"/>
                  </a:lnTo>
                  <a:lnTo>
                    <a:pt x="15" y="0"/>
                  </a:lnTo>
                  <a:lnTo>
                    <a:pt x="15" y="0"/>
                  </a:lnTo>
                  <a:lnTo>
                    <a:pt x="15" y="15"/>
                  </a:lnTo>
                  <a:lnTo>
                    <a:pt x="15" y="0"/>
                  </a:lnTo>
                  <a:close/>
                </a:path>
              </a:pathLst>
            </a:custGeom>
            <a:solidFill>
              <a:srgbClr val="000000"/>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2044" name=""/>
            <p:cNvSpPr/>
            <p:nvPr/>
          </p:nvSpPr>
          <p:spPr>
            <a:xfrm>
              <a:off x="5133960" y="6256080"/>
              <a:ext cx="1192320" cy="3240"/>
            </a:xfrm>
            <a:prstGeom prst="line">
              <a:avLst/>
            </a:prstGeom>
            <a:ln w="936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sp>
          <p:nvSpPr>
            <p:cNvPr id="2045" name=""/>
            <p:cNvSpPr/>
            <p:nvPr/>
          </p:nvSpPr>
          <p:spPr>
            <a:xfrm>
              <a:off x="3384720" y="6224400"/>
              <a:ext cx="79200" cy="71280"/>
            </a:xfrm>
            <a:custGeom>
              <a:avLst/>
              <a:gdLst/>
              <a:ahLst/>
              <a:rect l="l" t="t" r="r" b="b"/>
              <a:pathLst>
                <a:path w="33" h="33">
                  <a:moveTo>
                    <a:pt x="15" y="0"/>
                  </a:moveTo>
                  <a:lnTo>
                    <a:pt x="15" y="0"/>
                  </a:lnTo>
                  <a:lnTo>
                    <a:pt x="17" y="0"/>
                  </a:lnTo>
                  <a:lnTo>
                    <a:pt x="17" y="0"/>
                  </a:lnTo>
                  <a:lnTo>
                    <a:pt x="17" y="0"/>
                  </a:lnTo>
                  <a:lnTo>
                    <a:pt x="19" y="0"/>
                  </a:lnTo>
                  <a:lnTo>
                    <a:pt x="19" y="0"/>
                  </a:lnTo>
                  <a:lnTo>
                    <a:pt x="21" y="0"/>
                  </a:lnTo>
                  <a:lnTo>
                    <a:pt x="21" y="0"/>
                  </a:lnTo>
                  <a:lnTo>
                    <a:pt x="21" y="0"/>
                  </a:lnTo>
                  <a:lnTo>
                    <a:pt x="23" y="2"/>
                  </a:lnTo>
                  <a:lnTo>
                    <a:pt x="23" y="2"/>
                  </a:lnTo>
                  <a:lnTo>
                    <a:pt x="25" y="2"/>
                  </a:lnTo>
                  <a:lnTo>
                    <a:pt x="25" y="2"/>
                  </a:lnTo>
                  <a:lnTo>
                    <a:pt x="25" y="2"/>
                  </a:lnTo>
                  <a:lnTo>
                    <a:pt x="27" y="4"/>
                  </a:lnTo>
                  <a:lnTo>
                    <a:pt x="27" y="4"/>
                  </a:lnTo>
                  <a:lnTo>
                    <a:pt x="27" y="4"/>
                  </a:lnTo>
                  <a:lnTo>
                    <a:pt x="27" y="4"/>
                  </a:lnTo>
                  <a:lnTo>
                    <a:pt x="29" y="6"/>
                  </a:lnTo>
                  <a:lnTo>
                    <a:pt x="29" y="6"/>
                  </a:lnTo>
                  <a:lnTo>
                    <a:pt x="29" y="6"/>
                  </a:lnTo>
                  <a:lnTo>
                    <a:pt x="29" y="8"/>
                  </a:lnTo>
                  <a:lnTo>
                    <a:pt x="31" y="8"/>
                  </a:lnTo>
                  <a:lnTo>
                    <a:pt x="31" y="8"/>
                  </a:lnTo>
                  <a:lnTo>
                    <a:pt x="31" y="10"/>
                  </a:lnTo>
                  <a:lnTo>
                    <a:pt x="31" y="10"/>
                  </a:lnTo>
                  <a:lnTo>
                    <a:pt x="31" y="12"/>
                  </a:lnTo>
                  <a:lnTo>
                    <a:pt x="31" y="12"/>
                  </a:lnTo>
                  <a:lnTo>
                    <a:pt x="31" y="12"/>
                  </a:lnTo>
                  <a:lnTo>
                    <a:pt x="33" y="13"/>
                  </a:lnTo>
                  <a:lnTo>
                    <a:pt x="33" y="13"/>
                  </a:lnTo>
                  <a:lnTo>
                    <a:pt x="33" y="15"/>
                  </a:lnTo>
                  <a:lnTo>
                    <a:pt x="33" y="15"/>
                  </a:lnTo>
                  <a:lnTo>
                    <a:pt x="33" y="15"/>
                  </a:lnTo>
                  <a:lnTo>
                    <a:pt x="33" y="17"/>
                  </a:lnTo>
                  <a:lnTo>
                    <a:pt x="33" y="17"/>
                  </a:lnTo>
                  <a:lnTo>
                    <a:pt x="33" y="17"/>
                  </a:lnTo>
                  <a:lnTo>
                    <a:pt x="31" y="19"/>
                  </a:lnTo>
                  <a:lnTo>
                    <a:pt x="31" y="19"/>
                  </a:lnTo>
                  <a:lnTo>
                    <a:pt x="31" y="21"/>
                  </a:lnTo>
                  <a:lnTo>
                    <a:pt x="31" y="21"/>
                  </a:lnTo>
                  <a:lnTo>
                    <a:pt x="31" y="21"/>
                  </a:lnTo>
                  <a:lnTo>
                    <a:pt x="31" y="23"/>
                  </a:lnTo>
                  <a:lnTo>
                    <a:pt x="31" y="23"/>
                  </a:lnTo>
                  <a:lnTo>
                    <a:pt x="29" y="23"/>
                  </a:lnTo>
                  <a:lnTo>
                    <a:pt x="29" y="25"/>
                  </a:lnTo>
                  <a:lnTo>
                    <a:pt x="29" y="25"/>
                  </a:lnTo>
                  <a:lnTo>
                    <a:pt x="29" y="25"/>
                  </a:lnTo>
                  <a:lnTo>
                    <a:pt x="27" y="27"/>
                  </a:lnTo>
                  <a:lnTo>
                    <a:pt x="27" y="27"/>
                  </a:lnTo>
                  <a:lnTo>
                    <a:pt x="27" y="27"/>
                  </a:lnTo>
                  <a:lnTo>
                    <a:pt x="27" y="29"/>
                  </a:lnTo>
                  <a:lnTo>
                    <a:pt x="25" y="29"/>
                  </a:lnTo>
                  <a:lnTo>
                    <a:pt x="25" y="29"/>
                  </a:lnTo>
                  <a:lnTo>
                    <a:pt x="25" y="29"/>
                  </a:lnTo>
                  <a:lnTo>
                    <a:pt x="23" y="31"/>
                  </a:lnTo>
                  <a:lnTo>
                    <a:pt x="23" y="31"/>
                  </a:lnTo>
                  <a:lnTo>
                    <a:pt x="21" y="31"/>
                  </a:lnTo>
                  <a:lnTo>
                    <a:pt x="21" y="31"/>
                  </a:lnTo>
                  <a:lnTo>
                    <a:pt x="21" y="31"/>
                  </a:lnTo>
                  <a:lnTo>
                    <a:pt x="19" y="31"/>
                  </a:lnTo>
                  <a:lnTo>
                    <a:pt x="19" y="31"/>
                  </a:lnTo>
                  <a:lnTo>
                    <a:pt x="17" y="31"/>
                  </a:lnTo>
                  <a:lnTo>
                    <a:pt x="17" y="31"/>
                  </a:lnTo>
                  <a:lnTo>
                    <a:pt x="17" y="33"/>
                  </a:lnTo>
                  <a:lnTo>
                    <a:pt x="15" y="33"/>
                  </a:lnTo>
                  <a:lnTo>
                    <a:pt x="15" y="33"/>
                  </a:lnTo>
                  <a:lnTo>
                    <a:pt x="15" y="33"/>
                  </a:lnTo>
                  <a:lnTo>
                    <a:pt x="13" y="31"/>
                  </a:lnTo>
                  <a:lnTo>
                    <a:pt x="13" y="31"/>
                  </a:lnTo>
                  <a:lnTo>
                    <a:pt x="13" y="31"/>
                  </a:lnTo>
                  <a:lnTo>
                    <a:pt x="11" y="31"/>
                  </a:lnTo>
                  <a:lnTo>
                    <a:pt x="11" y="31"/>
                  </a:lnTo>
                  <a:lnTo>
                    <a:pt x="10" y="31"/>
                  </a:lnTo>
                  <a:lnTo>
                    <a:pt x="10" y="31"/>
                  </a:lnTo>
                  <a:lnTo>
                    <a:pt x="10" y="31"/>
                  </a:lnTo>
                  <a:lnTo>
                    <a:pt x="8" y="31"/>
                  </a:lnTo>
                  <a:lnTo>
                    <a:pt x="8" y="29"/>
                  </a:lnTo>
                  <a:lnTo>
                    <a:pt x="8" y="29"/>
                  </a:lnTo>
                  <a:lnTo>
                    <a:pt x="6" y="29"/>
                  </a:lnTo>
                  <a:lnTo>
                    <a:pt x="6" y="29"/>
                  </a:lnTo>
                  <a:lnTo>
                    <a:pt x="6" y="27"/>
                  </a:lnTo>
                  <a:lnTo>
                    <a:pt x="4" y="27"/>
                  </a:lnTo>
                  <a:lnTo>
                    <a:pt x="4" y="27"/>
                  </a:lnTo>
                  <a:lnTo>
                    <a:pt x="4" y="25"/>
                  </a:lnTo>
                  <a:lnTo>
                    <a:pt x="2" y="25"/>
                  </a:lnTo>
                  <a:lnTo>
                    <a:pt x="2" y="25"/>
                  </a:lnTo>
                  <a:lnTo>
                    <a:pt x="2" y="23"/>
                  </a:lnTo>
                  <a:lnTo>
                    <a:pt x="2" y="23"/>
                  </a:lnTo>
                  <a:lnTo>
                    <a:pt x="2" y="23"/>
                  </a:lnTo>
                  <a:lnTo>
                    <a:pt x="0" y="21"/>
                  </a:lnTo>
                  <a:lnTo>
                    <a:pt x="0" y="21"/>
                  </a:lnTo>
                  <a:lnTo>
                    <a:pt x="0" y="21"/>
                  </a:lnTo>
                  <a:lnTo>
                    <a:pt x="0" y="19"/>
                  </a:lnTo>
                  <a:lnTo>
                    <a:pt x="0" y="19"/>
                  </a:lnTo>
                  <a:lnTo>
                    <a:pt x="0" y="17"/>
                  </a:lnTo>
                  <a:lnTo>
                    <a:pt x="0" y="17"/>
                  </a:lnTo>
                  <a:lnTo>
                    <a:pt x="0" y="17"/>
                  </a:lnTo>
                  <a:lnTo>
                    <a:pt x="0" y="15"/>
                  </a:lnTo>
                  <a:lnTo>
                    <a:pt x="0" y="15"/>
                  </a:lnTo>
                  <a:lnTo>
                    <a:pt x="0" y="15"/>
                  </a:lnTo>
                  <a:lnTo>
                    <a:pt x="0" y="13"/>
                  </a:lnTo>
                  <a:lnTo>
                    <a:pt x="0" y="13"/>
                  </a:lnTo>
                  <a:lnTo>
                    <a:pt x="0" y="12"/>
                  </a:lnTo>
                  <a:lnTo>
                    <a:pt x="0" y="12"/>
                  </a:lnTo>
                  <a:lnTo>
                    <a:pt x="0" y="12"/>
                  </a:lnTo>
                  <a:lnTo>
                    <a:pt x="0" y="10"/>
                  </a:lnTo>
                  <a:lnTo>
                    <a:pt x="0" y="10"/>
                  </a:lnTo>
                  <a:lnTo>
                    <a:pt x="2" y="8"/>
                  </a:lnTo>
                  <a:lnTo>
                    <a:pt x="2" y="8"/>
                  </a:lnTo>
                  <a:lnTo>
                    <a:pt x="2" y="8"/>
                  </a:lnTo>
                  <a:lnTo>
                    <a:pt x="2" y="6"/>
                  </a:lnTo>
                  <a:lnTo>
                    <a:pt x="2" y="6"/>
                  </a:lnTo>
                  <a:lnTo>
                    <a:pt x="4" y="6"/>
                  </a:lnTo>
                  <a:lnTo>
                    <a:pt x="4" y="4"/>
                  </a:lnTo>
                  <a:lnTo>
                    <a:pt x="4" y="4"/>
                  </a:lnTo>
                  <a:lnTo>
                    <a:pt x="6" y="4"/>
                  </a:lnTo>
                  <a:lnTo>
                    <a:pt x="6" y="4"/>
                  </a:lnTo>
                  <a:lnTo>
                    <a:pt x="6" y="2"/>
                  </a:lnTo>
                  <a:lnTo>
                    <a:pt x="8" y="2"/>
                  </a:lnTo>
                  <a:lnTo>
                    <a:pt x="8" y="2"/>
                  </a:lnTo>
                  <a:lnTo>
                    <a:pt x="8" y="2"/>
                  </a:lnTo>
                  <a:lnTo>
                    <a:pt x="10" y="2"/>
                  </a:lnTo>
                  <a:lnTo>
                    <a:pt x="10" y="0"/>
                  </a:lnTo>
                  <a:lnTo>
                    <a:pt x="10" y="0"/>
                  </a:lnTo>
                  <a:lnTo>
                    <a:pt x="11" y="0"/>
                  </a:lnTo>
                  <a:lnTo>
                    <a:pt x="11" y="0"/>
                  </a:lnTo>
                  <a:lnTo>
                    <a:pt x="13" y="0"/>
                  </a:lnTo>
                  <a:lnTo>
                    <a:pt x="13" y="0"/>
                  </a:lnTo>
                  <a:lnTo>
                    <a:pt x="13" y="0"/>
                  </a:lnTo>
                  <a:lnTo>
                    <a:pt x="15" y="0"/>
                  </a:lnTo>
                  <a:lnTo>
                    <a:pt x="15" y="0"/>
                  </a:lnTo>
                  <a:lnTo>
                    <a:pt x="15" y="15"/>
                  </a:lnTo>
                  <a:lnTo>
                    <a:pt x="15" y="0"/>
                  </a:lnTo>
                  <a:close/>
                </a:path>
              </a:pathLst>
            </a:custGeom>
            <a:solidFill>
              <a:srgbClr val="000000"/>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Arial"/>
              </a:endParaRPr>
            </a:p>
          </p:txBody>
        </p:sp>
        <p:sp>
          <p:nvSpPr>
            <p:cNvPr id="2046" name=""/>
            <p:cNvSpPr/>
            <p:nvPr/>
          </p:nvSpPr>
          <p:spPr>
            <a:xfrm>
              <a:off x="2050920" y="6256080"/>
              <a:ext cx="1346400" cy="3240"/>
            </a:xfrm>
            <a:prstGeom prst="line">
              <a:avLst/>
            </a:prstGeom>
            <a:ln w="936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Arial"/>
              </a:endParaRPr>
            </a:p>
          </p:txBody>
        </p:sp>
        <p:pic>
          <p:nvPicPr>
            <p:cNvPr id="2047" name="" descr=""/>
            <p:cNvPicPr/>
            <p:nvPr/>
          </p:nvPicPr>
          <p:blipFill>
            <a:blip r:embed="rId1"/>
            <a:stretch/>
          </p:blipFill>
          <p:spPr>
            <a:xfrm>
              <a:off x="7223040" y="3705120"/>
              <a:ext cx="244440" cy="217440"/>
            </a:xfrm>
            <a:prstGeom prst="rect">
              <a:avLst/>
            </a:prstGeom>
            <a:noFill/>
            <a:ln w="0">
              <a:noFill/>
            </a:ln>
          </p:spPr>
        </p:pic>
        <p:pic>
          <p:nvPicPr>
            <p:cNvPr id="2048" name="" descr=""/>
            <p:cNvPicPr/>
            <p:nvPr/>
          </p:nvPicPr>
          <p:blipFill>
            <a:blip r:embed="rId2"/>
            <a:stretch/>
          </p:blipFill>
          <p:spPr>
            <a:xfrm>
              <a:off x="7292880" y="3778200"/>
              <a:ext cx="244440" cy="215640"/>
            </a:xfrm>
            <a:prstGeom prst="rect">
              <a:avLst/>
            </a:prstGeom>
            <a:noFill/>
            <a:ln w="0">
              <a:noFill/>
            </a:ln>
          </p:spPr>
        </p:pic>
        <p:pic>
          <p:nvPicPr>
            <p:cNvPr id="2049" name="" descr=""/>
            <p:cNvPicPr/>
            <p:nvPr/>
          </p:nvPicPr>
          <p:blipFill>
            <a:blip r:embed="rId3"/>
            <a:stretch/>
          </p:blipFill>
          <p:spPr>
            <a:xfrm>
              <a:off x="7362720" y="3849480"/>
              <a:ext cx="246240" cy="217440"/>
            </a:xfrm>
            <a:prstGeom prst="rect">
              <a:avLst/>
            </a:prstGeom>
            <a:noFill/>
            <a:ln w="0">
              <a:noFill/>
            </a:ln>
          </p:spPr>
        </p:pic>
        <p:pic>
          <p:nvPicPr>
            <p:cNvPr id="2050" name="" descr=""/>
            <p:cNvPicPr/>
            <p:nvPr/>
          </p:nvPicPr>
          <p:blipFill>
            <a:blip r:embed="rId4"/>
            <a:stretch/>
          </p:blipFill>
          <p:spPr>
            <a:xfrm>
              <a:off x="7432560" y="3922560"/>
              <a:ext cx="244440" cy="216000"/>
            </a:xfrm>
            <a:prstGeom prst="rect">
              <a:avLst/>
            </a:prstGeom>
            <a:noFill/>
            <a:ln w="0">
              <a:noFill/>
            </a:ln>
          </p:spPr>
        </p:pic>
        <p:pic>
          <p:nvPicPr>
            <p:cNvPr id="2051" name="" descr=""/>
            <p:cNvPicPr/>
            <p:nvPr/>
          </p:nvPicPr>
          <p:blipFill>
            <a:blip r:embed="rId5"/>
            <a:stretch/>
          </p:blipFill>
          <p:spPr>
            <a:xfrm>
              <a:off x="7504200" y="3993840"/>
              <a:ext cx="244440" cy="216000"/>
            </a:xfrm>
            <a:prstGeom prst="rect">
              <a:avLst/>
            </a:prstGeom>
            <a:noFill/>
            <a:ln w="0">
              <a:noFill/>
            </a:ln>
          </p:spPr>
        </p:pic>
        <p:sp>
          <p:nvSpPr>
            <p:cNvPr id="2052" name=""/>
            <p:cNvSpPr/>
            <p:nvPr/>
          </p:nvSpPr>
          <p:spPr>
            <a:xfrm rot="5393400">
              <a:off x="3984480" y="1523520"/>
              <a:ext cx="252360" cy="3027600"/>
            </a:xfrm>
            <a:custGeom>
              <a:avLst/>
              <a:gdLst>
                <a:gd name="textAreaLeft" fmla="*/ 161280 w 252360"/>
                <a:gd name="textAreaRight" fmla="*/ 252720 w 252360"/>
                <a:gd name="textAreaTop" fmla="*/ 78840 h 3027600"/>
                <a:gd name="textAreaBottom" fmla="*/ 2948760 h 3027600"/>
                <a:gd name="GluePoint1X" fmla="*/ 21600 w 21600"/>
                <a:gd name="GluePoint1Y" fmla="*/ 0 h 21600"/>
                <a:gd name="GluePoint2X" fmla="*/ 0 w 21600"/>
                <a:gd name="GluePoint2Y" fmla="*/ 10800 h 21600"/>
                <a:gd name="GluePoint3X" fmla="*/ 21600 w 21600"/>
                <a:gd name="GluePoint3Y" fmla="*/ 216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21600" y="0"/>
                  </a:moveTo>
                  <a:cubicBezTo>
                    <a:pt x="16200" y="0"/>
                    <a:pt x="10800" y="900"/>
                    <a:pt x="10800" y="1800"/>
                  </a:cubicBezTo>
                  <a:lnTo>
                    <a:pt x="10800" y="9000"/>
                  </a:lnTo>
                  <a:cubicBezTo>
                    <a:pt x="10800" y="9900"/>
                    <a:pt x="5400" y="10800"/>
                    <a:pt x="0" y="10800"/>
                  </a:cubicBezTo>
                  <a:cubicBezTo>
                    <a:pt x="5400" y="10800"/>
                    <a:pt x="10800" y="11700"/>
                    <a:pt x="10800" y="12600"/>
                  </a:cubicBezTo>
                  <a:lnTo>
                    <a:pt x="10800" y="19800"/>
                  </a:lnTo>
                  <a:cubicBezTo>
                    <a:pt x="10800" y="20700"/>
                    <a:pt x="16200" y="21600"/>
                    <a:pt x="21600" y="21600"/>
                  </a:cubicBezTo>
                </a:path>
              </a:pathLst>
            </a:cu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sp>
        <p:nvSpPr>
          <p:cNvPr id="2053" name=""/>
          <p:cNvSpPr/>
          <p:nvPr/>
        </p:nvSpPr>
        <p:spPr>
          <a:xfrm>
            <a:off x="7704000" y="38160"/>
            <a:ext cx="1150920" cy="24660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Appendix-Mexico</a:t>
            </a:r>
            <a:endParaRPr b="0" lang="en-US" sz="1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54" name=""/>
          <p:cNvSpPr/>
          <p:nvPr/>
        </p:nvSpPr>
        <p:spPr>
          <a:xfrm>
            <a:off x="2328840" y="5767560"/>
            <a:ext cx="5892840" cy="739440"/>
          </a:xfrm>
          <a:prstGeom prst="rect">
            <a:avLst/>
          </a:prstGeom>
          <a:solidFill>
            <a:srgbClr val="85ff8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055" name=""/>
          <p:cNvSpPr/>
          <p:nvPr/>
        </p:nvSpPr>
        <p:spPr>
          <a:xfrm>
            <a:off x="2328840" y="4403880"/>
            <a:ext cx="5892840" cy="668160"/>
          </a:xfrm>
          <a:prstGeom prst="rect">
            <a:avLst/>
          </a:prstGeom>
          <a:solidFill>
            <a:srgbClr val="85ff8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056" name=""/>
          <p:cNvSpPr/>
          <p:nvPr/>
        </p:nvSpPr>
        <p:spPr>
          <a:xfrm>
            <a:off x="2328840" y="3014640"/>
            <a:ext cx="5892840" cy="679320"/>
          </a:xfrm>
          <a:prstGeom prst="rect">
            <a:avLst/>
          </a:prstGeom>
          <a:solidFill>
            <a:srgbClr val="85ff8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057" name=""/>
          <p:cNvSpPr/>
          <p:nvPr/>
        </p:nvSpPr>
        <p:spPr>
          <a:xfrm>
            <a:off x="2357280" y="2344680"/>
            <a:ext cx="27702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058" name=""/>
          <p:cNvSpPr/>
          <p:nvPr/>
        </p:nvSpPr>
        <p:spPr>
          <a:xfrm>
            <a:off x="5553000" y="2325600"/>
            <a:ext cx="27702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059" name=""/>
          <p:cNvSpPr/>
          <p:nvPr/>
        </p:nvSpPr>
        <p:spPr>
          <a:xfrm>
            <a:off x="2264040" y="1851120"/>
            <a:ext cx="104256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Positions:</a:t>
            </a:r>
            <a:endParaRPr b="0" lang="en-US" sz="1400" strike="noStrike" u="none">
              <a:solidFill>
                <a:srgbClr val="000000"/>
              </a:solidFill>
              <a:effectLst/>
              <a:uFillTx/>
              <a:latin typeface="Arial"/>
            </a:endParaRPr>
          </a:p>
        </p:txBody>
      </p:sp>
      <p:sp>
        <p:nvSpPr>
          <p:cNvPr id="2060" name=""/>
          <p:cNvSpPr/>
          <p:nvPr/>
        </p:nvSpPr>
        <p:spPr>
          <a:xfrm>
            <a:off x="817560" y="2068560"/>
            <a:ext cx="109584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Key Players:</a:t>
            </a:r>
            <a:endParaRPr b="0" lang="en-US" sz="1200" strike="noStrike" u="none">
              <a:solidFill>
                <a:srgbClr val="000000"/>
              </a:solidFill>
              <a:effectLst/>
              <a:uFillTx/>
              <a:latin typeface="Arial"/>
            </a:endParaRPr>
          </a:p>
        </p:txBody>
      </p:sp>
      <p:sp>
        <p:nvSpPr>
          <p:cNvPr id="2061" name=""/>
          <p:cNvSpPr/>
          <p:nvPr/>
        </p:nvSpPr>
        <p:spPr>
          <a:xfrm>
            <a:off x="2296080" y="2120760"/>
            <a:ext cx="77364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 Favor</a:t>
            </a:r>
            <a:endParaRPr b="0" lang="en-US" sz="1200" strike="noStrike" u="none">
              <a:solidFill>
                <a:srgbClr val="000000"/>
              </a:solidFill>
              <a:effectLst/>
              <a:uFillTx/>
              <a:latin typeface="Arial"/>
            </a:endParaRPr>
          </a:p>
        </p:txBody>
      </p:sp>
      <p:sp>
        <p:nvSpPr>
          <p:cNvPr id="2062" name=""/>
          <p:cNvSpPr/>
          <p:nvPr/>
        </p:nvSpPr>
        <p:spPr>
          <a:xfrm>
            <a:off x="5464440" y="2084400"/>
            <a:ext cx="73944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Against</a:t>
            </a:r>
            <a:endParaRPr b="0" lang="en-US" sz="1200" strike="noStrike" u="none">
              <a:solidFill>
                <a:srgbClr val="000000"/>
              </a:solidFill>
              <a:effectLst/>
              <a:uFillTx/>
              <a:latin typeface="Arial"/>
            </a:endParaRPr>
          </a:p>
        </p:txBody>
      </p:sp>
      <p:sp>
        <p:nvSpPr>
          <p:cNvPr id="2063" name=""/>
          <p:cNvSpPr/>
          <p:nvPr/>
        </p:nvSpPr>
        <p:spPr>
          <a:xfrm>
            <a:off x="2343240" y="2112840"/>
            <a:ext cx="600228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064" name=""/>
          <p:cNvSpPr/>
          <p:nvPr/>
        </p:nvSpPr>
        <p:spPr>
          <a:xfrm>
            <a:off x="2308320" y="2427120"/>
            <a:ext cx="2868480" cy="399240"/>
          </a:xfrm>
          <a:prstGeom prst="rect">
            <a:avLst/>
          </a:prstGeom>
          <a:noFill/>
          <a:ln w="0">
            <a:noFill/>
          </a:ln>
        </p:spPr>
        <p:style>
          <a:lnRef idx="0"/>
          <a:fillRef idx="0"/>
          <a:effectRef idx="0"/>
          <a:fontRef idx="minor"/>
        </p:style>
        <p:txBody>
          <a:bodyPr lIns="90000" rIns="90000" tIns="46800" bIns="46800" anchor="t">
            <a:spAutoFit/>
          </a:bodyPr>
          <a:p>
            <a:pPr marL="111240" indent="-11124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Pricing, availability, dependability, quality, foreign investment, economic growth</a:t>
            </a:r>
            <a:endParaRPr b="0" lang="en-US" sz="1000" strike="noStrike" u="none">
              <a:solidFill>
                <a:srgbClr val="000000"/>
              </a:solidFill>
              <a:effectLst/>
              <a:uFillTx/>
              <a:latin typeface="Arial"/>
            </a:endParaRPr>
          </a:p>
        </p:txBody>
      </p:sp>
      <p:sp>
        <p:nvSpPr>
          <p:cNvPr id="2065" name=""/>
          <p:cNvSpPr/>
          <p:nvPr/>
        </p:nvSpPr>
        <p:spPr>
          <a:xfrm>
            <a:off x="5400720" y="2427120"/>
            <a:ext cx="2711520" cy="551880"/>
          </a:xfrm>
          <a:prstGeom prst="rect">
            <a:avLst/>
          </a:prstGeom>
          <a:noFill/>
          <a:ln w="0">
            <a:noFill/>
          </a:ln>
        </p:spPr>
        <p:style>
          <a:lnRef idx="0"/>
          <a:fillRef idx="0"/>
          <a:effectRef idx="0"/>
          <a:fontRef idx="minor"/>
        </p:style>
        <p:txBody>
          <a:bodyPr lIns="90000" rIns="90000" tIns="46800" bIns="46800" anchor="t">
            <a:spAutoFit/>
          </a:bodyPr>
          <a:p>
            <a:pPr marL="111240" indent="-11124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Doubts regarding the benefits for medium and small industries and businesses.  </a:t>
            </a:r>
            <a:endParaRPr b="0" lang="en-US" sz="1000" strike="noStrike" u="none">
              <a:solidFill>
                <a:srgbClr val="000000"/>
              </a:solidFill>
              <a:effectLst/>
              <a:uFillTx/>
              <a:latin typeface="Arial"/>
            </a:endParaRPr>
          </a:p>
        </p:txBody>
      </p:sp>
      <p:sp>
        <p:nvSpPr>
          <p:cNvPr id="2066" name=""/>
          <p:cNvSpPr/>
          <p:nvPr/>
        </p:nvSpPr>
        <p:spPr>
          <a:xfrm>
            <a:off x="2308320" y="3044880"/>
            <a:ext cx="2793960" cy="399240"/>
          </a:xfrm>
          <a:prstGeom prst="rect">
            <a:avLst/>
          </a:prstGeom>
          <a:noFill/>
          <a:ln w="0">
            <a:noFill/>
          </a:ln>
        </p:spPr>
        <p:style>
          <a:lnRef idx="0"/>
          <a:fillRef idx="0"/>
          <a:effectRef idx="0"/>
          <a:fontRef idx="minor"/>
        </p:style>
        <p:txBody>
          <a:bodyPr lIns="90000" rIns="90000" tIns="46800" bIns="46800" anchor="t">
            <a:spAutoFit/>
          </a:bodyPr>
          <a:p>
            <a:pPr marL="111240" indent="-11124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Party in power for last 70 years supports position of executive branch.</a:t>
            </a:r>
            <a:endParaRPr b="0" lang="en-US" sz="1000" strike="noStrike" u="none">
              <a:solidFill>
                <a:srgbClr val="000000"/>
              </a:solidFill>
              <a:effectLst/>
              <a:uFillTx/>
              <a:latin typeface="Arial"/>
            </a:endParaRPr>
          </a:p>
        </p:txBody>
      </p:sp>
      <p:sp>
        <p:nvSpPr>
          <p:cNvPr id="2067" name=""/>
          <p:cNvSpPr/>
          <p:nvPr/>
        </p:nvSpPr>
        <p:spPr>
          <a:xfrm>
            <a:off x="5400720" y="3044880"/>
            <a:ext cx="2711520" cy="551880"/>
          </a:xfrm>
          <a:prstGeom prst="rect">
            <a:avLst/>
          </a:prstGeom>
          <a:noFill/>
          <a:ln w="0">
            <a:noFill/>
          </a:ln>
        </p:spPr>
        <p:style>
          <a:lnRef idx="0"/>
          <a:fillRef idx="0"/>
          <a:effectRef idx="0"/>
          <a:fontRef idx="minor"/>
        </p:style>
        <p:txBody>
          <a:bodyPr lIns="90000" rIns="90000" tIns="46800" bIns="46800" anchor="t">
            <a:spAutoFit/>
          </a:bodyPr>
          <a:p>
            <a:pPr marL="111240" indent="-11124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Some constituents have formed groups in Congress that question and even oppose the initiative.  </a:t>
            </a:r>
            <a:endParaRPr b="0" lang="en-US" sz="1000" strike="noStrike" u="none">
              <a:solidFill>
                <a:srgbClr val="000000"/>
              </a:solidFill>
              <a:effectLst/>
              <a:uFillTx/>
              <a:latin typeface="Arial"/>
            </a:endParaRPr>
          </a:p>
        </p:txBody>
      </p:sp>
      <p:sp>
        <p:nvSpPr>
          <p:cNvPr id="2068" name=""/>
          <p:cNvSpPr/>
          <p:nvPr/>
        </p:nvSpPr>
        <p:spPr>
          <a:xfrm>
            <a:off x="2308320" y="3705120"/>
            <a:ext cx="2868480" cy="551880"/>
          </a:xfrm>
          <a:prstGeom prst="rect">
            <a:avLst/>
          </a:prstGeom>
          <a:noFill/>
          <a:ln w="0">
            <a:noFill/>
          </a:ln>
        </p:spPr>
        <p:style>
          <a:lnRef idx="0"/>
          <a:fillRef idx="0"/>
          <a:effectRef idx="0"/>
          <a:fontRef idx="minor"/>
        </p:style>
        <p:txBody>
          <a:bodyPr lIns="90000" rIns="90000" tIns="46800" bIns="46800" anchor="t">
            <a:spAutoFit/>
          </a:bodyPr>
          <a:p>
            <a:pPr marL="111240" indent="-11124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National Electric Workers Union. Their leaders have strongly supported the initiative.</a:t>
            </a:r>
            <a:endParaRPr b="0" lang="en-US" sz="1000" strike="noStrike" u="none">
              <a:solidFill>
                <a:srgbClr val="000000"/>
              </a:solidFill>
              <a:effectLst/>
              <a:uFillTx/>
              <a:latin typeface="Arial"/>
            </a:endParaRPr>
          </a:p>
        </p:txBody>
      </p:sp>
      <p:sp>
        <p:nvSpPr>
          <p:cNvPr id="2069" name=""/>
          <p:cNvSpPr/>
          <p:nvPr/>
        </p:nvSpPr>
        <p:spPr>
          <a:xfrm>
            <a:off x="5400720" y="3691080"/>
            <a:ext cx="2820960" cy="551880"/>
          </a:xfrm>
          <a:prstGeom prst="rect">
            <a:avLst/>
          </a:prstGeom>
          <a:noFill/>
          <a:ln w="0">
            <a:noFill/>
          </a:ln>
        </p:spPr>
        <p:style>
          <a:lnRef idx="0"/>
          <a:fillRef idx="0"/>
          <a:effectRef idx="0"/>
          <a:fontRef idx="minor"/>
        </p:style>
        <p:txBody>
          <a:bodyPr lIns="90000" rIns="90000" tIns="46800" bIns="46800" anchor="t">
            <a:spAutoFit/>
          </a:bodyPr>
          <a:p>
            <a:pPr marL="111240" indent="-11124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Support is conditioned to the  control of  the national grid by CFE.  Some sectors of  the union oppose the initiative.</a:t>
            </a:r>
            <a:endParaRPr b="0" lang="en-US" sz="1000" strike="noStrike" u="none">
              <a:solidFill>
                <a:srgbClr val="000000"/>
              </a:solidFill>
              <a:effectLst/>
              <a:uFillTx/>
              <a:latin typeface="Arial"/>
            </a:endParaRPr>
          </a:p>
        </p:txBody>
      </p:sp>
      <p:sp>
        <p:nvSpPr>
          <p:cNvPr id="2070" name=""/>
          <p:cNvSpPr/>
          <p:nvPr/>
        </p:nvSpPr>
        <p:spPr>
          <a:xfrm>
            <a:off x="2308320" y="4400640"/>
            <a:ext cx="2849400" cy="551880"/>
          </a:xfrm>
          <a:prstGeom prst="rect">
            <a:avLst/>
          </a:prstGeom>
          <a:noFill/>
          <a:ln w="0">
            <a:noFill/>
          </a:ln>
        </p:spPr>
        <p:style>
          <a:lnRef idx="0"/>
          <a:fillRef idx="0"/>
          <a:effectRef idx="0"/>
          <a:fontRef idx="minor"/>
        </p:style>
        <p:txBody>
          <a:bodyPr lIns="90000" rIns="90000" tIns="46800" bIns="46800" anchor="t">
            <a:spAutoFit/>
          </a:bodyPr>
          <a:p>
            <a:pPr marL="111240" indent="-11124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Party off  the center to the right, ideologically  in favor.  They have a more advanced proposal</a:t>
            </a:r>
            <a:endParaRPr b="0" lang="en-US" sz="1000" strike="noStrike" u="none">
              <a:solidFill>
                <a:srgbClr val="000000"/>
              </a:solidFill>
              <a:effectLst/>
              <a:uFillTx/>
              <a:latin typeface="Arial"/>
            </a:endParaRPr>
          </a:p>
        </p:txBody>
      </p:sp>
      <p:sp>
        <p:nvSpPr>
          <p:cNvPr id="2071" name=""/>
          <p:cNvSpPr/>
          <p:nvPr/>
        </p:nvSpPr>
        <p:spPr>
          <a:xfrm>
            <a:off x="5400720" y="4357800"/>
            <a:ext cx="2711520" cy="551880"/>
          </a:xfrm>
          <a:prstGeom prst="rect">
            <a:avLst/>
          </a:prstGeom>
          <a:noFill/>
          <a:ln w="0">
            <a:noFill/>
          </a:ln>
        </p:spPr>
        <p:style>
          <a:lnRef idx="0"/>
          <a:fillRef idx="0"/>
          <a:effectRef idx="0"/>
          <a:fontRef idx="minor"/>
        </p:style>
        <p:txBody>
          <a:bodyPr lIns="90000" rIns="90000" tIns="46800" bIns="46800" anchor="t">
            <a:spAutoFit/>
          </a:bodyPr>
          <a:p>
            <a:pPr marL="111240" indent="-11124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The PAN feels that this is not the right political moment to vote together with the PRI in an  election year</a:t>
            </a:r>
            <a:endParaRPr b="0" lang="en-US" sz="1000" strike="noStrike" u="none">
              <a:solidFill>
                <a:srgbClr val="000000"/>
              </a:solidFill>
              <a:effectLst/>
              <a:uFillTx/>
              <a:latin typeface="Arial"/>
            </a:endParaRPr>
          </a:p>
        </p:txBody>
      </p:sp>
      <p:sp>
        <p:nvSpPr>
          <p:cNvPr id="2072" name=""/>
          <p:cNvSpPr/>
          <p:nvPr/>
        </p:nvSpPr>
        <p:spPr>
          <a:xfrm>
            <a:off x="2308320" y="5046840"/>
            <a:ext cx="2887560" cy="399240"/>
          </a:xfrm>
          <a:prstGeom prst="rect">
            <a:avLst/>
          </a:prstGeom>
          <a:noFill/>
          <a:ln w="0">
            <a:noFill/>
          </a:ln>
        </p:spPr>
        <p:style>
          <a:lnRef idx="0"/>
          <a:fillRef idx="0"/>
          <a:effectRef idx="0"/>
          <a:fontRef idx="minor"/>
        </p:style>
        <p:txBody>
          <a:bodyPr lIns="90000" rIns="90000" tIns="46800" bIns="46800" anchor="t">
            <a:spAutoFit/>
          </a:bodyPr>
          <a:p>
            <a:pPr marL="111240" indent="-11124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Party off  the center to the left. They would vote for restructuring, and competition</a:t>
            </a:r>
            <a:endParaRPr b="0" lang="en-US" sz="1000" strike="noStrike" u="none">
              <a:solidFill>
                <a:srgbClr val="000000"/>
              </a:solidFill>
              <a:effectLst/>
              <a:uFillTx/>
              <a:latin typeface="Arial"/>
            </a:endParaRPr>
          </a:p>
        </p:txBody>
      </p:sp>
      <p:sp>
        <p:nvSpPr>
          <p:cNvPr id="2073" name=""/>
          <p:cNvSpPr/>
          <p:nvPr/>
        </p:nvSpPr>
        <p:spPr>
          <a:xfrm>
            <a:off x="2310480" y="5811840"/>
            <a:ext cx="608040" cy="246600"/>
          </a:xfrm>
          <a:prstGeom prst="rect">
            <a:avLst/>
          </a:prstGeom>
          <a:noFill/>
          <a:ln w="0">
            <a:noFill/>
          </a:ln>
        </p:spPr>
        <p:style>
          <a:lnRef idx="0"/>
          <a:fillRef idx="0"/>
          <a:effectRef idx="0"/>
          <a:fontRef idx="minor"/>
        </p:style>
        <p:txBody>
          <a:bodyPr wrap="none" lIns="90000" rIns="90000" tIns="46800" bIns="46800" anchor="t">
            <a:spAutoFit/>
          </a:bodyPr>
          <a:p>
            <a:pPr marL="111240" indent="-11124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None</a:t>
            </a:r>
            <a:endParaRPr b="0" lang="en-US" sz="1000" strike="noStrike" u="none">
              <a:solidFill>
                <a:srgbClr val="000000"/>
              </a:solidFill>
              <a:effectLst/>
              <a:uFillTx/>
              <a:latin typeface="Arial"/>
            </a:endParaRPr>
          </a:p>
        </p:txBody>
      </p:sp>
      <p:sp>
        <p:nvSpPr>
          <p:cNvPr id="2074" name=""/>
          <p:cNvSpPr/>
          <p:nvPr/>
        </p:nvSpPr>
        <p:spPr>
          <a:xfrm>
            <a:off x="5400720" y="5059440"/>
            <a:ext cx="2820960" cy="551880"/>
          </a:xfrm>
          <a:prstGeom prst="rect">
            <a:avLst/>
          </a:prstGeom>
          <a:noFill/>
          <a:ln w="0">
            <a:noFill/>
          </a:ln>
        </p:spPr>
        <p:style>
          <a:lnRef idx="0"/>
          <a:fillRef idx="0"/>
          <a:effectRef idx="0"/>
          <a:fontRef idx="minor"/>
        </p:style>
        <p:txBody>
          <a:bodyPr lIns="90000" rIns="90000" tIns="46800" bIns="46800" anchor="t">
            <a:spAutoFit/>
          </a:bodyPr>
          <a:p>
            <a:pPr marL="111240" indent="-111240">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Their strategy is to oppose any initiative of the party in power and would vote against privatization of assets. </a:t>
            </a:r>
            <a:endParaRPr b="0" lang="en-US" sz="1000" strike="noStrike" u="none">
              <a:solidFill>
                <a:srgbClr val="000000"/>
              </a:solidFill>
              <a:effectLst/>
              <a:uFillTx/>
              <a:latin typeface="Arial"/>
            </a:endParaRPr>
          </a:p>
        </p:txBody>
      </p:sp>
      <p:sp>
        <p:nvSpPr>
          <p:cNvPr id="2075" name=""/>
          <p:cNvSpPr/>
          <p:nvPr/>
        </p:nvSpPr>
        <p:spPr>
          <a:xfrm>
            <a:off x="5400720" y="5759280"/>
            <a:ext cx="2820960" cy="704520"/>
          </a:xfrm>
          <a:prstGeom prst="rect">
            <a:avLst/>
          </a:prstGeom>
          <a:noFill/>
          <a:ln w="0">
            <a:noFill/>
          </a:ln>
        </p:spPr>
        <p:style>
          <a:lnRef idx="0"/>
          <a:fillRef idx="0"/>
          <a:effectRef idx="0"/>
          <a:fontRef idx="minor"/>
        </p:style>
        <p:txBody>
          <a:bodyPr lIns="90000" rIns="90000" tIns="46800" bIns="46800" anchor="t">
            <a:spAutoFit/>
          </a:bodyPr>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Electric workers union for LFC, the power</a:t>
            </a:r>
            <a:endParaRPr b="0" lang="en-US" sz="1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utility for the central part of Mexico. </a:t>
            </a:r>
            <a:endParaRPr b="0" lang="en-US" sz="1000" strike="noStrike" u="none">
              <a:solidFill>
                <a:srgbClr val="000000"/>
              </a:solidFill>
              <a:effectLst/>
              <a:uFillTx/>
              <a:latin typeface="Arial"/>
            </a:endParaRPr>
          </a:p>
          <a:p>
            <a:pPr>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Have demonstrated heavily against  the</a:t>
            </a:r>
            <a:endParaRPr b="0" lang="en-US" sz="1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initiative</a:t>
            </a:r>
            <a:endParaRPr b="0" lang="en-US" sz="1000" strike="noStrike" u="none">
              <a:solidFill>
                <a:srgbClr val="000000"/>
              </a:solidFill>
              <a:effectLst/>
              <a:uFillTx/>
              <a:latin typeface="Arial"/>
            </a:endParaRPr>
          </a:p>
        </p:txBody>
      </p:sp>
      <p:sp>
        <p:nvSpPr>
          <p:cNvPr id="2076" name=""/>
          <p:cNvSpPr/>
          <p:nvPr/>
        </p:nvSpPr>
        <p:spPr>
          <a:xfrm>
            <a:off x="326880" y="1006560"/>
            <a:ext cx="8359920" cy="5209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There is a high level of diversification of opinions. Those who appeal to nationalism and demonstrate in the streets are for now winning the battle against the initiative.</a:t>
            </a:r>
            <a:endParaRPr b="0" lang="en-US" sz="1400" strike="noStrike" u="none">
              <a:solidFill>
                <a:srgbClr val="000000"/>
              </a:solidFill>
              <a:effectLst/>
              <a:uFillTx/>
              <a:latin typeface="Arial"/>
            </a:endParaRPr>
          </a:p>
        </p:txBody>
      </p:sp>
      <p:grpSp>
        <p:nvGrpSpPr>
          <p:cNvPr id="2077" name=""/>
          <p:cNvGrpSpPr/>
          <p:nvPr/>
        </p:nvGrpSpPr>
        <p:grpSpPr>
          <a:xfrm>
            <a:off x="44640" y="2359080"/>
            <a:ext cx="2166840" cy="4204080"/>
            <a:chOff x="44640" y="2359080"/>
            <a:chExt cx="2166840" cy="4204080"/>
          </a:xfrm>
        </p:grpSpPr>
        <p:sp>
          <p:nvSpPr>
            <p:cNvPr id="2078" name=""/>
            <p:cNvSpPr/>
            <p:nvPr/>
          </p:nvSpPr>
          <p:spPr>
            <a:xfrm rot="5400000">
              <a:off x="1153440" y="3426120"/>
              <a:ext cx="768240" cy="1347840"/>
            </a:xfrm>
            <a:custGeom>
              <a:avLst/>
              <a:gdLst/>
              <a:ahLst/>
              <a:rect l="l" t="t" r="r" b="b"/>
              <a:pathLst>
                <a:path w="839" h="515">
                  <a:moveTo>
                    <a:pt x="0" y="0"/>
                  </a:moveTo>
                  <a:lnTo>
                    <a:pt x="746" y="0"/>
                  </a:lnTo>
                  <a:lnTo>
                    <a:pt x="839" y="258"/>
                  </a:lnTo>
                  <a:lnTo>
                    <a:pt x="746" y="515"/>
                  </a:lnTo>
                  <a:lnTo>
                    <a:pt x="0" y="515"/>
                  </a:lnTo>
                  <a:lnTo>
                    <a:pt x="93" y="258"/>
                  </a:lnTo>
                  <a:lnTo>
                    <a:pt x="0" y="0"/>
                  </a:lnTo>
                  <a:close/>
                </a:path>
              </a:pathLst>
            </a:custGeom>
            <a:noFill/>
            <a:ln w="9360">
              <a:solidFill>
                <a:srgbClr val="000000"/>
              </a:solidFill>
              <a:round/>
            </a:ln>
          </p:spPr>
          <p:style>
            <a:lnRef idx="0"/>
            <a:fillRef idx="0"/>
            <a:effectRef idx="0"/>
            <a:fontRef idx="minor"/>
          </p:style>
          <p:txBody>
            <a:bodyPr lIns="3240" rIns="3240" tIns="0" bIns="0" anchor="ctr">
              <a:noAutofit/>
            </a:bodyPr>
            <a:p>
              <a:endParaRPr b="0" lang="en-US" sz="2400" strike="noStrike" u="none">
                <a:solidFill>
                  <a:srgbClr val="000000"/>
                </a:solidFill>
                <a:effectLst/>
                <a:uFillTx/>
                <a:latin typeface="Arial"/>
              </a:endParaRPr>
            </a:p>
          </p:txBody>
        </p:sp>
        <p:grpSp>
          <p:nvGrpSpPr>
            <p:cNvPr id="2079" name=""/>
            <p:cNvGrpSpPr/>
            <p:nvPr/>
          </p:nvGrpSpPr>
          <p:grpSpPr>
            <a:xfrm>
              <a:off x="44640" y="2359080"/>
              <a:ext cx="2166840" cy="4204080"/>
              <a:chOff x="44640" y="2359080"/>
              <a:chExt cx="2166840" cy="4204080"/>
            </a:xfrm>
          </p:grpSpPr>
          <p:sp>
            <p:nvSpPr>
              <p:cNvPr id="2080" name=""/>
              <p:cNvSpPr/>
              <p:nvPr/>
            </p:nvSpPr>
            <p:spPr>
              <a:xfrm>
                <a:off x="422280" y="2658600"/>
                <a:ext cx="0" cy="363672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081" name=""/>
              <p:cNvSpPr/>
              <p:nvPr/>
            </p:nvSpPr>
            <p:spPr>
              <a:xfrm>
                <a:off x="44640" y="2381040"/>
                <a:ext cx="73116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Friends</a:t>
                </a:r>
                <a:endParaRPr b="0" lang="en-US" sz="1200" strike="noStrike" u="none">
                  <a:solidFill>
                    <a:srgbClr val="000000"/>
                  </a:solidFill>
                  <a:effectLst/>
                  <a:uFillTx/>
                  <a:latin typeface="Arial"/>
                </a:endParaRPr>
              </a:p>
            </p:txBody>
          </p:sp>
          <p:sp>
            <p:nvSpPr>
              <p:cNvPr id="2082" name=""/>
              <p:cNvSpPr/>
              <p:nvPr/>
            </p:nvSpPr>
            <p:spPr>
              <a:xfrm>
                <a:off x="131760" y="6286320"/>
                <a:ext cx="53640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Foes</a:t>
                </a:r>
                <a:endParaRPr b="0" lang="en-US" sz="1200" strike="noStrike" u="none">
                  <a:solidFill>
                    <a:srgbClr val="000000"/>
                  </a:solidFill>
                  <a:effectLst/>
                  <a:uFillTx/>
                  <a:latin typeface="Arial"/>
                </a:endParaRPr>
              </a:p>
            </p:txBody>
          </p:sp>
          <p:grpSp>
            <p:nvGrpSpPr>
              <p:cNvPr id="2083" name=""/>
              <p:cNvGrpSpPr/>
              <p:nvPr/>
            </p:nvGrpSpPr>
            <p:grpSpPr>
              <a:xfrm>
                <a:off x="863640" y="2359080"/>
                <a:ext cx="1347840" cy="4164840"/>
                <a:chOff x="863640" y="2359080"/>
                <a:chExt cx="1347840" cy="4164840"/>
              </a:xfrm>
            </p:grpSpPr>
            <p:sp>
              <p:nvSpPr>
                <p:cNvPr id="2084" name=""/>
                <p:cNvSpPr/>
                <p:nvPr/>
              </p:nvSpPr>
              <p:spPr>
                <a:xfrm rot="5400000">
                  <a:off x="1154160" y="2068200"/>
                  <a:ext cx="766440" cy="1347840"/>
                </a:xfrm>
                <a:custGeom>
                  <a:avLst/>
                  <a:gdLst/>
                  <a:ahLst/>
                  <a:rect l="l" t="t" r="r" b="b"/>
                  <a:pathLst>
                    <a:path w="838" h="515">
                      <a:moveTo>
                        <a:pt x="0" y="0"/>
                      </a:moveTo>
                      <a:lnTo>
                        <a:pt x="745" y="0"/>
                      </a:lnTo>
                      <a:lnTo>
                        <a:pt x="838" y="258"/>
                      </a:lnTo>
                      <a:lnTo>
                        <a:pt x="745" y="515"/>
                      </a:lnTo>
                      <a:lnTo>
                        <a:pt x="0" y="515"/>
                      </a:lnTo>
                      <a:lnTo>
                        <a:pt x="0" y="258"/>
                      </a:lnTo>
                      <a:lnTo>
                        <a:pt x="0" y="0"/>
                      </a:lnTo>
                      <a:close/>
                    </a:path>
                  </a:pathLst>
                </a:custGeom>
                <a:noFill/>
                <a:ln w="9360">
                  <a:solidFill>
                    <a:srgbClr val="000000"/>
                  </a:solidFill>
                  <a:round/>
                </a:ln>
              </p:spPr>
              <p:style>
                <a:lnRef idx="0"/>
                <a:fillRef idx="0"/>
                <a:effectRef idx="0"/>
                <a:fontRef idx="minor"/>
              </p:style>
              <p:txBody>
                <a:bodyPr lIns="3240" rIns="3240" tIns="0" bIns="0" anchor="ctr">
                  <a:noAutofit/>
                </a:bodyPr>
                <a:p>
                  <a:endParaRPr b="0" lang="en-US" sz="2400" strike="noStrike" u="none">
                    <a:solidFill>
                      <a:srgbClr val="000000"/>
                    </a:solidFill>
                    <a:effectLst/>
                    <a:uFillTx/>
                    <a:latin typeface="Arial"/>
                  </a:endParaRPr>
                </a:p>
              </p:txBody>
            </p:sp>
            <p:sp>
              <p:nvSpPr>
                <p:cNvPr id="2085" name=""/>
                <p:cNvSpPr/>
                <p:nvPr/>
              </p:nvSpPr>
              <p:spPr>
                <a:xfrm rot="5400000">
                  <a:off x="1154160" y="2747160"/>
                  <a:ext cx="766440" cy="1347840"/>
                </a:xfrm>
                <a:custGeom>
                  <a:avLst/>
                  <a:gdLst/>
                  <a:ahLst/>
                  <a:rect l="l" t="t" r="r" b="b"/>
                  <a:pathLst>
                    <a:path w="837" h="515">
                      <a:moveTo>
                        <a:pt x="0" y="0"/>
                      </a:moveTo>
                      <a:lnTo>
                        <a:pt x="744" y="0"/>
                      </a:lnTo>
                      <a:lnTo>
                        <a:pt x="837" y="258"/>
                      </a:lnTo>
                      <a:lnTo>
                        <a:pt x="744" y="515"/>
                      </a:lnTo>
                      <a:lnTo>
                        <a:pt x="0" y="515"/>
                      </a:lnTo>
                      <a:lnTo>
                        <a:pt x="93" y="258"/>
                      </a:lnTo>
                      <a:lnTo>
                        <a:pt x="0" y="0"/>
                      </a:lnTo>
                      <a:close/>
                    </a:path>
                  </a:pathLst>
                </a:custGeom>
                <a:noFill/>
                <a:ln w="9360">
                  <a:solidFill>
                    <a:srgbClr val="000000"/>
                  </a:solidFill>
                  <a:round/>
                </a:ln>
              </p:spPr>
              <p:style>
                <a:lnRef idx="0"/>
                <a:fillRef idx="0"/>
                <a:effectRef idx="0"/>
                <a:fontRef idx="minor"/>
              </p:style>
              <p:txBody>
                <a:bodyPr lIns="3240" rIns="3240" tIns="0" bIns="0" anchor="ctr">
                  <a:noAutofit/>
                </a:bodyPr>
                <a:p>
                  <a:endParaRPr b="0" lang="en-US" sz="2400" strike="noStrike" u="none">
                    <a:solidFill>
                      <a:srgbClr val="000000"/>
                    </a:solidFill>
                    <a:effectLst/>
                    <a:uFillTx/>
                    <a:latin typeface="Arial"/>
                  </a:endParaRPr>
                </a:p>
              </p:txBody>
            </p:sp>
            <p:sp>
              <p:nvSpPr>
                <p:cNvPr id="2086" name=""/>
                <p:cNvSpPr/>
                <p:nvPr/>
              </p:nvSpPr>
              <p:spPr>
                <a:xfrm rot="5400000">
                  <a:off x="1152720" y="4106160"/>
                  <a:ext cx="769320" cy="1347840"/>
                </a:xfrm>
                <a:custGeom>
                  <a:avLst/>
                  <a:gdLst/>
                  <a:ahLst/>
                  <a:rect l="l" t="t" r="r" b="b"/>
                  <a:pathLst>
                    <a:path w="839" h="515">
                      <a:moveTo>
                        <a:pt x="0" y="0"/>
                      </a:moveTo>
                      <a:lnTo>
                        <a:pt x="746" y="0"/>
                      </a:lnTo>
                      <a:lnTo>
                        <a:pt x="839" y="258"/>
                      </a:lnTo>
                      <a:lnTo>
                        <a:pt x="746" y="515"/>
                      </a:lnTo>
                      <a:lnTo>
                        <a:pt x="0" y="515"/>
                      </a:lnTo>
                      <a:lnTo>
                        <a:pt x="93" y="258"/>
                      </a:lnTo>
                      <a:lnTo>
                        <a:pt x="0" y="0"/>
                      </a:lnTo>
                      <a:close/>
                    </a:path>
                  </a:pathLst>
                </a:custGeom>
                <a:noFill/>
                <a:ln w="9360">
                  <a:solidFill>
                    <a:srgbClr val="000000"/>
                  </a:solidFill>
                  <a:round/>
                </a:ln>
              </p:spPr>
              <p:style>
                <a:lnRef idx="0"/>
                <a:fillRef idx="0"/>
                <a:effectRef idx="0"/>
                <a:fontRef idx="minor"/>
              </p:style>
              <p:txBody>
                <a:bodyPr lIns="3240" rIns="3240" tIns="0" bIns="0" anchor="ctr">
                  <a:noAutofit/>
                </a:bodyPr>
                <a:p>
                  <a:endParaRPr b="0" lang="en-US" sz="2400" strike="noStrike" u="none">
                    <a:solidFill>
                      <a:srgbClr val="000000"/>
                    </a:solidFill>
                    <a:effectLst/>
                    <a:uFillTx/>
                    <a:latin typeface="Arial"/>
                  </a:endParaRPr>
                </a:p>
              </p:txBody>
            </p:sp>
            <p:sp>
              <p:nvSpPr>
                <p:cNvPr id="2087" name=""/>
                <p:cNvSpPr/>
                <p:nvPr/>
              </p:nvSpPr>
              <p:spPr>
                <a:xfrm rot="5400000">
                  <a:off x="1153440" y="4784760"/>
                  <a:ext cx="767880" cy="1347840"/>
                </a:xfrm>
                <a:custGeom>
                  <a:avLst/>
                  <a:gdLst/>
                  <a:ahLst/>
                  <a:rect l="l" t="t" r="r" b="b"/>
                  <a:pathLst>
                    <a:path w="839" h="515">
                      <a:moveTo>
                        <a:pt x="0" y="0"/>
                      </a:moveTo>
                      <a:lnTo>
                        <a:pt x="746" y="0"/>
                      </a:lnTo>
                      <a:lnTo>
                        <a:pt x="839" y="258"/>
                      </a:lnTo>
                      <a:lnTo>
                        <a:pt x="746" y="515"/>
                      </a:lnTo>
                      <a:lnTo>
                        <a:pt x="0" y="515"/>
                      </a:lnTo>
                      <a:lnTo>
                        <a:pt x="93" y="258"/>
                      </a:lnTo>
                      <a:lnTo>
                        <a:pt x="0" y="0"/>
                      </a:lnTo>
                      <a:close/>
                    </a:path>
                  </a:pathLst>
                </a:custGeom>
                <a:noFill/>
                <a:ln w="9360">
                  <a:solidFill>
                    <a:srgbClr val="000000"/>
                  </a:solidFill>
                  <a:round/>
                </a:ln>
              </p:spPr>
              <p:style>
                <a:lnRef idx="0"/>
                <a:fillRef idx="0"/>
                <a:effectRef idx="0"/>
                <a:fontRef idx="minor"/>
              </p:style>
              <p:txBody>
                <a:bodyPr lIns="3240" rIns="3240" tIns="0" bIns="0" anchor="ctr">
                  <a:noAutofit/>
                </a:bodyPr>
                <a:p>
                  <a:endParaRPr b="0" lang="en-US" sz="2400" strike="noStrike" u="none">
                    <a:solidFill>
                      <a:srgbClr val="000000"/>
                    </a:solidFill>
                    <a:effectLst/>
                    <a:uFillTx/>
                    <a:latin typeface="Arial"/>
                  </a:endParaRPr>
                </a:p>
              </p:txBody>
            </p:sp>
            <p:sp>
              <p:nvSpPr>
                <p:cNvPr id="2088" name=""/>
                <p:cNvSpPr/>
                <p:nvPr/>
              </p:nvSpPr>
              <p:spPr>
                <a:xfrm rot="5400000">
                  <a:off x="1153440" y="5465880"/>
                  <a:ext cx="767880" cy="1347840"/>
                </a:xfrm>
                <a:custGeom>
                  <a:avLst/>
                  <a:gdLst/>
                  <a:ahLst/>
                  <a:rect l="l" t="t" r="r" b="b"/>
                  <a:pathLst>
                    <a:path w="839" h="515">
                      <a:moveTo>
                        <a:pt x="0" y="0"/>
                      </a:moveTo>
                      <a:lnTo>
                        <a:pt x="746" y="0"/>
                      </a:lnTo>
                      <a:lnTo>
                        <a:pt x="839" y="258"/>
                      </a:lnTo>
                      <a:lnTo>
                        <a:pt x="746" y="515"/>
                      </a:lnTo>
                      <a:lnTo>
                        <a:pt x="0" y="515"/>
                      </a:lnTo>
                      <a:lnTo>
                        <a:pt x="93" y="258"/>
                      </a:lnTo>
                      <a:lnTo>
                        <a:pt x="0" y="0"/>
                      </a:lnTo>
                      <a:close/>
                    </a:path>
                  </a:pathLst>
                </a:custGeom>
                <a:noFill/>
                <a:ln w="9360">
                  <a:solidFill>
                    <a:srgbClr val="000000"/>
                  </a:solidFill>
                  <a:round/>
                </a:ln>
              </p:spPr>
              <p:style>
                <a:lnRef idx="0"/>
                <a:fillRef idx="0"/>
                <a:effectRef idx="0"/>
                <a:fontRef idx="minor"/>
              </p:style>
              <p:txBody>
                <a:bodyPr lIns="3240" rIns="3240" tIns="0" bIns="0" anchor="ctr">
                  <a:noAutofit/>
                </a:bodyPr>
                <a:p>
                  <a:endParaRPr b="0" lang="en-US" sz="2400" strike="noStrike" u="none">
                    <a:solidFill>
                      <a:srgbClr val="000000"/>
                    </a:solidFill>
                    <a:effectLst/>
                    <a:uFillTx/>
                    <a:latin typeface="Arial"/>
                  </a:endParaRPr>
                </a:p>
              </p:txBody>
            </p:sp>
            <p:sp>
              <p:nvSpPr>
                <p:cNvPr id="2089" name=""/>
                <p:cNvSpPr/>
                <p:nvPr/>
              </p:nvSpPr>
              <p:spPr>
                <a:xfrm>
                  <a:off x="1304640" y="3296880"/>
                  <a:ext cx="43488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PRI</a:t>
                  </a:r>
                  <a:endParaRPr b="0" lang="en-US" sz="1200" strike="noStrike" u="none">
                    <a:solidFill>
                      <a:srgbClr val="000000"/>
                    </a:solidFill>
                    <a:effectLst/>
                    <a:uFillTx/>
                    <a:latin typeface="Arial"/>
                  </a:endParaRPr>
                </a:p>
              </p:txBody>
            </p:sp>
            <p:sp>
              <p:nvSpPr>
                <p:cNvPr id="2090" name=""/>
                <p:cNvSpPr/>
                <p:nvPr/>
              </p:nvSpPr>
              <p:spPr>
                <a:xfrm>
                  <a:off x="1104840" y="4006440"/>
                  <a:ext cx="82404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SUTERM</a:t>
                  </a:r>
                  <a:endParaRPr b="0" lang="en-US" sz="1200" strike="noStrike" u="none">
                    <a:solidFill>
                      <a:srgbClr val="000000"/>
                    </a:solidFill>
                    <a:effectLst/>
                    <a:uFillTx/>
                    <a:latin typeface="Arial"/>
                  </a:endParaRPr>
                </a:p>
              </p:txBody>
            </p:sp>
            <p:sp>
              <p:nvSpPr>
                <p:cNvPr id="2091" name=""/>
                <p:cNvSpPr/>
                <p:nvPr/>
              </p:nvSpPr>
              <p:spPr>
                <a:xfrm>
                  <a:off x="1304280" y="4689360"/>
                  <a:ext cx="50256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PAN</a:t>
                  </a:r>
                  <a:endParaRPr b="0" lang="en-US" sz="1200" strike="noStrike" u="none">
                    <a:solidFill>
                      <a:srgbClr val="000000"/>
                    </a:solidFill>
                    <a:effectLst/>
                    <a:uFillTx/>
                    <a:latin typeface="Arial"/>
                  </a:endParaRPr>
                </a:p>
              </p:txBody>
            </p:sp>
            <p:sp>
              <p:nvSpPr>
                <p:cNvPr id="2092" name=""/>
                <p:cNvSpPr/>
                <p:nvPr/>
              </p:nvSpPr>
              <p:spPr>
                <a:xfrm>
                  <a:off x="1304280" y="5360760"/>
                  <a:ext cx="50256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PRD</a:t>
                  </a:r>
                  <a:endParaRPr b="0" lang="en-US" sz="1200" strike="noStrike" u="none">
                    <a:solidFill>
                      <a:srgbClr val="000000"/>
                    </a:solidFill>
                    <a:effectLst/>
                    <a:uFillTx/>
                    <a:latin typeface="Arial"/>
                  </a:endParaRPr>
                </a:p>
              </p:txBody>
            </p:sp>
            <p:sp>
              <p:nvSpPr>
                <p:cNvPr id="2093" name=""/>
                <p:cNvSpPr/>
                <p:nvPr/>
              </p:nvSpPr>
              <p:spPr>
                <a:xfrm>
                  <a:off x="1305000" y="6017760"/>
                  <a:ext cx="51084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SME</a:t>
                  </a:r>
                  <a:endParaRPr b="0" lang="en-US" sz="1200" strike="noStrike" u="none">
                    <a:solidFill>
                      <a:srgbClr val="000000"/>
                    </a:solidFill>
                    <a:effectLst/>
                    <a:uFillTx/>
                    <a:latin typeface="Arial"/>
                  </a:endParaRPr>
                </a:p>
              </p:txBody>
            </p:sp>
            <p:sp>
              <p:nvSpPr>
                <p:cNvPr id="2094" name=""/>
                <p:cNvSpPr/>
                <p:nvPr/>
              </p:nvSpPr>
              <p:spPr>
                <a:xfrm>
                  <a:off x="1131840" y="2504880"/>
                  <a:ext cx="84132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PRIVATE</a:t>
                  </a:r>
                  <a:endParaRPr b="0" lang="en-US" sz="12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SECTOR</a:t>
                  </a:r>
                  <a:endParaRPr b="0" lang="en-US" sz="1200" strike="noStrike" u="none">
                    <a:solidFill>
                      <a:srgbClr val="000000"/>
                    </a:solidFill>
                    <a:effectLst/>
                    <a:uFillTx/>
                    <a:latin typeface="Arial"/>
                  </a:endParaRPr>
                </a:p>
              </p:txBody>
            </p:sp>
          </p:grpSp>
        </p:grpSp>
      </p:grpSp>
      <p:sp>
        <p:nvSpPr>
          <p:cNvPr id="2095" name=""/>
          <p:cNvSpPr/>
          <p:nvPr/>
        </p:nvSpPr>
        <p:spPr>
          <a:xfrm>
            <a:off x="0" y="18576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Political Environment</a:t>
            </a:r>
            <a:endParaRPr b="0" lang="en-US" sz="3000" strike="noStrike" u="none">
              <a:solidFill>
                <a:srgbClr val="000000"/>
              </a:solidFill>
              <a:effectLst/>
              <a:uFillTx/>
              <a:latin typeface="Arial"/>
            </a:endParaRPr>
          </a:p>
        </p:txBody>
      </p:sp>
      <p:sp>
        <p:nvSpPr>
          <p:cNvPr id="2096" name=""/>
          <p:cNvSpPr/>
          <p:nvPr/>
        </p:nvSpPr>
        <p:spPr>
          <a:xfrm>
            <a:off x="115560" y="1538280"/>
            <a:ext cx="393084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KEY PLAYERS AND THEIR POSITIONS</a:t>
            </a:r>
            <a:endParaRPr b="0" lang="en-US" sz="1600" strike="noStrike" u="none">
              <a:solidFill>
                <a:srgbClr val="000000"/>
              </a:solidFill>
              <a:effectLst/>
              <a:uFillTx/>
              <a:latin typeface="Arial"/>
            </a:endParaRPr>
          </a:p>
        </p:txBody>
      </p:sp>
      <p:sp>
        <p:nvSpPr>
          <p:cNvPr id="2097" name=""/>
          <p:cNvSpPr/>
          <p:nvPr/>
        </p:nvSpPr>
        <p:spPr>
          <a:xfrm>
            <a:off x="7704000" y="38160"/>
            <a:ext cx="1150920" cy="24660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Appendix-Mexico</a:t>
            </a:r>
            <a:endParaRPr b="0" lang="en-US" sz="1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98" name=""/>
          <p:cNvSpPr/>
          <p:nvPr/>
        </p:nvSpPr>
        <p:spPr>
          <a:xfrm>
            <a:off x="790560" y="2433600"/>
            <a:ext cx="3352680" cy="3809880"/>
          </a:xfrm>
          <a:prstGeom prst="rect">
            <a:avLst/>
          </a:prstGeom>
          <a:gradFill rotWithShape="0">
            <a:gsLst>
              <a:gs pos="0">
                <a:srgbClr val="006e03"/>
              </a:gs>
              <a:gs pos="50000">
                <a:srgbClr val="00f008"/>
              </a:gs>
              <a:gs pos="100000">
                <a:srgbClr val="006e03"/>
              </a:gs>
            </a:gsLst>
            <a:lin ang="13500000"/>
          </a:gradFill>
          <a:ln w="9360">
            <a:solidFill>
              <a:srgbClr val="00f008"/>
            </a:solidFill>
            <a:miter/>
          </a:ln>
          <a:effectLst>
            <a:outerShdw dist="107932"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099" name=""/>
          <p:cNvSpPr/>
          <p:nvPr/>
        </p:nvSpPr>
        <p:spPr>
          <a:xfrm>
            <a:off x="0" y="187200"/>
            <a:ext cx="9144000" cy="5511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0000"/>
                </a:solidFill>
                <a:effectLst/>
                <a:uFillTx/>
                <a:latin typeface="Arial Black"/>
              </a:rPr>
              <a:t>Most Likely Scenarios</a:t>
            </a:r>
            <a:endParaRPr b="0" lang="en-US" sz="3000" strike="noStrike" u="none">
              <a:solidFill>
                <a:srgbClr val="000000"/>
              </a:solidFill>
              <a:effectLst/>
              <a:uFillTx/>
              <a:latin typeface="Arial"/>
            </a:endParaRPr>
          </a:p>
        </p:txBody>
      </p:sp>
      <p:sp>
        <p:nvSpPr>
          <p:cNvPr id="2100" name=""/>
          <p:cNvSpPr/>
          <p:nvPr/>
        </p:nvSpPr>
        <p:spPr>
          <a:xfrm>
            <a:off x="504720" y="2406600"/>
            <a:ext cx="3638520" cy="37231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635040" indent="-17784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Competition in generation would be allowed</a:t>
            </a:r>
            <a:endParaRPr b="0" lang="en-US" sz="1400" strike="noStrike" u="none">
              <a:solidFill>
                <a:srgbClr val="000000"/>
              </a:solidFill>
              <a:effectLst/>
              <a:uFillTx/>
              <a:latin typeface="Arial"/>
            </a:endParaRPr>
          </a:p>
          <a:p>
            <a:pP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635040" indent="-17784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The incumbent utilities would be restructured to promote competition</a:t>
            </a:r>
            <a:endParaRPr b="0" lang="en-US" sz="1400" strike="noStrike" u="none">
              <a:solidFill>
                <a:srgbClr val="000000"/>
              </a:solidFill>
              <a:effectLst/>
              <a:uFillTx/>
              <a:latin typeface="Arial"/>
            </a:endParaRPr>
          </a:p>
          <a:p>
            <a:pP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635040" indent="-17784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A centralized pool market would be established</a:t>
            </a:r>
            <a:endParaRPr b="0" lang="en-US" sz="1400" strike="noStrike" u="none">
              <a:solidFill>
                <a:srgbClr val="000000"/>
              </a:solidFill>
              <a:effectLst/>
              <a:uFillTx/>
              <a:latin typeface="Arial"/>
            </a:endParaRPr>
          </a:p>
          <a:p>
            <a:pPr lvl="2" marL="914400">
              <a:lnSpc>
                <a:spcPct val="100000"/>
              </a:lnSpc>
              <a:buClr>
                <a:srgbClr val="ffffff"/>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635040" indent="-17784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Bilateral contracts would be permitted </a:t>
            </a:r>
            <a:endParaRPr b="0" lang="en-US" sz="1400" strike="noStrike" u="none">
              <a:solidFill>
                <a:srgbClr val="000000"/>
              </a:solidFill>
              <a:effectLst/>
              <a:uFillTx/>
              <a:latin typeface="Arial"/>
            </a:endParaRPr>
          </a:p>
          <a:p>
            <a:pP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635040" indent="-17784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The sale of government owned assets will remain pending</a:t>
            </a:r>
            <a:endParaRPr b="0" lang="en-US" sz="1400" strike="noStrike" u="none">
              <a:solidFill>
                <a:srgbClr val="000000"/>
              </a:solidFill>
              <a:effectLst/>
              <a:uFillTx/>
              <a:latin typeface="Arial"/>
            </a:endParaRPr>
          </a:p>
          <a:p>
            <a:pP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2101" name=""/>
          <p:cNvSpPr/>
          <p:nvPr/>
        </p:nvSpPr>
        <p:spPr>
          <a:xfrm>
            <a:off x="928800" y="1108080"/>
            <a:ext cx="7299360" cy="9478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Regulatory reform will be discussed in Congress this autumn and next spring. If approved, the most likely scenario would be better than the existing conditions but could still be improved. If  the reform  is not approved the electric sector would undergo a deep restructuring, nevertheless, competition would be very limited.</a:t>
            </a:r>
            <a:endParaRPr b="0" lang="en-US" sz="1400" strike="noStrike" u="none">
              <a:solidFill>
                <a:srgbClr val="000000"/>
              </a:solidFill>
              <a:effectLst/>
              <a:uFillTx/>
              <a:latin typeface="Arial"/>
            </a:endParaRPr>
          </a:p>
        </p:txBody>
      </p:sp>
      <p:sp>
        <p:nvSpPr>
          <p:cNvPr id="2102" name=""/>
          <p:cNvSpPr/>
          <p:nvPr/>
        </p:nvSpPr>
        <p:spPr>
          <a:xfrm>
            <a:off x="1262160" y="2179800"/>
            <a:ext cx="22510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REGULATORY REFORM</a:t>
            </a:r>
            <a:endParaRPr b="0" lang="en-US" sz="1400" strike="noStrike" u="none">
              <a:solidFill>
                <a:srgbClr val="000000"/>
              </a:solidFill>
              <a:effectLst/>
              <a:uFillTx/>
              <a:latin typeface="Arial"/>
            </a:endParaRPr>
          </a:p>
        </p:txBody>
      </p:sp>
      <p:sp>
        <p:nvSpPr>
          <p:cNvPr id="2103" name=""/>
          <p:cNvSpPr/>
          <p:nvPr/>
        </p:nvSpPr>
        <p:spPr>
          <a:xfrm>
            <a:off x="4753080" y="2433600"/>
            <a:ext cx="3352680" cy="3809880"/>
          </a:xfrm>
          <a:prstGeom prst="rect">
            <a:avLst/>
          </a:prstGeom>
          <a:gradFill rotWithShape="0">
            <a:gsLst>
              <a:gs pos="0">
                <a:srgbClr val="006e03"/>
              </a:gs>
              <a:gs pos="50000">
                <a:srgbClr val="00f008"/>
              </a:gs>
              <a:gs pos="100000">
                <a:srgbClr val="006e03"/>
              </a:gs>
            </a:gsLst>
            <a:lin ang="13500000"/>
          </a:gradFill>
          <a:ln w="9360">
            <a:solidFill>
              <a:srgbClr val="00f008"/>
            </a:solidFill>
            <a:miter/>
          </a:ln>
          <a:effectLst>
            <a:outerShdw dist="107932"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104" name=""/>
          <p:cNvSpPr/>
          <p:nvPr/>
        </p:nvSpPr>
        <p:spPr>
          <a:xfrm>
            <a:off x="5533920" y="2179800"/>
            <a:ext cx="172620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RESTRUCTURING</a:t>
            </a:r>
            <a:endParaRPr b="0" lang="en-US" sz="1400" strike="noStrike" u="none">
              <a:solidFill>
                <a:srgbClr val="000000"/>
              </a:solidFill>
              <a:effectLst/>
              <a:uFillTx/>
              <a:latin typeface="Arial"/>
            </a:endParaRPr>
          </a:p>
        </p:txBody>
      </p:sp>
      <p:sp>
        <p:nvSpPr>
          <p:cNvPr id="2105" name=""/>
          <p:cNvSpPr/>
          <p:nvPr/>
        </p:nvSpPr>
        <p:spPr>
          <a:xfrm>
            <a:off x="4505400" y="2406600"/>
            <a:ext cx="3537000" cy="28692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635040" indent="-17784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The CFE would be divided into 10 generation companies and 15 distribution entities</a:t>
            </a:r>
            <a:endParaRPr b="0" lang="en-US" sz="1400" strike="noStrike" u="none">
              <a:solidFill>
                <a:srgbClr val="000000"/>
              </a:solidFill>
              <a:effectLst/>
              <a:uFillTx/>
              <a:latin typeface="Arial"/>
            </a:endParaRPr>
          </a:p>
          <a:p>
            <a:pPr lvl="1" marL="635040" indent="-17784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635040" indent="-17784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These utilities would compete in a virtual centralized market</a:t>
            </a:r>
            <a:endParaRPr b="0" lang="en-US" sz="1400" strike="noStrike" u="none">
              <a:solidFill>
                <a:srgbClr val="000000"/>
              </a:solidFill>
              <a:effectLst/>
              <a:uFillTx/>
              <a:latin typeface="Arial"/>
            </a:endParaRPr>
          </a:p>
          <a:p>
            <a:pPr lvl="2" marL="914400">
              <a:lnSpc>
                <a:spcPct val="100000"/>
              </a:lnSpc>
              <a:buClr>
                <a:srgbClr val="ffffff"/>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635040" indent="-17784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There is a possibility that the rules for the sale of excess power by independent producers will change</a:t>
            </a:r>
            <a:endParaRPr b="0" lang="en-US" sz="1400" strike="noStrike" u="none">
              <a:solidFill>
                <a:srgbClr val="000000"/>
              </a:solidFill>
              <a:effectLst/>
              <a:uFillTx/>
              <a:latin typeface="Arial"/>
            </a:endParaRPr>
          </a:p>
          <a:p>
            <a:pP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2106" name=""/>
          <p:cNvSpPr/>
          <p:nvPr/>
        </p:nvSpPr>
        <p:spPr>
          <a:xfrm>
            <a:off x="7704000" y="38160"/>
            <a:ext cx="1150920" cy="24660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Appendix-Mexico</a:t>
            </a:r>
            <a:endParaRPr b="0" lang="en-US" sz="1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8" name=""/>
          <p:cNvSpPr/>
          <p:nvPr/>
        </p:nvSpPr>
        <p:spPr>
          <a:xfrm>
            <a:off x="743040" y="2222640"/>
            <a:ext cx="7646760" cy="1504800"/>
          </a:xfrm>
          <a:prstGeom prst="bevel">
            <a:avLst>
              <a:gd name="adj" fmla="val 12500"/>
            </a:avLst>
          </a:prstGeom>
          <a:gradFill rotWithShape="0">
            <a:gsLst>
              <a:gs pos="0">
                <a:srgbClr val="0091ff"/>
              </a:gs>
              <a:gs pos="50000">
                <a:srgbClr val="a8d9fe"/>
              </a:gs>
              <a:gs pos="100000">
                <a:srgbClr val="0091ff"/>
              </a:gs>
            </a:gsLst>
            <a:lin ang="5400000"/>
          </a:gradFill>
          <a:ln w="9360">
            <a:solidFill>
              <a:srgbClr val="0091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79" name="PlaceHolder 1"/>
          <p:cNvSpPr>
            <a:spLocks noGrp="1"/>
          </p:cNvSpPr>
          <p:nvPr>
            <p:ph type="title"/>
          </p:nvPr>
        </p:nvSpPr>
        <p:spPr>
          <a:xfrm>
            <a:off x="695160" y="2398320"/>
            <a:ext cx="7772400" cy="114300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Black"/>
              </a:rPr>
              <a:t>Regulatory Risk Management </a:t>
            </a:r>
            <a:endParaRPr b="0" lang="en-US" sz="3200" strike="noStrike" u="none">
              <a:solidFill>
                <a:srgbClr val="000000"/>
              </a:solidFill>
              <a:effectLst/>
              <a:uFillTx/>
              <a:latin typeface="Arial Black"/>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3407</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1999-09-01T16:55:35Z</dcterms:created>
  <dc:creator>Yvonne Martinez</dc:creator>
  <dc:description/>
  <dc:language>en-US</dc:language>
  <cp:lastModifiedBy>elinnell</cp:lastModifiedBy>
  <cp:lastPrinted>1999-09-20T22:06:21Z</cp:lastPrinted>
  <dcterms:modified xsi:type="dcterms:W3CDTF">1999-09-27T15:18:47Z</dcterms:modified>
  <cp:revision>244</cp:revision>
  <dc:subject/>
  <dc:title>No Slide Title</dc:title>
</cp:coreProperties>
</file>