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380880" y="304920"/>
            <a:ext cx="8383680" cy="6022800"/>
            <a:chOff x="380880" y="304920"/>
            <a:chExt cx="8383680" cy="6022800"/>
          </a:xfrm>
        </p:grpSpPr>
        <p:grpSp>
          <p:nvGrpSpPr>
            <p:cNvPr id="1" name=""/>
            <p:cNvGrpSpPr/>
            <p:nvPr/>
          </p:nvGrpSpPr>
          <p:grpSpPr>
            <a:xfrm>
              <a:off x="380880" y="1600200"/>
              <a:ext cx="8383680" cy="4727520"/>
              <a:chOff x="380880" y="1600200"/>
              <a:chExt cx="8383680" cy="4727520"/>
            </a:xfrm>
          </p:grpSpPr>
          <p:sp>
            <p:nvSpPr>
              <p:cNvPr id="2" name=""/>
              <p:cNvSpPr/>
              <p:nvPr/>
            </p:nvSpPr>
            <p:spPr>
              <a:xfrm>
                <a:off x="388800" y="1603440"/>
                <a:ext cx="8364600" cy="4724280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380880" y="1600200"/>
                <a:ext cx="8364600" cy="4726080"/>
              </a:xfrm>
              <a:custGeom>
                <a:avLst/>
                <a:gdLst/>
                <a:ahLst/>
                <a:rect l="l" t="t" r="r" b="b"/>
                <a:pathLst>
                  <a:path w="5269" h="2977">
                    <a:moveTo>
                      <a:pt x="5268" y="0"/>
                    </a:moveTo>
                    <a:lnTo>
                      <a:pt x="0" y="0"/>
                    </a:lnTo>
                    <a:lnTo>
                      <a:pt x="0" y="297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399960" y="1600200"/>
                <a:ext cx="8364600" cy="4726080"/>
              </a:xfrm>
              <a:custGeom>
                <a:avLst/>
                <a:gdLst/>
                <a:ahLst/>
                <a:rect l="l" t="t" r="r" b="b"/>
                <a:pathLst>
                  <a:path w="5269" h="2977">
                    <a:moveTo>
                      <a:pt x="5268" y="0"/>
                    </a:moveTo>
                    <a:lnTo>
                      <a:pt x="5268" y="2976"/>
                    </a:lnTo>
                    <a:lnTo>
                      <a:pt x="0" y="2976"/>
                    </a:lnTo>
                  </a:path>
                </a:pathLst>
              </a:custGeom>
              <a:noFill/>
              <a:ln cap="rnd"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" name=""/>
            <p:cNvGrpSpPr/>
            <p:nvPr/>
          </p:nvGrpSpPr>
          <p:grpSpPr>
            <a:xfrm>
              <a:off x="533520" y="1751040"/>
              <a:ext cx="153720" cy="4421160"/>
              <a:chOff x="533520" y="1751040"/>
              <a:chExt cx="153720" cy="4421160"/>
            </a:xfrm>
          </p:grpSpPr>
          <p:sp useBgFill="1">
            <p:nvSpPr>
              <p:cNvPr id="6" name=""/>
              <p:cNvSpPr/>
              <p:nvPr/>
            </p:nvSpPr>
            <p:spPr>
              <a:xfrm>
                <a:off x="533520" y="1752480"/>
                <a:ext cx="152280" cy="4419720"/>
              </a:xfrm>
              <a:prstGeom prst="rect">
                <a:avLst/>
              </a:prstGeom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533520" y="1751040"/>
                <a:ext cx="153720" cy="4421160"/>
              </a:xfrm>
              <a:custGeom>
                <a:avLst/>
                <a:gdLst/>
                <a:ahLst/>
                <a:rect l="l" t="t" r="r" b="b"/>
                <a:pathLst>
                  <a:path w="97" h="2785">
                    <a:moveTo>
                      <a:pt x="0" y="2784"/>
                    </a:moveTo>
                    <a:lnTo>
                      <a:pt x="96" y="2784"/>
                    </a:lnTo>
                    <a:lnTo>
                      <a:pt x="96" y="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533520" y="1751040"/>
                <a:ext cx="153720" cy="4421160"/>
              </a:xfrm>
              <a:custGeom>
                <a:avLst/>
                <a:gdLst/>
                <a:ahLst/>
                <a:rect l="l" t="t" r="r" b="b"/>
                <a:pathLst>
                  <a:path w="97" h="2785">
                    <a:moveTo>
                      <a:pt x="0" y="2784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cap="rnd"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" name=""/>
            <p:cNvGrpSpPr/>
            <p:nvPr/>
          </p:nvGrpSpPr>
          <p:grpSpPr>
            <a:xfrm>
              <a:off x="380880" y="304920"/>
              <a:ext cx="306360" cy="1144440"/>
              <a:chOff x="380880" y="304920"/>
              <a:chExt cx="306360" cy="1144440"/>
            </a:xfrm>
          </p:grpSpPr>
          <p:sp>
            <p:nvSpPr>
              <p:cNvPr id="10" name=""/>
              <p:cNvSpPr/>
              <p:nvPr/>
            </p:nvSpPr>
            <p:spPr>
              <a:xfrm>
                <a:off x="380880" y="304920"/>
                <a:ext cx="304920" cy="1143000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380880" y="304920"/>
                <a:ext cx="306360" cy="1144440"/>
              </a:xfrm>
              <a:custGeom>
                <a:avLst/>
                <a:gdLst/>
                <a:ahLst/>
                <a:rect l="l" t="t" r="r" b="b"/>
                <a:pathLst>
                  <a:path w="193" h="721">
                    <a:moveTo>
                      <a:pt x="192" y="0"/>
                    </a:moveTo>
                    <a:lnTo>
                      <a:pt x="0" y="0"/>
                    </a:lnTo>
                    <a:lnTo>
                      <a:pt x="0" y="72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380880" y="304920"/>
                <a:ext cx="306360" cy="1144440"/>
              </a:xfrm>
              <a:custGeom>
                <a:avLst/>
                <a:gdLst/>
                <a:ahLst/>
                <a:rect l="l" t="t" r="r" b="b"/>
                <a:pathLst>
                  <a:path w="193" h="721">
                    <a:moveTo>
                      <a:pt x="192" y="0"/>
                    </a:moveTo>
                    <a:lnTo>
                      <a:pt x="192" y="720"/>
                    </a:lnTo>
                    <a:lnTo>
                      <a:pt x="0" y="720"/>
                    </a:lnTo>
                  </a:path>
                </a:pathLst>
              </a:custGeom>
              <a:noFill/>
              <a:ln cap="rnd"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42720"/>
            <a:ext cx="777240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b2b2b2"/>
              </a:buClr>
              <a:buSzPct val="75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b2b2b2"/>
              </a:buClr>
              <a:buSzPct val="75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b2b2b2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1"/>
          </p:nvPr>
        </p:nvSpPr>
        <p:spPr>
          <a:xfrm>
            <a:off x="380880" y="63230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7BC0D6-772C-47CA-8DF6-4CF7C8B0E18C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2"/>
          </p:nvPr>
        </p:nvSpPr>
        <p:spPr>
          <a:xfrm>
            <a:off x="3124080" y="63230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3"/>
          </p:nvPr>
        </p:nvSpPr>
        <p:spPr>
          <a:xfrm>
            <a:off x="6858000" y="63230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C07983-9B50-4CF9-9700-B629D6498D2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"/>
          <p:cNvGrpSpPr/>
          <p:nvPr/>
        </p:nvGrpSpPr>
        <p:grpSpPr>
          <a:xfrm>
            <a:off x="380880" y="304920"/>
            <a:ext cx="8383680" cy="6022800"/>
            <a:chOff x="380880" y="304920"/>
            <a:chExt cx="8383680" cy="6022800"/>
          </a:xfrm>
        </p:grpSpPr>
        <p:grpSp>
          <p:nvGrpSpPr>
            <p:cNvPr id="19" name=""/>
            <p:cNvGrpSpPr/>
            <p:nvPr/>
          </p:nvGrpSpPr>
          <p:grpSpPr>
            <a:xfrm>
              <a:off x="380880" y="1600200"/>
              <a:ext cx="8383680" cy="4727520"/>
              <a:chOff x="380880" y="1600200"/>
              <a:chExt cx="8383680" cy="4727520"/>
            </a:xfrm>
          </p:grpSpPr>
          <p:sp>
            <p:nvSpPr>
              <p:cNvPr id="2" name=""/>
              <p:cNvSpPr/>
              <p:nvPr/>
            </p:nvSpPr>
            <p:spPr>
              <a:xfrm>
                <a:off x="388800" y="1603440"/>
                <a:ext cx="8364600" cy="4724280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380880" y="1600200"/>
                <a:ext cx="8364600" cy="4726080"/>
              </a:xfrm>
              <a:custGeom>
                <a:avLst/>
                <a:gdLst/>
                <a:ahLst/>
                <a:rect l="l" t="t" r="r" b="b"/>
                <a:pathLst>
                  <a:path w="5269" h="2977">
                    <a:moveTo>
                      <a:pt x="5268" y="0"/>
                    </a:moveTo>
                    <a:lnTo>
                      <a:pt x="0" y="0"/>
                    </a:lnTo>
                    <a:lnTo>
                      <a:pt x="0" y="297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399960" y="1600200"/>
                <a:ext cx="8364600" cy="4726080"/>
              </a:xfrm>
              <a:custGeom>
                <a:avLst/>
                <a:gdLst/>
                <a:ahLst/>
                <a:rect l="l" t="t" r="r" b="b"/>
                <a:pathLst>
                  <a:path w="5269" h="2977">
                    <a:moveTo>
                      <a:pt x="5268" y="0"/>
                    </a:moveTo>
                    <a:lnTo>
                      <a:pt x="5268" y="2976"/>
                    </a:lnTo>
                    <a:lnTo>
                      <a:pt x="0" y="2976"/>
                    </a:lnTo>
                  </a:path>
                </a:pathLst>
              </a:custGeom>
              <a:noFill/>
              <a:ln cap="rnd"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" name=""/>
            <p:cNvGrpSpPr/>
            <p:nvPr/>
          </p:nvGrpSpPr>
          <p:grpSpPr>
            <a:xfrm>
              <a:off x="533520" y="1751040"/>
              <a:ext cx="153720" cy="4421160"/>
              <a:chOff x="533520" y="1751040"/>
              <a:chExt cx="153720" cy="4421160"/>
            </a:xfrm>
          </p:grpSpPr>
          <p:sp useBgFill="1">
            <p:nvSpPr>
              <p:cNvPr id="6" name=""/>
              <p:cNvSpPr/>
              <p:nvPr/>
            </p:nvSpPr>
            <p:spPr>
              <a:xfrm>
                <a:off x="533520" y="1752480"/>
                <a:ext cx="152280" cy="4419720"/>
              </a:xfrm>
              <a:prstGeom prst="rect">
                <a:avLst/>
              </a:prstGeom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533520" y="1751040"/>
                <a:ext cx="153720" cy="4421160"/>
              </a:xfrm>
              <a:custGeom>
                <a:avLst/>
                <a:gdLst/>
                <a:ahLst/>
                <a:rect l="l" t="t" r="r" b="b"/>
                <a:pathLst>
                  <a:path w="97" h="2785">
                    <a:moveTo>
                      <a:pt x="0" y="2784"/>
                    </a:moveTo>
                    <a:lnTo>
                      <a:pt x="96" y="2784"/>
                    </a:lnTo>
                    <a:lnTo>
                      <a:pt x="96" y="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533520" y="1751040"/>
                <a:ext cx="153720" cy="4421160"/>
              </a:xfrm>
              <a:custGeom>
                <a:avLst/>
                <a:gdLst/>
                <a:ahLst/>
                <a:rect l="l" t="t" r="r" b="b"/>
                <a:pathLst>
                  <a:path w="97" h="2785">
                    <a:moveTo>
                      <a:pt x="0" y="2784"/>
                    </a:moveTo>
                    <a:lnTo>
                      <a:pt x="0" y="0"/>
                    </a:lnTo>
                    <a:lnTo>
                      <a:pt x="96" y="0"/>
                    </a:lnTo>
                  </a:path>
                </a:pathLst>
              </a:custGeom>
              <a:noFill/>
              <a:ln cap="rnd"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" name=""/>
            <p:cNvGrpSpPr/>
            <p:nvPr/>
          </p:nvGrpSpPr>
          <p:grpSpPr>
            <a:xfrm>
              <a:off x="380880" y="304920"/>
              <a:ext cx="306360" cy="1144440"/>
              <a:chOff x="380880" y="304920"/>
              <a:chExt cx="306360" cy="1144440"/>
            </a:xfrm>
          </p:grpSpPr>
          <p:sp>
            <p:nvSpPr>
              <p:cNvPr id="10" name=""/>
              <p:cNvSpPr/>
              <p:nvPr/>
            </p:nvSpPr>
            <p:spPr>
              <a:xfrm>
                <a:off x="380880" y="304920"/>
                <a:ext cx="304920" cy="1143000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380880" y="304920"/>
                <a:ext cx="306360" cy="1144440"/>
              </a:xfrm>
              <a:custGeom>
                <a:avLst/>
                <a:gdLst/>
                <a:ahLst/>
                <a:rect l="l" t="t" r="r" b="b"/>
                <a:pathLst>
                  <a:path w="193" h="721">
                    <a:moveTo>
                      <a:pt x="192" y="0"/>
                    </a:moveTo>
                    <a:lnTo>
                      <a:pt x="0" y="0"/>
                    </a:lnTo>
                    <a:lnTo>
                      <a:pt x="0" y="72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380880" y="304920"/>
                <a:ext cx="306360" cy="1144440"/>
              </a:xfrm>
              <a:custGeom>
                <a:avLst/>
                <a:gdLst/>
                <a:ahLst/>
                <a:rect l="l" t="t" r="r" b="b"/>
                <a:pathLst>
                  <a:path w="193" h="721">
                    <a:moveTo>
                      <a:pt x="192" y="0"/>
                    </a:moveTo>
                    <a:lnTo>
                      <a:pt x="192" y="720"/>
                    </a:lnTo>
                    <a:lnTo>
                      <a:pt x="0" y="720"/>
                    </a:lnTo>
                  </a:path>
                </a:pathLst>
              </a:custGeom>
              <a:noFill/>
              <a:ln cap="rnd"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42720"/>
            <a:ext cx="777240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b2b2b2"/>
              </a:buClr>
              <a:buSzPct val="75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b2b2b2"/>
              </a:buClr>
              <a:buSzPct val="75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b2b2b2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75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4"/>
          </p:nvPr>
        </p:nvSpPr>
        <p:spPr>
          <a:xfrm>
            <a:off x="380880" y="63230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644A9B-6C75-41E5-9E94-5C31D77A6F88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5"/>
          </p:nvPr>
        </p:nvSpPr>
        <p:spPr>
          <a:xfrm>
            <a:off x="3124080" y="63230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6"/>
          </p:nvPr>
        </p:nvSpPr>
        <p:spPr>
          <a:xfrm>
            <a:off x="6858000" y="63230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0E4B52-0155-4EE1-A5E6-0A8128D392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Capital &amp; Trade Resources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Enhancements for 1998 Bonus and 1999 Merit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440" y="1752120"/>
            <a:ext cx="80010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Merit effective date has been moved from March 1st to February 1st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Both Bonus and Merit decisions will be made in the month of January, in two separate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Both Bonus and Merit Worksheets will be offered in hardcopy and electronic version.  Electronic version will be password protected to ensure confidentiality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Individual bonus and merit “Cash Reward Summary Sheets” will be distributed to each employee on February 4, 1999, designated as “Bonus and Merit Communication Day”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Bonuses will be delivered direct deposit or live check on February 5, 1999, depending on employee regular election.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Year-end performance reviews must be completed by February 4, 1999.  If deemed necessary, a list of managers with incomplete reviews will be delivered to the Office of the Chairman.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E4210C8-160F-4AFA-90C0-9A9C98AB8B9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Capital &amp; Trade Resources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Bonus and Merit Highlights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Key Dates for 1998 Bonus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January 7,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Worksheets delivered to ECT Office of the Chairman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January 11,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Worksheets delivered to Business Unit Heads (both hardcopy and electronic)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January 13,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Bonus amounts due back to Human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January 25,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Enron Board Meeting to approve all bonuses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February 4, 1999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Bonus and Merit Communication Day 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February 5,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Bonus checks (or direct deposit advice if that is method selected) delivered to employees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800240" y="17524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b2b2b2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Key Dates for 1999 Merit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January 18,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Worksheets delivered to Business Unit Heads (both hardcopy and electronic)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January 26,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Worksheet changes due back to Human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February 1,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Effective date of merit activity (merits, promotions, equity adjustments,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33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ff"/>
                </a:solidFill>
                <a:effectLst/>
                <a:uFillTx/>
                <a:latin typeface="Tahoma"/>
              </a:rPr>
              <a:t>February 12, 1999</a:t>
            </a: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Tahoma"/>
              </a:rPr>
              <a:t>  Payday.  All merit increases will be reflected on this paycheck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2057400"/>
            <a:ext cx="3353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57800" y="2057400"/>
            <a:ext cx="3276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4C9BFB6-3AC0-4D15-B8E0-B4156288BEC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1998-11-19T11:45:56Z</dcterms:created>
  <dc:creator>fmayes</dc:creator>
  <dc:description/>
  <dc:language>en-US</dc:language>
  <cp:lastModifiedBy>fmayes</cp:lastModifiedBy>
  <cp:lastPrinted>1998-12-09T16:55:25Z</cp:lastPrinted>
  <dcterms:modified xsi:type="dcterms:W3CDTF">1998-12-09T17:16:53Z</dcterms:modified>
  <cp:revision>11</cp:revision>
  <dc:subject/>
  <dc:title>Enron Capital &amp; Trade Resources Bonus and Merit Highlights</dc:title>
</cp:coreProperties>
</file>