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_rels/presentation.xml.rels" ContentType="application/vnd.openxmlformats-package.relationships+xml"/>
  <Override PartName="/ppt/media/image1.jpeg" ContentType="image/jpe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p:notesSz cx="6858000" cy="9190038"/>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grpSp>
        <p:nvGrpSpPr>
          <p:cNvPr id="0" name=""/>
          <p:cNvGrpSpPr/>
          <p:nvPr/>
        </p:nvGrpSpPr>
        <p:grpSpPr>
          <a:xfrm>
            <a:off x="0" y="0"/>
            <a:ext cx="9128160" cy="6858000"/>
            <a:chOff x="0" y="0"/>
            <a:chExt cx="9128160" cy="6858000"/>
          </a:xfrm>
        </p:grpSpPr>
        <p:sp>
          <p:nvSpPr>
            <p:cNvPr id="1" name=""/>
            <p:cNvSpPr/>
            <p:nvPr/>
          </p:nvSpPr>
          <p:spPr>
            <a:xfrm>
              <a:off x="0" y="0"/>
              <a:ext cx="1444680" cy="6858000"/>
            </a:xfrm>
            <a:prstGeom prst="rect">
              <a:avLst/>
            </a:prstGeom>
            <a:gradFill rotWithShape="0">
              <a:gsLst>
                <a:gs pos="0">
                  <a:srgbClr val="ffff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2" name=""/>
            <p:cNvGrpSpPr/>
            <p:nvPr/>
          </p:nvGrpSpPr>
          <p:grpSpPr>
            <a:xfrm>
              <a:off x="604800" y="1409760"/>
              <a:ext cx="8523360" cy="76320"/>
              <a:chOff x="604800" y="1409760"/>
              <a:chExt cx="8523360" cy="76320"/>
            </a:xfrm>
          </p:grpSpPr>
          <p:sp>
            <p:nvSpPr>
              <p:cNvPr id="3" name=""/>
              <p:cNvSpPr/>
              <p:nvPr/>
            </p:nvSpPr>
            <p:spPr>
              <a:xfrm>
                <a:off x="604800" y="1486080"/>
                <a:ext cx="8523360" cy="0"/>
              </a:xfrm>
              <a:prstGeom prst="line">
                <a:avLst/>
              </a:prstGeom>
              <a:ln w="25560">
                <a:solidFill>
                  <a:srgbClr val="0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604800" y="1409760"/>
                <a:ext cx="8523360" cy="0"/>
              </a:xfrm>
              <a:prstGeom prst="line">
                <a:avLst/>
              </a:prstGeom>
              <a:ln w="76320">
                <a:solidFill>
                  <a:srgbClr val="0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5" name="PlaceHolder 1"/>
          <p:cNvSpPr>
            <a:spLocks noGrp="1"/>
          </p:cNvSpPr>
          <p:nvPr>
            <p:ph type="title"/>
          </p:nvPr>
        </p:nvSpPr>
        <p:spPr>
          <a:xfrm>
            <a:off x="590040" y="266400"/>
            <a:ext cx="779148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6" name="PlaceHolder 2"/>
          <p:cNvSpPr>
            <a:spLocks noGrp="1"/>
          </p:cNvSpPr>
          <p:nvPr>
            <p:ph type="body"/>
          </p:nvPr>
        </p:nvSpPr>
        <p:spPr>
          <a:xfrm>
            <a:off x="1143000" y="1790640"/>
            <a:ext cx="7772400" cy="4152960"/>
          </a:xfrm>
          <a:prstGeom prst="rect">
            <a:avLst/>
          </a:prstGeom>
          <a:noFill/>
          <a:ln w="0">
            <a:noFill/>
          </a:ln>
        </p:spPr>
        <p:txBody>
          <a:bodyPr lIns="92160" rIns="92160" tIns="46080" bIns="46080" anchor="t">
            <a:normAutofit/>
          </a:bodyPr>
          <a:p>
            <a:pPr marL="343080" indent="-343080">
              <a:spcBef>
                <a:spcPts val="7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7" name="PlaceHolder 3"/>
          <p:cNvSpPr>
            <a:spLocks noGrp="1"/>
          </p:cNvSpPr>
          <p:nvPr>
            <p:ph type="dt" idx="1"/>
          </p:nvPr>
        </p:nvSpPr>
        <p:spPr>
          <a:xfrm>
            <a:off x="609480" y="624852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8" name="PlaceHolder 4"/>
          <p:cNvSpPr>
            <a:spLocks noGrp="1"/>
          </p:cNvSpPr>
          <p:nvPr>
            <p:ph type="ftr" idx="2"/>
          </p:nvPr>
        </p:nvSpPr>
        <p:spPr>
          <a:xfrm>
            <a:off x="3276360" y="6248520"/>
            <a:ext cx="289548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9" name="PlaceHolder 5"/>
          <p:cNvSpPr>
            <a:spLocks noGrp="1"/>
          </p:cNvSpPr>
          <p:nvPr>
            <p:ph type="sldNum" idx="3"/>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D01A787-D2F6-414C-B28F-A5590A9DD07B}"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grpSp>
        <p:nvGrpSpPr>
          <p:cNvPr id="10" name=""/>
          <p:cNvGrpSpPr/>
          <p:nvPr/>
        </p:nvGrpSpPr>
        <p:grpSpPr>
          <a:xfrm>
            <a:off x="0" y="0"/>
            <a:ext cx="9128160" cy="6858000"/>
            <a:chOff x="0" y="0"/>
            <a:chExt cx="9128160" cy="6858000"/>
          </a:xfrm>
        </p:grpSpPr>
        <p:sp>
          <p:nvSpPr>
            <p:cNvPr id="1" name=""/>
            <p:cNvSpPr/>
            <p:nvPr/>
          </p:nvSpPr>
          <p:spPr>
            <a:xfrm>
              <a:off x="0" y="0"/>
              <a:ext cx="1444680" cy="6858000"/>
            </a:xfrm>
            <a:prstGeom prst="rect">
              <a:avLst/>
            </a:prstGeom>
            <a:gradFill rotWithShape="0">
              <a:gsLst>
                <a:gs pos="0">
                  <a:srgbClr val="ffff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1" name=""/>
            <p:cNvGrpSpPr/>
            <p:nvPr/>
          </p:nvGrpSpPr>
          <p:grpSpPr>
            <a:xfrm>
              <a:off x="604800" y="1409760"/>
              <a:ext cx="8523360" cy="76320"/>
              <a:chOff x="604800" y="1409760"/>
              <a:chExt cx="8523360" cy="76320"/>
            </a:xfrm>
          </p:grpSpPr>
          <p:sp>
            <p:nvSpPr>
              <p:cNvPr id="12" name=""/>
              <p:cNvSpPr/>
              <p:nvPr/>
            </p:nvSpPr>
            <p:spPr>
              <a:xfrm>
                <a:off x="604800" y="1486080"/>
                <a:ext cx="8523360" cy="0"/>
              </a:xfrm>
              <a:prstGeom prst="line">
                <a:avLst/>
              </a:prstGeom>
              <a:ln w="25560">
                <a:solidFill>
                  <a:srgbClr val="0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604800" y="1409760"/>
                <a:ext cx="8523360" cy="0"/>
              </a:xfrm>
              <a:prstGeom prst="line">
                <a:avLst/>
              </a:prstGeom>
              <a:ln w="76320">
                <a:solidFill>
                  <a:srgbClr val="0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14" name="PlaceHolder 1"/>
          <p:cNvSpPr>
            <a:spLocks noGrp="1"/>
          </p:cNvSpPr>
          <p:nvPr>
            <p:ph type="title"/>
          </p:nvPr>
        </p:nvSpPr>
        <p:spPr>
          <a:xfrm>
            <a:off x="590040" y="266400"/>
            <a:ext cx="779148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5" name="PlaceHolder 2"/>
          <p:cNvSpPr>
            <a:spLocks noGrp="1"/>
          </p:cNvSpPr>
          <p:nvPr>
            <p:ph type="body"/>
          </p:nvPr>
        </p:nvSpPr>
        <p:spPr>
          <a:xfrm>
            <a:off x="1143000" y="1790640"/>
            <a:ext cx="7772400" cy="4152960"/>
          </a:xfrm>
          <a:prstGeom prst="rect">
            <a:avLst/>
          </a:prstGeom>
          <a:noFill/>
          <a:ln w="0">
            <a:noFill/>
          </a:ln>
        </p:spPr>
        <p:txBody>
          <a:bodyPr lIns="92160" rIns="92160" tIns="46080" bIns="46080" anchor="t">
            <a:normAutofit/>
          </a:bodyPr>
          <a:p>
            <a:pPr marL="343080" indent="-343080">
              <a:spcBef>
                <a:spcPts val="7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16" name="PlaceHolder 3"/>
          <p:cNvSpPr>
            <a:spLocks noGrp="1"/>
          </p:cNvSpPr>
          <p:nvPr>
            <p:ph type="dt" idx="4"/>
          </p:nvPr>
        </p:nvSpPr>
        <p:spPr>
          <a:xfrm>
            <a:off x="609480" y="624852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17" name="PlaceHolder 4"/>
          <p:cNvSpPr>
            <a:spLocks noGrp="1"/>
          </p:cNvSpPr>
          <p:nvPr>
            <p:ph type="ftr" idx="5"/>
          </p:nvPr>
        </p:nvSpPr>
        <p:spPr>
          <a:xfrm>
            <a:off x="3276360" y="6248520"/>
            <a:ext cx="289548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18" name="PlaceHolder 5"/>
          <p:cNvSpPr>
            <a:spLocks noGrp="1"/>
          </p:cNvSpPr>
          <p:nvPr>
            <p:ph type="sldNum" idx="6"/>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9FCCAEB-CEC1-4FF9-97DF-87087E53E856}"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9" name="EPSA_newlogo" descr=""/>
          <p:cNvPicPr/>
          <p:nvPr/>
        </p:nvPicPr>
        <p:blipFill>
          <a:blip r:embed="rId1"/>
          <a:stretch/>
        </p:blipFill>
        <p:spPr>
          <a:xfrm>
            <a:off x="2133720" y="5105520"/>
            <a:ext cx="4419360" cy="1326960"/>
          </a:xfrm>
          <a:prstGeom prst="rect">
            <a:avLst/>
          </a:prstGeom>
          <a:noFill/>
          <a:ln w="0">
            <a:noFill/>
          </a:ln>
        </p:spPr>
      </p:pic>
      <p:sp>
        <p:nvSpPr>
          <p:cNvPr id="20" name=""/>
          <p:cNvSpPr/>
          <p:nvPr/>
        </p:nvSpPr>
        <p:spPr>
          <a:xfrm>
            <a:off x="0" y="1905120"/>
            <a:ext cx="9144000" cy="2784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Presented by:  Charles Yeung on behalf of</a:t>
            </a:r>
            <a:endParaRPr b="0" lang="en-US" sz="2400" strike="noStrike" u="none">
              <a:solidFill>
                <a:srgbClr val="000000"/>
              </a:solidFill>
              <a:effectLst/>
              <a:uFillTx/>
              <a:latin typeface="Times New Roman"/>
            </a:endParaRPr>
          </a:p>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Electric Power Supply Association   (EPSA)</a:t>
            </a:r>
            <a:endParaRPr b="0" lang="en-US" sz="2400" strike="noStrike" u="none">
              <a:solidFill>
                <a:srgbClr val="000000"/>
              </a:solidFill>
              <a:effectLst/>
              <a:uFillTx/>
              <a:latin typeface="Times New Roman"/>
            </a:endParaRPr>
          </a:p>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DOE/GISB Conference</a:t>
            </a:r>
            <a:endParaRPr b="0" lang="en-US" sz="2400" strike="noStrike" u="none">
              <a:solidFill>
                <a:srgbClr val="000000"/>
              </a:solidFill>
              <a:effectLst/>
              <a:uFillTx/>
              <a:latin typeface="Times New Roman"/>
            </a:endParaRPr>
          </a:p>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Washington, D.C.</a:t>
            </a:r>
            <a:endParaRPr b="0" lang="en-US" sz="2400" strike="noStrike" u="none">
              <a:solidFill>
                <a:srgbClr val="000000"/>
              </a:solidFill>
              <a:effectLst/>
              <a:uFillTx/>
              <a:latin typeface="Times New Roman"/>
            </a:endParaRPr>
          </a:p>
          <a:p>
            <a:pPr algn="ct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August 15, 2001</a:t>
            </a:r>
            <a:endParaRPr b="0" lang="en-US" sz="24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 name=""/>
          <p:cNvSpPr/>
          <p:nvPr/>
        </p:nvSpPr>
        <p:spPr>
          <a:xfrm>
            <a:off x="457200" y="0"/>
            <a:ext cx="8381880" cy="1739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Electric Power Supply Association’s Comments on GISB Strawman II</a:t>
            </a:r>
            <a:br>
              <a:rPr sz="3600"/>
            </a:br>
            <a:endParaRPr b="0" lang="en-US" sz="3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138FFB11-F5FB-4B93-8064-C3EAB13D3EC5}" type="slidenum">
              <a:t>1</a:t>
            </a:fld>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360" y="266400"/>
            <a:ext cx="579132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Critical Considerations for Development of the Segments</a:t>
            </a:r>
            <a:endParaRPr b="0" lang="en-US" sz="3200" strike="noStrike" u="none">
              <a:solidFill>
                <a:srgbClr val="000000"/>
              </a:solidFill>
              <a:effectLst/>
              <a:uFillTx/>
              <a:latin typeface="Times New Roman"/>
            </a:endParaRPr>
          </a:p>
        </p:txBody>
      </p:sp>
      <p:sp>
        <p:nvSpPr>
          <p:cNvPr id="48" name="PlaceHolder 2"/>
          <p:cNvSpPr>
            <a:spLocks noGrp="1"/>
          </p:cNvSpPr>
          <p:nvPr>
            <p:ph/>
          </p:nvPr>
        </p:nvSpPr>
        <p:spPr>
          <a:xfrm>
            <a:off x="1143000" y="1790640"/>
            <a:ext cx="7772400" cy="4152960"/>
          </a:xfrm>
          <a:prstGeom prst="rect">
            <a:avLst/>
          </a:prstGeom>
          <a:noFill/>
          <a:ln w="0">
            <a:noFill/>
          </a:ln>
        </p:spPr>
        <p:txBody>
          <a:bodyPr lIns="92160" rIns="92160" tIns="46080" bIns="46080" anchor="t">
            <a:normAutofit lnSpcReduction="9999"/>
          </a:bodyPr>
          <a:p>
            <a:pPr marL="343080" indent="-343080">
              <a:lnSpc>
                <a:spcPct val="90000"/>
              </a:lnSpc>
              <a:spcBef>
                <a:spcPts val="601"/>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Functional segments</a:t>
            </a:r>
            <a:r>
              <a:rPr b="1" lang="en-US" sz="2400" strike="noStrike" u="none">
                <a:solidFill>
                  <a:srgbClr val="000000"/>
                </a:solidFill>
                <a:effectLst/>
                <a:uFillTx/>
                <a:latin typeface="Arial"/>
              </a:rPr>
              <a:t> based on the Market/Reliability Interface (example segments only)</a:t>
            </a:r>
            <a:r>
              <a:rPr b="1" lang="en-US" sz="2400" strike="noStrike" u="sng">
                <a:solidFill>
                  <a:srgbClr val="000000"/>
                </a:solidFill>
                <a:effectLst/>
                <a:uFillTx/>
                <a:latin typeface="Arial"/>
              </a:rPr>
              <a:t> </a:t>
            </a:r>
            <a:endParaRPr b="0" lang="en-US" sz="2400" strike="noStrike" u="none">
              <a:solidFill>
                <a:srgbClr val="000000"/>
              </a:solidFill>
              <a:effectLst/>
              <a:uFillTx/>
              <a:latin typeface="Arial"/>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Generators</a:t>
            </a:r>
            <a:endParaRPr b="0" lang="en-US" sz="2000" strike="noStrike" u="none">
              <a:solidFill>
                <a:srgbClr val="000000"/>
              </a:solidFill>
              <a:effectLst/>
              <a:uFillTx/>
              <a:latin typeface="Arial"/>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Transmission Providers </a:t>
            </a:r>
            <a:endParaRPr b="0" lang="en-US" sz="2000" strike="noStrike" u="none">
              <a:solidFill>
                <a:srgbClr val="000000"/>
              </a:solidFill>
              <a:effectLst/>
              <a:uFillTx/>
              <a:latin typeface="Arial"/>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Grid-level End Use Customers</a:t>
            </a:r>
            <a:endParaRPr b="0" lang="en-US" sz="2000" strike="noStrike" u="none">
              <a:solidFill>
                <a:srgbClr val="000000"/>
              </a:solidFill>
              <a:effectLst/>
              <a:uFillTx/>
              <a:latin typeface="Arial"/>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Wholesale marketers</a:t>
            </a:r>
            <a:endParaRPr b="0" lang="en-US" sz="2000" strike="noStrike" u="none">
              <a:solidFill>
                <a:srgbClr val="000000"/>
              </a:solidFill>
              <a:effectLst/>
              <a:uFillTx/>
              <a:latin typeface="Arial"/>
            </a:endParaRPr>
          </a:p>
          <a:p>
            <a:pPr lvl="2" marL="1143000" indent="-228600">
              <a:lnSpc>
                <a:spcPct val="90000"/>
              </a:lnSpc>
              <a:spcBef>
                <a:spcPts val="499"/>
              </a:spcBef>
              <a:buClr>
                <a:srgbClr val="000000"/>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Different FERC tariff considerations provide for different access to transmission grid</a:t>
            </a:r>
            <a:endParaRPr b="0" lang="en-US" sz="2000" strike="noStrike" u="none">
              <a:solidFill>
                <a:srgbClr val="000000"/>
              </a:solidFill>
              <a:effectLst/>
              <a:uFillTx/>
              <a:latin typeface="Arial"/>
            </a:endParaRPr>
          </a:p>
          <a:p>
            <a:pPr lvl="1" marL="743040" indent="-2858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System Service Providers</a:t>
            </a:r>
            <a:endParaRPr b="0" lang="en-US" sz="2000" strike="noStrike" u="none">
              <a:solidFill>
                <a:srgbClr val="000000"/>
              </a:solidFill>
              <a:effectLst/>
              <a:uFillTx/>
              <a:latin typeface="Arial"/>
            </a:endParaRPr>
          </a:p>
          <a:p>
            <a:pPr lvl="2" marL="1143000" indent="-228600">
              <a:lnSpc>
                <a:spcPct val="90000"/>
              </a:lnSpc>
              <a:spcBef>
                <a:spcPts val="499"/>
              </a:spcBef>
              <a:buClr>
                <a:srgbClr val="000000"/>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Not sure this is a segment -- dynamic changes occurring (OATI, RTOs &amp; NERC) </a:t>
            </a:r>
            <a:endParaRPr b="0" lang="en-US" sz="2000" strike="noStrike" u="none">
              <a:solidFill>
                <a:srgbClr val="000000"/>
              </a:solidFill>
              <a:effectLst/>
              <a:uFillTx/>
              <a:latin typeface="Arial"/>
            </a:endParaRPr>
          </a:p>
          <a:p>
            <a:pPr lvl="2" marL="1143000" indent="-228600">
              <a:lnSpc>
                <a:spcPct val="90000"/>
              </a:lnSpc>
              <a:spcBef>
                <a:spcPts val="499"/>
              </a:spcBef>
              <a:buClr>
                <a:srgbClr val="000000"/>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Overlapping functions</a:t>
            </a:r>
            <a:endParaRPr b="0" lang="en-US" sz="2000" strike="noStrike" u="none">
              <a:solidFill>
                <a:srgbClr val="000000"/>
              </a:solidFill>
              <a:effectLst/>
              <a:uFillTx/>
              <a:latin typeface="Arial"/>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pic>
        <p:nvPicPr>
          <p:cNvPr id="49" name="EPSA_newlogo" descr=""/>
          <p:cNvPicPr/>
          <p:nvPr/>
        </p:nvPicPr>
        <p:blipFill>
          <a:blip r:embed="rId1"/>
          <a:stretch/>
        </p:blipFill>
        <p:spPr>
          <a:xfrm>
            <a:off x="5638680" y="304920"/>
            <a:ext cx="3276720" cy="984240"/>
          </a:xfrm>
          <a:prstGeom prst="rect">
            <a:avLst/>
          </a:prstGeom>
          <a:noFill/>
          <a:ln w="0">
            <a:noFill/>
          </a:ln>
        </p:spPr>
      </p:pic>
      <p:sp>
        <p:nvSpPr>
          <p:cNvPr id="4" name="PlaceHolder 3"/>
          <p:cNvSpPr>
            <a:spLocks noGrp="1"/>
          </p:cNvSpPr>
          <p:nvPr>
            <p:ph type="sldNum" idx="3"/>
          </p:nvPr>
        </p:nvSpPr>
        <p:spPr/>
        <p:txBody>
          <a:bodyPr/>
          <a:p>
            <a:fld id="{33EFD5FD-4542-4E9E-9A71-9AAC42A3C50D}" type="slidenum">
              <a:t>10</a:t>
            </a:fld>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0" y="266400"/>
            <a:ext cx="586728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Critical Considerations for Development of the Segments</a:t>
            </a:r>
            <a:endParaRPr b="0" lang="en-US" sz="3200" strike="noStrike" u="none">
              <a:solidFill>
                <a:srgbClr val="000000"/>
              </a:solidFill>
              <a:effectLst/>
              <a:uFillTx/>
              <a:latin typeface="Times New Roman"/>
            </a:endParaRPr>
          </a:p>
        </p:txBody>
      </p:sp>
      <p:sp>
        <p:nvSpPr>
          <p:cNvPr id="51" name="PlaceHolder 2"/>
          <p:cNvSpPr>
            <a:spLocks noGrp="1"/>
          </p:cNvSpPr>
          <p:nvPr>
            <p:ph/>
          </p:nvPr>
        </p:nvSpPr>
        <p:spPr>
          <a:xfrm>
            <a:off x="1143000" y="1790640"/>
            <a:ext cx="7772400" cy="4152960"/>
          </a:xfrm>
          <a:prstGeom prst="rect">
            <a:avLst/>
          </a:prstGeom>
          <a:noFill/>
          <a:ln w="0">
            <a:noFill/>
          </a:ln>
        </p:spPr>
        <p:txBody>
          <a:bodyPr lIns="92160" rIns="92160" tIns="46080" bIns="46080" anchor="t">
            <a:normAutofit/>
          </a:bodyPr>
          <a:p>
            <a:pPr marL="343080" indent="-343080">
              <a:spcBef>
                <a:spcPts val="799"/>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Limited number of segments</a:t>
            </a:r>
            <a:endParaRPr b="0" lang="en-US" sz="3200" strike="noStrike" u="none">
              <a:solidFill>
                <a:srgbClr val="000000"/>
              </a:solidFill>
              <a:effectLst/>
              <a:uFillTx/>
              <a:latin typeface="Arial"/>
            </a:endParaRPr>
          </a:p>
          <a:p>
            <a:pPr marL="343080" indent="-343080">
              <a:spcBef>
                <a:spcPts val="799"/>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Every industry player “fits” into a segment</a:t>
            </a:r>
            <a:endParaRPr b="0" lang="en-US" sz="3200" strike="noStrike" u="none">
              <a:solidFill>
                <a:srgbClr val="000000"/>
              </a:solidFill>
              <a:effectLst/>
              <a:uFillTx/>
              <a:latin typeface="Arial"/>
            </a:endParaRPr>
          </a:p>
          <a:p>
            <a:pPr marL="343080" indent="-343080">
              <a:spcBef>
                <a:spcPts val="799"/>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No segment dominates</a:t>
            </a:r>
            <a:endParaRPr b="0" lang="en-US" sz="32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pic>
        <p:nvPicPr>
          <p:cNvPr id="52" name="EPSA_newlogo" descr=""/>
          <p:cNvPicPr/>
          <p:nvPr/>
        </p:nvPicPr>
        <p:blipFill>
          <a:blip r:embed="rId1"/>
          <a:stretch/>
        </p:blipFill>
        <p:spPr>
          <a:xfrm>
            <a:off x="5638680" y="304920"/>
            <a:ext cx="3276720" cy="984240"/>
          </a:xfrm>
          <a:prstGeom prst="rect">
            <a:avLst/>
          </a:prstGeom>
          <a:noFill/>
          <a:ln w="0">
            <a:noFill/>
          </a:ln>
        </p:spPr>
      </p:pic>
      <p:sp>
        <p:nvSpPr>
          <p:cNvPr id="4" name="PlaceHolder 3"/>
          <p:cNvSpPr>
            <a:spLocks noGrp="1"/>
          </p:cNvSpPr>
          <p:nvPr>
            <p:ph type="sldNum" idx="3"/>
          </p:nvPr>
        </p:nvSpPr>
        <p:spPr/>
        <p:txBody>
          <a:bodyPr/>
          <a:p>
            <a:fld id="{AC47D9F7-7355-4A7D-89D3-2E0CE4BE413C}" type="slidenum">
              <a:t>11</a:t>
            </a:fld>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304560" y="304560"/>
            <a:ext cx="779148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FERC Order No. 2000</a:t>
            </a:r>
            <a:endParaRPr b="0" lang="en-US" sz="4400" strike="noStrike" u="none">
              <a:solidFill>
                <a:srgbClr val="000000"/>
              </a:solidFill>
              <a:effectLst/>
              <a:uFillTx/>
              <a:latin typeface="Times New Roman"/>
            </a:endParaRPr>
          </a:p>
        </p:txBody>
      </p:sp>
      <p:sp>
        <p:nvSpPr>
          <p:cNvPr id="54" name="PlaceHolder 2"/>
          <p:cNvSpPr>
            <a:spLocks noGrp="1"/>
          </p:cNvSpPr>
          <p:nvPr>
            <p:ph/>
          </p:nvPr>
        </p:nvSpPr>
        <p:spPr>
          <a:xfrm>
            <a:off x="1143000" y="1790640"/>
            <a:ext cx="7772400" cy="4152960"/>
          </a:xfrm>
          <a:prstGeom prst="rect">
            <a:avLst/>
          </a:prstGeom>
          <a:noFill/>
          <a:ln w="0">
            <a:noFill/>
          </a:ln>
        </p:spPr>
        <p:txBody>
          <a:bodyPr lIns="92160" rIns="92160" tIns="46080" bIns="46080" anchor="t">
            <a:normAutofit/>
          </a:bodyPr>
          <a:p>
            <a:pPr marL="343080" indent="-343080">
              <a:spcBef>
                <a:spcPts val="7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“RTO will ensure the integration of reliability and market interface practices.”</a:t>
            </a:r>
            <a:endParaRPr b="0" lang="en-US" sz="32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Develop integration practices, or</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Cooperating with an independent entity that covers all regions </a:t>
            </a:r>
            <a:endParaRPr b="0" lang="en-US" sz="28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pic>
        <p:nvPicPr>
          <p:cNvPr id="55" name="EPSA_newlogo" descr=""/>
          <p:cNvPicPr/>
          <p:nvPr/>
        </p:nvPicPr>
        <p:blipFill>
          <a:blip r:embed="rId1"/>
          <a:stretch/>
        </p:blipFill>
        <p:spPr>
          <a:xfrm>
            <a:off x="5638680" y="304920"/>
            <a:ext cx="3276720" cy="984240"/>
          </a:xfrm>
          <a:prstGeom prst="rect">
            <a:avLst/>
          </a:prstGeom>
          <a:noFill/>
          <a:ln w="0">
            <a:noFill/>
          </a:ln>
        </p:spPr>
      </p:pic>
      <p:sp>
        <p:nvSpPr>
          <p:cNvPr id="4" name="PlaceHolder 3"/>
          <p:cNvSpPr>
            <a:spLocks noGrp="1"/>
          </p:cNvSpPr>
          <p:nvPr>
            <p:ph type="sldNum" idx="3"/>
          </p:nvPr>
        </p:nvSpPr>
        <p:spPr/>
        <p:txBody>
          <a:bodyPr/>
          <a:p>
            <a:fld id="{B1EB4354-82A9-4915-BDCF-DF16672A0882}" type="slidenum">
              <a:t>12</a:t>
            </a:fld>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590040" y="266400"/>
            <a:ext cx="779148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To Move Forward</a:t>
            </a:r>
            <a:endParaRPr b="0" lang="en-US" sz="4400" strike="noStrike" u="none">
              <a:solidFill>
                <a:srgbClr val="000000"/>
              </a:solidFill>
              <a:effectLst/>
              <a:uFillTx/>
              <a:latin typeface="Times New Roman"/>
            </a:endParaRPr>
          </a:p>
        </p:txBody>
      </p:sp>
      <p:sp>
        <p:nvSpPr>
          <p:cNvPr id="57" name="PlaceHolder 2"/>
          <p:cNvSpPr>
            <a:spLocks noGrp="1"/>
          </p:cNvSpPr>
          <p:nvPr>
            <p:ph/>
          </p:nvPr>
        </p:nvSpPr>
        <p:spPr>
          <a:xfrm>
            <a:off x="1143000" y="1790640"/>
            <a:ext cx="7772400" cy="4152960"/>
          </a:xfrm>
          <a:prstGeom prst="rect">
            <a:avLst/>
          </a:prstGeom>
          <a:noFill/>
          <a:ln w="0">
            <a:noFill/>
          </a:ln>
        </p:spPr>
        <p:txBody>
          <a:bodyPr lIns="92160" rIns="92160" tIns="46080" bIns="46080" anchor="t">
            <a:normAutofit/>
          </a:bodyPr>
          <a:p>
            <a:pPr marL="343080" indent="-343080">
              <a:spcBef>
                <a:spcPts val="799"/>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Still to be addressed/resolved</a:t>
            </a:r>
            <a:endParaRPr b="0" lang="en-US" sz="3200" strike="noStrike" u="none">
              <a:solidFill>
                <a:srgbClr val="000000"/>
              </a:solidFill>
              <a:effectLst/>
              <a:uFillTx/>
              <a:latin typeface="Arial"/>
            </a:endParaRPr>
          </a:p>
          <a:p>
            <a:pPr lvl="2" marL="1143000" indent="-228600">
              <a:spcBef>
                <a:spcPts val="601"/>
              </a:spcBef>
              <a:buClr>
                <a:srgbClr val="000000"/>
              </a:buClr>
              <a:buSzPct val="7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Segment Definition</a:t>
            </a:r>
            <a:endParaRPr b="0" lang="en-US" sz="2400" strike="noStrike" u="none">
              <a:solidFill>
                <a:srgbClr val="000000"/>
              </a:solidFill>
              <a:effectLst/>
              <a:uFillTx/>
              <a:latin typeface="Arial"/>
            </a:endParaRPr>
          </a:p>
          <a:p>
            <a:pPr lvl="3" marL="1600200" indent="-22860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required for balance and fairness</a:t>
            </a:r>
            <a:endParaRPr b="0" lang="en-US" sz="2000" strike="noStrike" u="none">
              <a:solidFill>
                <a:srgbClr val="000000"/>
              </a:solidFill>
              <a:effectLst/>
              <a:uFillTx/>
              <a:latin typeface="Arial"/>
            </a:endParaRPr>
          </a:p>
          <a:p>
            <a:pPr lvl="2" marL="1143000" indent="-228600">
              <a:spcBef>
                <a:spcPts val="601"/>
              </a:spcBef>
              <a:buClr>
                <a:srgbClr val="000000"/>
              </a:buClr>
              <a:buSzPct val="7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Annual Plan for Wholesale Electric Quadrant</a:t>
            </a:r>
            <a:endParaRPr b="0" lang="en-US" sz="2400" strike="noStrike" u="none">
              <a:solidFill>
                <a:srgbClr val="000000"/>
              </a:solidFill>
              <a:effectLst/>
              <a:uFillTx/>
              <a:latin typeface="Arial"/>
            </a:endParaRPr>
          </a:p>
          <a:p>
            <a:pPr lvl="3" marL="1600200" indent="-22860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defines scope of issues to be addressed and standards to be developed </a:t>
            </a:r>
            <a:endParaRPr b="0" lang="en-US" sz="2000" strike="noStrike" u="none">
              <a:solidFill>
                <a:srgbClr val="000000"/>
              </a:solidFill>
              <a:effectLst/>
              <a:uFillTx/>
              <a:latin typeface="Arial"/>
            </a:endParaRPr>
          </a:p>
          <a:p>
            <a:pPr lvl="3" marL="1600200" indent="-22860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requires significant industry participation and we need “Bang for Buck”</a:t>
            </a:r>
            <a:endParaRPr b="0" lang="en-US" sz="2000" strike="noStrike" u="none">
              <a:solidFill>
                <a:srgbClr val="000000"/>
              </a:solidFill>
              <a:effectLst/>
              <a:uFillTx/>
              <a:latin typeface="Arial"/>
            </a:endParaRPr>
          </a:p>
          <a:p>
            <a:pPr lvl="3" marL="1600200" indent="-228600">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TLR and Tagging</a:t>
            </a:r>
            <a:endParaRPr b="0" lang="en-US" sz="20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pic>
        <p:nvPicPr>
          <p:cNvPr id="58" name="EPSA_newlogo" descr=""/>
          <p:cNvPicPr/>
          <p:nvPr/>
        </p:nvPicPr>
        <p:blipFill>
          <a:blip r:embed="rId1"/>
          <a:stretch/>
        </p:blipFill>
        <p:spPr>
          <a:xfrm>
            <a:off x="5638680" y="304920"/>
            <a:ext cx="3276720" cy="984240"/>
          </a:xfrm>
          <a:prstGeom prst="rect">
            <a:avLst/>
          </a:prstGeom>
          <a:noFill/>
          <a:ln w="0">
            <a:noFill/>
          </a:ln>
        </p:spPr>
      </p:pic>
      <p:sp>
        <p:nvSpPr>
          <p:cNvPr id="4" name="PlaceHolder 3"/>
          <p:cNvSpPr>
            <a:spLocks noGrp="1"/>
          </p:cNvSpPr>
          <p:nvPr>
            <p:ph type="sldNum" idx="3"/>
          </p:nvPr>
        </p:nvSpPr>
        <p:spPr/>
        <p:txBody>
          <a:bodyPr/>
          <a:p>
            <a:fld id="{726B5D55-9F64-4B1A-92E1-1A48051E8F81}" type="slidenum">
              <a:t>13</a:t>
            </a:fld>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2" name="EPSA_newlogo" descr=""/>
          <p:cNvPicPr/>
          <p:nvPr/>
        </p:nvPicPr>
        <p:blipFill>
          <a:blip r:embed="rId1"/>
          <a:stretch/>
        </p:blipFill>
        <p:spPr>
          <a:xfrm>
            <a:off x="5638680" y="304920"/>
            <a:ext cx="3276720" cy="984240"/>
          </a:xfrm>
          <a:prstGeom prst="rect">
            <a:avLst/>
          </a:prstGeom>
          <a:noFill/>
          <a:ln w="0">
            <a:noFill/>
          </a:ln>
        </p:spPr>
      </p:pic>
      <p:sp>
        <p:nvSpPr>
          <p:cNvPr id="23" name=""/>
          <p:cNvSpPr/>
          <p:nvPr/>
        </p:nvSpPr>
        <p:spPr>
          <a:xfrm>
            <a:off x="0" y="380880"/>
            <a:ext cx="488808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Who We Are</a:t>
            </a:r>
            <a:endParaRPr b="0" lang="en-US" sz="3600" strike="noStrike" u="none">
              <a:solidFill>
                <a:srgbClr val="000000"/>
              </a:solidFill>
              <a:effectLst/>
              <a:uFillTx/>
              <a:latin typeface="Times New Roman"/>
            </a:endParaRPr>
          </a:p>
        </p:txBody>
      </p:sp>
      <p:sp>
        <p:nvSpPr>
          <p:cNvPr id="24" name=""/>
          <p:cNvSpPr/>
          <p:nvPr/>
        </p:nvSpPr>
        <p:spPr>
          <a:xfrm>
            <a:off x="1050840" y="1717560"/>
            <a:ext cx="7255080" cy="4572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 name=""/>
          <p:cNvSpPr/>
          <p:nvPr/>
        </p:nvSpPr>
        <p:spPr>
          <a:xfrm>
            <a:off x="1066680" y="1905120"/>
            <a:ext cx="7315200" cy="411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The Electric Power Supply Association represents over 30 electric power suppliers in the wholesale market</a:t>
            </a:r>
            <a:endParaRPr b="0" lang="en-US" sz="32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Independent members, and</a:t>
            </a:r>
            <a:endParaRPr b="0" lang="en-US" sz="24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Members affiliated with Investor Owned Utilities</a:t>
            </a:r>
            <a:endParaRPr b="0" lang="en-US" sz="24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Members in U.S. and Canada</a:t>
            </a:r>
            <a:endParaRPr b="0" lang="en-US" sz="24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Participate in NERC Stakeholder Committee and various committees and working groups</a:t>
            </a:r>
            <a:endParaRPr b="0" lang="en-US" sz="2400" strike="noStrike" u="none">
              <a:solidFill>
                <a:srgbClr val="000000"/>
              </a:solidFill>
              <a:effectLst/>
              <a:uFillTx/>
              <a:latin typeface="Times New Roman"/>
            </a:endParaRPr>
          </a:p>
          <a:p>
            <a:pPr lvl="1" marL="4572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Many also own and operate wholesale electric trading operations </a:t>
            </a: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08034A1-9011-4A58-9361-5B282989CF67}" type="slidenum">
              <a:t>2</a:t>
            </a:fld>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0" y="228240"/>
            <a:ext cx="556272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Electric Industry Sees Value in EISB</a:t>
            </a:r>
            <a:endParaRPr b="0" lang="en-US" sz="3600" strike="noStrike" u="none">
              <a:solidFill>
                <a:srgbClr val="000000"/>
              </a:solidFill>
              <a:effectLst/>
              <a:uFillTx/>
              <a:latin typeface="Times New Roman"/>
            </a:endParaRPr>
          </a:p>
        </p:txBody>
      </p:sp>
      <p:pic>
        <p:nvPicPr>
          <p:cNvPr id="27" name="EPSA_newlogo" descr=""/>
          <p:cNvPicPr/>
          <p:nvPr/>
        </p:nvPicPr>
        <p:blipFill>
          <a:blip r:embed="rId1"/>
          <a:stretch/>
        </p:blipFill>
        <p:spPr>
          <a:xfrm>
            <a:off x="5638680" y="304920"/>
            <a:ext cx="3276720" cy="984240"/>
          </a:xfrm>
          <a:prstGeom prst="rect">
            <a:avLst/>
          </a:prstGeom>
          <a:noFill/>
          <a:ln w="0">
            <a:noFill/>
          </a:ln>
        </p:spPr>
      </p:pic>
      <p:sp>
        <p:nvSpPr>
          <p:cNvPr id="28" name="PlaceHolder 2"/>
          <p:cNvSpPr>
            <a:spLocks noGrp="1"/>
          </p:cNvSpPr>
          <p:nvPr>
            <p:ph/>
          </p:nvPr>
        </p:nvSpPr>
        <p:spPr>
          <a:xfrm>
            <a:off x="990720" y="1523880"/>
            <a:ext cx="7772400" cy="4152960"/>
          </a:xfrm>
          <a:prstGeom prst="rect">
            <a:avLst/>
          </a:prstGeom>
          <a:noFill/>
          <a:ln w="0">
            <a:noFill/>
          </a:ln>
        </p:spPr>
        <p:txBody>
          <a:bodyPr lIns="92160" rIns="92160" tIns="46080" bIns="46080" anchor="t">
            <a:normAutofit/>
          </a:bodyPr>
          <a:p>
            <a:pPr marL="343080" indent="-343080">
              <a:lnSpc>
                <a:spcPct val="90000"/>
              </a:lnSpc>
              <a:spcBef>
                <a:spcPts val="7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Support formation of EISB with a quadrant for Wholesale Electric Standards </a:t>
            </a:r>
            <a:endParaRPr b="0" lang="en-US" sz="2800" strike="noStrike" u="none">
              <a:solidFill>
                <a:srgbClr val="000000"/>
              </a:solidFill>
              <a:effectLst/>
              <a:uFillTx/>
              <a:latin typeface="Arial"/>
            </a:endParaRPr>
          </a:p>
          <a:p>
            <a:pPr lvl="1" marL="743040" indent="-28584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We seek for all quadrants in EISB these key principles:</a:t>
            </a:r>
            <a:endParaRPr b="0" lang="en-US" sz="2400" strike="noStrike" u="none">
              <a:solidFill>
                <a:srgbClr val="000000"/>
              </a:solidFill>
              <a:effectLst/>
              <a:uFillTx/>
              <a:latin typeface="Arial"/>
            </a:endParaRPr>
          </a:p>
          <a:p>
            <a:pPr lvl="2" marL="1143000" indent="-228600">
              <a:lnSpc>
                <a:spcPct val="90000"/>
              </a:lnSpc>
              <a:spcBef>
                <a:spcPts val="499"/>
              </a:spcBef>
              <a:buClr>
                <a:srgbClr val="000000"/>
              </a:buClr>
              <a:buSzPct val="7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 sector may dominate the standards setting process</a:t>
            </a:r>
            <a:endParaRPr b="0" lang="en-US" sz="2000" strike="noStrike" u="none">
              <a:solidFill>
                <a:srgbClr val="000000"/>
              </a:solidFill>
              <a:effectLst/>
              <a:uFillTx/>
              <a:latin typeface="Arial"/>
            </a:endParaRPr>
          </a:p>
          <a:p>
            <a:pPr lvl="2" marL="1143000" indent="-228600">
              <a:lnSpc>
                <a:spcPct val="90000"/>
              </a:lnSpc>
              <a:spcBef>
                <a:spcPts val="499"/>
              </a:spcBef>
              <a:buClr>
                <a:srgbClr val="000000"/>
              </a:buClr>
              <a:buSzPct val="7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Governmental oversight over all quadrants</a:t>
            </a:r>
            <a:endParaRPr b="0" lang="en-US" sz="2000" strike="noStrike" u="none">
              <a:solidFill>
                <a:srgbClr val="000000"/>
              </a:solidFill>
              <a:effectLst/>
              <a:uFillTx/>
              <a:latin typeface="Arial"/>
            </a:endParaRPr>
          </a:p>
          <a:p>
            <a:pPr lvl="3" marL="1600200" indent="-228600">
              <a:lnSpc>
                <a:spcPct val="90000"/>
              </a:lnSpc>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powerful consensus building incentive</a:t>
            </a:r>
            <a:endParaRPr b="0" lang="en-US" sz="1800" strike="noStrike" u="none">
              <a:solidFill>
                <a:srgbClr val="000000"/>
              </a:solidFill>
              <a:effectLst/>
              <a:uFillTx/>
              <a:latin typeface="Arial"/>
            </a:endParaRPr>
          </a:p>
          <a:p>
            <a:pPr lvl="3" marL="1600200" indent="-228600">
              <a:lnSpc>
                <a:spcPct val="90000"/>
              </a:lnSpc>
              <a:spcBef>
                <a:spcPts val="451"/>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Governmental authority provides for compliance </a:t>
            </a:r>
            <a:endParaRPr b="0" lang="en-US" sz="1800" strike="noStrike" u="none">
              <a:solidFill>
                <a:srgbClr val="000000"/>
              </a:solidFill>
              <a:effectLst/>
              <a:uFillTx/>
              <a:latin typeface="Arial"/>
            </a:endParaRPr>
          </a:p>
          <a:p>
            <a:pPr marL="343080" indent="-343080">
              <a:lnSpc>
                <a:spcPct val="90000"/>
              </a:lnSpc>
              <a:spcBef>
                <a:spcPts val="7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We have questions about GISB Strawman II and the proposed Wholesale Electric Quadrant</a:t>
            </a:r>
            <a:endParaRPr b="0" lang="en-US" sz="2800" strike="noStrike" u="none">
              <a:solidFill>
                <a:srgbClr val="000000"/>
              </a:solidFill>
              <a:effectLst/>
              <a:uFillTx/>
              <a:latin typeface="Arial"/>
            </a:endParaRPr>
          </a:p>
          <a:p>
            <a:pPr lvl="1" marL="743040" indent="-28584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2" marL="1143000" indent="0">
              <a:lnSpc>
                <a:spcPct val="90000"/>
              </a:lnSpc>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05E19BB0-567E-4C58-93EA-FDEDB2703E0F}" type="slidenum">
              <a:t>3</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590040" y="266400"/>
            <a:ext cx="504828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GISB Strawman II</a:t>
            </a:r>
            <a:endParaRPr b="0" lang="en-US" sz="4400" strike="noStrike" u="none">
              <a:solidFill>
                <a:srgbClr val="000000"/>
              </a:solidFill>
              <a:effectLst/>
              <a:uFillTx/>
              <a:latin typeface="Times New Roman"/>
            </a:endParaRPr>
          </a:p>
        </p:txBody>
      </p:sp>
      <p:sp>
        <p:nvSpPr>
          <p:cNvPr id="30" name="PlaceHolder 2"/>
          <p:cNvSpPr>
            <a:spLocks noGrp="1"/>
          </p:cNvSpPr>
          <p:nvPr>
            <p:ph/>
          </p:nvPr>
        </p:nvSpPr>
        <p:spPr>
          <a:xfrm>
            <a:off x="1143000" y="1790640"/>
            <a:ext cx="7772400" cy="4152960"/>
          </a:xfrm>
          <a:prstGeom prst="rect">
            <a:avLst/>
          </a:prstGeom>
          <a:noFill/>
          <a:ln w="0">
            <a:noFill/>
          </a:ln>
        </p:spPr>
        <p:txBody>
          <a:bodyPr lIns="92160" rIns="92160" tIns="46080" bIns="4608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	</a:t>
            </a:r>
            <a:r>
              <a:rPr b="0" lang="en-US" sz="3200" strike="noStrike" u="none">
                <a:solidFill>
                  <a:srgbClr val="000000"/>
                </a:solidFill>
                <a:effectLst/>
                <a:uFillTx/>
                <a:latin typeface="Arial"/>
              </a:rPr>
              <a:t>“The activities of the new Organization would not extend to the development of standards for physical safety, physical reliability, facilities construction, equipment manufacture or the operation of natural gas or electrical equipment, such as those established and maintained by the AGA or NERC.” </a:t>
            </a:r>
            <a:endParaRPr b="0" lang="en-US" sz="32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pic>
        <p:nvPicPr>
          <p:cNvPr id="31" name="EPSA_newlogo" descr=""/>
          <p:cNvPicPr/>
          <p:nvPr/>
        </p:nvPicPr>
        <p:blipFill>
          <a:blip r:embed="rId1"/>
          <a:stretch/>
        </p:blipFill>
        <p:spPr>
          <a:xfrm>
            <a:off x="5638680" y="304920"/>
            <a:ext cx="3276720" cy="984240"/>
          </a:xfrm>
          <a:prstGeom prst="rect">
            <a:avLst/>
          </a:prstGeom>
          <a:noFill/>
          <a:ln w="0">
            <a:noFill/>
          </a:ln>
        </p:spPr>
      </p:pic>
      <p:sp>
        <p:nvSpPr>
          <p:cNvPr id="4" name="PlaceHolder 3"/>
          <p:cNvSpPr>
            <a:spLocks noGrp="1"/>
          </p:cNvSpPr>
          <p:nvPr>
            <p:ph type="sldNum" idx="3"/>
          </p:nvPr>
        </p:nvSpPr>
        <p:spPr/>
        <p:txBody>
          <a:bodyPr/>
          <a:p>
            <a:fld id="{0B50747A-EFCD-44EA-A71B-9286A850F1AC}" type="slidenum">
              <a:t>4</a:t>
            </a:fld>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2057400" y="228240"/>
            <a:ext cx="220968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a:rPr>
              <a:t>NERC</a:t>
            </a:r>
            <a:endParaRPr b="0" lang="en-US" sz="4800" strike="noStrike" u="none">
              <a:solidFill>
                <a:srgbClr val="000000"/>
              </a:solidFill>
              <a:effectLst/>
              <a:uFillTx/>
              <a:latin typeface="Times New Roman"/>
            </a:endParaRPr>
          </a:p>
        </p:txBody>
      </p:sp>
      <p:sp>
        <p:nvSpPr>
          <p:cNvPr id="33" name="PlaceHolder 2"/>
          <p:cNvSpPr>
            <a:spLocks noGrp="1"/>
          </p:cNvSpPr>
          <p:nvPr>
            <p:ph/>
          </p:nvPr>
        </p:nvSpPr>
        <p:spPr>
          <a:xfrm>
            <a:off x="1143000" y="1790640"/>
            <a:ext cx="7772400" cy="4152960"/>
          </a:xfrm>
          <a:prstGeom prst="rect">
            <a:avLst/>
          </a:prstGeom>
          <a:noFill/>
          <a:ln w="0">
            <a:noFill/>
          </a:ln>
        </p:spPr>
        <p:txBody>
          <a:bodyPr lIns="92160" rIns="92160" tIns="46080" bIns="46080" anchor="t">
            <a:normAutofit/>
          </a:bodyPr>
          <a:p>
            <a:pPr marL="343080" indent="-343080">
              <a:spcBef>
                <a:spcPts val="7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NERC Policies inextricably combine reliability and commercial requirements</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Physical reliability and business practices to implement market transactions overlap</a:t>
            </a:r>
            <a:endParaRPr b="0" lang="en-US" sz="2800" strike="noStrike" u="none">
              <a:solidFill>
                <a:srgbClr val="000000"/>
              </a:solidFill>
              <a:effectLst/>
              <a:uFillTx/>
              <a:latin typeface="Arial"/>
            </a:endParaRPr>
          </a:p>
          <a:p>
            <a:pPr marL="343080" indent="-343080">
              <a:spcBef>
                <a:spcPts val="7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Today, NERC does the “WHAT” - the core reliability requirement and the “HOW” - the business practice/procedure to satisfy the requirement </a:t>
            </a:r>
            <a:endParaRPr b="0" lang="en-US" sz="2800" strike="noStrike" u="none">
              <a:solidFill>
                <a:srgbClr val="000000"/>
              </a:solidFill>
              <a:effectLst/>
              <a:uFillTx/>
              <a:latin typeface="Arial"/>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pic>
        <p:nvPicPr>
          <p:cNvPr id="34" name="EPSA_newlogo" descr=""/>
          <p:cNvPicPr/>
          <p:nvPr/>
        </p:nvPicPr>
        <p:blipFill>
          <a:blip r:embed="rId1"/>
          <a:stretch/>
        </p:blipFill>
        <p:spPr>
          <a:xfrm>
            <a:off x="5638680" y="304920"/>
            <a:ext cx="3276720" cy="984240"/>
          </a:xfrm>
          <a:prstGeom prst="rect">
            <a:avLst/>
          </a:prstGeom>
          <a:noFill/>
          <a:ln w="0">
            <a:noFill/>
          </a:ln>
        </p:spPr>
      </p:pic>
      <p:sp>
        <p:nvSpPr>
          <p:cNvPr id="4" name="PlaceHolder 3"/>
          <p:cNvSpPr>
            <a:spLocks noGrp="1"/>
          </p:cNvSpPr>
          <p:nvPr>
            <p:ph type="sldNum" idx="3"/>
          </p:nvPr>
        </p:nvSpPr>
        <p:spPr/>
        <p:txBody>
          <a:bodyPr/>
          <a:p>
            <a:fld id="{7BCA20F6-F1FD-441A-B452-0EF8B0B56B9F}"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228600" y="228240"/>
            <a:ext cx="565776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a:rPr>
              <a:t>NERC/NAERO does the “WHAT”</a:t>
            </a:r>
            <a:endParaRPr b="0" lang="en-US" sz="4000" strike="noStrike" u="none">
              <a:solidFill>
                <a:srgbClr val="000000"/>
              </a:solidFill>
              <a:effectLst/>
              <a:uFillTx/>
              <a:latin typeface="Times New Roman"/>
            </a:endParaRPr>
          </a:p>
        </p:txBody>
      </p:sp>
      <p:sp>
        <p:nvSpPr>
          <p:cNvPr id="36" name="PlaceHolder 2"/>
          <p:cNvSpPr>
            <a:spLocks noGrp="1"/>
          </p:cNvSpPr>
          <p:nvPr>
            <p:ph/>
          </p:nvPr>
        </p:nvSpPr>
        <p:spPr>
          <a:xfrm>
            <a:off x="1143000" y="1790640"/>
            <a:ext cx="7772400" cy="4152960"/>
          </a:xfrm>
          <a:prstGeom prst="rect">
            <a:avLst/>
          </a:prstGeom>
          <a:noFill/>
          <a:ln w="0">
            <a:noFill/>
          </a:ln>
        </p:spPr>
        <p:txBody>
          <a:bodyPr lIns="92160" rIns="92160" tIns="46080" bIns="46080" anchor="t">
            <a:normAutofit/>
          </a:bodyPr>
          <a:p>
            <a:pPr marL="343080" indent="-343080">
              <a:lnSpc>
                <a:spcPct val="90000"/>
              </a:lnSpc>
              <a:spcBef>
                <a:spcPts val="7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However, NERC/NAERO’s charters provide for a </a:t>
            </a:r>
            <a:r>
              <a:rPr b="0" i="1" lang="en-US" sz="2800" strike="noStrike" u="none">
                <a:solidFill>
                  <a:srgbClr val="000000"/>
                </a:solidFill>
                <a:effectLst/>
                <a:uFillTx/>
                <a:latin typeface="Arial"/>
              </a:rPr>
              <a:t>reliability-only</a:t>
            </a:r>
            <a:r>
              <a:rPr b="0" lang="en-US" sz="2800" strike="noStrike" u="none">
                <a:solidFill>
                  <a:srgbClr val="000000"/>
                </a:solidFill>
                <a:effectLst/>
                <a:uFillTx/>
                <a:latin typeface="Arial"/>
              </a:rPr>
              <a:t> organization</a:t>
            </a:r>
            <a:endParaRPr b="0" lang="en-US" sz="2800" strike="noStrike" u="none">
              <a:solidFill>
                <a:srgbClr val="000000"/>
              </a:solidFill>
              <a:effectLst/>
              <a:uFillTx/>
              <a:latin typeface="Arial"/>
            </a:endParaRPr>
          </a:p>
          <a:p>
            <a:pPr marL="343080" indent="-343080">
              <a:lnSpc>
                <a:spcPct val="90000"/>
              </a:lnSpc>
              <a:spcBef>
                <a:spcPts val="7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The “HOW”, by default, is now done by NERC because no other organization exists to provide this function.</a:t>
            </a:r>
            <a:endParaRPr b="0" lang="en-US" sz="2800" strike="noStrike" u="none">
              <a:solidFill>
                <a:srgbClr val="000000"/>
              </a:solidFill>
              <a:effectLst/>
              <a:uFillTx/>
              <a:latin typeface="Arial"/>
            </a:endParaRPr>
          </a:p>
          <a:p>
            <a:pPr marL="343080" indent="-343080">
              <a:lnSpc>
                <a:spcPct val="90000"/>
              </a:lnSpc>
              <a:spcBef>
                <a:spcPts val="7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EISB/GISB has a proven fair and comparable process to develop the “HOW”  </a:t>
            </a:r>
            <a:endParaRPr b="0" lang="en-US" sz="2800" strike="noStrike" u="none">
              <a:solidFill>
                <a:srgbClr val="000000"/>
              </a:solidFill>
              <a:effectLst/>
              <a:uFillTx/>
              <a:latin typeface="Arial"/>
            </a:endParaRPr>
          </a:p>
          <a:p>
            <a:pPr marL="343080" indent="-343080">
              <a:lnSpc>
                <a:spcPct val="90000"/>
              </a:lnSpc>
              <a:spcBef>
                <a:spcPts val="7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NERC has a proven record for maintaining grid reliability but struggled with market issues</a:t>
            </a:r>
            <a:endParaRPr b="0" lang="en-US" sz="2800" strike="noStrike" u="none">
              <a:solidFill>
                <a:srgbClr val="000000"/>
              </a:solidFill>
              <a:effectLst/>
              <a:uFillTx/>
              <a:latin typeface="Arial"/>
            </a:endParaRPr>
          </a:p>
          <a:p>
            <a:pPr marL="34308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pic>
        <p:nvPicPr>
          <p:cNvPr id="37" name="EPSA_newlogo" descr=""/>
          <p:cNvPicPr/>
          <p:nvPr/>
        </p:nvPicPr>
        <p:blipFill>
          <a:blip r:embed="rId1"/>
          <a:stretch/>
        </p:blipFill>
        <p:spPr>
          <a:xfrm>
            <a:off x="5638680" y="304920"/>
            <a:ext cx="3276720" cy="984240"/>
          </a:xfrm>
          <a:prstGeom prst="rect">
            <a:avLst/>
          </a:prstGeom>
          <a:noFill/>
          <a:ln w="0">
            <a:noFill/>
          </a:ln>
        </p:spPr>
      </p:pic>
      <p:sp>
        <p:nvSpPr>
          <p:cNvPr id="4" name="PlaceHolder 3"/>
          <p:cNvSpPr>
            <a:spLocks noGrp="1"/>
          </p:cNvSpPr>
          <p:nvPr>
            <p:ph type="sldNum" idx="3"/>
          </p:nvPr>
        </p:nvSpPr>
        <p:spPr/>
        <p:txBody>
          <a:bodyPr/>
          <a:p>
            <a:fld id="{8B1A5890-ED8F-4815-A2C8-A92922474903}" type="slidenum">
              <a:t>6</a:t>
            </a:fld>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90040" y="266400"/>
            <a:ext cx="504828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NERC/EISB – Concerns on how to proceed</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39" name="PlaceHolder 2"/>
          <p:cNvSpPr>
            <a:spLocks noGrp="1"/>
          </p:cNvSpPr>
          <p:nvPr>
            <p:ph/>
          </p:nvPr>
        </p:nvSpPr>
        <p:spPr>
          <a:xfrm>
            <a:off x="1143000" y="1790640"/>
            <a:ext cx="7772400" cy="4152960"/>
          </a:xfrm>
          <a:prstGeom prst="rect">
            <a:avLst/>
          </a:prstGeom>
          <a:noFill/>
          <a:ln w="0">
            <a:noFill/>
          </a:ln>
        </p:spPr>
        <p:txBody>
          <a:bodyPr lIns="92160" rIns="92160" tIns="46080" bIns="46080" anchor="t">
            <a:normAutofit fontScale="92500" lnSpcReduction="9999"/>
          </a:bodyPr>
          <a:p>
            <a:pPr marL="343080" indent="-343080">
              <a:spcBef>
                <a:spcPts val="7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Reliability rules cross over to the commercial side</a:t>
            </a:r>
            <a:endParaRPr b="0" lang="en-US" sz="32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Difficult to separate</a:t>
            </a:r>
            <a:endParaRPr b="0" lang="en-US" sz="2800" strike="noStrike" u="none">
              <a:solidFill>
                <a:srgbClr val="000000"/>
              </a:solidFill>
              <a:effectLst/>
              <a:uFillTx/>
              <a:latin typeface="Arial"/>
            </a:endParaRPr>
          </a:p>
          <a:p>
            <a:pPr marL="343080" indent="-343080">
              <a:spcBef>
                <a:spcPts val="7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Who should lead the development of market interface standards?</a:t>
            </a:r>
            <a:endParaRPr b="0" lang="en-US" sz="32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EISB or NERC?</a:t>
            </a:r>
            <a:endParaRPr b="0" lang="en-US" sz="2800" strike="noStrike" u="none">
              <a:solidFill>
                <a:srgbClr val="000000"/>
              </a:solidFill>
              <a:effectLst/>
              <a:uFillTx/>
              <a:latin typeface="Arial"/>
            </a:endParaRPr>
          </a:p>
          <a:p>
            <a:pPr marL="343080" indent="-343080">
              <a:spcBef>
                <a:spcPts val="7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Rules should not conflict with each other </a:t>
            </a:r>
            <a:endParaRPr b="0" lang="en-US" sz="3200" strike="noStrike" u="none">
              <a:solidFill>
                <a:srgbClr val="000000"/>
              </a:solidFill>
              <a:effectLst/>
              <a:uFillTx/>
              <a:latin typeface="Arial"/>
            </a:endParaRPr>
          </a:p>
        </p:txBody>
      </p:sp>
      <p:pic>
        <p:nvPicPr>
          <p:cNvPr id="40" name="EPSA_newlogo" descr=""/>
          <p:cNvPicPr/>
          <p:nvPr/>
        </p:nvPicPr>
        <p:blipFill>
          <a:blip r:embed="rId1"/>
          <a:stretch/>
        </p:blipFill>
        <p:spPr>
          <a:xfrm>
            <a:off x="5638680" y="304920"/>
            <a:ext cx="3276720" cy="984240"/>
          </a:xfrm>
          <a:prstGeom prst="rect">
            <a:avLst/>
          </a:prstGeom>
          <a:noFill/>
          <a:ln w="0">
            <a:noFill/>
          </a:ln>
        </p:spPr>
      </p:pic>
      <p:sp>
        <p:nvSpPr>
          <p:cNvPr id="4" name="PlaceHolder 3"/>
          <p:cNvSpPr>
            <a:spLocks noGrp="1"/>
          </p:cNvSpPr>
          <p:nvPr>
            <p:ph type="sldNum" idx="3"/>
          </p:nvPr>
        </p:nvSpPr>
        <p:spPr/>
        <p:txBody>
          <a:bodyPr/>
          <a:p>
            <a:fld id="{B4BFCAB4-BCAA-4F9B-BED8-4D4AEEBAB330}" type="slidenum">
              <a:t>7</a:t>
            </a:fld>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533520" y="266400"/>
            <a:ext cx="495288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NERC/EISB </a:t>
            </a:r>
            <a:r>
              <a:rPr b="0" lang="en-US" sz="4000" strike="noStrike" u="none">
                <a:solidFill>
                  <a:srgbClr val="000000"/>
                </a:solidFill>
                <a:effectLst/>
                <a:uFillTx/>
                <a:latin typeface="Arial"/>
              </a:rPr>
              <a:t>Transition</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42" name="PlaceHolder 2"/>
          <p:cNvSpPr>
            <a:spLocks noGrp="1"/>
          </p:cNvSpPr>
          <p:nvPr>
            <p:ph/>
          </p:nvPr>
        </p:nvSpPr>
        <p:spPr>
          <a:xfrm>
            <a:off x="1143000" y="1790640"/>
            <a:ext cx="7772400" cy="4152960"/>
          </a:xfrm>
          <a:prstGeom prst="rect">
            <a:avLst/>
          </a:prstGeom>
          <a:noFill/>
          <a:ln w="0">
            <a:noFill/>
          </a:ln>
        </p:spPr>
        <p:txBody>
          <a:bodyPr lIns="92160" rIns="92160" tIns="46080" bIns="46080" anchor="t">
            <a:normAutofit/>
          </a:bodyPr>
          <a:p>
            <a:pPr marL="343080" indent="-343080">
              <a:spcBef>
                <a:spcPts val="79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Possible solutions</a:t>
            </a:r>
            <a:endParaRPr b="0" lang="en-US" sz="32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Single organization/single process</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Two organization with coordinated processes</a:t>
            </a:r>
            <a:endParaRPr b="0" lang="en-US" sz="2800" strike="noStrike" u="none">
              <a:solidFill>
                <a:srgbClr val="000000"/>
              </a:solidFill>
              <a:effectLst/>
              <a:uFillTx/>
              <a:latin typeface="Arial"/>
            </a:endParaRPr>
          </a:p>
          <a:p>
            <a:pPr lvl="2" marL="1143000" indent="-228600">
              <a:spcBef>
                <a:spcPts val="601"/>
              </a:spcBef>
              <a:buClr>
                <a:srgbClr val="000000"/>
              </a:buClr>
              <a:buSzPct val="7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NERC develops “What” - core reliability standards</a:t>
            </a:r>
            <a:endParaRPr b="0" lang="en-US" sz="2400" strike="noStrike" u="none">
              <a:solidFill>
                <a:srgbClr val="000000"/>
              </a:solidFill>
              <a:effectLst/>
              <a:uFillTx/>
              <a:latin typeface="Arial"/>
            </a:endParaRPr>
          </a:p>
          <a:p>
            <a:pPr lvl="2" marL="1143000" indent="-228600">
              <a:spcBef>
                <a:spcPts val="601"/>
              </a:spcBef>
              <a:buClr>
                <a:srgbClr val="000000"/>
              </a:buClr>
              <a:buSzPct val="7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EISB develops the “How” - business practices</a:t>
            </a:r>
            <a:endParaRPr b="0" lang="en-US" sz="2400" strike="noStrike" u="none">
              <a:solidFill>
                <a:srgbClr val="000000"/>
              </a:solidFill>
              <a:effectLst/>
              <a:uFillTx/>
              <a:latin typeface="Arial"/>
            </a:endParaRPr>
          </a:p>
        </p:txBody>
      </p:sp>
      <p:pic>
        <p:nvPicPr>
          <p:cNvPr id="43" name="EPSA_newlogo" descr=""/>
          <p:cNvPicPr/>
          <p:nvPr/>
        </p:nvPicPr>
        <p:blipFill>
          <a:blip r:embed="rId1"/>
          <a:stretch/>
        </p:blipFill>
        <p:spPr>
          <a:xfrm>
            <a:off x="5638680" y="304920"/>
            <a:ext cx="3276720" cy="984240"/>
          </a:xfrm>
          <a:prstGeom prst="rect">
            <a:avLst/>
          </a:prstGeom>
          <a:noFill/>
          <a:ln w="0">
            <a:noFill/>
          </a:ln>
        </p:spPr>
      </p:pic>
      <p:sp>
        <p:nvSpPr>
          <p:cNvPr id="4" name="PlaceHolder 3"/>
          <p:cNvSpPr>
            <a:spLocks noGrp="1"/>
          </p:cNvSpPr>
          <p:nvPr>
            <p:ph type="sldNum" idx="3"/>
          </p:nvPr>
        </p:nvSpPr>
        <p:spPr/>
        <p:txBody>
          <a:bodyPr/>
          <a:p>
            <a:fld id="{E411D757-DA90-44C4-A665-0870E075F4E7}" type="slidenum">
              <a:t>8</a:t>
            </a:fld>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360" y="266400"/>
            <a:ext cx="5715000" cy="1104840"/>
          </a:xfrm>
          <a:prstGeom prst="rect">
            <a:avLst/>
          </a:prstGeom>
          <a:noFill/>
          <a:ln w="0">
            <a:noFill/>
          </a:ln>
          <a:effectLst>
            <a:outerShdw dist="17819" dir="2700000" blurRad="0" rotWithShape="0">
              <a:srgbClr val="ffffff"/>
            </a:outerShdw>
          </a:effectLst>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Critical Considerations for Development of the Segments</a:t>
            </a:r>
            <a:endParaRPr b="0" lang="en-US" sz="3200" strike="noStrike" u="none">
              <a:solidFill>
                <a:srgbClr val="000000"/>
              </a:solidFill>
              <a:effectLst/>
              <a:uFillTx/>
              <a:latin typeface="Times New Roman"/>
            </a:endParaRPr>
          </a:p>
        </p:txBody>
      </p:sp>
      <p:sp>
        <p:nvSpPr>
          <p:cNvPr id="45" name="PlaceHolder 2"/>
          <p:cNvSpPr>
            <a:spLocks noGrp="1"/>
          </p:cNvSpPr>
          <p:nvPr>
            <p:ph/>
          </p:nvPr>
        </p:nvSpPr>
        <p:spPr>
          <a:xfrm>
            <a:off x="1143000" y="1790640"/>
            <a:ext cx="7772400" cy="4152960"/>
          </a:xfrm>
          <a:prstGeom prst="rect">
            <a:avLst/>
          </a:prstGeom>
          <a:noFill/>
          <a:ln w="0">
            <a:noFill/>
          </a:ln>
        </p:spPr>
        <p:txBody>
          <a:bodyPr lIns="92160" rIns="92160" tIns="46080" bIns="46080" anchor="t">
            <a:normAutofit/>
          </a:bodyPr>
          <a:p>
            <a:pPr marL="343080" indent="-343080">
              <a:spcBef>
                <a:spcPts val="799"/>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GISB segments do not translate over to the Wholesale Electric Quadrant</a:t>
            </a:r>
            <a:endParaRPr b="0" lang="en-US" sz="32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Pipelines have been unbundled from the distributors and the producers</a:t>
            </a:r>
            <a:endParaRPr b="0" lang="en-US" sz="2800" strike="noStrike" u="none">
              <a:solidFill>
                <a:srgbClr val="000000"/>
              </a:solidFill>
              <a:effectLst/>
              <a:uFillTx/>
              <a:latin typeface="Arial"/>
            </a:endParaRPr>
          </a:p>
          <a:p>
            <a:pPr lvl="2" marL="1143000" indent="-228600">
              <a:spcBef>
                <a:spcPts val="601"/>
              </a:spcBef>
              <a:buClr>
                <a:srgbClr val="000000"/>
              </a:buClr>
              <a:buSzPct val="75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Transmission Providers are still bundled with their generation and the local distribution organization within their companies</a:t>
            </a:r>
            <a:endParaRPr b="0" lang="en-US" sz="24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Electric industry requires more precise definitions</a:t>
            </a:r>
            <a:endParaRPr b="0" lang="en-US" sz="2800" strike="noStrike" u="none">
              <a:solidFill>
                <a:srgbClr val="000000"/>
              </a:solidFill>
              <a:effectLst/>
              <a:uFillTx/>
              <a:latin typeface="Arial"/>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pic>
        <p:nvPicPr>
          <p:cNvPr id="46" name="EPSA_newlogo" descr=""/>
          <p:cNvPicPr/>
          <p:nvPr/>
        </p:nvPicPr>
        <p:blipFill>
          <a:blip r:embed="rId1"/>
          <a:stretch/>
        </p:blipFill>
        <p:spPr>
          <a:xfrm>
            <a:off x="5638680" y="304920"/>
            <a:ext cx="3276720" cy="984240"/>
          </a:xfrm>
          <a:prstGeom prst="rect">
            <a:avLst/>
          </a:prstGeom>
          <a:noFill/>
          <a:ln w="0">
            <a:noFill/>
          </a:ln>
        </p:spPr>
      </p:pic>
      <p:sp>
        <p:nvSpPr>
          <p:cNvPr id="4" name="PlaceHolder 3"/>
          <p:cNvSpPr>
            <a:spLocks noGrp="1"/>
          </p:cNvSpPr>
          <p:nvPr>
            <p:ph type="sldNum" idx="3"/>
          </p:nvPr>
        </p:nvSpPr>
        <p:spPr/>
        <p:txBody>
          <a:bodyPr/>
          <a:p>
            <a:fld id="{D688D573-8114-47FB-83A9-A194B1E7E51F}" type="slidenum">
              <a:t>9</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2293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2000-03-14T13:43:06Z</dcterms:created>
  <dc:creator>Corporate User</dc:creator>
  <dc:description/>
  <dc:language>en-US</dc:language>
  <cp:lastModifiedBy>cyeung</cp:lastModifiedBy>
  <cp:lastPrinted>2001-08-14T19:03:15Z</cp:lastPrinted>
  <dcterms:modified xsi:type="dcterms:W3CDTF">2001-08-15T10:20:00Z</dcterms:modified>
  <cp:revision>144</cp:revision>
  <dc:subject/>
  <dc:title>Philadelphia Story:  Northeastern Status Quo Vs. Marketer’s Dream</dc:title>
</cp:coreProperties>
</file>