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_rels/slide1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19.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7.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19.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_rels/presentation.xml.rels" ContentType="application/vnd.openxmlformats-package.relationships+xml"/>
  <Override PartName="/ppt/embeddings/oleObject1.xlsx" ContentType="application/vnd.openxmlformats-officedocument.spreadsheetml.sheet"/>
  <Override PartName="/ppt/embeddings/oleObject1.bin" ContentType="application/vnd.openxmlformats-officedocument.oleObject"/>
  <Override PartName="/ppt/embeddings/oleObject2.xlsx" ContentType="application/vnd.openxmlformats-officedocument.spreadsheetml.sheet"/>
  <Override PartName="/ppt/embeddings/oleObject3.xlsx" ContentType="application/vnd.openxmlformats-officedocument.spreadsheetml.sheet"/>
  <Override PartName="/ppt/media/image9.wmf" ContentType="image/x-wmf"/>
  <Override PartName="/ppt/media/image18.wmf" ContentType="image/x-wmf"/>
  <Override PartName="/ppt/media/image20.wmf" ContentType="image/x-wmf"/>
  <Override PartName="/ppt/media/image13.png" ContentType="image/png"/>
  <Override PartName="/ppt/media/image8.wmf" ContentType="image/x-wmf"/>
  <Override PartName="/ppt/media/image17.wmf" ContentType="image/x-wmf"/>
  <Override PartName="/ppt/media/image12.png" ContentType="image/png"/>
  <Override PartName="/ppt/media/image11.wmf" ContentType="image/x-wmf"/>
  <Override PartName="/ppt/media/image2.wmf" ContentType="image/x-wmf"/>
  <Override PartName="/ppt/media/image22.wmf" ContentType="image/x-wmf"/>
  <Override PartName="/ppt/media/image6.wmf" ContentType="image/x-wmf"/>
  <Override PartName="/ppt/media/image10.wmf" ContentType="image/x-wmf"/>
  <Override PartName="/ppt/media/image5.wmf" ContentType="image/x-wmf"/>
  <Override PartName="/ppt/media/image21.wmf" ContentType="image/x-wmf"/>
  <Override PartName="/ppt/media/image19.wmf" ContentType="image/x-wmf"/>
  <Override PartName="/ppt/media/image16.png" ContentType="image/png"/>
  <Override PartName="/ppt/media/image15.png" ContentType="image/png"/>
  <Override PartName="/ppt/media/image14.png" ContentType="image/png"/>
  <Override PartName="/ppt/media/image1.png" ContentType="image/png"/>
  <Override PartName="/ppt/media/image3.wmf" ContentType="image/x-wmf"/>
  <Override PartName="/ppt/media/image4.wmf" ContentType="image/x-wmf"/>
  <Override PartName="/ppt/media/image7.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9144000" cy="6858000"/>
  <p:notesSz cx="69088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Click to edit the title text format</a:t>
            </a:r>
            <a:endParaRPr b="1" i="1" lang="en-US" sz="3200" strike="noStrike" u="none">
              <a:solidFill>
                <a:srgbClr val="000000"/>
              </a:solidFill>
              <a:effectLst/>
              <a:uFillTx/>
              <a:latin typeface="Book Antiqua"/>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Click to edit the outline text format</a:t>
            </a:r>
            <a:endParaRPr b="0" lang="en-US" sz="2800" strike="noStrike" u="none">
              <a:solidFill>
                <a:srgbClr val="000000"/>
              </a:solidFill>
              <a:effectLst/>
              <a:uFillTx/>
              <a:latin typeface="Book Antiqua"/>
            </a:endParaRPr>
          </a:p>
          <a:p>
            <a:pPr lvl="1" marL="743040" indent="-28584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Second Outline Level</a:t>
            </a:r>
            <a:endParaRPr b="0" lang="en-US" sz="2800" strike="noStrike" u="none">
              <a:solidFill>
                <a:srgbClr val="000000"/>
              </a:solidFill>
              <a:effectLst/>
              <a:uFillTx/>
              <a:latin typeface="Book Antiqua"/>
            </a:endParaRPr>
          </a:p>
          <a:p>
            <a:pPr lvl="2" marL="11430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Third Outline Level</a:t>
            </a:r>
            <a:endParaRPr b="0" lang="en-US" sz="2800" strike="noStrike" u="none">
              <a:solidFill>
                <a:srgbClr val="000000"/>
              </a:solidFill>
              <a:effectLst/>
              <a:uFillTx/>
              <a:latin typeface="Book Antiqua"/>
            </a:endParaRPr>
          </a:p>
          <a:p>
            <a:pPr lvl="3" marL="16002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Fourth Outline Level</a:t>
            </a:r>
            <a:endParaRPr b="0" lang="en-US" sz="2800" strike="noStrike" u="none">
              <a:solidFill>
                <a:srgbClr val="000000"/>
              </a:solidFill>
              <a:effectLst/>
              <a:uFillTx/>
              <a:latin typeface="Book Antiqua"/>
            </a:endParaRPr>
          </a:p>
          <a:p>
            <a:pPr lvl="4"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Fifth Outline Level</a:t>
            </a:r>
            <a:endParaRPr b="0" lang="en-US" sz="2800" strike="noStrike" u="none">
              <a:solidFill>
                <a:srgbClr val="000000"/>
              </a:solidFill>
              <a:effectLst/>
              <a:uFillTx/>
              <a:latin typeface="Book Antiqua"/>
            </a:endParaRPr>
          </a:p>
          <a:p>
            <a:pPr lvl="5"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Sixth Outline Level</a:t>
            </a:r>
            <a:endParaRPr b="0" lang="en-US" sz="2800" strike="noStrike" u="none">
              <a:solidFill>
                <a:srgbClr val="000000"/>
              </a:solidFill>
              <a:effectLst/>
              <a:uFillTx/>
              <a:latin typeface="Book Antiqua"/>
            </a:endParaRPr>
          </a:p>
          <a:p>
            <a:pPr lvl="6"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Seventh Outline Level</a:t>
            </a:r>
            <a:endParaRPr b="0" lang="en-US" sz="2800" strike="noStrike" u="none">
              <a:solidFill>
                <a:srgbClr val="000000"/>
              </a:solidFill>
              <a:effectLst/>
              <a:uFillTx/>
              <a:latin typeface="Book Antiqua"/>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6B44460-24E3-4A64-AE97-4353DBB60AD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C10B89B-9BC5-4C94-B8CD-35B666F40503}"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4038480" y="3057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Click to edit the title text format</a:t>
            </a:r>
            <a:endParaRPr b="1" i="1" lang="en-US" sz="3200" strike="noStrike" u="none">
              <a:solidFill>
                <a:srgbClr val="000000"/>
              </a:solidFill>
              <a:effectLst/>
              <a:uFillTx/>
              <a:latin typeface="Book Antiqua"/>
            </a:endParaRPr>
          </a:p>
        </p:txBody>
      </p:sp>
      <p:sp>
        <p:nvSpPr>
          <p:cNvPr id="7"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Click to edit the outline text format</a:t>
            </a:r>
            <a:endParaRPr b="0" lang="en-US" sz="2800" strike="noStrike" u="none">
              <a:solidFill>
                <a:srgbClr val="000000"/>
              </a:solidFill>
              <a:effectLst/>
              <a:uFillTx/>
              <a:latin typeface="Book Antiqua"/>
            </a:endParaRPr>
          </a:p>
          <a:p>
            <a:pPr lvl="1" marL="743040" indent="-28584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Second Outline Level</a:t>
            </a:r>
            <a:endParaRPr b="0" lang="en-US" sz="2800" strike="noStrike" u="none">
              <a:solidFill>
                <a:srgbClr val="000000"/>
              </a:solidFill>
              <a:effectLst/>
              <a:uFillTx/>
              <a:latin typeface="Book Antiqua"/>
            </a:endParaRPr>
          </a:p>
          <a:p>
            <a:pPr lvl="2" marL="11430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Third Outline Level</a:t>
            </a:r>
            <a:endParaRPr b="0" lang="en-US" sz="2800" strike="noStrike" u="none">
              <a:solidFill>
                <a:srgbClr val="000000"/>
              </a:solidFill>
              <a:effectLst/>
              <a:uFillTx/>
              <a:latin typeface="Book Antiqua"/>
            </a:endParaRPr>
          </a:p>
          <a:p>
            <a:pPr lvl="3" marL="16002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Fourth Outline Level</a:t>
            </a:r>
            <a:endParaRPr b="0" lang="en-US" sz="2800" strike="noStrike" u="none">
              <a:solidFill>
                <a:srgbClr val="000000"/>
              </a:solidFill>
              <a:effectLst/>
              <a:uFillTx/>
              <a:latin typeface="Book Antiqua"/>
            </a:endParaRPr>
          </a:p>
          <a:p>
            <a:pPr lvl="4"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Fifth Outline Level</a:t>
            </a:r>
            <a:endParaRPr b="0" lang="en-US" sz="2800" strike="noStrike" u="none">
              <a:solidFill>
                <a:srgbClr val="000000"/>
              </a:solidFill>
              <a:effectLst/>
              <a:uFillTx/>
              <a:latin typeface="Book Antiqua"/>
            </a:endParaRPr>
          </a:p>
          <a:p>
            <a:pPr lvl="5"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Sixth Outline Level</a:t>
            </a:r>
            <a:endParaRPr b="0" lang="en-US" sz="2800" strike="noStrike" u="none">
              <a:solidFill>
                <a:srgbClr val="000000"/>
              </a:solidFill>
              <a:effectLst/>
              <a:uFillTx/>
              <a:latin typeface="Book Antiqua"/>
            </a:endParaRPr>
          </a:p>
          <a:p>
            <a:pPr lvl="6"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Seventh Outline Level</a:t>
            </a:r>
            <a:endParaRPr b="0" lang="en-US" sz="2800" strike="noStrike" u="none">
              <a:solidFill>
                <a:srgbClr val="000000"/>
              </a:solidFill>
              <a:effectLst/>
              <a:uFillTx/>
              <a:latin typeface="Book Antiqua"/>
            </a:endParaRPr>
          </a:p>
        </p:txBody>
      </p:sp>
      <p:sp>
        <p:nvSpPr>
          <p:cNvPr id="8" name="PlaceHolder 3"/>
          <p:cNvSpPr>
            <a:spLocks noGrp="1"/>
          </p:cNvSpPr>
          <p:nvPr>
            <p:ph type="dt" idx="4"/>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38314B1-30CF-4B53-815D-904F68FFD30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9" name="PlaceHolder 4"/>
          <p:cNvSpPr>
            <a:spLocks noGrp="1"/>
          </p:cNvSpPr>
          <p:nvPr>
            <p:ph type="ftr" idx="5"/>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0" name="PlaceHolder 5"/>
          <p:cNvSpPr>
            <a:spLocks noGrp="1"/>
          </p:cNvSpPr>
          <p:nvPr>
            <p:ph type="sldNum" idx="6"/>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DFDE54F-EE34-4534-BE09-8045F279FB46}"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4038480" y="3057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bl" preserve="1">
  <p:cSld name="Default">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Click to edit the title text format</a:t>
            </a:r>
            <a:endParaRPr b="1" i="1" lang="en-US" sz="3200" strike="noStrike" u="none">
              <a:solidFill>
                <a:srgbClr val="000000"/>
              </a:solidFill>
              <a:effectLst/>
              <a:uFillTx/>
              <a:latin typeface="Book Antiqua"/>
            </a:endParaRPr>
          </a:p>
        </p:txBody>
      </p:sp>
      <p:sp>
        <p:nvSpPr>
          <p:cNvPr id="12"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Click to edit the outline text format</a:t>
            </a:r>
            <a:endParaRPr b="0" lang="en-US" sz="2800" strike="noStrike" u="none">
              <a:solidFill>
                <a:srgbClr val="000000"/>
              </a:solidFill>
              <a:effectLst/>
              <a:uFillTx/>
              <a:latin typeface="Book Antiqua"/>
            </a:endParaRPr>
          </a:p>
          <a:p>
            <a:pPr lvl="1" marL="743040" indent="-28584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Second Outline Level</a:t>
            </a:r>
            <a:endParaRPr b="0" lang="en-US" sz="2800" strike="noStrike" u="none">
              <a:solidFill>
                <a:srgbClr val="000000"/>
              </a:solidFill>
              <a:effectLst/>
              <a:uFillTx/>
              <a:latin typeface="Book Antiqua"/>
            </a:endParaRPr>
          </a:p>
          <a:p>
            <a:pPr lvl="2" marL="11430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Third Outline Level</a:t>
            </a:r>
            <a:endParaRPr b="0" lang="en-US" sz="2800" strike="noStrike" u="none">
              <a:solidFill>
                <a:srgbClr val="000000"/>
              </a:solidFill>
              <a:effectLst/>
              <a:uFillTx/>
              <a:latin typeface="Book Antiqua"/>
            </a:endParaRPr>
          </a:p>
          <a:p>
            <a:pPr lvl="3" marL="16002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Fourth Outline Level</a:t>
            </a:r>
            <a:endParaRPr b="0" lang="en-US" sz="2800" strike="noStrike" u="none">
              <a:solidFill>
                <a:srgbClr val="000000"/>
              </a:solidFill>
              <a:effectLst/>
              <a:uFillTx/>
              <a:latin typeface="Book Antiqua"/>
            </a:endParaRPr>
          </a:p>
          <a:p>
            <a:pPr lvl="4"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Fifth Outline Level</a:t>
            </a:r>
            <a:endParaRPr b="0" lang="en-US" sz="2800" strike="noStrike" u="none">
              <a:solidFill>
                <a:srgbClr val="000000"/>
              </a:solidFill>
              <a:effectLst/>
              <a:uFillTx/>
              <a:latin typeface="Book Antiqua"/>
            </a:endParaRPr>
          </a:p>
          <a:p>
            <a:pPr lvl="5"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Sixth Outline Level</a:t>
            </a:r>
            <a:endParaRPr b="0" lang="en-US" sz="2800" strike="noStrike" u="none">
              <a:solidFill>
                <a:srgbClr val="000000"/>
              </a:solidFill>
              <a:effectLst/>
              <a:uFillTx/>
              <a:latin typeface="Book Antiqua"/>
            </a:endParaRPr>
          </a:p>
          <a:p>
            <a:pPr lvl="6"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Seventh Outline Level</a:t>
            </a:r>
            <a:endParaRPr b="0" lang="en-US" sz="2800" strike="noStrike" u="none">
              <a:solidFill>
                <a:srgbClr val="000000"/>
              </a:solidFill>
              <a:effectLst/>
              <a:uFillTx/>
              <a:latin typeface="Book Antiqua"/>
            </a:endParaRPr>
          </a:p>
        </p:txBody>
      </p:sp>
      <p:sp>
        <p:nvSpPr>
          <p:cNvPr id="13" name="PlaceHolder 3"/>
          <p:cNvSpPr>
            <a:spLocks noGrp="1"/>
          </p:cNvSpPr>
          <p:nvPr>
            <p:ph type="dt" idx="7"/>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172088C-3DA4-475A-9F5A-3F55B0C7CF6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4" name="PlaceHolder 4"/>
          <p:cNvSpPr>
            <a:spLocks noGrp="1"/>
          </p:cNvSpPr>
          <p:nvPr>
            <p:ph type="ftr" idx="8"/>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15" name="PlaceHolder 5"/>
          <p:cNvSpPr>
            <a:spLocks noGrp="1"/>
          </p:cNvSpPr>
          <p:nvPr>
            <p:ph type="sldNum" idx="9"/>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E5F2660-0964-4076-840A-E4343648DD6A}"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4038480" y="3057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Click to edit the title text format</a:t>
            </a:r>
            <a:endParaRPr b="1" i="1" lang="en-US" sz="3200" strike="noStrike" u="none">
              <a:solidFill>
                <a:srgbClr val="000000"/>
              </a:solidFill>
              <a:effectLst/>
              <a:uFillTx/>
              <a:latin typeface="Book Antiqua"/>
            </a:endParaRPr>
          </a:p>
        </p:txBody>
      </p:sp>
      <p:sp>
        <p:nvSpPr>
          <p:cNvPr id="17"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Click to edit the outline text format</a:t>
            </a:r>
            <a:endParaRPr b="0" lang="en-US" sz="2800" strike="noStrike" u="none">
              <a:solidFill>
                <a:srgbClr val="000000"/>
              </a:solidFill>
              <a:effectLst/>
              <a:uFillTx/>
              <a:latin typeface="Book Antiqua"/>
            </a:endParaRPr>
          </a:p>
          <a:p>
            <a:pPr lvl="1" marL="743040" indent="-28584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Second Outline Level</a:t>
            </a:r>
            <a:endParaRPr b="0" lang="en-US" sz="2800" strike="noStrike" u="none">
              <a:solidFill>
                <a:srgbClr val="000000"/>
              </a:solidFill>
              <a:effectLst/>
              <a:uFillTx/>
              <a:latin typeface="Book Antiqua"/>
            </a:endParaRPr>
          </a:p>
          <a:p>
            <a:pPr lvl="2" marL="11430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Third Outline Level</a:t>
            </a:r>
            <a:endParaRPr b="0" lang="en-US" sz="2800" strike="noStrike" u="none">
              <a:solidFill>
                <a:srgbClr val="000000"/>
              </a:solidFill>
              <a:effectLst/>
              <a:uFillTx/>
              <a:latin typeface="Book Antiqua"/>
            </a:endParaRPr>
          </a:p>
          <a:p>
            <a:pPr lvl="3" marL="16002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Fourth Outline Level</a:t>
            </a:r>
            <a:endParaRPr b="0" lang="en-US" sz="2800" strike="noStrike" u="none">
              <a:solidFill>
                <a:srgbClr val="000000"/>
              </a:solidFill>
              <a:effectLst/>
              <a:uFillTx/>
              <a:latin typeface="Book Antiqua"/>
            </a:endParaRPr>
          </a:p>
          <a:p>
            <a:pPr lvl="4"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Fifth Outline Level</a:t>
            </a:r>
            <a:endParaRPr b="0" lang="en-US" sz="2800" strike="noStrike" u="none">
              <a:solidFill>
                <a:srgbClr val="000000"/>
              </a:solidFill>
              <a:effectLst/>
              <a:uFillTx/>
              <a:latin typeface="Book Antiqua"/>
            </a:endParaRPr>
          </a:p>
          <a:p>
            <a:pPr lvl="5"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Sixth Outline Level</a:t>
            </a:r>
            <a:endParaRPr b="0" lang="en-US" sz="2800" strike="noStrike" u="none">
              <a:solidFill>
                <a:srgbClr val="000000"/>
              </a:solidFill>
              <a:effectLst/>
              <a:uFillTx/>
              <a:latin typeface="Book Antiqua"/>
            </a:endParaRPr>
          </a:p>
          <a:p>
            <a:pPr lvl="6" marL="2057400" indent="-228600">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Seventh Outline Level</a:t>
            </a:r>
            <a:endParaRPr b="0" lang="en-US" sz="2800" strike="noStrike" u="none">
              <a:solidFill>
                <a:srgbClr val="000000"/>
              </a:solidFill>
              <a:effectLst/>
              <a:uFillTx/>
              <a:latin typeface="Book Antiqua"/>
            </a:endParaRPr>
          </a:p>
        </p:txBody>
      </p:sp>
      <p:sp>
        <p:nvSpPr>
          <p:cNvPr id="18" name="PlaceHolder 3"/>
          <p:cNvSpPr>
            <a:spLocks noGrp="1"/>
          </p:cNvSpPr>
          <p:nvPr>
            <p:ph type="dt" idx="10"/>
          </p:nvPr>
        </p:nvSpPr>
        <p:spPr>
          <a:xfrm>
            <a:off x="68580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C20D5AB4-F8E3-4DD9-94C6-A36D4BEDE488}"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19" name="PlaceHolder 4"/>
          <p:cNvSpPr>
            <a:spLocks noGrp="1"/>
          </p:cNvSpPr>
          <p:nvPr>
            <p:ph type="ftr" idx="11"/>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0" name="PlaceHolder 5"/>
          <p:cNvSpPr>
            <a:spLocks noGrp="1"/>
          </p:cNvSpPr>
          <p:nvPr>
            <p:ph type="sldNum" idx="12"/>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D72EA67-B047-45E3-92FE-1099035B5F1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5" name=""/>
          <p:cNvSpPr/>
          <p:nvPr/>
        </p:nvSpPr>
        <p:spPr>
          <a:xfrm>
            <a:off x="4038480" y="3057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Click to edit the title text format</a:t>
            </a:r>
            <a:endParaRPr b="1" i="1" lang="en-US" sz="3200" strike="noStrike" u="none">
              <a:solidFill>
                <a:srgbClr val="000000"/>
              </a:solidFill>
              <a:effectLst/>
              <a:uFillTx/>
              <a:latin typeface="Book Antiqua"/>
            </a:endParaRPr>
          </a:p>
        </p:txBody>
      </p:sp>
      <p:sp>
        <p:nvSpPr>
          <p:cNvPr id="22" name="PlaceHolder 2"/>
          <p:cNvSpPr>
            <a:spLocks noGrp="1"/>
          </p:cNvSpPr>
          <p:nvPr>
            <p:ph type="dt" idx="13"/>
          </p:nvPr>
        </p:nvSpPr>
        <p:spPr>
          <a:xfrm>
            <a:off x="761760" y="6095880"/>
            <a:ext cx="190476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PlaceHolder 3"/>
          <p:cNvSpPr>
            <a:spLocks noGrp="1"/>
          </p:cNvSpPr>
          <p:nvPr>
            <p:ph type="ftr" idx="14"/>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24" name="PlaceHolder 4"/>
          <p:cNvSpPr>
            <a:spLocks noGrp="1"/>
          </p:cNvSpPr>
          <p:nvPr>
            <p:ph type="sldNum" idx="15"/>
          </p:nvPr>
        </p:nvSpPr>
        <p:spPr>
          <a:xfrm>
            <a:off x="6553080" y="6248520"/>
            <a:ext cx="1905120" cy="45720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27ECB40D-C6EA-49DB-9E67-4EB543ADE44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
        <p:nvSpPr>
          <p:cNvPr id="25" name=""/>
          <p:cNvSpPr/>
          <p:nvPr/>
        </p:nvSpPr>
        <p:spPr>
          <a:xfrm>
            <a:off x="4038480" y="3057480"/>
            <a:ext cx="9144000" cy="360"/>
          </a:xfrm>
          <a:prstGeom prst="rect">
            <a:avLst/>
          </a:prstGeom>
          <a:noFill/>
          <a:ln w="0">
            <a:noFill/>
          </a:ln>
        </p:spPr>
        <p:style>
          <a:lnRef idx="0"/>
          <a:fillRef idx="0"/>
          <a:effectRef idx="0"/>
          <a:fontRef idx="minor"/>
        </p:style>
        <p:txBody>
          <a:bodyPr lIns="90000" rIns="90000" tIns="-46440" bIns="-46440" anchor="t">
            <a:spAutoFit/>
          </a:bodyPr>
          <a:p>
            <a:endParaRPr b="0" lang="en-US" sz="2400" strike="noStrike" u="none">
              <a:solidFill>
                <a:srgbClr val="000000"/>
              </a:solidFill>
              <a:effectLst/>
              <a:uFillTx/>
              <a:latin typeface="Times New Roman"/>
            </a:endParaRPr>
          </a:p>
        </p:txBody>
      </p:sp>
      <p:sp>
        <p:nvSpPr>
          <p:cNvPr id="26"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Click to edit the outline text format</a:t>
            </a:r>
            <a:endParaRPr b="0" lang="en-US" sz="2800" strike="noStrike" u="none">
              <a:solidFill>
                <a:srgbClr val="000000"/>
              </a:solidFill>
              <a:effectLst/>
              <a:uFillTx/>
              <a:latin typeface="Book Antiqua"/>
            </a:endParaRPr>
          </a:p>
          <a:p>
            <a:pPr lvl="1" marL="457200" indent="0" algn="ctr">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Book Antiqua"/>
              </a:rPr>
              <a:t>Second Outline Level</a:t>
            </a:r>
            <a:endParaRPr b="0" lang="en-US" sz="2400" strike="noStrike" u="none">
              <a:solidFill>
                <a:srgbClr val="000000"/>
              </a:solidFill>
              <a:effectLst/>
              <a:uFillTx/>
              <a:latin typeface="Book Antiqua"/>
            </a:endParaRPr>
          </a:p>
          <a:p>
            <a:pPr lvl="2" marL="914400" algn="ctr">
              <a:spcBef>
                <a:spcPts val="499"/>
              </a:spcBef>
              <a:buClr>
                <a:srgbClr val="000000"/>
              </a:buClr>
              <a:buFont typeface="Book Antiqu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Third Outline Level</a:t>
            </a:r>
            <a:endParaRPr b="0" lang="en-US" sz="2000" strike="noStrike" u="none">
              <a:solidFill>
                <a:srgbClr val="000000"/>
              </a:solidFill>
              <a:effectLst/>
              <a:uFillTx/>
              <a:latin typeface="Book Antiqua"/>
            </a:endParaRPr>
          </a:p>
          <a:p>
            <a:pPr lvl="3" marL="1371600" algn="ctr">
              <a:spcBef>
                <a:spcPts val="451"/>
              </a:spcBef>
              <a:buClr>
                <a:srgbClr val="000000"/>
              </a:buClr>
              <a:buFont typeface="Book Antiqua"/>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Fourth Outline Level</a:t>
            </a:r>
            <a:endParaRPr b="0" lang="en-US" sz="1800" strike="noStrike" u="none">
              <a:solidFill>
                <a:srgbClr val="000000"/>
              </a:solidFill>
              <a:effectLst/>
              <a:uFillTx/>
              <a:latin typeface="Book Antiqua"/>
            </a:endParaRPr>
          </a:p>
          <a:p>
            <a:pPr lvl="4" marL="1828800" algn="ctr">
              <a:spcBef>
                <a:spcPts val="349"/>
              </a:spcBef>
              <a:buClr>
                <a:srgbClr val="000000"/>
              </a:buClr>
              <a:buFont typeface="Book Antiqua"/>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Fifth Outline Level</a:t>
            </a:r>
            <a:endParaRPr b="0" lang="en-US" sz="1400" strike="noStrike" u="none">
              <a:solidFill>
                <a:srgbClr val="000000"/>
              </a:solidFill>
              <a:effectLst/>
              <a:uFillTx/>
              <a:latin typeface="Book Antiqua"/>
            </a:endParaRPr>
          </a:p>
          <a:p>
            <a:pPr lvl="5" marL="1828800">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Sixth Outline Level</a:t>
            </a:r>
            <a:endParaRPr b="0" lang="en-US" sz="1400" strike="noStrike" u="none">
              <a:solidFill>
                <a:srgbClr val="000000"/>
              </a:solidFill>
              <a:effectLst/>
              <a:uFillTx/>
              <a:latin typeface="Book Antiqua"/>
            </a:endParaRPr>
          </a:p>
          <a:p>
            <a:pPr lvl="6" marL="1828800">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Seventh Outline Level</a:t>
            </a:r>
            <a:endParaRPr b="0" lang="en-US" sz="1400" strike="noStrike" u="none">
              <a:solidFill>
                <a:srgbClr val="000000"/>
              </a:solidFill>
              <a:effectLst/>
              <a:uFillTx/>
              <a:latin typeface="Book Antiqua"/>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8.wmf"/><Relationship Id="rId3"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png"/><Relationship Id="rId3" Type="http://schemas.openxmlformats.org/officeDocument/2006/relationships/slideLayout" Target="../slideLayouts/slideLayout4.xml"/>
</Relationships>
</file>

<file path=ppt/slides/_rels/slide2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9.wmf"/><Relationship Id="rId3"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0.wmf"/><Relationship Id="rId3"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1.wmf"/><Relationship Id="rId3"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2.png"/><Relationship Id="rId3" Type="http://schemas.openxmlformats.org/officeDocument/2006/relationships/slideLayout" Target="../slideLayouts/slideLayout2.xml"/>
</Relationships>
</file>

<file path=ppt/slides/_rels/slide2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3.png"/><Relationship Id="rId3"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4.png"/><Relationship Id="rId3"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5.png"/><Relationship Id="rId3"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6.png"/><Relationship Id="rId3" Type="http://schemas.openxmlformats.org/officeDocument/2006/relationships/slideLayout" Target="../slideLayouts/slideLayout4.xml"/>
</Relationships>
</file>

<file path=ppt/slides/_rels/slide31.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17.wmf"/><Relationship Id="rId3" Type="http://schemas.openxmlformats.org/officeDocument/2006/relationships/package" Target="../embeddings/oleObject2.xlsx"/><Relationship Id="rId4" Type="http://schemas.openxmlformats.org/officeDocument/2006/relationships/image" Target="../media/image18.wmf"/><Relationship Id="rId5" Type="http://schemas.openxmlformats.org/officeDocument/2006/relationships/package" Target="../embeddings/oleObject3.xlsx"/><Relationship Id="rId6" Type="http://schemas.openxmlformats.org/officeDocument/2006/relationships/image" Target="../media/image19.wmf"/><Relationship Id="rId7" Type="http://schemas.openxmlformats.org/officeDocument/2006/relationships/slideLayout" Target="../slideLayouts/slideLayout2.xml"/>
</Relationships>
</file>

<file path=ppt/slides/_rels/slide3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0.wmf"/><Relationship Id="rId3" Type="http://schemas.openxmlformats.org/officeDocument/2006/relationships/package" Target="../embeddings/oleObject2.xlsx"/><Relationship Id="rId4" Type="http://schemas.openxmlformats.org/officeDocument/2006/relationships/image" Target="../media/image21.wmf"/><Relationship Id="rId5" Type="http://schemas.openxmlformats.org/officeDocument/2006/relationships/slideLayout" Target="../slideLayouts/slideLayout2.xml"/>
</Relationships>
</file>

<file path=ppt/slides/_rels/slide3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22.wmf"/><Relationship Id="rId3"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wmf"/><Relationship Id="rId3" Type="http://schemas.openxmlformats.org/officeDocument/2006/relationships/slideLayout" Target="../slideLayouts/slideLayout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subTitle"/>
          </p:nvPr>
        </p:nvSpPr>
        <p:spPr>
          <a:xfrm>
            <a:off x="2285640" y="4191120"/>
            <a:ext cx="4419720" cy="380880"/>
          </a:xfrm>
          <a:prstGeom prst="rect">
            <a:avLst/>
          </a:prstGeom>
          <a:noFill/>
          <a:ln w="0">
            <a:noFill/>
          </a:ln>
        </p:spPr>
        <p:txBody>
          <a:bodyPr lIns="90000" rIns="90000" tIns="46800" bIns="46800" anchor="t">
            <a:no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Prepared by</a:t>
            </a:r>
            <a:endParaRPr b="0" lang="en-US" sz="2000" strike="noStrike" u="none">
              <a:solidFill>
                <a:srgbClr val="000000"/>
              </a:solidFill>
              <a:effectLst/>
              <a:uFillTx/>
              <a:latin typeface="Book Antiqua"/>
            </a:endParaRPr>
          </a:p>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Book Antiqua"/>
            </a:endParaRPr>
          </a:p>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California Department of Water Resources</a:t>
            </a:r>
            <a:endParaRPr b="0" lang="en-US" sz="2000" strike="noStrike" u="none">
              <a:solidFill>
                <a:srgbClr val="000000"/>
              </a:solidFill>
              <a:effectLst/>
              <a:uFillTx/>
              <a:latin typeface="Book Antiqua"/>
            </a:endParaRPr>
          </a:p>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Book Antiqua"/>
              </a:rPr>
              <a:t>May 31, 2001</a:t>
            </a:r>
            <a:endParaRPr b="0" lang="en-US" sz="2000" strike="noStrike" u="none">
              <a:solidFill>
                <a:srgbClr val="000000"/>
              </a:solidFill>
              <a:effectLst/>
              <a:uFillTx/>
              <a:latin typeface="Book Antiqua"/>
            </a:endParaRPr>
          </a:p>
        </p:txBody>
      </p:sp>
      <p:sp>
        <p:nvSpPr>
          <p:cNvPr id="28" name="PlaceHolder 2"/>
          <p:cNvSpPr>
            <a:spLocks noGrp="1"/>
          </p:cNvSpPr>
          <p:nvPr>
            <p:ph type="title"/>
          </p:nvPr>
        </p:nvSpPr>
        <p:spPr>
          <a:xfrm>
            <a:off x="761760" y="1371240"/>
            <a:ext cx="754380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600" strike="noStrike" u="none">
                <a:solidFill>
                  <a:srgbClr val="000000"/>
                </a:solidFill>
                <a:effectLst/>
                <a:uFillTx/>
                <a:latin typeface="Book Antiqua"/>
              </a:rPr>
              <a:t>Update of California Department of Water Resources Power Purchase Contract Efforts</a:t>
            </a:r>
            <a:endParaRPr b="1" i="1" lang="en-US" sz="36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Annual Net Short Energy Projection</a:t>
            </a:r>
            <a:endParaRPr b="1" i="1" lang="en-US" sz="3200" strike="noStrike" u="none">
              <a:solidFill>
                <a:srgbClr val="000000"/>
              </a:solidFill>
              <a:effectLst/>
              <a:uFillTx/>
              <a:latin typeface="Book Antiqua"/>
            </a:endParaRPr>
          </a:p>
        </p:txBody>
      </p:sp>
      <p:sp>
        <p:nvSpPr>
          <p:cNvPr id="6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gn="just">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Figure 4 shows the updated projected annual net short energy needs and the amount of the estimated requirements to be met by energy conservation, funded load management and the energy under contract with DWR</a:t>
            </a:r>
            <a:endParaRPr b="0" lang="en-US" sz="1800" strike="noStrike" u="none">
              <a:solidFill>
                <a:srgbClr val="000000"/>
              </a:solidFill>
              <a:effectLst/>
              <a:uFillTx/>
              <a:latin typeface="Book Antiqua"/>
            </a:endParaRPr>
          </a:p>
          <a:p>
            <a:pPr marL="343080" indent="-343080" algn="just">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In the past few weeks, DWR’s trading desk has increased its activity in purchasing energy on a “balance of month”, monthly and quarterly basis.  These purchases are shown as “Short Term” on Figure 4 and are reflected in the so-named shaded area during 2001.  These short-term contract purchases reduce DWR’s exposure to the spot (day-ahead and intra-day purchases) market.</a:t>
            </a:r>
            <a:endParaRPr b="0" lang="en-US" sz="1800" strike="noStrike" u="none">
              <a:solidFill>
                <a:srgbClr val="000000"/>
              </a:solidFill>
              <a:effectLst/>
              <a:uFillTx/>
              <a:latin typeface="Book Antiqua"/>
            </a:endParaRPr>
          </a:p>
          <a:p>
            <a:pPr marL="343080" indent="-343080" algn="just">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The Short-Term contracts are also executed contracts.</a:t>
            </a:r>
            <a:endParaRPr b="0" lang="en-US" sz="18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
          <p:cNvSpPr/>
          <p:nvPr/>
        </p:nvSpPr>
        <p:spPr>
          <a:xfrm>
            <a:off x="1066680" y="5851440"/>
            <a:ext cx="7788240" cy="7045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  Some portion of the energy resented in this curve is dispatchable and would not be called upon for operation if the net short energy needs are less than available contract delivery quantities</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  2001 based on May through December data.</a:t>
            </a:r>
            <a:endParaRPr b="0" lang="en-US" sz="10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  “AIP” = Agreement in Principle</a:t>
            </a:r>
            <a:endParaRPr b="0" lang="en-US" sz="1000" strike="noStrike" u="none">
              <a:solidFill>
                <a:srgbClr val="000000"/>
              </a:solidFill>
              <a:effectLst/>
              <a:uFillTx/>
              <a:latin typeface="Times New Roman"/>
            </a:endParaRPr>
          </a:p>
        </p:txBody>
      </p:sp>
      <p:sp>
        <p:nvSpPr>
          <p:cNvPr id="69" name="PlaceHolder 1"/>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Annual Net Short Energy Requirements and Contract Energy</a:t>
            </a:r>
            <a:endParaRPr b="1" i="1" lang="en-US" sz="3200" strike="noStrike" u="none">
              <a:solidFill>
                <a:srgbClr val="000000"/>
              </a:solidFill>
              <a:effectLst/>
              <a:uFillTx/>
              <a:latin typeface="Book Antiqua"/>
            </a:endParaRPr>
          </a:p>
        </p:txBody>
      </p:sp>
      <p:sp>
        <p:nvSpPr>
          <p:cNvPr id="70" name=""/>
          <p:cNvSpPr/>
          <p:nvPr/>
        </p:nvSpPr>
        <p:spPr>
          <a:xfrm>
            <a:off x="3733920" y="1143000"/>
            <a:ext cx="228600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Figure 4</a:t>
            </a:r>
            <a:endParaRPr b="0" lang="en-US" sz="2400" strike="noStrike" u="none">
              <a:solidFill>
                <a:srgbClr val="000000"/>
              </a:solidFill>
              <a:effectLst/>
              <a:uFillTx/>
              <a:latin typeface="Times New Roman"/>
            </a:endParaRPr>
          </a:p>
        </p:txBody>
      </p:sp>
      <p:graphicFrame>
        <p:nvGraphicFramePr>
          <p:cNvPr id="71" name=""/>
          <p:cNvGraphicFramePr/>
          <p:nvPr/>
        </p:nvGraphicFramePr>
        <p:xfrm>
          <a:off x="1160640" y="1531800"/>
          <a:ext cx="6916680" cy="4329360"/>
        </p:xfrm>
        <a:graphic>
          <a:graphicData uri="http://schemas.openxmlformats.org/presentationml/2006/ole">
            <p:oleObj progId="Excel.Sheet.12" r:id="rId1" spid="">
              <p:embed/>
              <p:pic>
                <p:nvPicPr>
                  <p:cNvPr id="72" name="" descr=""/>
                  <p:cNvPicPr/>
                  <p:nvPr/>
                </p:nvPicPr>
                <p:blipFill>
                  <a:blip r:embed="rId2"/>
                  <a:stretch/>
                </p:blipFill>
                <p:spPr>
                  <a:xfrm>
                    <a:off x="1160640" y="1531800"/>
                    <a:ext cx="6916680" cy="4329360"/>
                  </a:xfrm>
                  <a:prstGeom prst="rect">
                    <a:avLst/>
                  </a:prstGeom>
                  <a:noFill/>
                  <a:ln w="0">
                    <a:noFill/>
                  </a:ln>
                </p:spPr>
              </p:pic>
            </p:oleObj>
          </a:graphicData>
        </a:graphic>
      </p:graphicFrame>
      <p:sp>
        <p:nvSpPr>
          <p:cNvPr id="73" name=""/>
          <p:cNvSpPr/>
          <p:nvPr/>
        </p:nvSpPr>
        <p:spPr>
          <a:xfrm>
            <a:off x="3505320" y="2819520"/>
            <a:ext cx="914400" cy="304560"/>
          </a:xfrm>
          <a:prstGeom prst="wedgeRectCallout">
            <a:avLst>
              <a:gd name="adj1" fmla="val -47916"/>
              <a:gd name="adj2" fmla="val 173439"/>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Initial Net Short</a:t>
            </a:r>
            <a:r>
              <a:rPr b="0" lang="en-US" sz="1000" strike="noStrike" u="none" baseline="30000">
                <a:solidFill>
                  <a:srgbClr val="000000"/>
                </a:solidFill>
                <a:effectLst/>
                <a:uFillTx/>
                <a:latin typeface="Times New Roman"/>
              </a:rPr>
              <a:t>1</a:t>
            </a:r>
            <a:endParaRPr b="0" lang="en-US" sz="1000" strike="noStrike" u="none">
              <a:solidFill>
                <a:srgbClr val="000000"/>
              </a:solidFill>
              <a:effectLst/>
              <a:uFillTx/>
              <a:latin typeface="Times New Roman"/>
            </a:endParaRPr>
          </a:p>
        </p:txBody>
      </p:sp>
      <p:sp>
        <p:nvSpPr>
          <p:cNvPr id="74" name=""/>
          <p:cNvSpPr/>
          <p:nvPr/>
        </p:nvSpPr>
        <p:spPr>
          <a:xfrm>
            <a:off x="6477120" y="2133720"/>
            <a:ext cx="1523880" cy="761760"/>
          </a:xfrm>
          <a:prstGeom prst="wedgeRectCallout">
            <a:avLst>
              <a:gd name="adj1" fmla="val -55416"/>
              <a:gd name="adj2" fmla="val 130416"/>
            </a:avLst>
          </a:prstGeom>
          <a:no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Net Short after </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Conservation and Price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Elasticity Reduction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With Increased Contract Volumes, Prices are Stabilized</a:t>
            </a:r>
            <a:endParaRPr b="1" i="1" lang="en-US" sz="3200" strike="noStrike" u="none">
              <a:solidFill>
                <a:srgbClr val="000000"/>
              </a:solidFill>
              <a:effectLst/>
              <a:uFillTx/>
              <a:latin typeface="Book Antiqua"/>
            </a:endParaRPr>
          </a:p>
        </p:txBody>
      </p:sp>
      <p:sp>
        <p:nvSpPr>
          <p:cNvPr id="7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gn="just">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Figure 5 shows the average annual long-term contract costs including the increased quantities.</a:t>
            </a:r>
            <a:endParaRPr b="0" lang="en-US" sz="2800" strike="noStrike" u="none">
              <a:solidFill>
                <a:srgbClr val="000000"/>
              </a:solidFill>
              <a:effectLst/>
              <a:uFillTx/>
              <a:latin typeface="Book Antiqua"/>
            </a:endParaRPr>
          </a:p>
          <a:p>
            <a:pPr marL="343080" indent="0" algn="just">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Book Antiqua"/>
            </a:endParaRPr>
          </a:p>
          <a:p>
            <a:pPr marL="343080" indent="-343080" algn="just">
              <a:spcBef>
                <a:spcPts val="7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Book Antiqua"/>
              </a:rPr>
              <a:t>Figure 6 shows the quarterly average contract prices for 2001 through 2003.</a:t>
            </a:r>
            <a:endParaRPr b="0" lang="en-US" sz="28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7"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Annual Average Cost of Contract Energy 2001-2010</a:t>
            </a:r>
            <a:endParaRPr b="1" i="1" lang="en-US" sz="3200" strike="noStrike" u="none">
              <a:solidFill>
                <a:srgbClr val="000000"/>
              </a:solidFill>
              <a:effectLst/>
              <a:uFillTx/>
              <a:latin typeface="Book Antiqua"/>
            </a:endParaRPr>
          </a:p>
        </p:txBody>
      </p:sp>
      <p:sp>
        <p:nvSpPr>
          <p:cNvPr id="78" name=""/>
          <p:cNvSpPr/>
          <p:nvPr/>
        </p:nvSpPr>
        <p:spPr>
          <a:xfrm>
            <a:off x="3962520" y="1295280"/>
            <a:ext cx="289548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Figure 5</a:t>
            </a:r>
            <a:endParaRPr b="0" lang="en-US" sz="1800" strike="noStrike" u="none">
              <a:solidFill>
                <a:srgbClr val="000000"/>
              </a:solidFill>
              <a:effectLst/>
              <a:uFillTx/>
              <a:latin typeface="Times New Roman"/>
            </a:endParaRPr>
          </a:p>
        </p:txBody>
      </p:sp>
      <p:sp>
        <p:nvSpPr>
          <p:cNvPr id="79" name=""/>
          <p:cNvSpPr/>
          <p:nvPr/>
        </p:nvSpPr>
        <p:spPr>
          <a:xfrm>
            <a:off x="1143000" y="5715000"/>
            <a:ext cx="64771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Note:  Estimated actuals are subject to final accounting and CAISO settlement process</a:t>
            </a:r>
            <a:endParaRPr b="0" lang="en-US" sz="1000" strike="noStrike" u="none">
              <a:solidFill>
                <a:srgbClr val="000000"/>
              </a:solidFill>
              <a:effectLst/>
              <a:uFillTx/>
              <a:latin typeface="Times New Roman"/>
            </a:endParaRPr>
          </a:p>
        </p:txBody>
      </p:sp>
      <p:graphicFrame>
        <p:nvGraphicFramePr>
          <p:cNvPr id="80" name=""/>
          <p:cNvGraphicFramePr/>
          <p:nvPr/>
        </p:nvGraphicFramePr>
        <p:xfrm>
          <a:off x="1447920" y="1752480"/>
          <a:ext cx="6249960" cy="3295800"/>
        </p:xfrm>
        <a:graphic>
          <a:graphicData uri="http://schemas.openxmlformats.org/presentationml/2006/ole">
            <p:oleObj progId="Excel.Sheet.12" r:id="rId1" spid="">
              <p:embed/>
              <p:pic>
                <p:nvPicPr>
                  <p:cNvPr id="81" name="" descr=""/>
                  <p:cNvPicPr/>
                  <p:nvPr/>
                </p:nvPicPr>
                <p:blipFill>
                  <a:blip r:embed="rId2"/>
                  <a:stretch/>
                </p:blipFill>
                <p:spPr>
                  <a:xfrm>
                    <a:off x="1447920" y="1752480"/>
                    <a:ext cx="6249960" cy="3295800"/>
                  </a:xfrm>
                  <a:prstGeom prst="rect">
                    <a:avLst/>
                  </a:prstGeom>
                  <a:noFill/>
                  <a:ln w="0">
                    <a:noFill/>
                  </a:ln>
                </p:spPr>
              </p:pic>
            </p:oleObj>
          </a:graphicData>
        </a:graphic>
      </p:graphicFrame>
      <p:sp>
        <p:nvSpPr>
          <p:cNvPr id="82" name=""/>
          <p:cNvSpPr/>
          <p:nvPr/>
        </p:nvSpPr>
        <p:spPr>
          <a:xfrm>
            <a:off x="3657600" y="2590920"/>
            <a:ext cx="403848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Average Contract Price across remaining 10 years (May ‘01-Dec ‘10) is $70/MWh</a:t>
            </a:r>
            <a:endParaRPr b="0" lang="en-US" sz="1000" strike="noStrike" u="none">
              <a:solidFill>
                <a:srgbClr val="000000"/>
              </a:solidFill>
              <a:effectLst/>
              <a:uFillTx/>
              <a:latin typeface="Times New Roman"/>
            </a:endParaRPr>
          </a:p>
        </p:txBody>
      </p:sp>
      <p:sp>
        <p:nvSpPr>
          <p:cNvPr id="83" name=""/>
          <p:cNvSpPr/>
          <p:nvPr/>
        </p:nvSpPr>
        <p:spPr>
          <a:xfrm>
            <a:off x="3657600" y="3032280"/>
            <a:ext cx="403848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Average Contract Price for first 5 years (May ‘01-Dec ‘05) is $84/MWh, for last 5 years (Jan ‘06-Dec’10) is $60/MWh</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Quarterly Average Cost of Contract Energy 2001-2003</a:t>
            </a:r>
            <a:endParaRPr b="1" i="1" lang="en-US" sz="3200" strike="noStrike" u="none">
              <a:solidFill>
                <a:srgbClr val="000000"/>
              </a:solidFill>
              <a:effectLst/>
              <a:uFillTx/>
              <a:latin typeface="Book Antiqua"/>
            </a:endParaRPr>
          </a:p>
        </p:txBody>
      </p:sp>
      <p:sp>
        <p:nvSpPr>
          <p:cNvPr id="85" name=""/>
          <p:cNvSpPr/>
          <p:nvPr/>
        </p:nvSpPr>
        <p:spPr>
          <a:xfrm>
            <a:off x="3962520" y="1295280"/>
            <a:ext cx="289548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Figure 6</a:t>
            </a:r>
            <a:endParaRPr b="0" lang="en-US" sz="1800" strike="noStrike" u="none">
              <a:solidFill>
                <a:srgbClr val="000000"/>
              </a:solidFill>
              <a:effectLst/>
              <a:uFillTx/>
              <a:latin typeface="Times New Roman"/>
            </a:endParaRPr>
          </a:p>
        </p:txBody>
      </p:sp>
      <p:sp>
        <p:nvSpPr>
          <p:cNvPr id="86" name=""/>
          <p:cNvSpPr/>
          <p:nvPr/>
        </p:nvSpPr>
        <p:spPr>
          <a:xfrm>
            <a:off x="1066680" y="5410080"/>
            <a:ext cx="647712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Note:  Estimated actuals are subject to final accounting and CAISO settlement process</a:t>
            </a:r>
            <a:endParaRPr b="0" lang="en-US" sz="1000" strike="noStrike" u="none">
              <a:solidFill>
                <a:srgbClr val="000000"/>
              </a:solidFill>
              <a:effectLst/>
              <a:uFillTx/>
              <a:latin typeface="Times New Roman"/>
            </a:endParaRPr>
          </a:p>
        </p:txBody>
      </p:sp>
      <p:graphicFrame>
        <p:nvGraphicFramePr>
          <p:cNvPr id="87" name=""/>
          <p:cNvGraphicFramePr/>
          <p:nvPr/>
        </p:nvGraphicFramePr>
        <p:xfrm>
          <a:off x="647640" y="1719360"/>
          <a:ext cx="7850160" cy="3419280"/>
        </p:xfrm>
        <a:graphic>
          <a:graphicData uri="http://schemas.openxmlformats.org/presentationml/2006/ole">
            <p:oleObj progId="Excel.Sheet.12" r:id="rId1" spid="">
              <p:embed/>
              <p:pic>
                <p:nvPicPr>
                  <p:cNvPr id="88" name="" descr=""/>
                  <p:cNvPicPr/>
                  <p:nvPr/>
                </p:nvPicPr>
                <p:blipFill>
                  <a:blip r:embed="rId2"/>
                  <a:stretch/>
                </p:blipFill>
                <p:spPr>
                  <a:xfrm>
                    <a:off x="647640" y="1719360"/>
                    <a:ext cx="7850160" cy="34192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Summer Peaking Additions Under Contract</a:t>
            </a:r>
            <a:endParaRPr b="1" i="1" lang="en-US" sz="3200" strike="noStrike" u="none">
              <a:solidFill>
                <a:srgbClr val="000000"/>
              </a:solidFill>
              <a:effectLst/>
              <a:uFillTx/>
              <a:latin typeface="Book Antiqua"/>
            </a:endParaRPr>
          </a:p>
        </p:txBody>
      </p:sp>
      <p:sp>
        <p:nvSpPr>
          <p:cNvPr id="90" name="PlaceHolder 2"/>
          <p:cNvSpPr>
            <a:spLocks noGrp="1"/>
          </p:cNvSpPr>
          <p:nvPr>
            <p:ph/>
          </p:nvPr>
        </p:nvSpPr>
        <p:spPr>
          <a:xfrm>
            <a:off x="685800" y="1676520"/>
            <a:ext cx="7772400" cy="4114800"/>
          </a:xfrm>
          <a:prstGeom prst="rect">
            <a:avLst/>
          </a:prstGeom>
          <a:noFill/>
          <a:ln w="0">
            <a:noFill/>
          </a:ln>
        </p:spPr>
        <p:txBody>
          <a:bodyPr lIns="90000" rIns="90000" tIns="46800" bIns="46800" anchor="t">
            <a:normAutofit/>
          </a:bodyPr>
          <a:p>
            <a:pPr marL="343080" indent="-343080" algn="just">
              <a:lnSpc>
                <a:spcPct val="10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Starting in February 2001, DWR has been negotiating with parties who had “Summer Reliability Agreements” (SRA) with the California Independent System Operator  (CAISO) to convert those agreements to bilateral dispatchable peaking agreements with DWR.</a:t>
            </a:r>
            <a:endParaRPr b="0" lang="en-US" sz="1600" strike="noStrike" u="none">
              <a:solidFill>
                <a:srgbClr val="000000"/>
              </a:solidFill>
              <a:effectLst/>
              <a:uFillTx/>
              <a:latin typeface="Book Antiqua"/>
            </a:endParaRPr>
          </a:p>
          <a:p>
            <a:pPr marL="343080" indent="-343080" algn="just">
              <a:lnSpc>
                <a:spcPct val="10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This conversion was undertaken because of the uncertainty of the CAISO’s ability to provide payment for the contracts due to the concerns about the creditworthiness of the IOUs, who would have been responsible for payment of the capacity under the contracts.</a:t>
            </a:r>
            <a:endParaRPr b="0" lang="en-US" sz="1600" strike="noStrike" u="none">
              <a:solidFill>
                <a:srgbClr val="000000"/>
              </a:solidFill>
              <a:effectLst/>
              <a:uFillTx/>
              <a:latin typeface="Book Antiqua"/>
            </a:endParaRPr>
          </a:p>
          <a:p>
            <a:pPr marL="343080" indent="-343080" algn="just">
              <a:lnSpc>
                <a:spcPct val="10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In addition, DWR has negotiated contracts with other Non-SRA parties for accelerated development of peaking generation for commercial operation in 2001 to increase available peaking capacity to help meet the net short energy requirements. </a:t>
            </a:r>
            <a:endParaRPr b="0" lang="en-US" sz="1600" strike="noStrike" u="none">
              <a:solidFill>
                <a:srgbClr val="000000"/>
              </a:solidFill>
              <a:effectLst/>
              <a:uFillTx/>
              <a:latin typeface="Book Antiqua"/>
            </a:endParaRPr>
          </a:p>
          <a:p>
            <a:pPr marL="343080" indent="-343080" algn="just">
              <a:lnSpc>
                <a:spcPct val="10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Figure 7 shows the monthly additions of peaking capacity from the combination of the (a) the non-SRA peaking units under contract with DWR, (b) the converted SRAs with fully executed agreements or agreements in principle, and (c) the developers who retained their SRAs with the CAISO.  The SRA contract status information is summarized in more detail in the Appendix to this report.</a:t>
            </a:r>
            <a:endParaRPr b="0" lang="en-US" sz="1600" strike="noStrike" u="none">
              <a:solidFill>
                <a:srgbClr val="000000"/>
              </a:solidFill>
              <a:effectLst/>
              <a:uFillTx/>
              <a:latin typeface="Book Antiqua"/>
            </a:endParaRPr>
          </a:p>
          <a:p>
            <a:pPr marL="343080" indent="0" algn="just">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
          <p:cNvSpPr/>
          <p:nvPr/>
        </p:nvSpPr>
        <p:spPr>
          <a:xfrm>
            <a:off x="685800" y="228600"/>
            <a:ext cx="7772400" cy="1143000"/>
          </a:xfrm>
          <a:prstGeom prst="rect">
            <a:avLst/>
          </a:prstGeom>
          <a:noFill/>
          <a:ln w="0">
            <a:noFill/>
          </a:ln>
        </p:spPr>
        <p:style>
          <a:lnRef idx="0"/>
          <a:fillRef idx="0"/>
          <a:effectRef idx="0"/>
          <a:fontRef idx="minor"/>
        </p:style>
        <p:txBody>
          <a:bodyPr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Summer Peaking Additions* Under Contract (cont’d)</a:t>
            </a:r>
            <a:endParaRPr b="0" lang="en-US" sz="3200" strike="noStrike" u="none">
              <a:solidFill>
                <a:srgbClr val="000000"/>
              </a:solidFill>
              <a:effectLst/>
              <a:uFillTx/>
              <a:latin typeface="Times New Roman"/>
            </a:endParaRPr>
          </a:p>
        </p:txBody>
      </p:sp>
      <p:sp>
        <p:nvSpPr>
          <p:cNvPr id="92" name=""/>
          <p:cNvSpPr/>
          <p:nvPr/>
        </p:nvSpPr>
        <p:spPr>
          <a:xfrm>
            <a:off x="3809880" y="1143000"/>
            <a:ext cx="2362320" cy="337680"/>
          </a:xfrm>
          <a:prstGeom prst="rect">
            <a:avLst/>
          </a:prstGeom>
          <a:noFill/>
          <a:ln w="0">
            <a:noFill/>
          </a:ln>
        </p:spPr>
        <p:style>
          <a:lnRef idx="0"/>
          <a:fillRef idx="0"/>
          <a:effectRef idx="0"/>
          <a:fontRef idx="minor"/>
        </p:style>
        <p:txBody>
          <a:bodyPr lIns="90000" rIns="90000" tIns="46800" bIns="46800" anchor="t">
            <a:spAutoFit/>
          </a:bodyPr>
          <a:p>
            <a:pPr>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Figure 7</a:t>
            </a:r>
            <a:endParaRPr b="0" lang="en-US" sz="1600" strike="noStrike" u="none">
              <a:solidFill>
                <a:srgbClr val="000000"/>
              </a:solidFill>
              <a:effectLst/>
              <a:uFillTx/>
              <a:latin typeface="Times New Roman"/>
            </a:endParaRPr>
          </a:p>
        </p:txBody>
      </p:sp>
      <p:graphicFrame>
        <p:nvGraphicFramePr>
          <p:cNvPr id="93" name=""/>
          <p:cNvGraphicFramePr/>
          <p:nvPr/>
        </p:nvGraphicFramePr>
        <p:xfrm>
          <a:off x="1295280" y="990720"/>
          <a:ext cx="6864480" cy="5073480"/>
        </p:xfrm>
        <a:graphic>
          <a:graphicData uri="http://schemas.openxmlformats.org/presentationml/2006/ole">
            <p:oleObj progId="Excel.Sheet.12" r:id="rId1" spid="">
              <p:embed/>
              <p:pic>
                <p:nvPicPr>
                  <p:cNvPr id="94" name="" descr=""/>
                  <p:cNvPicPr/>
                  <p:nvPr/>
                </p:nvPicPr>
                <p:blipFill>
                  <a:blip r:embed="rId2"/>
                  <a:stretch/>
                </p:blipFill>
                <p:spPr>
                  <a:xfrm>
                    <a:off x="1295280" y="990720"/>
                    <a:ext cx="6864480" cy="5073480"/>
                  </a:xfrm>
                  <a:prstGeom prst="rect">
                    <a:avLst/>
                  </a:prstGeom>
                  <a:noFill/>
                  <a:ln w="0">
                    <a:noFill/>
                  </a:ln>
                </p:spPr>
              </p:pic>
            </p:oleObj>
          </a:graphicData>
        </a:graphic>
      </p:graphicFrame>
      <p:sp>
        <p:nvSpPr>
          <p:cNvPr id="95" name=""/>
          <p:cNvSpPr/>
          <p:nvPr/>
        </p:nvSpPr>
        <p:spPr>
          <a:xfrm>
            <a:off x="1295280" y="6172200"/>
            <a:ext cx="701064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*Includes new Summer 2001 peaking units under contract to DWR and CAISO Summer Reliability Agreement contracts, excludes other new merchant plants or other new generation which may support a portion of other DWR purchases</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457200" y="30456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Summer Peaking Additions Under Contract (cont’d)</a:t>
            </a:r>
            <a:endParaRPr b="1" i="1" lang="en-US" sz="3200" strike="noStrike" u="none">
              <a:solidFill>
                <a:srgbClr val="000000"/>
              </a:solidFill>
              <a:effectLst/>
              <a:uFillTx/>
              <a:latin typeface="Book Antiqua"/>
            </a:endParaRPr>
          </a:p>
        </p:txBody>
      </p:sp>
      <p:sp>
        <p:nvSpPr>
          <p:cNvPr id="97" name="PlaceHolder 2"/>
          <p:cNvSpPr>
            <a:spLocks noGrp="1"/>
          </p:cNvSpPr>
          <p:nvPr>
            <p:ph/>
          </p:nvPr>
        </p:nvSpPr>
        <p:spPr>
          <a:xfrm>
            <a:off x="685800" y="1600200"/>
            <a:ext cx="7772400" cy="4572000"/>
          </a:xfrm>
          <a:prstGeom prst="rect">
            <a:avLst/>
          </a:prstGeom>
          <a:noFill/>
          <a:ln w="0">
            <a:noFill/>
          </a:ln>
        </p:spPr>
        <p:txBody>
          <a:bodyPr lIns="90000" rIns="90000" tIns="46800" bIns="46800" anchor="t">
            <a:normAutofit/>
          </a:bodyPr>
          <a:p>
            <a:pPr marL="343080" indent="-343080" algn="just">
              <a:lnSpc>
                <a:spcPct val="9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Palatino"/>
              </a:rPr>
              <a:t>Fully Executed/Agreement in Principle SRA Conversions </a:t>
            </a:r>
            <a:r>
              <a:rPr b="0" lang="en-US" sz="1600" strike="noStrike" u="none">
                <a:solidFill>
                  <a:srgbClr val="000000"/>
                </a:solidFill>
                <a:effectLst/>
                <a:uFillTx/>
                <a:latin typeface="Palatino"/>
              </a:rPr>
              <a:t>- Three (3) SRA developers, representing 14 generating units for a total of approximately 640 MW have entered into either fully executed contracts or definitive agreements in principle for the sale of capacity and associated energy to DWR.  Two developers representing 7 units with a total of approximately 300 MW have fully executed agreements.  Final agreements for the seven (7) SRA projects agreed to in principle are expected by early June. </a:t>
            </a:r>
            <a:endParaRPr b="0" lang="en-US" sz="1600" strike="noStrike" u="none">
              <a:solidFill>
                <a:srgbClr val="000000"/>
              </a:solidFill>
              <a:effectLst/>
              <a:uFillTx/>
              <a:latin typeface="Book Antiqua"/>
            </a:endParaRPr>
          </a:p>
          <a:p>
            <a:pPr marL="343080" indent="-343080" algn="just">
              <a:lnSpc>
                <a:spcPct val="9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Palatino"/>
              </a:rPr>
              <a:t>Contract Development SRA Conversions</a:t>
            </a:r>
            <a:r>
              <a:rPr b="0" lang="en-US" sz="1600" strike="noStrike" u="none">
                <a:solidFill>
                  <a:srgbClr val="000000"/>
                </a:solidFill>
                <a:effectLst/>
                <a:uFillTx/>
                <a:latin typeface="Palatino"/>
              </a:rPr>
              <a:t>  - Two (2) SRA developers, representing eight (8) generating units for a total of approximately 340 MW are continuing to develop detailed contract terms for the sale of capacity and associated energy to DWR. </a:t>
            </a:r>
            <a:endParaRPr b="0" lang="en-US" sz="1600" strike="noStrike" u="none">
              <a:solidFill>
                <a:srgbClr val="000000"/>
              </a:solidFill>
              <a:effectLst/>
              <a:uFillTx/>
              <a:latin typeface="Book Antiqua"/>
            </a:endParaRPr>
          </a:p>
          <a:p>
            <a:pPr marL="343080" indent="-343080" algn="just">
              <a:lnSpc>
                <a:spcPct val="9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Palatino"/>
              </a:rPr>
              <a:t>Remaining with CaISO SRA</a:t>
            </a:r>
            <a:r>
              <a:rPr b="0" lang="en-US" sz="1600" strike="noStrike" u="none">
                <a:solidFill>
                  <a:srgbClr val="000000"/>
                </a:solidFill>
                <a:effectLst/>
                <a:uFillTx/>
                <a:latin typeface="Palatino"/>
              </a:rPr>
              <a:t> - Three (3) of the SRA developers, representing 5 generating units and a total of 215 MW have elected to retain their SRAs with the CaISO and are expected to be operational this year. </a:t>
            </a:r>
            <a:endParaRPr b="0" lang="en-US" sz="1600" strike="noStrike" u="none">
              <a:solidFill>
                <a:srgbClr val="000000"/>
              </a:solidFill>
              <a:effectLst/>
              <a:uFillTx/>
              <a:latin typeface="Book Antiqua"/>
            </a:endParaRPr>
          </a:p>
          <a:p>
            <a:pPr marL="343080" indent="-343080" algn="just">
              <a:lnSpc>
                <a:spcPct val="9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sng">
                <a:solidFill>
                  <a:srgbClr val="000000"/>
                </a:solidFill>
                <a:effectLst/>
                <a:uFillTx/>
                <a:latin typeface="Palatino"/>
              </a:rPr>
              <a:t>Fully Executed Agreements with Non-SRAs</a:t>
            </a:r>
            <a:r>
              <a:rPr b="0" lang="en-US" sz="1600" strike="noStrike" u="none">
                <a:solidFill>
                  <a:srgbClr val="000000"/>
                </a:solidFill>
                <a:effectLst/>
                <a:uFillTx/>
                <a:latin typeface="Palatino"/>
              </a:rPr>
              <a:t> - As of the date of this report, DWR has entered into a fully executed agreement with one Non-SRA Party representing an additional summer peaking unit with a capacity of 88 MW in 2001 and 340 MW by the summer of 2002. </a:t>
            </a:r>
            <a:endParaRPr b="0" lang="en-US" sz="1600" strike="noStrike" u="none">
              <a:solidFill>
                <a:srgbClr val="000000"/>
              </a:solidFill>
              <a:effectLst/>
              <a:uFillTx/>
              <a:latin typeface="Book Antiqua"/>
            </a:endParaRPr>
          </a:p>
          <a:p>
            <a:pPr marL="343080" indent="0" algn="just">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8"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Percent of Net Short Capacity Needs Met by Contracts (MW</a:t>
            </a:r>
            <a:r>
              <a:rPr b="1" i="1" lang="en-US" sz="2800" strike="noStrike" u="none">
                <a:solidFill>
                  <a:srgbClr val="000000"/>
                </a:solidFill>
                <a:effectLst/>
                <a:uFillTx/>
                <a:latin typeface="Book Antiqua"/>
              </a:rPr>
              <a:t>)(After Reduction for Voluntary Conservation)</a:t>
            </a:r>
            <a:endParaRPr b="1" i="1" lang="en-US" sz="2800" strike="noStrike" u="none">
              <a:solidFill>
                <a:srgbClr val="000000"/>
              </a:solidFill>
              <a:effectLst/>
              <a:uFillTx/>
              <a:latin typeface="Book Antiqua"/>
            </a:endParaRPr>
          </a:p>
        </p:txBody>
      </p:sp>
      <p:sp>
        <p:nvSpPr>
          <p:cNvPr id="99" name=""/>
          <p:cNvSpPr/>
          <p:nvPr/>
        </p:nvSpPr>
        <p:spPr>
          <a:xfrm>
            <a:off x="4291560" y="1295280"/>
            <a:ext cx="965160" cy="3988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Table 1</a:t>
            </a:r>
            <a:endParaRPr b="0" lang="en-US" sz="2000" strike="noStrike" u="none">
              <a:solidFill>
                <a:srgbClr val="000000"/>
              </a:solidFill>
              <a:effectLst/>
              <a:uFillTx/>
              <a:latin typeface="Times New Roman"/>
            </a:endParaRPr>
          </a:p>
        </p:txBody>
      </p:sp>
      <p:graphicFrame>
        <p:nvGraphicFramePr>
          <p:cNvPr id="100" name=""/>
          <p:cNvGraphicFramePr/>
          <p:nvPr/>
        </p:nvGraphicFramePr>
        <p:xfrm>
          <a:off x="1066680" y="1828800"/>
          <a:ext cx="7772400" cy="4648320"/>
        </p:xfrm>
        <a:graphic>
          <a:graphicData uri="http://schemas.openxmlformats.org/presentationml/2006/ole">
            <p:oleObj progId="Excel.Sheet.12" r:id="rId1" spid="">
              <p:embed/>
              <p:pic>
                <p:nvPicPr>
                  <p:cNvPr id="101" name="" descr=""/>
                  <p:cNvPicPr/>
                  <p:nvPr/>
                </p:nvPicPr>
                <p:blipFill>
                  <a:blip r:embed="rId2"/>
                  <a:stretch/>
                </p:blipFill>
                <p:spPr>
                  <a:xfrm>
                    <a:off x="1066680" y="1828800"/>
                    <a:ext cx="7772400" cy="46483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On-Peak vs. Off-Peak Net Short Needs Met by Contracts</a:t>
            </a:r>
            <a:endParaRPr b="1" i="1" lang="en-US" sz="3200" strike="noStrike" u="none">
              <a:solidFill>
                <a:srgbClr val="000000"/>
              </a:solidFill>
              <a:effectLst/>
              <a:uFillTx/>
              <a:latin typeface="Book Antiqua"/>
            </a:endParaRPr>
          </a:p>
        </p:txBody>
      </p:sp>
      <p:sp>
        <p:nvSpPr>
          <p:cNvPr id="10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gn="just">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Net short met by a combination of contracts, load management and spot market purchases.</a:t>
            </a:r>
            <a:endParaRPr b="0" lang="en-US" sz="1800" strike="noStrike" u="none">
              <a:solidFill>
                <a:srgbClr val="000000"/>
              </a:solidFill>
              <a:effectLst/>
              <a:uFillTx/>
              <a:latin typeface="Book Antiqua"/>
            </a:endParaRPr>
          </a:p>
          <a:p>
            <a:pPr marL="343080" indent="-343080" algn="just">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Load management programs are expected to meet a significant part of the peak hour net short energy needs for the summers of 2001 and 2002 as shown on Figures 8, 9 and 10 comparing typical months for the 2nd and 3rd quarter residual net short energy requirements on-peak and off-peak for 2001, 2002, and 2003, respectively. These figures show the long-term contract purchases.  In addition, a portion of what is shown as “spot” purchases are already covered by short-term purchases DWR’s trading desk has executed.</a:t>
            </a:r>
            <a:endParaRPr b="0" lang="en-US" sz="1800" strike="noStrike" u="none">
              <a:solidFill>
                <a:srgbClr val="000000"/>
              </a:solidFill>
              <a:effectLst/>
              <a:uFillTx/>
              <a:latin typeface="Book Antiqua"/>
            </a:endParaRPr>
          </a:p>
          <a:p>
            <a:pPr marL="343080" indent="-343080" algn="just">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If  the load management programs do not have their projected effect, the spot market purchases for the summer of 2001 and 2002 will increase.</a:t>
            </a:r>
            <a:endParaRPr b="0" lang="en-US" sz="1800" strike="noStrike" u="none">
              <a:solidFill>
                <a:srgbClr val="000000"/>
              </a:solidFill>
              <a:effectLst/>
              <a:uFillTx/>
              <a:latin typeface="Book Antiqua"/>
            </a:endParaRPr>
          </a:p>
          <a:p>
            <a:pPr marL="343080" indent="-343080" algn="just">
              <a:spcBef>
                <a:spcPts val="451"/>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In Summer 2001, a significantly higher percentage of long-term contracts are for the on-peak period, reducing the amount of more costly on-peak energy that needs to be purchased in the short-term or spot market</a:t>
            </a:r>
            <a:endParaRPr b="0" lang="en-US" sz="1800" strike="noStrike" u="none">
              <a:solidFill>
                <a:srgbClr val="000000"/>
              </a:solidFill>
              <a:effectLst/>
              <a:uFillTx/>
              <a:latin typeface="Book Antiqua"/>
            </a:endParaRPr>
          </a:p>
          <a:p>
            <a:pPr marL="343080" indent="0" algn="just">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Book Antiqua"/>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228240"/>
            <a:ext cx="7772400" cy="6094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Table of Contents</a:t>
            </a:r>
            <a:endParaRPr b="1" i="1" lang="en-US" sz="3200" strike="noStrike" u="none">
              <a:solidFill>
                <a:srgbClr val="000000"/>
              </a:solidFill>
              <a:effectLst/>
              <a:uFillTx/>
              <a:latin typeface="Book Antiqua"/>
            </a:endParaRPr>
          </a:p>
        </p:txBody>
      </p:sp>
      <p:graphicFrame>
        <p:nvGraphicFramePr>
          <p:cNvPr id="30" name=""/>
          <p:cNvGraphicFramePr/>
          <p:nvPr/>
        </p:nvGraphicFramePr>
        <p:xfrm>
          <a:off x="303120" y="1139760"/>
          <a:ext cx="8615520" cy="5051520"/>
        </p:xfrm>
        <a:graphic>
          <a:graphicData uri="http://schemas.openxmlformats.org/presentationml/2006/ole">
            <p:oleObj progId="Excel.Sheet.12" r:id="rId1" spid="">
              <p:embed/>
              <p:pic>
                <p:nvPicPr>
                  <p:cNvPr id="31" name="" descr=""/>
                  <p:cNvPicPr/>
                  <p:nvPr/>
                </p:nvPicPr>
                <p:blipFill>
                  <a:blip r:embed="rId2"/>
                  <a:stretch/>
                </p:blipFill>
                <p:spPr>
                  <a:xfrm>
                    <a:off x="303120" y="1139760"/>
                    <a:ext cx="8615520" cy="5051520"/>
                  </a:xfrm>
                  <a:prstGeom prst="rect">
                    <a:avLst/>
                  </a:prstGeom>
                  <a:noFill/>
                  <a:ln w="0">
                    <a:noFill/>
                  </a:ln>
                </p:spPr>
              </p:pic>
            </p:oleObj>
          </a:graphicData>
        </a:graphic>
      </p:graphicFrame>
      <p:sp>
        <p:nvSpPr>
          <p:cNvPr id="32" name=""/>
          <p:cNvSpPr/>
          <p:nvPr/>
        </p:nvSpPr>
        <p:spPr>
          <a:xfrm>
            <a:off x="8305920" y="762120"/>
            <a:ext cx="106668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Page</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4"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Book Antiqua"/>
              </a:rPr>
              <a:t>DWR has Focused its Purchases for Summer 2001 on Peak Energy Needs - Limiting Exposure to Peak Spot Prices</a:t>
            </a:r>
            <a:endParaRPr b="1" i="1" lang="en-US" sz="2400" strike="noStrike" u="none">
              <a:solidFill>
                <a:srgbClr val="000000"/>
              </a:solidFill>
              <a:effectLst/>
              <a:uFillTx/>
              <a:latin typeface="Book Antiqua"/>
            </a:endParaRPr>
          </a:p>
        </p:txBody>
      </p:sp>
      <p:sp>
        <p:nvSpPr>
          <p:cNvPr id="105" name=""/>
          <p:cNvSpPr/>
          <p:nvPr/>
        </p:nvSpPr>
        <p:spPr>
          <a:xfrm>
            <a:off x="990720" y="5991120"/>
            <a:ext cx="8001000" cy="6490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000000"/>
                </a:solidFill>
                <a:effectLst/>
                <a:uFillTx/>
                <a:latin typeface="Times New Roman"/>
              </a:rPr>
              <a:t>1</a:t>
            </a:r>
            <a:r>
              <a:rPr b="0" lang="en-US" sz="900" strike="noStrike" u="none">
                <a:solidFill>
                  <a:srgbClr val="000000"/>
                </a:solidFill>
                <a:effectLst/>
                <a:uFillTx/>
                <a:latin typeface="Times New Roman"/>
              </a:rPr>
              <a:t>Values are after adjustment for voluntary conservation not included in the programmatic, funded load management programs</a:t>
            </a:r>
            <a:endParaRPr b="0" lang="en-US" sz="900" strike="noStrike" u="none">
              <a:solidFill>
                <a:srgbClr val="000000"/>
              </a:solidFill>
              <a:effectLst/>
              <a:uFillTx/>
              <a:latin typeface="Times New Roman"/>
            </a:endParaRPr>
          </a:p>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000000"/>
                </a:solidFill>
                <a:effectLst/>
                <a:uFillTx/>
                <a:latin typeface="Times New Roman"/>
              </a:rPr>
              <a:t>2</a:t>
            </a:r>
            <a:r>
              <a:rPr b="0" lang="en-US" sz="900" strike="noStrike" u="none">
                <a:solidFill>
                  <a:srgbClr val="000000"/>
                </a:solidFill>
                <a:effectLst/>
                <a:uFillTx/>
                <a:latin typeface="Times New Roman"/>
              </a:rPr>
              <a:t>Agreements in Principle</a:t>
            </a:r>
            <a:endParaRPr b="0" lang="en-US" sz="900" strike="noStrike" u="none">
              <a:solidFill>
                <a:srgbClr val="000000"/>
              </a:solidFill>
              <a:effectLst/>
              <a:uFillTx/>
              <a:latin typeface="Times New Roman"/>
            </a:endParaRPr>
          </a:p>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000000"/>
                </a:solidFill>
                <a:effectLst/>
                <a:uFillTx/>
                <a:latin typeface="Times New Roman"/>
              </a:rPr>
              <a:t>3</a:t>
            </a:r>
            <a:r>
              <a:rPr b="0" lang="en-US" sz="900" strike="noStrike" u="none">
                <a:solidFill>
                  <a:srgbClr val="000000"/>
                </a:solidFill>
                <a:effectLst/>
                <a:uFillTx/>
                <a:latin typeface="Times New Roman"/>
              </a:rPr>
              <a:t>Load management is funded conservation programs and paid load curtailment programs</a:t>
            </a:r>
            <a:endParaRPr b="0" lang="en-US" sz="900" strike="noStrike" u="none">
              <a:solidFill>
                <a:srgbClr val="000000"/>
              </a:solidFill>
              <a:effectLst/>
              <a:uFillTx/>
              <a:latin typeface="Times New Roman"/>
            </a:endParaRPr>
          </a:p>
        </p:txBody>
      </p:sp>
      <p:graphicFrame>
        <p:nvGraphicFramePr>
          <p:cNvPr id="106" name=""/>
          <p:cNvGraphicFramePr/>
          <p:nvPr/>
        </p:nvGraphicFramePr>
        <p:xfrm>
          <a:off x="2438280" y="1371600"/>
          <a:ext cx="3949920" cy="4572000"/>
        </p:xfrm>
        <a:graphic>
          <a:graphicData uri="http://schemas.openxmlformats.org/presentationml/2006/ole">
            <p:oleObj progId="Excel.Sheet.12" r:id="rId1" spid="">
              <p:embed/>
              <p:pic>
                <p:nvPicPr>
                  <p:cNvPr id="107" name="" descr=""/>
                  <p:cNvPicPr/>
                  <p:nvPr/>
                </p:nvPicPr>
                <p:blipFill>
                  <a:blip r:embed="rId2"/>
                  <a:stretch/>
                </p:blipFill>
                <p:spPr>
                  <a:xfrm>
                    <a:off x="2438280" y="1371600"/>
                    <a:ext cx="3949920" cy="4572000"/>
                  </a:xfrm>
                  <a:prstGeom prst="rect">
                    <a:avLst/>
                  </a:prstGeom>
                  <a:noFill/>
                  <a:ln w="0">
                    <a:noFill/>
                  </a:ln>
                </p:spPr>
              </p:pic>
            </p:oleObj>
          </a:graphicData>
        </a:graphic>
      </p:graphicFrame>
      <p:sp>
        <p:nvSpPr>
          <p:cNvPr id="108" name=""/>
          <p:cNvSpPr/>
          <p:nvPr/>
        </p:nvSpPr>
        <p:spPr>
          <a:xfrm>
            <a:off x="3733920" y="1143000"/>
            <a:ext cx="13716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Figure 8</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9"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2002 Summer Peak Spot Price Exposure is Less Than 2001</a:t>
            </a:r>
            <a:endParaRPr b="1" i="1" lang="en-US" sz="2800" strike="noStrike" u="none">
              <a:solidFill>
                <a:srgbClr val="000000"/>
              </a:solidFill>
              <a:effectLst/>
              <a:uFillTx/>
              <a:latin typeface="Book Antiqua"/>
            </a:endParaRPr>
          </a:p>
        </p:txBody>
      </p:sp>
      <p:graphicFrame>
        <p:nvGraphicFramePr>
          <p:cNvPr id="110" name=""/>
          <p:cNvGraphicFramePr/>
          <p:nvPr/>
        </p:nvGraphicFramePr>
        <p:xfrm>
          <a:off x="2608200" y="1143000"/>
          <a:ext cx="4187880" cy="4876920"/>
        </p:xfrm>
        <a:graphic>
          <a:graphicData uri="http://schemas.openxmlformats.org/presentationml/2006/ole">
            <p:oleObj progId="Excel.Sheet.12" r:id="rId1" spid="">
              <p:embed/>
              <p:pic>
                <p:nvPicPr>
                  <p:cNvPr id="111" name="" descr=""/>
                  <p:cNvPicPr/>
                  <p:nvPr/>
                </p:nvPicPr>
                <p:blipFill>
                  <a:blip r:embed="rId2"/>
                  <a:stretch/>
                </p:blipFill>
                <p:spPr>
                  <a:xfrm>
                    <a:off x="2608200" y="1143000"/>
                    <a:ext cx="4187880" cy="4876920"/>
                  </a:xfrm>
                  <a:prstGeom prst="rect">
                    <a:avLst/>
                  </a:prstGeom>
                  <a:noFill/>
                  <a:ln w="0">
                    <a:noFill/>
                  </a:ln>
                </p:spPr>
              </p:pic>
            </p:oleObj>
          </a:graphicData>
        </a:graphic>
      </p:graphicFrame>
      <p:sp>
        <p:nvSpPr>
          <p:cNvPr id="112" name=""/>
          <p:cNvSpPr/>
          <p:nvPr/>
        </p:nvSpPr>
        <p:spPr>
          <a:xfrm>
            <a:off x="990720" y="5991120"/>
            <a:ext cx="8001000" cy="6490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000000"/>
                </a:solidFill>
                <a:effectLst/>
                <a:uFillTx/>
                <a:latin typeface="Times New Roman"/>
              </a:rPr>
              <a:t>1</a:t>
            </a:r>
            <a:r>
              <a:rPr b="0" lang="en-US" sz="900" strike="noStrike" u="none">
                <a:solidFill>
                  <a:srgbClr val="000000"/>
                </a:solidFill>
                <a:effectLst/>
                <a:uFillTx/>
                <a:latin typeface="Times New Roman"/>
              </a:rPr>
              <a:t>Values are after adjustment for voluntary conservation not included in the programmatic, funded load management programs</a:t>
            </a:r>
            <a:endParaRPr b="0" lang="en-US" sz="900" strike="noStrike" u="none">
              <a:solidFill>
                <a:srgbClr val="000000"/>
              </a:solidFill>
              <a:effectLst/>
              <a:uFillTx/>
              <a:latin typeface="Times New Roman"/>
            </a:endParaRPr>
          </a:p>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000000"/>
                </a:solidFill>
                <a:effectLst/>
                <a:uFillTx/>
                <a:latin typeface="Times New Roman"/>
              </a:rPr>
              <a:t>2</a:t>
            </a:r>
            <a:r>
              <a:rPr b="0" lang="en-US" sz="900" strike="noStrike" u="none">
                <a:solidFill>
                  <a:srgbClr val="000000"/>
                </a:solidFill>
                <a:effectLst/>
                <a:uFillTx/>
                <a:latin typeface="Times New Roman"/>
              </a:rPr>
              <a:t>Agreements in Principle</a:t>
            </a:r>
            <a:endParaRPr b="0" lang="en-US" sz="900" strike="noStrike" u="none">
              <a:solidFill>
                <a:srgbClr val="000000"/>
              </a:solidFill>
              <a:effectLst/>
              <a:uFillTx/>
              <a:latin typeface="Times New Roman"/>
            </a:endParaRPr>
          </a:p>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000000"/>
                </a:solidFill>
                <a:effectLst/>
                <a:uFillTx/>
                <a:latin typeface="Times New Roman"/>
              </a:rPr>
              <a:t>3</a:t>
            </a:r>
            <a:r>
              <a:rPr b="0" lang="en-US" sz="900" strike="noStrike" u="none">
                <a:solidFill>
                  <a:srgbClr val="000000"/>
                </a:solidFill>
                <a:effectLst/>
                <a:uFillTx/>
                <a:latin typeface="Times New Roman"/>
              </a:rPr>
              <a:t>Load management is funded conservation programs and paid load curtailment programs</a:t>
            </a:r>
            <a:endParaRPr b="0" lang="en-US" sz="900" strike="noStrike" u="none">
              <a:solidFill>
                <a:srgbClr val="000000"/>
              </a:solidFill>
              <a:effectLst/>
              <a:uFillTx/>
              <a:latin typeface="Times New Roman"/>
            </a:endParaRPr>
          </a:p>
        </p:txBody>
      </p:sp>
      <p:sp>
        <p:nvSpPr>
          <p:cNvPr id="113" name=""/>
          <p:cNvSpPr/>
          <p:nvPr/>
        </p:nvSpPr>
        <p:spPr>
          <a:xfrm>
            <a:off x="3886200" y="914400"/>
            <a:ext cx="129528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Figure 9</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7596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By 2003, without Load Management Programs, Spot Market Exposure is Essentially Eliminated</a:t>
            </a:r>
            <a:endParaRPr b="1" i="1" lang="en-US" sz="2800" strike="noStrike" u="none">
              <a:solidFill>
                <a:srgbClr val="000000"/>
              </a:solidFill>
              <a:effectLst/>
              <a:uFillTx/>
              <a:latin typeface="Book Antiqua"/>
            </a:endParaRPr>
          </a:p>
        </p:txBody>
      </p:sp>
      <p:sp>
        <p:nvSpPr>
          <p:cNvPr id="115" name=""/>
          <p:cNvSpPr/>
          <p:nvPr/>
        </p:nvSpPr>
        <p:spPr>
          <a:xfrm>
            <a:off x="990720" y="5991120"/>
            <a:ext cx="8001000" cy="4402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000000"/>
                </a:solidFill>
                <a:effectLst/>
                <a:uFillTx/>
                <a:latin typeface="Times New Roman"/>
              </a:rPr>
              <a:t>1</a:t>
            </a:r>
            <a:r>
              <a:rPr b="0" lang="en-US" sz="900" strike="noStrike" u="none">
                <a:solidFill>
                  <a:srgbClr val="000000"/>
                </a:solidFill>
                <a:effectLst/>
                <a:uFillTx/>
                <a:latin typeface="Times New Roman"/>
              </a:rPr>
              <a:t>Values are after adjustment for voluntary conservation not included in the programmatic, funded load management programs</a:t>
            </a:r>
            <a:endParaRPr b="0" lang="en-US" sz="900" strike="noStrike" u="none">
              <a:solidFill>
                <a:srgbClr val="000000"/>
              </a:solidFill>
              <a:effectLst/>
              <a:uFillTx/>
              <a:latin typeface="Times New Roman"/>
            </a:endParaRPr>
          </a:p>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000000"/>
                </a:solidFill>
                <a:effectLst/>
                <a:uFillTx/>
                <a:latin typeface="Times New Roman"/>
              </a:rPr>
              <a:t>2</a:t>
            </a:r>
            <a:r>
              <a:rPr b="0" lang="en-US" sz="900" strike="noStrike" u="none">
                <a:solidFill>
                  <a:srgbClr val="000000"/>
                </a:solidFill>
                <a:effectLst/>
                <a:uFillTx/>
                <a:latin typeface="Times New Roman"/>
              </a:rPr>
              <a:t>Agreements in Principle</a:t>
            </a:r>
            <a:endParaRPr b="0" lang="en-US" sz="900" strike="noStrike" u="none">
              <a:solidFill>
                <a:srgbClr val="000000"/>
              </a:solidFill>
              <a:effectLst/>
              <a:uFillTx/>
              <a:latin typeface="Times New Roman"/>
            </a:endParaRPr>
          </a:p>
        </p:txBody>
      </p:sp>
      <p:graphicFrame>
        <p:nvGraphicFramePr>
          <p:cNvPr id="116" name=""/>
          <p:cNvGraphicFramePr/>
          <p:nvPr/>
        </p:nvGraphicFramePr>
        <p:xfrm>
          <a:off x="2860560" y="1168560"/>
          <a:ext cx="4019760" cy="4775040"/>
        </p:xfrm>
        <a:graphic>
          <a:graphicData uri="http://schemas.openxmlformats.org/presentationml/2006/ole">
            <p:oleObj progId="Excel.Sheet.12" r:id="rId1" spid="">
              <p:embed/>
              <p:pic>
                <p:nvPicPr>
                  <p:cNvPr id="117" name="" descr=""/>
                  <p:cNvPicPr/>
                  <p:nvPr/>
                </p:nvPicPr>
                <p:blipFill>
                  <a:blip r:embed="rId2"/>
                  <a:stretch/>
                </p:blipFill>
                <p:spPr>
                  <a:xfrm>
                    <a:off x="2860560" y="1168560"/>
                    <a:ext cx="4019760" cy="4775040"/>
                  </a:xfrm>
                  <a:prstGeom prst="rect">
                    <a:avLst/>
                  </a:prstGeom>
                  <a:noFill/>
                  <a:ln w="0">
                    <a:noFill/>
                  </a:ln>
                </p:spPr>
              </p:pic>
            </p:oleObj>
          </a:graphicData>
        </a:graphic>
      </p:graphicFrame>
      <p:sp>
        <p:nvSpPr>
          <p:cNvPr id="118" name=""/>
          <p:cNvSpPr/>
          <p:nvPr/>
        </p:nvSpPr>
        <p:spPr>
          <a:xfrm>
            <a:off x="3962520" y="990720"/>
            <a:ext cx="175248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Figure 10</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Targeted Contract Arrangements to Complete DWR’s Power Supply Portfolio</a:t>
            </a:r>
            <a:endParaRPr b="1" i="1" lang="en-US" sz="3200" strike="noStrike" u="none">
              <a:solidFill>
                <a:srgbClr val="000000"/>
              </a:solidFill>
              <a:effectLst/>
              <a:uFillTx/>
              <a:latin typeface="Book Antiqua"/>
            </a:endParaRPr>
          </a:p>
        </p:txBody>
      </p:sp>
      <p:sp>
        <p:nvSpPr>
          <p:cNvPr id="120" name="PlaceHolder 2"/>
          <p:cNvSpPr>
            <a:spLocks noGrp="1"/>
          </p:cNvSpPr>
          <p:nvPr>
            <p:ph/>
          </p:nvPr>
        </p:nvSpPr>
        <p:spPr>
          <a:xfrm>
            <a:off x="-228600" y="1905120"/>
            <a:ext cx="8686800" cy="4114800"/>
          </a:xfrm>
          <a:prstGeom prst="rect">
            <a:avLst/>
          </a:prstGeom>
          <a:noFill/>
          <a:ln w="0">
            <a:noFill/>
          </a:ln>
        </p:spPr>
        <p:txBody>
          <a:bodyPr lIns="90000" rIns="90000" tIns="46800" bIns="46800" anchor="t">
            <a:normAutofit/>
          </a:bodyPr>
          <a:p>
            <a:pPr lvl="2" marL="1143000" indent="-228600" algn="just">
              <a:lnSpc>
                <a:spcPct val="10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Based on contracts entered into to date, absent modification of existing contracts, DWR has no need for additional 7 x 24, baseload contracts on a year-around basis after 2001, or possibly a small amount in NP-15 in 2002.</a:t>
            </a:r>
            <a:endParaRPr b="0" lang="en-US" sz="1400" strike="noStrike" u="none">
              <a:solidFill>
                <a:srgbClr val="000000"/>
              </a:solidFill>
              <a:effectLst/>
              <a:uFillTx/>
              <a:latin typeface="Book Antiqua"/>
            </a:endParaRPr>
          </a:p>
          <a:p>
            <a:pPr lvl="2" marL="1143000" indent="-228600" algn="just">
              <a:lnSpc>
                <a:spcPct val="10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In NP-15 (north of the Path 15 transmission constraint), DWR is still seeking some limited summer 6 X 16 (6 days a week, 16 hours per day) power resources for 2001 and 2002, with flexibility to reduce on-peak hour obligations to take energy after 2002.</a:t>
            </a:r>
            <a:endParaRPr b="0" lang="en-US" sz="1400" strike="noStrike" u="none">
              <a:solidFill>
                <a:srgbClr val="000000"/>
              </a:solidFill>
              <a:effectLst/>
              <a:uFillTx/>
              <a:latin typeface="Book Antiqua"/>
            </a:endParaRPr>
          </a:p>
          <a:p>
            <a:pPr lvl="2" marL="1143000" indent="-228600" algn="just">
              <a:lnSpc>
                <a:spcPct val="10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For SP-15 (south of the Path 15 transmission constraint), DWR is only seeking fully dispatchable resources, wherein DWR will purchase capacity and pay for energy on an as-scheduled basis to follow demand.</a:t>
            </a:r>
            <a:endParaRPr b="0" lang="en-US" sz="1400" strike="noStrike" u="none">
              <a:solidFill>
                <a:srgbClr val="000000"/>
              </a:solidFill>
              <a:effectLst/>
              <a:uFillTx/>
              <a:latin typeface="Book Antiqua"/>
            </a:endParaRPr>
          </a:p>
          <a:p>
            <a:pPr lvl="2" marL="1143000" indent="-228600" algn="just">
              <a:lnSpc>
                <a:spcPct val="10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DWR remains interested in seasonal exchanges and will consider same day or intra-month off-peak for on-peak exchanges with suppliers out of state.</a:t>
            </a:r>
            <a:endParaRPr b="0" lang="en-US" sz="1400" strike="noStrike" u="none">
              <a:solidFill>
                <a:srgbClr val="000000"/>
              </a:solidFill>
              <a:effectLst/>
              <a:uFillTx/>
              <a:latin typeface="Book Antiqua"/>
            </a:endParaRPr>
          </a:p>
          <a:p>
            <a:pPr lvl="2" marL="1143000" indent="-228600" algn="just">
              <a:lnSpc>
                <a:spcPct val="10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There is interest in reasonably priced new peaking generation for deliveries starting in May 2002.  The extent of this need is being evaluated based upon the final disposition of converting existing agreements in principle to fully executed power supply contracts.</a:t>
            </a:r>
            <a:endParaRPr b="0" lang="en-US" sz="1400" strike="noStrike" u="none">
              <a:solidFill>
                <a:srgbClr val="000000"/>
              </a:solidFill>
              <a:effectLst/>
              <a:uFillTx/>
              <a:latin typeface="Book Antiqua"/>
            </a:endParaRPr>
          </a:p>
          <a:p>
            <a:pPr lvl="2" marL="1143000" indent="-228600" algn="just">
              <a:lnSpc>
                <a:spcPct val="100000"/>
              </a:lnSpc>
              <a:spcBef>
                <a:spcPts val="349"/>
              </a:spcBef>
              <a:buClr>
                <a:srgbClr val="000000"/>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In addition to the contract energy presented in tables and figures herein, DWR is in negotiation with several other parties, representing over 1,000 MW of capacity not reflected in agreements in principle.  The outcome of those discussions will also effect DWR’s interest in any further contracts for 2002.</a:t>
            </a:r>
            <a:endParaRPr b="0" lang="en-US" sz="14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1" name=""/>
          <p:cNvSpPr/>
          <p:nvPr/>
        </p:nvSpPr>
        <p:spPr>
          <a:xfrm>
            <a:off x="685800" y="259092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Appendix</a:t>
            </a:r>
            <a:br>
              <a:rPr sz="3200"/>
            </a:br>
            <a:br>
              <a:rPr sz="3200"/>
            </a:br>
            <a:r>
              <a:rPr b="1" i="1" lang="en-US" sz="3200" strike="noStrike" u="none">
                <a:solidFill>
                  <a:srgbClr val="000000"/>
                </a:solidFill>
                <a:effectLst/>
                <a:uFillTx/>
                <a:latin typeface="Book Antiqua"/>
              </a:rPr>
              <a:t>May 31, 2001</a:t>
            </a:r>
            <a:br>
              <a:rPr sz="3200"/>
            </a:br>
            <a:br>
              <a:rPr sz="3200"/>
            </a:br>
            <a:r>
              <a:rPr b="1" i="1" lang="en-US" sz="3200" strike="noStrike" u="none">
                <a:solidFill>
                  <a:srgbClr val="000000"/>
                </a:solidFill>
                <a:effectLst/>
                <a:uFillTx/>
                <a:latin typeface="Book Antiqua"/>
              </a:rPr>
              <a:t>Update to DWR Power Purchasing</a:t>
            </a:r>
            <a:br>
              <a:rPr sz="3200"/>
            </a:br>
            <a:r>
              <a:rPr b="1" i="1" lang="en-US" sz="3200" strike="noStrike" u="none">
                <a:solidFill>
                  <a:srgbClr val="000000"/>
                </a:solidFill>
                <a:effectLst/>
                <a:uFillTx/>
                <a:latin typeface="Book Antiqua"/>
              </a:rPr>
              <a:t> Contract Efforts</a:t>
            </a:r>
            <a:endParaRPr b="0" lang="en-US" sz="3200" strike="noStrike" u="none">
              <a:solidFill>
                <a:srgbClr val="000000"/>
              </a:solidFill>
              <a:effectLst/>
              <a:uFillTx/>
              <a:latin typeface="Times New Roman"/>
            </a:endParaRPr>
          </a:p>
        </p:txBody>
      </p:sp>
      <p:sp>
        <p:nvSpPr>
          <p:cNvPr id="122" name=""/>
          <p:cNvSpPr/>
          <p:nvPr/>
        </p:nvSpPr>
        <p:spPr>
          <a:xfrm>
            <a:off x="1828800" y="5562720"/>
            <a:ext cx="6095880" cy="459720"/>
          </a:xfrm>
          <a:prstGeom prst="rect">
            <a:avLst/>
          </a:prstGeom>
          <a:noFill/>
          <a:ln w="0">
            <a:noFill/>
          </a:ln>
        </p:spPr>
        <p:style>
          <a:lnRef idx="0"/>
          <a:fillRef idx="0"/>
          <a:effectRef idx="0"/>
          <a:fontRef idx="minor"/>
        </p:style>
        <p:txBody>
          <a:bodyPr lIns="90000" rIns="90000" tIns="46800" bIns="46800" anchor="t">
            <a:spAutoFit/>
          </a:bodyPr>
          <a:p>
            <a:pPr algn="ct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Supporting Data</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Estimated Net Short Energy Requirements</a:t>
            </a:r>
            <a:endParaRPr b="1" i="1" lang="en-US" sz="2800" strike="noStrike" u="none">
              <a:solidFill>
                <a:srgbClr val="000000"/>
              </a:solidFill>
              <a:effectLst/>
              <a:uFillTx/>
              <a:latin typeface="Book Antiqua"/>
            </a:endParaRPr>
          </a:p>
        </p:txBody>
      </p:sp>
      <p:sp>
        <p:nvSpPr>
          <p:cNvPr id="124" name="PlaceHolder 2"/>
          <p:cNvSpPr>
            <a:spLocks noGrp="1"/>
          </p:cNvSpPr>
          <p:nvPr>
            <p:ph/>
          </p:nvPr>
        </p:nvSpPr>
        <p:spPr>
          <a:xfrm>
            <a:off x="685800" y="1371600"/>
            <a:ext cx="7772400" cy="4114800"/>
          </a:xfrm>
          <a:prstGeom prst="rect">
            <a:avLst/>
          </a:prstGeom>
          <a:noFill/>
          <a:ln w="0">
            <a:noFill/>
          </a:ln>
        </p:spPr>
        <p:txBody>
          <a:bodyPr lIns="90000" rIns="90000" tIns="46800" bIns="46800" anchor="t">
            <a:normAutofit/>
          </a:bodyPr>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Table A-1 and Figure A-1 present the combined total monthly energy requirements of the Customers on an actual basis for January through April, and a projection for May through December 2001. (These figures are for total Customer requirements rather than the net short energy requirements).</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The projected total energy requirements for May through December in Table A-1 and Figure A-1 is prior to any adjustment for change in energy consumption behavior by the Customers.</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Table A-2 and Figure A-2 provide the same estimate for annual energy requirements 2001 through 2010.</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Table A-3 and Figure A-3 show the estimated impact on energy requirements of Customer behavior due to (a) the present energy supply and general cost conditions, and (b) the expected price elasticity effects of the electric retail rate increase announced by the California Public Utilities Commission (PUC) on March 27, 2001, and proposed more specifically by rate class on May 9, 2001.</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The general Customer response to the current energy situation in California is estimated to reduce Customer demand by 4% across all hours.  As of June 1, when retail rates will impact Customer utility rates by an average of about 30%, an additional 3%, for a total of 7% reduction in demand in all hours is expected as reflected in Table A-3 and Figure A-3.</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The above 7% reduction in demand is expected to last through 2002 and thereafter the effects are expected to decline as energy supplies increase and energy prices decline.</a:t>
            </a:r>
            <a:endParaRPr b="0" lang="en-US" sz="14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
          <p:cNvSpPr/>
          <p:nvPr/>
        </p:nvSpPr>
        <p:spPr>
          <a:xfrm>
            <a:off x="1752480" y="6019920"/>
            <a:ext cx="518184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*Excluding observed and future expected customer usage changes due to interim energy shortage and retail rate increases, based on normal weather conditions</a:t>
            </a:r>
            <a:endParaRPr b="0" lang="en-US" sz="1000" strike="noStrike" u="none">
              <a:solidFill>
                <a:srgbClr val="000000"/>
              </a:solidFill>
              <a:effectLst/>
              <a:uFillTx/>
              <a:latin typeface="Times New Roman"/>
            </a:endParaRPr>
          </a:p>
        </p:txBody>
      </p:sp>
      <p:sp>
        <p:nvSpPr>
          <p:cNvPr id="126" name=""/>
          <p:cNvSpPr/>
          <p:nvPr/>
        </p:nvSpPr>
        <p:spPr>
          <a:xfrm>
            <a:off x="3962520" y="533520"/>
            <a:ext cx="434340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Table A-1</a:t>
            </a:r>
            <a:endParaRPr b="0" lang="en-US" sz="2000" strike="noStrike" u="none">
              <a:solidFill>
                <a:srgbClr val="000000"/>
              </a:solidFill>
              <a:effectLst/>
              <a:uFillTx/>
              <a:latin typeface="Times New Roman"/>
            </a:endParaRPr>
          </a:p>
        </p:txBody>
      </p:sp>
      <p:graphicFrame>
        <p:nvGraphicFramePr>
          <p:cNvPr id="127" name=""/>
          <p:cNvGraphicFramePr/>
          <p:nvPr/>
        </p:nvGraphicFramePr>
        <p:xfrm>
          <a:off x="838080" y="1066680"/>
          <a:ext cx="7907400" cy="4845240"/>
        </p:xfrm>
        <a:graphic>
          <a:graphicData uri="http://schemas.openxmlformats.org/presentationml/2006/ole">
            <p:oleObj progId="Excel.Sheet.12" r:id="rId1" spid="">
              <p:embed/>
              <p:pic>
                <p:nvPicPr>
                  <p:cNvPr id="128" name="" descr=""/>
                  <p:cNvPicPr/>
                  <p:nvPr/>
                </p:nvPicPr>
                <p:blipFill>
                  <a:blip r:embed="rId2"/>
                  <a:stretch/>
                </p:blipFill>
                <p:spPr>
                  <a:xfrm>
                    <a:off x="838080" y="1066680"/>
                    <a:ext cx="7907400" cy="48452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
          <p:cNvSpPr/>
          <p:nvPr/>
        </p:nvSpPr>
        <p:spPr>
          <a:xfrm>
            <a:off x="1752480" y="5867280"/>
            <a:ext cx="6400800" cy="631080"/>
          </a:xfrm>
          <a:prstGeom prst="rect">
            <a:avLst/>
          </a:prstGeom>
          <a:noFill/>
          <a:ln w="0">
            <a:noFill/>
          </a:ln>
        </p:spPr>
        <p:style>
          <a:lnRef idx="0"/>
          <a:fillRef idx="0"/>
          <a:effectRef idx="0"/>
          <a:fontRef idx="minor"/>
        </p:style>
        <p:txBody>
          <a:bodyPr lIns="90000" rIns="90000" tIns="46800" bIns="46800" anchor="t">
            <a:spAutoFit/>
          </a:bodyPr>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baseline="30000">
                <a:solidFill>
                  <a:srgbClr val="000000"/>
                </a:solidFill>
                <a:effectLst/>
                <a:uFillTx/>
                <a:latin typeface="Times New Roman"/>
              </a:rPr>
              <a:t>1 </a:t>
            </a:r>
            <a:r>
              <a:rPr b="0" lang="en-US" sz="1000" strike="noStrike" u="none">
                <a:solidFill>
                  <a:srgbClr val="000000"/>
                </a:solidFill>
                <a:effectLst/>
                <a:uFillTx/>
                <a:latin typeface="Times New Roman"/>
              </a:rPr>
              <a:t>Excluding observed and future expected customer usage changes due to interim energy shortage and retail rate increases, based on normal weather conditions</a:t>
            </a:r>
            <a:endParaRPr b="0" lang="en-US" sz="1000" strike="noStrike" u="none">
              <a:solidFill>
                <a:srgbClr val="000000"/>
              </a:solidFill>
              <a:effectLst/>
              <a:uFillTx/>
              <a:latin typeface="Times New Roman"/>
            </a:endParaRPr>
          </a:p>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baseline="30000">
                <a:solidFill>
                  <a:srgbClr val="000000"/>
                </a:solidFill>
                <a:effectLst/>
                <a:uFillTx/>
                <a:latin typeface="Times New Roman"/>
              </a:rPr>
              <a:t>2 </a:t>
            </a:r>
            <a:r>
              <a:rPr b="0" lang="en-US" sz="1000" strike="noStrike" u="none">
                <a:solidFill>
                  <a:srgbClr val="000000"/>
                </a:solidFill>
                <a:effectLst/>
                <a:uFillTx/>
                <a:latin typeface="Times New Roman"/>
              </a:rPr>
              <a:t>Approximately 2% load growth for 2002-2010</a:t>
            </a:r>
            <a:endParaRPr b="0" lang="en-US" sz="1000" strike="noStrike" u="none">
              <a:solidFill>
                <a:srgbClr val="000000"/>
              </a:solidFill>
              <a:effectLst/>
              <a:uFillTx/>
              <a:latin typeface="Times New Roman"/>
            </a:endParaRPr>
          </a:p>
        </p:txBody>
      </p:sp>
      <p:graphicFrame>
        <p:nvGraphicFramePr>
          <p:cNvPr id="130" name=""/>
          <p:cNvGraphicFramePr/>
          <p:nvPr/>
        </p:nvGraphicFramePr>
        <p:xfrm>
          <a:off x="457200" y="838080"/>
          <a:ext cx="8202600" cy="4800600"/>
        </p:xfrm>
        <a:graphic>
          <a:graphicData uri="http://schemas.openxmlformats.org/presentationml/2006/ole">
            <p:oleObj progId="Excel.Sheet.12" r:id="rId1" spid="">
              <p:embed/>
              <p:pic>
                <p:nvPicPr>
                  <p:cNvPr id="131" name="" descr=""/>
                  <p:cNvPicPr/>
                  <p:nvPr/>
                </p:nvPicPr>
                <p:blipFill>
                  <a:blip r:embed="rId2"/>
                  <a:stretch/>
                </p:blipFill>
                <p:spPr>
                  <a:xfrm>
                    <a:off x="457200" y="838080"/>
                    <a:ext cx="8202600" cy="4800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
          <p:cNvSpPr/>
          <p:nvPr/>
        </p:nvSpPr>
        <p:spPr>
          <a:xfrm>
            <a:off x="1371600" y="5943600"/>
            <a:ext cx="6172200" cy="399240"/>
          </a:xfrm>
          <a:prstGeom prst="rect">
            <a:avLst/>
          </a:prstGeom>
          <a:noFill/>
          <a:ln w="0">
            <a:noFill/>
          </a:ln>
        </p:spPr>
        <p:style>
          <a:lnRef idx="0"/>
          <a:fillRef idx="0"/>
          <a:effectRef idx="0"/>
          <a:fontRef idx="minor"/>
        </p:style>
        <p:txBody>
          <a:bodyPr lIns="90000" rIns="90000" tIns="46800" bIns="46800" anchor="t">
            <a:spAutoFit/>
          </a:bodyPr>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Excluding observed and future expected customer usage changes due to interim energy shortage and retail rate increases, based on  normal weather conditions</a:t>
            </a:r>
            <a:endParaRPr b="0" lang="en-US" sz="1000" strike="noStrike" u="none">
              <a:solidFill>
                <a:srgbClr val="000000"/>
              </a:solidFill>
              <a:effectLst/>
              <a:uFillTx/>
              <a:latin typeface="Times New Roman"/>
            </a:endParaRPr>
          </a:p>
        </p:txBody>
      </p:sp>
      <p:graphicFrame>
        <p:nvGraphicFramePr>
          <p:cNvPr id="133" name=""/>
          <p:cNvGraphicFramePr/>
          <p:nvPr/>
        </p:nvGraphicFramePr>
        <p:xfrm>
          <a:off x="685800" y="914400"/>
          <a:ext cx="7772400" cy="4800600"/>
        </p:xfrm>
        <a:graphic>
          <a:graphicData uri="http://schemas.openxmlformats.org/presentationml/2006/ole">
            <p:oleObj progId="Excel.Sheet.12" r:id="rId1" spid="">
              <p:embed/>
              <p:pic>
                <p:nvPicPr>
                  <p:cNvPr id="134" name="" descr=""/>
                  <p:cNvPicPr/>
                  <p:nvPr/>
                </p:nvPicPr>
                <p:blipFill>
                  <a:blip r:embed="rId2"/>
                  <a:stretch/>
                </p:blipFill>
                <p:spPr>
                  <a:xfrm>
                    <a:off x="685800" y="914400"/>
                    <a:ext cx="7772400" cy="480060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p:nvPr>
        </p:nvSpPr>
        <p:spPr>
          <a:xfrm>
            <a:off x="685440" y="838080"/>
            <a:ext cx="7924680" cy="990720"/>
          </a:xfrm>
          <a:prstGeom prst="rect">
            <a:avLst/>
          </a:prstGeom>
          <a:noFill/>
          <a:ln w="0">
            <a:noFill/>
          </a:ln>
        </p:spPr>
        <p:txBody>
          <a:bodyPr lIns="90000" rIns="90000" tIns="46800" bIns="46800" anchor="t">
            <a:normAutofit/>
          </a:bodyPr>
          <a:p>
            <a:pPr indent="0" algn="just">
              <a:lnSpc>
                <a:spcPct val="90000"/>
              </a:lnSpc>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Table A-4 and Figure A-4 present the estimated monthly net short energy requirements for the Customers for 2001, after non-funded Customer conservation and estimated demand reductions after the effects of price elasticity from retail rate increases.</a:t>
            </a:r>
            <a:endParaRPr b="0" lang="en-US" sz="1400" strike="noStrike" u="none">
              <a:solidFill>
                <a:srgbClr val="000000"/>
              </a:solidFill>
              <a:effectLst/>
              <a:uFillTx/>
              <a:latin typeface="Book Antiqua"/>
            </a:endParaRPr>
          </a:p>
          <a:p>
            <a:pPr lvl="2" marL="1143000" indent="0" algn="just">
              <a:lnSpc>
                <a:spcPct val="100000"/>
              </a:lnSpc>
              <a:spcBef>
                <a:spcPts val="11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Book Antiqua"/>
            </a:endParaRPr>
          </a:p>
        </p:txBody>
      </p:sp>
      <p:sp>
        <p:nvSpPr>
          <p:cNvPr id="136" name=""/>
          <p:cNvSpPr/>
          <p:nvPr/>
        </p:nvSpPr>
        <p:spPr>
          <a:xfrm>
            <a:off x="2362320" y="5943600"/>
            <a:ext cx="5105160" cy="399240"/>
          </a:xfrm>
          <a:prstGeom prst="rect">
            <a:avLst/>
          </a:prstGeom>
          <a:noFill/>
          <a:ln w="0">
            <a:noFill/>
          </a:ln>
        </p:spPr>
        <p:style>
          <a:lnRef idx="0"/>
          <a:fillRef idx="0"/>
          <a:effectRef idx="0"/>
          <a:fontRef idx="minor"/>
        </p:style>
        <p:txBody>
          <a:bodyPr lIns="90000" rIns="90000" tIns="46800" bIns="46800" anchor="t">
            <a:spAutoFit/>
          </a:bodyPr>
          <a:p>
            <a:pPr marL="114480" indent="-114480">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*Excludes effects of funded, programmatic load management and voluntary load curtailment, based on normal weather conditions</a:t>
            </a:r>
            <a:endParaRPr b="0" lang="en-US" sz="1000" strike="noStrike" u="none">
              <a:solidFill>
                <a:srgbClr val="000000"/>
              </a:solidFill>
              <a:effectLst/>
              <a:uFillTx/>
              <a:latin typeface="Times New Roman"/>
            </a:endParaRPr>
          </a:p>
        </p:txBody>
      </p:sp>
      <p:graphicFrame>
        <p:nvGraphicFramePr>
          <p:cNvPr id="137" name=""/>
          <p:cNvGraphicFramePr/>
          <p:nvPr/>
        </p:nvGraphicFramePr>
        <p:xfrm>
          <a:off x="914400" y="1549440"/>
          <a:ext cx="7924680" cy="4232160"/>
        </p:xfrm>
        <a:graphic>
          <a:graphicData uri="http://schemas.openxmlformats.org/presentationml/2006/ole">
            <p:oleObj progId="Excel.Sheet.12" r:id="rId1" spid="">
              <p:embed/>
              <p:pic>
                <p:nvPicPr>
                  <p:cNvPr id="138" name="" descr=""/>
                  <p:cNvPicPr/>
                  <p:nvPr/>
                </p:nvPicPr>
                <p:blipFill>
                  <a:blip r:embed="rId2"/>
                  <a:stretch/>
                </p:blipFill>
                <p:spPr>
                  <a:xfrm>
                    <a:off x="914400" y="1549440"/>
                    <a:ext cx="7924680" cy="42321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Estimated Net Short Energy Requirements</a:t>
            </a:r>
            <a:endParaRPr b="1" i="1" lang="en-US" sz="2800" strike="noStrike" u="none">
              <a:solidFill>
                <a:srgbClr val="000000"/>
              </a:solidFill>
              <a:effectLst/>
              <a:uFillTx/>
              <a:latin typeface="Book Antiqua"/>
            </a:endParaRPr>
          </a:p>
        </p:txBody>
      </p:sp>
      <p:sp>
        <p:nvSpPr>
          <p:cNvPr id="34" name="PlaceHolder 2"/>
          <p:cNvSpPr>
            <a:spLocks noGrp="1"/>
          </p:cNvSpPr>
          <p:nvPr>
            <p:ph/>
          </p:nvPr>
        </p:nvSpPr>
        <p:spPr>
          <a:xfrm>
            <a:off x="685800" y="1295280"/>
            <a:ext cx="7772400" cy="4114800"/>
          </a:xfrm>
          <a:prstGeom prst="rect">
            <a:avLst/>
          </a:prstGeom>
          <a:noFill/>
          <a:ln w="0">
            <a:noFill/>
          </a:ln>
        </p:spPr>
        <p:txBody>
          <a:bodyPr lIns="90000" rIns="90000" tIns="46800" bIns="46800" anchor="t">
            <a:normAutofit fontScale="85000" lnSpcReduction="9999"/>
          </a:bodyPr>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DWR is purchasing the net short energy requirements for retail electric customers (Customers) of the California investor-owned utilities (IOUs).  The net short energy requirements represent the difference between the Customers’ total electricity requirements and the amount of energy provided by the IOUs’ retained generation, which includes:</a:t>
            </a:r>
            <a:endParaRPr b="0" lang="en-US" sz="1400" strike="noStrike" u="none">
              <a:solidFill>
                <a:srgbClr val="000000"/>
              </a:solidFill>
              <a:effectLst/>
              <a:uFillTx/>
              <a:latin typeface="Book Antiqua"/>
            </a:endParaRPr>
          </a:p>
          <a:p>
            <a:pPr lvl="1" marL="743040" indent="-285840" algn="just">
              <a:lnSpc>
                <a:spcPct val="100000"/>
              </a:lnSpc>
              <a:spcBef>
                <a:spcPts val="3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Generating resources owned by the IOUs (nuclear, hydroelectric, and some fossil-fueled generation located both in California and out of state)</a:t>
            </a:r>
            <a:endParaRPr b="0" lang="en-US" sz="1200" strike="noStrike" u="none">
              <a:solidFill>
                <a:srgbClr val="000000"/>
              </a:solidFill>
              <a:effectLst/>
              <a:uFillTx/>
              <a:latin typeface="Book Antiqua"/>
            </a:endParaRPr>
          </a:p>
          <a:p>
            <a:pPr lvl="1" marL="743040" indent="-285840" algn="just">
              <a:lnSpc>
                <a:spcPct val="100000"/>
              </a:lnSpc>
              <a:spcBef>
                <a:spcPts val="3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Capacity and energy from Qualifying Facilities (QFs) under contract to the three IOUs (renewable energy resources or cogeneration facilities operating under standard offer agreements with the IOUs)</a:t>
            </a:r>
            <a:endParaRPr b="0" lang="en-US" sz="1200" strike="noStrike" u="none">
              <a:solidFill>
                <a:srgbClr val="000000"/>
              </a:solidFill>
              <a:effectLst/>
              <a:uFillTx/>
              <a:latin typeface="Book Antiqua"/>
            </a:endParaRPr>
          </a:p>
          <a:p>
            <a:pPr lvl="1" marL="743040" indent="-285840" algn="just">
              <a:lnSpc>
                <a:spcPct val="100000"/>
              </a:lnSpc>
              <a:spcBef>
                <a:spcPts val="3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Certain existing power purchase agreements (PPA) or “bilateral” contracts held by the IOUs.</a:t>
            </a:r>
            <a:endParaRPr b="0" lang="en-US" sz="12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The amount of the net short energy requirements, in any given month, is dependent upon the Customers’ total electric energy requirements and the amount of energy produced by the utility retained generation.</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Reduced hydroelectric generation capability in California in 2001 has also reduced the energy produced by the utility retained generation, increasing net short energy requirements for 2001 as compared to average conditions.  These increases are also reflected in the projected net short energy requirements.</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The net short energy requirements presented herein are based on forecasts created earlier this year and are subject to adjustment based upon actual Customer demand and any future changes in utility retained generation energy production, and changes in Customer direct access trends.  Such updates will be completed before DWR issues bonds for the energy procurement program.</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the enclosed Appendix, are tables and figures of estimated total IOU Customer electric loads and energy requirements and net short energy requirements.</a:t>
            </a:r>
            <a:endParaRPr b="0" lang="en-US" sz="14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9" name="PlaceHolder 1"/>
          <p:cNvSpPr>
            <a:spLocks noGrp="1"/>
          </p:cNvSpPr>
          <p:nvPr>
            <p:ph/>
          </p:nvPr>
        </p:nvSpPr>
        <p:spPr>
          <a:xfrm>
            <a:off x="685800" y="685800"/>
            <a:ext cx="7772400" cy="4114800"/>
          </a:xfrm>
          <a:prstGeom prst="rect">
            <a:avLst/>
          </a:prstGeom>
          <a:noFill/>
          <a:ln w="0">
            <a:noFill/>
          </a:ln>
        </p:spPr>
        <p:txBody>
          <a:bodyPr lIns="90000" rIns="90000" tIns="46800" bIns="46800" anchor="t">
            <a:normAutofit/>
          </a:bodyPr>
          <a:p>
            <a:pPr indent="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Table A-5 and Figure A-5 show similar annual estimates of the net short energy requirements for 2001 through 2010.</a:t>
            </a:r>
            <a:endParaRPr b="0" lang="en-US" sz="1600" strike="noStrike" u="none">
              <a:solidFill>
                <a:srgbClr val="000000"/>
              </a:solidFill>
              <a:effectLst/>
              <a:uFillTx/>
              <a:latin typeface="Book Antiqua"/>
            </a:endParaRPr>
          </a:p>
          <a:p>
            <a:pPr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Book Antiqua"/>
            </a:endParaRPr>
          </a:p>
        </p:txBody>
      </p:sp>
      <p:sp>
        <p:nvSpPr>
          <p:cNvPr id="140" name=""/>
          <p:cNvSpPr/>
          <p:nvPr/>
        </p:nvSpPr>
        <p:spPr>
          <a:xfrm>
            <a:off x="1981080" y="5791320"/>
            <a:ext cx="5105520" cy="3992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*Excludes effects of funded, programmatic load management and voluntary load curtailment, based on normal weather conditions</a:t>
            </a:r>
            <a:endParaRPr b="0" lang="en-US" sz="1000" strike="noStrike" u="none">
              <a:solidFill>
                <a:srgbClr val="000000"/>
              </a:solidFill>
              <a:effectLst/>
              <a:uFillTx/>
              <a:latin typeface="Times New Roman"/>
            </a:endParaRPr>
          </a:p>
        </p:txBody>
      </p:sp>
      <p:graphicFrame>
        <p:nvGraphicFramePr>
          <p:cNvPr id="141" name=""/>
          <p:cNvGraphicFramePr/>
          <p:nvPr/>
        </p:nvGraphicFramePr>
        <p:xfrm>
          <a:off x="533520" y="1447920"/>
          <a:ext cx="7696080" cy="4159080"/>
        </p:xfrm>
        <a:graphic>
          <a:graphicData uri="http://schemas.openxmlformats.org/presentationml/2006/ole">
            <p:oleObj progId="Excel.Sheet.12" r:id="rId1" spid="">
              <p:embed/>
              <p:pic>
                <p:nvPicPr>
                  <p:cNvPr id="142" name="" descr=""/>
                  <p:cNvPicPr/>
                  <p:nvPr/>
                </p:nvPicPr>
                <p:blipFill>
                  <a:blip r:embed="rId2"/>
                  <a:stretch/>
                </p:blipFill>
                <p:spPr>
                  <a:xfrm>
                    <a:off x="533520" y="1447920"/>
                    <a:ext cx="7696080" cy="4159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762120" y="-22896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Agreements Executed and Agreed to in Principle</a:t>
            </a:r>
            <a:endParaRPr b="1" i="1" lang="en-US" sz="2800" strike="noStrike" u="none">
              <a:solidFill>
                <a:srgbClr val="000000"/>
              </a:solidFill>
              <a:effectLst/>
              <a:uFillTx/>
              <a:latin typeface="Book Antiqua"/>
            </a:endParaRPr>
          </a:p>
        </p:txBody>
      </p:sp>
      <p:sp>
        <p:nvSpPr>
          <p:cNvPr id="144" name=""/>
          <p:cNvSpPr/>
          <p:nvPr/>
        </p:nvSpPr>
        <p:spPr>
          <a:xfrm>
            <a:off x="3733920" y="457200"/>
            <a:ext cx="2057400" cy="368280"/>
          </a:xfrm>
          <a:prstGeom prst="rect">
            <a:avLst/>
          </a:prstGeom>
          <a:noFill/>
          <a:ln w="0">
            <a:noFill/>
          </a:ln>
        </p:spPr>
        <p:style>
          <a:lnRef idx="0"/>
          <a:fillRef idx="0"/>
          <a:effectRef idx="0"/>
          <a:fontRef idx="minor"/>
        </p:style>
        <p:txBody>
          <a:bodyPr lIns="90000" rIns="90000" tIns="46800" bIns="46800" anchor="t">
            <a:spAutoFit/>
          </a:bodyPr>
          <a:p>
            <a:pP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Table A-6</a:t>
            </a:r>
            <a:endParaRPr b="0" lang="en-US" sz="1800" strike="noStrike" u="none">
              <a:solidFill>
                <a:srgbClr val="000000"/>
              </a:solidFill>
              <a:effectLst/>
              <a:uFillTx/>
              <a:latin typeface="Times New Roman"/>
            </a:endParaRPr>
          </a:p>
        </p:txBody>
      </p:sp>
      <p:grpSp>
        <p:nvGrpSpPr>
          <p:cNvPr id="145" name=""/>
          <p:cNvGrpSpPr/>
          <p:nvPr/>
        </p:nvGrpSpPr>
        <p:grpSpPr>
          <a:xfrm>
            <a:off x="2514600" y="762120"/>
            <a:ext cx="5575320" cy="6019200"/>
            <a:chOff x="2514600" y="762120"/>
            <a:chExt cx="5575320" cy="6019200"/>
          </a:xfrm>
        </p:grpSpPr>
        <p:graphicFrame>
          <p:nvGraphicFramePr>
            <p:cNvPr id="146" name=""/>
            <p:cNvGraphicFramePr/>
            <p:nvPr/>
          </p:nvGraphicFramePr>
          <p:xfrm>
            <a:off x="2514600" y="762120"/>
            <a:ext cx="3625920" cy="4581360"/>
          </p:xfrm>
          <a:graphic>
            <a:graphicData uri="http://schemas.openxmlformats.org/presentationml/2006/ole">
              <p:oleObj progId="Excel.Sheet.12" r:id="rId1" spid="">
                <p:embed/>
                <p:pic>
                  <p:nvPicPr>
                    <p:cNvPr id="147" name="" descr=""/>
                    <p:cNvPicPr/>
                    <p:nvPr/>
                  </p:nvPicPr>
                  <p:blipFill>
                    <a:blip r:embed="rId2"/>
                    <a:stretch/>
                  </p:blipFill>
                  <p:spPr>
                    <a:xfrm>
                      <a:off x="2514600" y="762120"/>
                      <a:ext cx="3625920" cy="4581360"/>
                    </a:xfrm>
                    <a:prstGeom prst="rect">
                      <a:avLst/>
                    </a:prstGeom>
                    <a:noFill/>
                    <a:ln w="0">
                      <a:noFill/>
                    </a:ln>
                  </p:spPr>
                </p:pic>
              </p:oleObj>
            </a:graphicData>
          </a:graphic>
        </p:graphicFrame>
        <p:graphicFrame>
          <p:nvGraphicFramePr>
            <p:cNvPr id="148" name=""/>
            <p:cNvGraphicFramePr/>
            <p:nvPr/>
          </p:nvGraphicFramePr>
          <p:xfrm>
            <a:off x="2514600" y="5370480"/>
            <a:ext cx="3200400" cy="1410840"/>
          </p:xfrm>
          <a:graphic>
            <a:graphicData uri="http://schemas.openxmlformats.org/presentationml/2006/ole">
              <p:oleObj progId="Excel.Sheet.12" r:id="rId3" spid="">
                <p:embed/>
                <p:pic>
                  <p:nvPicPr>
                    <p:cNvPr id="149" name="" descr=""/>
                    <p:cNvPicPr/>
                    <p:nvPr/>
                  </p:nvPicPr>
                  <p:blipFill>
                    <a:blip r:embed="rId4"/>
                    <a:stretch/>
                  </p:blipFill>
                  <p:spPr>
                    <a:xfrm>
                      <a:off x="2514600" y="5370480"/>
                      <a:ext cx="3200400" cy="1410840"/>
                    </a:xfrm>
                    <a:prstGeom prst="rect">
                      <a:avLst/>
                    </a:prstGeom>
                    <a:noFill/>
                    <a:ln w="0">
                      <a:noFill/>
                    </a:ln>
                  </p:spPr>
                </p:pic>
              </p:oleObj>
            </a:graphicData>
          </a:graphic>
        </p:graphicFrame>
        <p:graphicFrame>
          <p:nvGraphicFramePr>
            <p:cNvPr id="150" name=""/>
            <p:cNvGraphicFramePr/>
            <p:nvPr/>
          </p:nvGraphicFramePr>
          <p:xfrm>
            <a:off x="6248520" y="838080"/>
            <a:ext cx="1841400" cy="1790280"/>
          </p:xfrm>
          <a:graphic>
            <a:graphicData uri="http://schemas.openxmlformats.org/presentationml/2006/ole">
              <p:oleObj progId="Excel.Sheet.12" r:id="rId5" spid="">
                <p:embed/>
                <p:pic>
                  <p:nvPicPr>
                    <p:cNvPr id="151" name="" descr=""/>
                    <p:cNvPicPr/>
                    <p:nvPr/>
                  </p:nvPicPr>
                  <p:blipFill>
                    <a:blip r:embed="rId6"/>
                    <a:stretch/>
                  </p:blipFill>
                  <p:spPr>
                    <a:xfrm>
                      <a:off x="6248520" y="838080"/>
                      <a:ext cx="1841400" cy="179028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2" name="PlaceHolder 1"/>
          <p:cNvSpPr>
            <a:spLocks noGrp="1"/>
          </p:cNvSpPr>
          <p:nvPr>
            <p:ph type="title"/>
          </p:nvPr>
        </p:nvSpPr>
        <p:spPr>
          <a:xfrm>
            <a:off x="685800" y="-7668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Summer Peaking Additions Under Contract</a:t>
            </a:r>
            <a:endParaRPr b="1" i="1" lang="en-US" sz="3200" strike="noStrike" u="none">
              <a:solidFill>
                <a:srgbClr val="000000"/>
              </a:solidFill>
              <a:effectLst/>
              <a:uFillTx/>
              <a:latin typeface="Book Antiqua"/>
            </a:endParaRPr>
          </a:p>
        </p:txBody>
      </p:sp>
      <p:sp>
        <p:nvSpPr>
          <p:cNvPr id="153" name=""/>
          <p:cNvSpPr/>
          <p:nvPr/>
        </p:nvSpPr>
        <p:spPr>
          <a:xfrm>
            <a:off x="3733920" y="685800"/>
            <a:ext cx="152388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Table A-7</a:t>
            </a:r>
            <a:endParaRPr b="0" lang="en-US" sz="2000" strike="noStrike" u="none">
              <a:solidFill>
                <a:srgbClr val="000000"/>
              </a:solidFill>
              <a:effectLst/>
              <a:uFillTx/>
              <a:latin typeface="Times New Roman"/>
            </a:endParaRPr>
          </a:p>
        </p:txBody>
      </p:sp>
      <p:grpSp>
        <p:nvGrpSpPr>
          <p:cNvPr id="154" name=""/>
          <p:cNvGrpSpPr/>
          <p:nvPr/>
        </p:nvGrpSpPr>
        <p:grpSpPr>
          <a:xfrm>
            <a:off x="1371600" y="1244520"/>
            <a:ext cx="6783480" cy="5079960"/>
            <a:chOff x="1371600" y="1244520"/>
            <a:chExt cx="6783480" cy="5079960"/>
          </a:xfrm>
        </p:grpSpPr>
        <p:graphicFrame>
          <p:nvGraphicFramePr>
            <p:cNvPr id="155" name=""/>
            <p:cNvGraphicFramePr/>
            <p:nvPr/>
          </p:nvGraphicFramePr>
          <p:xfrm>
            <a:off x="1371600" y="1244520"/>
            <a:ext cx="4737240" cy="5079960"/>
          </p:xfrm>
          <a:graphic>
            <a:graphicData uri="http://schemas.openxmlformats.org/presentationml/2006/ole">
              <p:oleObj progId="Excel.Sheet.12" r:id="rId1" spid="">
                <p:embed/>
                <p:pic>
                  <p:nvPicPr>
                    <p:cNvPr id="156" name="" descr=""/>
                    <p:cNvPicPr/>
                    <p:nvPr/>
                  </p:nvPicPr>
                  <p:blipFill>
                    <a:blip r:embed="rId2"/>
                    <a:stretch/>
                  </p:blipFill>
                  <p:spPr>
                    <a:xfrm>
                      <a:off x="1371600" y="1244520"/>
                      <a:ext cx="4737240" cy="5079960"/>
                    </a:xfrm>
                    <a:prstGeom prst="rect">
                      <a:avLst/>
                    </a:prstGeom>
                    <a:noFill/>
                    <a:ln w="0">
                      <a:noFill/>
                    </a:ln>
                  </p:spPr>
                </p:pic>
              </p:oleObj>
            </a:graphicData>
          </a:graphic>
        </p:graphicFrame>
        <p:graphicFrame>
          <p:nvGraphicFramePr>
            <p:cNvPr id="157" name=""/>
            <p:cNvGraphicFramePr/>
            <p:nvPr/>
          </p:nvGraphicFramePr>
          <p:xfrm>
            <a:off x="6150240" y="1371600"/>
            <a:ext cx="2004840" cy="3886200"/>
          </p:xfrm>
          <a:graphic>
            <a:graphicData uri="http://schemas.openxmlformats.org/presentationml/2006/ole">
              <p:oleObj progId="Excel.Sheet.12" r:id="rId3" spid="">
                <p:embed/>
                <p:pic>
                  <p:nvPicPr>
                    <p:cNvPr id="158" name="" descr=""/>
                    <p:cNvPicPr/>
                    <p:nvPr/>
                  </p:nvPicPr>
                  <p:blipFill>
                    <a:blip r:embed="rId4"/>
                    <a:stretch/>
                  </p:blipFill>
                  <p:spPr>
                    <a:xfrm>
                      <a:off x="6150240" y="1371600"/>
                      <a:ext cx="2004840" cy="3886200"/>
                    </a:xfrm>
                    <a:prstGeom prst="rect">
                      <a:avLst/>
                    </a:prstGeom>
                    <a:noFill/>
                    <a:ln w="0">
                      <a:noFill/>
                    </a:ln>
                  </p:spPr>
                </p:pic>
              </p:oleObj>
            </a:graphicData>
          </a:graphic>
        </p:graphicFrame>
      </p:grpSp>
      <p:sp>
        <p:nvSpPr>
          <p:cNvPr id="159" name=""/>
          <p:cNvSpPr/>
          <p:nvPr/>
        </p:nvSpPr>
        <p:spPr>
          <a:xfrm>
            <a:off x="5867280" y="5715000"/>
            <a:ext cx="2667240" cy="33732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Note:  Summer Peaking Agreements 1-15 on this table are represented in the Agreements in Table 6</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0" name="PlaceHolder 1"/>
          <p:cNvSpPr>
            <a:spLocks noGrp="1"/>
          </p:cNvSpPr>
          <p:nvPr>
            <p:ph type="title"/>
          </p:nvPr>
        </p:nvSpPr>
        <p:spPr>
          <a:xfrm>
            <a:off x="685800" y="3805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Percent of Net Short Energy Needs Met by Long-Term Contracts(MWh 000s)</a:t>
            </a:r>
            <a:endParaRPr b="1" i="1" lang="en-US" sz="3200" strike="noStrike" u="none">
              <a:solidFill>
                <a:srgbClr val="000000"/>
              </a:solidFill>
              <a:effectLst/>
              <a:uFillTx/>
              <a:latin typeface="Book Antiqua"/>
            </a:endParaRPr>
          </a:p>
        </p:txBody>
      </p:sp>
      <p:sp>
        <p:nvSpPr>
          <p:cNvPr id="161" name=""/>
          <p:cNvSpPr/>
          <p:nvPr/>
        </p:nvSpPr>
        <p:spPr>
          <a:xfrm>
            <a:off x="4595760" y="1523880"/>
            <a:ext cx="1728720" cy="3988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Table A-8</a:t>
            </a:r>
            <a:endParaRPr b="0" lang="en-US" sz="2000" strike="noStrike" u="none">
              <a:solidFill>
                <a:srgbClr val="000000"/>
              </a:solidFill>
              <a:effectLst/>
              <a:uFillTx/>
              <a:latin typeface="Times New Roman"/>
            </a:endParaRPr>
          </a:p>
        </p:txBody>
      </p:sp>
      <p:graphicFrame>
        <p:nvGraphicFramePr>
          <p:cNvPr id="162" name=""/>
          <p:cNvGraphicFramePr/>
          <p:nvPr/>
        </p:nvGraphicFramePr>
        <p:xfrm>
          <a:off x="990720" y="1905120"/>
          <a:ext cx="7619760" cy="4419360"/>
        </p:xfrm>
        <a:graphic>
          <a:graphicData uri="http://schemas.openxmlformats.org/presentationml/2006/ole">
            <p:oleObj progId="Excel.Sheet.12" r:id="rId1" spid="">
              <p:embed/>
              <p:pic>
                <p:nvPicPr>
                  <p:cNvPr id="163" name="" descr=""/>
                  <p:cNvPicPr/>
                  <p:nvPr/>
                </p:nvPicPr>
                <p:blipFill>
                  <a:blip r:embed="rId2"/>
                  <a:stretch/>
                </p:blipFill>
                <p:spPr>
                  <a:xfrm>
                    <a:off x="990720" y="1905120"/>
                    <a:ext cx="7619760" cy="44193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DWR’s Methods to Meet Net Short Energy Requirements</a:t>
            </a:r>
            <a:endParaRPr b="1" i="1" lang="en-US" sz="3200" strike="noStrike" u="none">
              <a:solidFill>
                <a:srgbClr val="000000"/>
              </a:solidFill>
              <a:effectLst/>
              <a:uFillTx/>
              <a:latin typeface="Book Antiqua"/>
            </a:endParaRPr>
          </a:p>
        </p:txBody>
      </p:sp>
      <p:sp>
        <p:nvSpPr>
          <p:cNvPr id="36" name="PlaceHolder 2"/>
          <p:cNvSpPr>
            <a:spLocks noGrp="1"/>
          </p:cNvSpPr>
          <p:nvPr>
            <p:ph/>
          </p:nvPr>
        </p:nvSpPr>
        <p:spPr>
          <a:xfrm>
            <a:off x="685800" y="1600200"/>
            <a:ext cx="7772400" cy="4114800"/>
          </a:xfrm>
          <a:prstGeom prst="rect">
            <a:avLst/>
          </a:prstGeom>
          <a:noFill/>
          <a:ln w="0">
            <a:noFill/>
          </a:ln>
        </p:spPr>
        <p:txBody>
          <a:bodyPr lIns="90000" rIns="90000" tIns="46800" bIns="46800" anchor="t">
            <a:normAutofit fontScale="92500" lnSpcReduction="9999"/>
          </a:bodyPr>
          <a:p>
            <a:pPr marL="343080" indent="-343080" algn="just">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   DWR’s approach to meeting the net short energy requirements, as shown conceptually on Figure 1, is multi-faceted:</a:t>
            </a:r>
            <a:endParaRPr b="0" lang="en-US" sz="1600" strike="noStrike" u="none">
              <a:solidFill>
                <a:srgbClr val="000000"/>
              </a:solidFill>
              <a:effectLst/>
              <a:uFillTx/>
              <a:latin typeface="Book Antiqua"/>
            </a:endParaRPr>
          </a:p>
          <a:p>
            <a:pPr marL="343080" indent="-343080" algn="just">
              <a:lnSpc>
                <a:spcPct val="10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First, DWR’s analysis incorporates assumed reductions provided by load management programs (Governor’s 20/20 Program, various legislatively established conservation programs, and several voluntary load curtailment programs).</a:t>
            </a:r>
            <a:endParaRPr b="0" lang="en-US" sz="1600" strike="noStrike" u="none">
              <a:solidFill>
                <a:srgbClr val="000000"/>
              </a:solidFill>
              <a:effectLst/>
              <a:uFillTx/>
              <a:latin typeface="Book Antiqua"/>
            </a:endParaRPr>
          </a:p>
          <a:p>
            <a:pPr marL="343080" indent="-343080" algn="just">
              <a:lnSpc>
                <a:spcPct val="10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Second, DWR has entered in a significant number of contracts and continues to negotiate long-term power contracts.  Initial contracting activity succeeded in drastically reducing the amount of energy subject to spot market prices.  Current activity is focused on achieving further reductions in the peak load aspect of the net short through dispatchable resources to follow peak load.</a:t>
            </a:r>
            <a:endParaRPr b="0" lang="en-US" sz="1600" strike="noStrike" u="none">
              <a:solidFill>
                <a:srgbClr val="000000"/>
              </a:solidFill>
              <a:effectLst/>
              <a:uFillTx/>
              <a:latin typeface="Book Antiqua"/>
            </a:endParaRPr>
          </a:p>
          <a:p>
            <a:pPr marL="343080" indent="-343080" algn="just">
              <a:lnSpc>
                <a:spcPct val="100000"/>
              </a:lnSpc>
              <a:spcBef>
                <a:spcPts val="400"/>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Palatino"/>
              </a:rPr>
              <a:t>The “residual net short” is the amount of power needs currently remaining after accounting for DWR’s long-term contracting activities.  DWR will meet these remaining power needs through the strategic balancing of a variety of options, including:</a:t>
            </a:r>
            <a:endParaRPr b="0" lang="en-US" sz="1600" strike="noStrike" u="none">
              <a:solidFill>
                <a:srgbClr val="000000"/>
              </a:solidFill>
              <a:effectLst/>
              <a:uFillTx/>
              <a:latin typeface="Book Antiqua"/>
            </a:endParaRPr>
          </a:p>
          <a:p>
            <a:pPr lvl="1" marL="743040" indent="-285840" algn="just">
              <a:lnSpc>
                <a:spcPct val="8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Additional long-term contracting;</a:t>
            </a:r>
            <a:endParaRPr b="0" lang="en-US" sz="1400" strike="noStrike" u="none">
              <a:solidFill>
                <a:srgbClr val="000000"/>
              </a:solidFill>
              <a:effectLst/>
              <a:uFillTx/>
              <a:latin typeface="Book Antiqua"/>
            </a:endParaRPr>
          </a:p>
          <a:p>
            <a:pPr lvl="1" marL="743040" indent="-285840" algn="just">
              <a:lnSpc>
                <a:spcPct val="8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“Short-term” contracting performed by DWR’s trading desk to take advantage of changing market conditions (e.g. contracts for Quarterly, Monthly, Balance-of-Month, Day-Ahead, Hour-Ahead); and</a:t>
            </a:r>
            <a:endParaRPr b="0" lang="en-US" sz="1400" strike="noStrike" u="none">
              <a:solidFill>
                <a:srgbClr val="000000"/>
              </a:solidFill>
              <a:effectLst/>
              <a:uFillTx/>
              <a:latin typeface="Book Antiqua"/>
            </a:endParaRPr>
          </a:p>
          <a:p>
            <a:pPr lvl="1" marL="743040" indent="-285840" algn="just">
              <a:lnSpc>
                <a:spcPct val="8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Real-time supply through the ISO.</a:t>
            </a:r>
            <a:endParaRPr b="0" lang="en-US" sz="1400" strike="noStrike" u="none">
              <a:solidFill>
                <a:srgbClr val="000000"/>
              </a:solidFill>
              <a:effectLst/>
              <a:uFillTx/>
              <a:latin typeface="Book Antiqua"/>
            </a:endParaRPr>
          </a:p>
          <a:p>
            <a:pPr lvl="2" marL="1143000" indent="0" algn="just">
              <a:lnSpc>
                <a:spcPct val="10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685800" y="228240"/>
            <a:ext cx="7772400" cy="1143000"/>
          </a:xfrm>
          <a:prstGeom prst="rect">
            <a:avLst/>
          </a:prstGeom>
          <a:noFill/>
          <a:ln w="0">
            <a:noFill/>
          </a:ln>
        </p:spPr>
        <p:txBody>
          <a:bodyPr lIns="90000" rIns="90000" tIns="46800" bIns="46800" anchor="ctr">
            <a:noAutofit/>
          </a:bodyPr>
          <a:p>
            <a:pPr indent="0" algn="just">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Components of DWR Purchases of Net Short Energy</a:t>
            </a:r>
            <a:endParaRPr b="1" i="1" lang="en-US" sz="3200" strike="noStrike" u="none">
              <a:solidFill>
                <a:srgbClr val="000000"/>
              </a:solidFill>
              <a:effectLst/>
              <a:uFillTx/>
              <a:latin typeface="Book Antiqua"/>
            </a:endParaRPr>
          </a:p>
        </p:txBody>
      </p:sp>
      <p:grpSp>
        <p:nvGrpSpPr>
          <p:cNvPr id="38" name=""/>
          <p:cNvGrpSpPr/>
          <p:nvPr/>
        </p:nvGrpSpPr>
        <p:grpSpPr>
          <a:xfrm>
            <a:off x="533520" y="2062080"/>
            <a:ext cx="8381520" cy="4533120"/>
            <a:chOff x="533520" y="2062080"/>
            <a:chExt cx="8381520" cy="4533120"/>
          </a:xfrm>
        </p:grpSpPr>
        <p:sp>
          <p:nvSpPr>
            <p:cNvPr id="39" name=""/>
            <p:cNvSpPr/>
            <p:nvPr/>
          </p:nvSpPr>
          <p:spPr>
            <a:xfrm>
              <a:off x="533520" y="2854800"/>
              <a:ext cx="1122480" cy="1424880"/>
            </a:xfrm>
            <a:prstGeom prst="rect">
              <a:avLst/>
            </a:prstGeom>
            <a:noFill/>
            <a:ln w="19080">
              <a:solidFill>
                <a:srgbClr val="000000"/>
              </a:solidFill>
              <a:miter/>
            </a:ln>
          </p:spPr>
          <p:style>
            <a:lnRef idx="0"/>
            <a:fillRef idx="0"/>
            <a:effectRef idx="0"/>
            <a:fontRef idx="minor"/>
          </p:style>
          <p:txBody>
            <a:bodyPr lIns="90000" rIns="90000" tIns="46800" bIns="46800" anchor="t">
              <a:noAutofit/>
            </a:bodyPr>
            <a:p>
              <a:pPr algn="ctr">
                <a:spcBef>
                  <a:spcPts val="18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Times New Roman"/>
                </a:rPr>
                <a:t>Net Short</a:t>
              </a:r>
              <a:endParaRPr b="0" lang="en-US" sz="3000" strike="noStrike" u="none">
                <a:solidFill>
                  <a:srgbClr val="000000"/>
                </a:solidFill>
                <a:effectLst/>
                <a:uFillTx/>
                <a:latin typeface="Times New Roman"/>
              </a:endParaRPr>
            </a:p>
          </p:txBody>
        </p:sp>
        <p:sp>
          <p:nvSpPr>
            <p:cNvPr id="40" name=""/>
            <p:cNvSpPr/>
            <p:nvPr/>
          </p:nvSpPr>
          <p:spPr>
            <a:xfrm>
              <a:off x="1431360" y="2062080"/>
              <a:ext cx="1421640" cy="3992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Load Management Programs</a:t>
              </a:r>
              <a:endParaRPr b="0" lang="en-US" sz="1000" strike="noStrike" u="none">
                <a:solidFill>
                  <a:srgbClr val="000000"/>
                </a:solidFill>
                <a:effectLst/>
                <a:uFillTx/>
                <a:latin typeface="Times New Roman"/>
              </a:endParaRPr>
            </a:p>
          </p:txBody>
        </p:sp>
        <p:sp>
          <p:nvSpPr>
            <p:cNvPr id="41" name=""/>
            <p:cNvSpPr/>
            <p:nvPr/>
          </p:nvSpPr>
          <p:spPr>
            <a:xfrm>
              <a:off x="3601800" y="2127240"/>
              <a:ext cx="1347120" cy="3682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Contracts</a:t>
              </a:r>
              <a:endParaRPr b="0" lang="en-US" sz="1800" strike="noStrike" u="none">
                <a:solidFill>
                  <a:srgbClr val="000000"/>
                </a:solidFill>
                <a:effectLst/>
                <a:uFillTx/>
                <a:latin typeface="Times New Roman"/>
              </a:endParaRPr>
            </a:p>
          </p:txBody>
        </p:sp>
        <p:sp>
          <p:nvSpPr>
            <p:cNvPr id="42" name=""/>
            <p:cNvSpPr/>
            <p:nvPr/>
          </p:nvSpPr>
          <p:spPr>
            <a:xfrm>
              <a:off x="5397840" y="2140560"/>
              <a:ext cx="822960" cy="30744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Surplus</a:t>
              </a:r>
              <a:endParaRPr b="0" lang="en-US" sz="1400" strike="noStrike" u="none">
                <a:solidFill>
                  <a:srgbClr val="000000"/>
                </a:solidFill>
                <a:effectLst/>
                <a:uFillTx/>
                <a:latin typeface="Times New Roman"/>
              </a:endParaRPr>
            </a:p>
          </p:txBody>
        </p:sp>
        <p:sp>
          <p:nvSpPr>
            <p:cNvPr id="43" name=""/>
            <p:cNvSpPr/>
            <p:nvPr/>
          </p:nvSpPr>
          <p:spPr>
            <a:xfrm>
              <a:off x="6445440" y="3463560"/>
              <a:ext cx="1655640" cy="703800"/>
            </a:xfrm>
            <a:prstGeom prst="rect">
              <a:avLst/>
            </a:prstGeom>
            <a:noFill/>
            <a:ln w="19080">
              <a:solidFill>
                <a:srgbClr val="000000"/>
              </a:solidFill>
              <a:miter/>
            </a:ln>
          </p:spPr>
          <p:style>
            <a:lnRef idx="0"/>
            <a:fillRef idx="0"/>
            <a:effectRef idx="0"/>
            <a:fontRef idx="minor"/>
          </p:style>
          <p:txBody>
            <a:bodyPr lIns="90000" rIns="90000" tIns="46800" bIns="46800" anchor="t">
              <a:spAutoFit/>
            </a:bodyPr>
            <a:p>
              <a:pPr algn="ct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Residual Net Short</a:t>
              </a:r>
              <a:endParaRPr b="0" lang="en-US" sz="2000" strike="noStrike" u="none">
                <a:solidFill>
                  <a:srgbClr val="000000"/>
                </a:solidFill>
                <a:effectLst/>
                <a:uFillTx/>
                <a:latin typeface="Times New Roman"/>
              </a:endParaRPr>
            </a:p>
          </p:txBody>
        </p:sp>
        <p:sp>
          <p:nvSpPr>
            <p:cNvPr id="44" name=""/>
            <p:cNvSpPr/>
            <p:nvPr/>
          </p:nvSpPr>
          <p:spPr>
            <a:xfrm>
              <a:off x="6220800" y="4422600"/>
              <a:ext cx="2694240" cy="217260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nSpc>
                  <a:spcPct val="80000"/>
                </a:lnSpc>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Additional Contracts</a:t>
              </a:r>
              <a:endParaRPr b="0" lang="en-US" sz="1200" strike="noStrike" u="none">
                <a:solidFill>
                  <a:srgbClr val="000000"/>
                </a:solidFill>
                <a:effectLst/>
                <a:uFillTx/>
                <a:latin typeface="Times New Roman"/>
              </a:endParaRPr>
            </a:p>
            <a:p>
              <a:pPr>
                <a:lnSpc>
                  <a:spcPct val="80000"/>
                </a:lnSpc>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Quarterly Contracts</a:t>
              </a:r>
              <a:endParaRPr b="0" lang="en-US" sz="1200" strike="noStrike" u="none">
                <a:solidFill>
                  <a:srgbClr val="000000"/>
                </a:solidFill>
                <a:effectLst/>
                <a:uFillTx/>
                <a:latin typeface="Times New Roman"/>
              </a:endParaRPr>
            </a:p>
            <a:p>
              <a:pPr>
                <a:lnSpc>
                  <a:spcPct val="80000"/>
                </a:lnSpc>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Monthly Desk Purchases</a:t>
              </a:r>
              <a:endParaRPr b="0" lang="en-US" sz="1200" strike="noStrike" u="none">
                <a:solidFill>
                  <a:srgbClr val="000000"/>
                </a:solidFill>
                <a:effectLst/>
                <a:uFillTx/>
                <a:latin typeface="Times New Roman"/>
              </a:endParaRPr>
            </a:p>
            <a:p>
              <a:pPr>
                <a:lnSpc>
                  <a:spcPct val="80000"/>
                </a:lnSpc>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Balance of Month Desk Purchases</a:t>
              </a:r>
              <a:endParaRPr b="0" lang="en-US" sz="1200" strike="noStrike" u="none">
                <a:solidFill>
                  <a:srgbClr val="000000"/>
                </a:solidFill>
                <a:effectLst/>
                <a:uFillTx/>
                <a:latin typeface="Times New Roman"/>
              </a:endParaRPr>
            </a:p>
            <a:p>
              <a:pPr>
                <a:lnSpc>
                  <a:spcPct val="80000"/>
                </a:lnSpc>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Day Ahead</a:t>
              </a:r>
              <a:endParaRPr b="0" lang="en-US" sz="1200" strike="noStrike" u="none">
                <a:solidFill>
                  <a:srgbClr val="000000"/>
                </a:solidFill>
                <a:effectLst/>
                <a:uFillTx/>
                <a:latin typeface="Times New Roman"/>
              </a:endParaRPr>
            </a:p>
            <a:p>
              <a:pP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 On Peak</a:t>
              </a:r>
              <a:endParaRPr b="0" lang="en-US" sz="1200" strike="noStrike" u="none">
                <a:solidFill>
                  <a:srgbClr val="000000"/>
                </a:solidFill>
                <a:effectLst/>
                <a:uFillTx/>
                <a:latin typeface="Times New Roman"/>
              </a:endParaRPr>
            </a:p>
            <a:p>
              <a:pPr>
                <a:lnSpc>
                  <a:spcPct val="8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-Off Peak</a:t>
              </a:r>
              <a:endParaRPr b="0" lang="en-US" sz="1200" strike="noStrike" u="none">
                <a:solidFill>
                  <a:srgbClr val="000000"/>
                </a:solidFill>
                <a:effectLst/>
                <a:uFillTx/>
                <a:latin typeface="Times New Roman"/>
              </a:endParaRPr>
            </a:p>
            <a:p>
              <a:pPr>
                <a:lnSpc>
                  <a:spcPct val="80000"/>
                </a:lnSpc>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Hour Ahead</a:t>
              </a:r>
              <a:endParaRPr b="0" lang="en-US" sz="1200" strike="noStrike" u="none">
                <a:solidFill>
                  <a:srgbClr val="000000"/>
                </a:solidFill>
                <a:effectLst/>
                <a:uFillTx/>
                <a:latin typeface="Times New Roman"/>
              </a:endParaRPr>
            </a:p>
            <a:p>
              <a:pPr>
                <a:lnSpc>
                  <a:spcPct val="80000"/>
                </a:lnSpc>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Real Time Balancing Purchases</a:t>
              </a:r>
              <a:endParaRPr b="0" lang="en-US" sz="1200" strike="noStrike" u="none">
                <a:solidFill>
                  <a:srgbClr val="000000"/>
                </a:solidFill>
                <a:effectLst/>
                <a:uFillTx/>
                <a:latin typeface="Times New Roman"/>
              </a:endParaRPr>
            </a:p>
          </p:txBody>
        </p:sp>
        <p:sp>
          <p:nvSpPr>
            <p:cNvPr id="45" name=""/>
            <p:cNvSpPr/>
            <p:nvPr/>
          </p:nvSpPr>
          <p:spPr>
            <a:xfrm>
              <a:off x="3152520" y="3282480"/>
              <a:ext cx="3292560" cy="1140120"/>
            </a:xfrm>
            <a:prstGeom prst="rightArrow">
              <a:avLst>
                <a:gd name="adj1" fmla="val 50000"/>
                <a:gd name="adj2" fmla="val 72198"/>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cxnSp>
          <p:nvCxnSpPr>
            <p:cNvPr id="46" name=""/>
            <p:cNvCxnSpPr>
              <a:stCxn id="41" idx="3"/>
              <a:endCxn id="42" idx="1"/>
            </p:cNvCxnSpPr>
            <p:nvPr/>
          </p:nvCxnSpPr>
          <p:spPr>
            <a:xfrm flipV="1">
              <a:off x="4948560" y="2288880"/>
              <a:ext cx="449640" cy="16560"/>
            </a:xfrm>
            <a:prstGeom prst="straightConnector1">
              <a:avLst/>
            </a:prstGeom>
            <a:ln w="9360">
              <a:solidFill>
                <a:srgbClr val="000000"/>
              </a:solidFill>
              <a:miter/>
              <a:tailEnd len="med" type="triangle" w="med"/>
            </a:ln>
          </p:spPr>
        </p:cxnSp>
        <p:sp>
          <p:nvSpPr>
            <p:cNvPr id="47" name=""/>
            <p:cNvSpPr/>
            <p:nvPr/>
          </p:nvSpPr>
          <p:spPr>
            <a:xfrm>
              <a:off x="1656000" y="3054960"/>
              <a:ext cx="1496520" cy="1153440"/>
            </a:xfrm>
            <a:prstGeom prst="rect">
              <a:avLst/>
            </a:prstGeom>
            <a:noFill/>
            <a:ln w="1908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7193880" y="4137480"/>
              <a:ext cx="0" cy="285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1656000" y="2498400"/>
              <a:ext cx="523440" cy="498600"/>
            </a:xfrm>
            <a:custGeom>
              <a:avLst/>
              <a:gdLst>
                <a:gd name="textAreaLeft" fmla="*/ 222840 w 523440"/>
                <a:gd name="textAreaRight" fmla="*/ 419040 w 523440"/>
                <a:gd name="textAreaTop" fmla="*/ 329400 h 498600"/>
                <a:gd name="textAreaBottom" fmla="*/ 399240 h 498600"/>
              </a:gdLst>
              <a:ahLst/>
              <a:cxnLst/>
              <a:rect l="textAreaLeft" t="textAreaTop" r="textAreaRight" b="textAreaBottom"/>
              <a:pathLst>
                <a:path w="21600" h="21600">
                  <a:moveTo>
                    <a:pt x="0" y="18578"/>
                  </a:moveTo>
                  <a:lnTo>
                    <a:pt x="14271" y="18578"/>
                  </a:lnTo>
                  <a:lnTo>
                    <a:pt x="14271" y="9193"/>
                  </a:lnTo>
                  <a:lnTo>
                    <a:pt x="9964" y="9193"/>
                  </a:lnTo>
                  <a:lnTo>
                    <a:pt x="15782" y="0"/>
                  </a:lnTo>
                  <a:lnTo>
                    <a:pt x="21600" y="9193"/>
                  </a:lnTo>
                  <a:lnTo>
                    <a:pt x="17293" y="9193"/>
                  </a:lnTo>
                  <a:lnTo>
                    <a:pt x="17293" y="21600"/>
                  </a:lnTo>
                  <a:lnTo>
                    <a:pt x="0" y="21600"/>
                  </a:lnTo>
                  <a:close/>
                </a:path>
              </a:pathLst>
            </a:custGeom>
            <a:solidFill>
              <a:srgbClr val="000000"/>
            </a:solidFill>
            <a:ln w="9360">
              <a:solidFill>
                <a:srgbClr val="000000"/>
              </a:solidFill>
              <a:miter/>
            </a:ln>
          </p:spPr>
          <p:style>
            <a:lnRef idx="0"/>
            <a:fillRef idx="0"/>
            <a:effectRef idx="0"/>
            <a:fontRef idx="minor"/>
          </p:style>
          <p:txBody>
            <a:bodyPr wrap="none" lIns="90000" rIns="90000" tIns="23040" bIns="230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50" name=""/>
            <p:cNvSpPr/>
            <p:nvPr/>
          </p:nvSpPr>
          <p:spPr>
            <a:xfrm>
              <a:off x="3152520" y="2498400"/>
              <a:ext cx="1496520" cy="997200"/>
            </a:xfrm>
            <a:custGeom>
              <a:avLst/>
              <a:gdLst>
                <a:gd name="textAreaLeft" fmla="*/ 498960 w 1496520"/>
                <a:gd name="textAreaRight" fmla="*/ 1395360 w 1496520"/>
                <a:gd name="textAreaTop" fmla="*/ 573840 h 997200"/>
                <a:gd name="textAreaBottom" fmla="*/ 929880 h 997200"/>
              </a:gdLst>
              <a:ahLst/>
              <a:cxnLst/>
              <a:rect l="textAreaLeft" t="textAreaTop" r="textAreaRight" b="textAreaBottom"/>
              <a:pathLst>
                <a:path w="21600" h="21600">
                  <a:moveTo>
                    <a:pt x="0" y="13888"/>
                  </a:moveTo>
                  <a:lnTo>
                    <a:pt x="12426" y="13888"/>
                  </a:lnTo>
                  <a:lnTo>
                    <a:pt x="12426" y="7200"/>
                  </a:lnTo>
                  <a:lnTo>
                    <a:pt x="10964" y="7200"/>
                  </a:lnTo>
                  <a:lnTo>
                    <a:pt x="16282" y="0"/>
                  </a:lnTo>
                  <a:lnTo>
                    <a:pt x="21600" y="7200"/>
                  </a:lnTo>
                  <a:lnTo>
                    <a:pt x="20138" y="7200"/>
                  </a:lnTo>
                  <a:lnTo>
                    <a:pt x="20138" y="21600"/>
                  </a:lnTo>
                  <a:lnTo>
                    <a:pt x="0" y="21600"/>
                  </a:lnTo>
                  <a:close/>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sp>
        <p:nvSpPr>
          <p:cNvPr id="51" name=""/>
          <p:cNvSpPr/>
          <p:nvPr/>
        </p:nvSpPr>
        <p:spPr>
          <a:xfrm>
            <a:off x="3809880" y="1447920"/>
            <a:ext cx="3505320" cy="398880"/>
          </a:xfrm>
          <a:prstGeom prst="rect">
            <a:avLst/>
          </a:prstGeom>
          <a:noFill/>
          <a:ln w="0">
            <a:noFill/>
          </a:ln>
        </p:spPr>
        <p:style>
          <a:lnRef idx="0"/>
          <a:fillRef idx="0"/>
          <a:effectRef idx="0"/>
          <a:fontRef idx="minor"/>
        </p:style>
        <p:txBody>
          <a:bodyPr lIns="90000" rIns="90000" tIns="46800" bIns="46800" anchor="t">
            <a:sp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Figure 1</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Qualifying Facility Capacity Return to Operation</a:t>
            </a:r>
            <a:endParaRPr b="1" i="1" lang="en-US" sz="3200" strike="noStrike" u="none">
              <a:solidFill>
                <a:srgbClr val="000000"/>
              </a:solidFill>
              <a:effectLst/>
              <a:uFillTx/>
              <a:latin typeface="Book Antiqua"/>
            </a:endParaRPr>
          </a:p>
        </p:txBody>
      </p:sp>
      <p:sp>
        <p:nvSpPr>
          <p:cNvPr id="53" name="PlaceHolder 2"/>
          <p:cNvSpPr>
            <a:spLocks noGrp="1"/>
          </p:cNvSpPr>
          <p:nvPr>
            <p:ph/>
          </p:nvPr>
        </p:nvSpPr>
        <p:spPr>
          <a:xfrm>
            <a:off x="685800" y="1219320"/>
            <a:ext cx="7772400" cy="1295280"/>
          </a:xfrm>
          <a:prstGeom prst="rect">
            <a:avLst/>
          </a:prstGeom>
          <a:noFill/>
          <a:ln w="0">
            <a:noFill/>
          </a:ln>
        </p:spPr>
        <p:txBody>
          <a:bodyPr lIns="90000" rIns="90000" tIns="46800" bIns="46800" anchor="t">
            <a:normAutofit/>
          </a:bodyPr>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In prior projections, QF capacity was estimated to be reduced by 1,800 MW in April 2001, 950 MW in May, and approximately 550 MW in June 2001, with similar reductions to the June level thereafter.</a:t>
            </a:r>
            <a:endParaRPr b="0" lang="en-US" sz="1400" strike="noStrike" u="none">
              <a:solidFill>
                <a:srgbClr val="000000"/>
              </a:solidFill>
              <a:effectLst/>
              <a:uFillTx/>
              <a:latin typeface="Book Antiqua"/>
            </a:endParaRPr>
          </a:p>
          <a:p>
            <a:pPr marL="343080" indent="-343080" algn="just">
              <a:lnSpc>
                <a:spcPct val="100000"/>
              </a:lnSpc>
              <a:spcBef>
                <a:spcPts val="34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As shown in Figure 2, the QF capacity has returned to levels better than these projections, as of the first week of May.</a:t>
            </a:r>
            <a:endParaRPr b="0" lang="en-US" sz="1400" strike="noStrike" u="none">
              <a:solidFill>
                <a:srgbClr val="000000"/>
              </a:solidFill>
              <a:effectLst/>
              <a:uFillTx/>
              <a:latin typeface="Book Antiqua"/>
            </a:endParaRPr>
          </a:p>
        </p:txBody>
      </p:sp>
      <p:sp>
        <p:nvSpPr>
          <p:cNvPr id="54" name=""/>
          <p:cNvSpPr/>
          <p:nvPr/>
        </p:nvSpPr>
        <p:spPr>
          <a:xfrm>
            <a:off x="3200400" y="2286000"/>
            <a:ext cx="3048120" cy="307440"/>
          </a:xfrm>
          <a:prstGeom prst="rect">
            <a:avLst/>
          </a:prstGeom>
          <a:noFill/>
          <a:ln w="0">
            <a:noFill/>
          </a:ln>
        </p:spPr>
        <p:style>
          <a:lnRef idx="0"/>
          <a:fillRef idx="0"/>
          <a:effectRef idx="0"/>
          <a:fontRef idx="minor"/>
        </p:style>
        <p:txBody>
          <a:bodyPr lIns="90000" rIns="90000" tIns="46800" bIns="46800" anchor="t">
            <a:spAutoFit/>
          </a:bodyPr>
          <a:p>
            <a:pPr algn="ctr">
              <a:lnSpc>
                <a:spcPct val="7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000000"/>
                </a:solidFill>
                <a:effectLst/>
                <a:uFillTx/>
                <a:latin typeface="Times New Roman"/>
              </a:rPr>
              <a:t>Figure 2</a:t>
            </a:r>
            <a:endParaRPr b="0" lang="en-US" sz="2000" strike="noStrike" u="none">
              <a:solidFill>
                <a:srgbClr val="000000"/>
              </a:solidFill>
              <a:effectLst/>
              <a:uFillTx/>
              <a:latin typeface="Times New Roman"/>
            </a:endParaRPr>
          </a:p>
        </p:txBody>
      </p:sp>
      <p:graphicFrame>
        <p:nvGraphicFramePr>
          <p:cNvPr id="55" name=""/>
          <p:cNvGraphicFramePr/>
          <p:nvPr/>
        </p:nvGraphicFramePr>
        <p:xfrm>
          <a:off x="1600200" y="2514600"/>
          <a:ext cx="5935680" cy="4064040"/>
        </p:xfrm>
        <a:graphic>
          <a:graphicData uri="http://schemas.openxmlformats.org/presentationml/2006/ole">
            <p:oleObj r:id="rId1" spid="">
              <p:embed/>
              <p:pic>
                <p:nvPicPr>
                  <p:cNvPr id="56" name="" descr=""/>
                  <p:cNvPicPr/>
                  <p:nvPr/>
                </p:nvPicPr>
                <p:blipFill>
                  <a:blip r:embed="rId2"/>
                  <a:stretch/>
                </p:blipFill>
                <p:spPr>
                  <a:xfrm>
                    <a:off x="1600200" y="2514600"/>
                    <a:ext cx="5935680" cy="4064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DWR Power Contract Progress</a:t>
            </a:r>
            <a:endParaRPr b="1" i="1" lang="en-US" sz="3200" strike="noStrike" u="none">
              <a:solidFill>
                <a:srgbClr val="000000"/>
              </a:solidFill>
              <a:effectLst/>
              <a:uFillTx/>
              <a:latin typeface="Book Antiqua"/>
            </a:endParaRPr>
          </a:p>
        </p:txBody>
      </p:sp>
      <p:sp>
        <p:nvSpPr>
          <p:cNvPr id="58" name="PlaceHolder 2"/>
          <p:cNvSpPr>
            <a:spLocks noGrp="1"/>
          </p:cNvSpPr>
          <p:nvPr>
            <p:ph/>
          </p:nvPr>
        </p:nvSpPr>
        <p:spPr>
          <a:xfrm>
            <a:off x="685800" y="1447920"/>
            <a:ext cx="7772400" cy="4114800"/>
          </a:xfrm>
          <a:prstGeom prst="rect">
            <a:avLst/>
          </a:prstGeom>
          <a:noFill/>
          <a:ln w="0">
            <a:noFill/>
          </a:ln>
        </p:spPr>
        <p:txBody>
          <a:bodyPr lIns="90000" rIns="90000" tIns="46800" bIns="46800" anchor="t">
            <a:normAutofit/>
          </a:bodyPr>
          <a:p>
            <a:pPr marL="343080" indent="-343080" algn="just">
              <a:lnSpc>
                <a:spcPct val="90000"/>
              </a:lnSpc>
              <a:spcBef>
                <a:spcPts val="49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Palatino"/>
              </a:rPr>
              <a:t>Figure 3 shows the changes in contract additions since the April 18 update report provided by DWR.</a:t>
            </a:r>
            <a:endParaRPr b="0" lang="en-US" sz="2000" strike="noStrike" u="none">
              <a:solidFill>
                <a:srgbClr val="000000"/>
              </a:solidFill>
              <a:effectLst/>
              <a:uFillTx/>
              <a:latin typeface="Book Antiqua"/>
            </a:endParaRPr>
          </a:p>
          <a:p>
            <a:pPr marL="343080" indent="0" algn="just">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Book Antiqua"/>
            </a:endParaRPr>
          </a:p>
          <a:p>
            <a:pPr marL="343080" indent="-343080" algn="just">
              <a:lnSpc>
                <a:spcPct val="90000"/>
              </a:lnSpc>
              <a:spcBef>
                <a:spcPts val="499"/>
              </a:spcBef>
              <a:buClr>
                <a:srgbClr val="000000"/>
              </a:buClr>
              <a:buFont typeface="Palatino"/>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Palatino"/>
              </a:rPr>
              <a:t>Note that this depiction of the contract annual energy volumes includes energy available from dispatchable generating units.  For dispatchable contracts, DWR typically pays a fixed monthly or annual capacity payment and has rights to dispatch (require operation) of the unit, typically intended for peak hours.  This figure shows the amount of energy if all the available dispatchable energy was requested.</a:t>
            </a:r>
            <a:endParaRPr b="0" lang="en-US" sz="2000" strike="noStrike" u="none">
              <a:solidFill>
                <a:srgbClr val="000000"/>
              </a:solidFill>
              <a:effectLst/>
              <a:uFillTx/>
              <a:latin typeface="Book Antiqua"/>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380880" y="380880"/>
            <a:ext cx="8305920" cy="4572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3200" strike="noStrike" u="none">
                <a:solidFill>
                  <a:srgbClr val="000000"/>
                </a:solidFill>
                <a:effectLst/>
                <a:uFillTx/>
                <a:latin typeface="Book Antiqua"/>
              </a:rPr>
              <a:t>DWR Power Contract Progress (cont’d)</a:t>
            </a:r>
            <a:br>
              <a:rPr sz="3200"/>
            </a:br>
            <a:endParaRPr b="1" i="1" lang="en-US" sz="3200" strike="noStrike" u="none">
              <a:solidFill>
                <a:srgbClr val="000000"/>
              </a:solidFill>
              <a:effectLst/>
              <a:uFillTx/>
              <a:latin typeface="Book Antiqua"/>
            </a:endParaRPr>
          </a:p>
        </p:txBody>
      </p:sp>
      <p:sp>
        <p:nvSpPr>
          <p:cNvPr id="60" name=""/>
          <p:cNvSpPr/>
          <p:nvPr/>
        </p:nvSpPr>
        <p:spPr>
          <a:xfrm>
            <a:off x="3733920" y="838080"/>
            <a:ext cx="2286000" cy="45972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Figure 3</a:t>
            </a:r>
            <a:endParaRPr b="0" lang="en-US" sz="2400" strike="noStrike" u="none">
              <a:solidFill>
                <a:srgbClr val="000000"/>
              </a:solidFill>
              <a:effectLst/>
              <a:uFillTx/>
              <a:latin typeface="Times New Roman"/>
            </a:endParaRPr>
          </a:p>
        </p:txBody>
      </p:sp>
      <p:graphicFrame>
        <p:nvGraphicFramePr>
          <p:cNvPr id="61" name=""/>
          <p:cNvGraphicFramePr/>
          <p:nvPr/>
        </p:nvGraphicFramePr>
        <p:xfrm>
          <a:off x="1219320" y="1371600"/>
          <a:ext cx="7315200" cy="4765680"/>
        </p:xfrm>
        <a:graphic>
          <a:graphicData uri="http://schemas.openxmlformats.org/presentationml/2006/ole">
            <p:oleObj r:id="rId1" spid="">
              <p:embed/>
              <p:pic>
                <p:nvPicPr>
                  <p:cNvPr id="62" name="" descr=""/>
                  <p:cNvPicPr/>
                  <p:nvPr/>
                </p:nvPicPr>
                <p:blipFill>
                  <a:blip r:embed="rId2"/>
                  <a:stretch/>
                </p:blipFill>
                <p:spPr>
                  <a:xfrm>
                    <a:off x="1219320" y="1371600"/>
                    <a:ext cx="7315200" cy="47656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800" strike="noStrike" u="none">
                <a:solidFill>
                  <a:srgbClr val="000000"/>
                </a:solidFill>
                <a:effectLst/>
                <a:uFillTx/>
                <a:latin typeface="Book Antiqua"/>
              </a:rPr>
              <a:t>Summary of Changes from April 18, 2001 Update</a:t>
            </a:r>
            <a:endParaRPr b="1" i="1" lang="en-US" sz="2800" strike="noStrike" u="none">
              <a:solidFill>
                <a:srgbClr val="000000"/>
              </a:solidFill>
              <a:effectLst/>
              <a:uFillTx/>
              <a:latin typeface="Book Antiqua"/>
            </a:endParaRPr>
          </a:p>
        </p:txBody>
      </p:sp>
      <p:sp>
        <p:nvSpPr>
          <p:cNvPr id="64" name="PlaceHolder 2"/>
          <p:cNvSpPr>
            <a:spLocks noGrp="1"/>
          </p:cNvSpPr>
          <p:nvPr>
            <p:ph/>
          </p:nvPr>
        </p:nvSpPr>
        <p:spPr>
          <a:xfrm>
            <a:off x="685800" y="1219320"/>
            <a:ext cx="7772400" cy="4114800"/>
          </a:xfrm>
          <a:prstGeom prst="rect">
            <a:avLst/>
          </a:prstGeom>
          <a:noFill/>
          <a:ln w="0">
            <a:noFill/>
          </a:ln>
        </p:spPr>
        <p:txBody>
          <a:bodyPr lIns="90000" rIns="90000" tIns="46800" bIns="46800" anchor="t">
            <a:normAutofit/>
          </a:bodyPr>
          <a:p>
            <a:pPr marL="343080" indent="-343080" algn="just">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Average annual capacity under contract for 2001-2010 increased from 9,725 MW to 10,950 MW (including Executed agreements and Agreements in Principle).</a:t>
            </a:r>
            <a:endParaRPr b="0" lang="en-US" sz="1600" strike="noStrike" u="none">
              <a:solidFill>
                <a:srgbClr val="000000"/>
              </a:solidFill>
              <a:effectLst/>
              <a:uFillTx/>
              <a:latin typeface="Book Antiqua"/>
            </a:endParaRPr>
          </a:p>
          <a:p>
            <a:pPr marL="343080" indent="-343080" algn="just">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A net 14 additional agreements were Executed, providing a net additional 2,160 MW in 2001, and an annual average of 2,080 net additional MW during 2001-2010.  Sources of the changes were:</a:t>
            </a:r>
            <a:endParaRPr b="0" lang="en-US" sz="1600" strike="noStrike" u="none">
              <a:solidFill>
                <a:srgbClr val="000000"/>
              </a:solidFill>
              <a:effectLst/>
              <a:uFillTx/>
              <a:latin typeface="Book Antiqua"/>
            </a:endParaRPr>
          </a:p>
          <a:p>
            <a:pPr lvl="1" marL="743040" indent="-285840" algn="just">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8 Agreements in Principle were converted to Executed Contracts</a:t>
            </a:r>
            <a:endParaRPr b="0" lang="en-US" sz="1400" strike="noStrike" u="none">
              <a:solidFill>
                <a:srgbClr val="000000"/>
              </a:solidFill>
              <a:effectLst/>
              <a:uFillTx/>
              <a:latin typeface="Book Antiqua"/>
            </a:endParaRPr>
          </a:p>
          <a:p>
            <a:pPr lvl="1" marL="743040" indent="-285840" algn="just">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5 new agreements which went directly to final Executed contracts without an intermediate Agreement in Principle</a:t>
            </a:r>
            <a:endParaRPr b="0" lang="en-US" sz="1400" strike="noStrike" u="none">
              <a:solidFill>
                <a:srgbClr val="000000"/>
              </a:solidFill>
              <a:effectLst/>
              <a:uFillTx/>
              <a:latin typeface="Book Antiqua"/>
            </a:endParaRPr>
          </a:p>
          <a:p>
            <a:pPr lvl="1" marL="743040" indent="-285840" algn="just">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2 PX Block Forward agreements were reclassified as Executed*</a:t>
            </a:r>
            <a:endParaRPr b="0" lang="en-US" sz="1400" strike="noStrike" u="none">
              <a:solidFill>
                <a:srgbClr val="000000"/>
              </a:solidFill>
              <a:effectLst/>
              <a:uFillTx/>
              <a:latin typeface="Book Antiqua"/>
            </a:endParaRPr>
          </a:p>
          <a:p>
            <a:pPr lvl="1" marL="743040" indent="-285840" algn="just">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reduction of 1 Executed agreement  which had an option for a term extension which was not exercised </a:t>
            </a:r>
            <a:endParaRPr b="0" lang="en-US" sz="1400" strike="noStrike" u="none">
              <a:solidFill>
                <a:srgbClr val="000000"/>
              </a:solidFill>
              <a:effectLst/>
              <a:uFillTx/>
              <a:latin typeface="Book Antiqua"/>
            </a:endParaRPr>
          </a:p>
          <a:p>
            <a:pPr marL="343080" indent="-343080" algn="just">
              <a:spcBef>
                <a:spcPts val="400"/>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Book Antiqua"/>
              </a:rPr>
              <a:t>There was a net decrease of 2 Agreements in Principle.  Sources of the changes were:</a:t>
            </a:r>
            <a:endParaRPr b="0" lang="en-US" sz="1600" strike="noStrike" u="none">
              <a:solidFill>
                <a:srgbClr val="000000"/>
              </a:solidFill>
              <a:effectLst/>
              <a:uFillTx/>
              <a:latin typeface="Book Antiqua"/>
            </a:endParaRPr>
          </a:p>
          <a:p>
            <a:pPr lvl="1" marL="743040" indent="-285840" algn="just">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11 new Agreements in Principle</a:t>
            </a:r>
            <a:endParaRPr b="0" lang="en-US" sz="1400" strike="noStrike" u="none">
              <a:solidFill>
                <a:srgbClr val="000000"/>
              </a:solidFill>
              <a:effectLst/>
              <a:uFillTx/>
              <a:latin typeface="Book Antiqua"/>
            </a:endParaRPr>
          </a:p>
          <a:p>
            <a:pPr lvl="1" marL="743040" indent="-285840" algn="just">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10 Agreements in Principle moved to the Executed category</a:t>
            </a:r>
            <a:endParaRPr b="0" lang="en-US" sz="1400" strike="noStrike" u="none">
              <a:solidFill>
                <a:srgbClr val="000000"/>
              </a:solidFill>
              <a:effectLst/>
              <a:uFillTx/>
              <a:latin typeface="Book Antiqua"/>
            </a:endParaRPr>
          </a:p>
          <a:p>
            <a:pPr lvl="1" marL="743040" indent="-285840" algn="just">
              <a:spcBef>
                <a:spcPts val="349"/>
              </a:spcBef>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3 Agreements in Principle were cancelled</a:t>
            </a:r>
            <a:endParaRPr b="0" lang="en-US" sz="1400" strike="noStrike" u="none">
              <a:solidFill>
                <a:srgbClr val="000000"/>
              </a:solidFill>
              <a:effectLst/>
              <a:uFillTx/>
              <a:latin typeface="Book Antiqua"/>
            </a:endParaRPr>
          </a:p>
        </p:txBody>
      </p:sp>
      <p:sp>
        <p:nvSpPr>
          <p:cNvPr id="65" name=""/>
          <p:cNvSpPr/>
          <p:nvPr/>
        </p:nvSpPr>
        <p:spPr>
          <a:xfrm>
            <a:off x="1600200" y="6019920"/>
            <a:ext cx="6019920" cy="45972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*While these agreements have fixed prices and power is being delivered, their final valuation is subject to dispute</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2311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2001-04-27T14:04:38Z</dcterms:created>
  <dc:creator>Douglas Montague</dc:creator>
  <dc:description/>
  <dc:language>en-US</dc:language>
  <cp:lastModifiedBy>janf</cp:lastModifiedBy>
  <cp:lastPrinted>2001-06-06T18:13:41Z</cp:lastPrinted>
  <dcterms:modified xsi:type="dcterms:W3CDTF">2001-06-06T20:25:09Z</dcterms:modified>
  <cp:revision>154</cp:revision>
  <dc:subject/>
  <dc:title>Methods &amp; Assumptions for Estimating California Department of Water Resources’  Revenue Requirement for Net Short Energy Purchases</dc:title>
</cp:coreProperties>
</file>