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jpeg" ContentType="image/jpeg"/>
  <Override PartName="/ppt/media/image2.jpeg" ContentType="image/jpeg"/>
  <Override PartName="/ppt/media/image4.png" ContentType="image/png"/>
  <Override PartName="/ppt/media/image3.jpeg" ContentType="image/jpeg"/>
  <Override PartName="/ppt/media/image5.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40.xml" ContentType="application/vnd.openxmlformats-officedocument.presentationml.slide+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56.xml.rels" ContentType="application/vnd.openxmlformats-package.relationships+xml"/>
  <Override PartName="/ppt/slides/_rels/slide2.xml.rels" ContentType="application/vnd.openxmlformats-package.relationships+xml"/>
  <Override PartName="/ppt/slides/_rels/slide44.xml.rels" ContentType="application/vnd.openxmlformats-package.relationships+xml"/>
  <Override PartName="/ppt/slides/_rels/slide55.xml.rels" ContentType="application/vnd.openxmlformats-package.relationships+xml"/>
  <Override PartName="/ppt/slides/_rels/slide1.xml.rels" ContentType="application/vnd.openxmlformats-package.relationships+xml"/>
  <Override PartName="/ppt/slides/_rels/slide43.xml.rels" ContentType="application/vnd.openxmlformats-package.relationships+xml"/>
  <Override PartName="/ppt/slides/_rels/slide54.xml.rels" ContentType="application/vnd.openxmlformats-package.relationships+xml"/>
  <Override PartName="/ppt/slides/_rels/slide42.xml.rels" ContentType="application/vnd.openxmlformats-package.relationships+xml"/>
  <Override PartName="/ppt/slides/_rels/slide53.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52.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51.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50.xml.rels" ContentType="application/vnd.openxmlformats-package.relationships+xml"/>
  <Override PartName="/ppt/slides/_rels/slide13.xml.rels" ContentType="application/vnd.openxmlformats-package.relationships+xml"/>
  <Override PartName="/ppt/slides/_rels/slide40.xml.rels" ContentType="application/vnd.openxmlformats-package.relationships+xml"/>
  <Override PartName="/ppt/slides/_rels/slide38.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57.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slide38.xml" ContentType="application/vnd.openxmlformats-officedocument.presentationml.slide+xml"/>
  <Override PartName="/ppt/slides/slide52.xml" ContentType="application/vnd.openxmlformats-officedocument.presentationml.slide+xml"/>
  <Override PartName="/ppt/slides/slide41.xml" ContentType="application/vnd.openxmlformats-officedocument.presentationml.slide+xml"/>
  <Override PartName="/ppt/slides/slide39.xml" ContentType="application/vnd.openxmlformats-officedocument.presentationml.slide+xml"/>
  <Override PartName="/ppt/slides/slide53.xml" ContentType="application/vnd.openxmlformats-officedocument.presentationml.slide+xml"/>
  <Override PartName="/ppt/slides/slide42.xml" ContentType="application/vnd.openxmlformats-officedocument.presentationml.slide+xml"/>
  <Override PartName="/ppt/slides/slide54.xml" ContentType="application/vnd.openxmlformats-officedocument.presentationml.slide+xml"/>
  <Override PartName="/ppt/slides/slide43.xml" ContentType="application/vnd.openxmlformats-officedocument.presentationml.slide+xml"/>
  <Override PartName="/ppt/slides/slide55.xml" ContentType="application/vnd.openxmlformats-officedocument.presentationml.slide+xml"/>
  <Override PartName="/ppt/slides/slide44.xml" ContentType="application/vnd.openxmlformats-officedocument.presentationml.slide+xml"/>
  <Override PartName="/ppt/slides/slide56.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notesSlides/_rels/notesSlide34.xml.rels" ContentType="application/vnd.openxmlformats-package.relationships+xml"/>
  <Override PartName="/ppt/notesSlides/_rels/notesSlide45.xml.rels" ContentType="application/vnd.openxmlformats-package.relationships+xml"/>
  <Override PartName="/ppt/notesSlides/_rels/notesSlide2.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notesSlide2.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45.xml" ContentType="application/vnd.openxmlformats-officedocument.presentationml.notesSlide+xml"/>
  <Override PartName="/ppt/notesSlides/notesSlide34.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Lst>
  <p:sldSz cx="9902825"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slide" Target="slides/slide55.xml"/><Relationship Id="rId59" Type="http://schemas.openxmlformats.org/officeDocument/2006/relationships/slide" Target="slides/slide56.xml"/><Relationship Id="rId60" Type="http://schemas.openxmlformats.org/officeDocument/2006/relationships/slide" Target="slides/slide57.xml"/><Relationship Id="rId6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
          <p:cNvSpPr/>
          <p:nvPr/>
        </p:nvSpPr>
        <p:spPr>
          <a:xfrm>
            <a:off x="0" y="0"/>
            <a:ext cx="6984000" cy="927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3" name="PlaceHolder 1"/>
          <p:cNvSpPr>
            <a:spLocks noGrp="1"/>
          </p:cNvSpPr>
          <p:nvPr>
            <p:ph type="hdr"/>
          </p:nvPr>
        </p:nvSpPr>
        <p:spPr>
          <a:xfrm>
            <a:off x="-1800" y="-1440"/>
            <a:ext cx="3027240" cy="465120"/>
          </a:xfrm>
          <a:prstGeom prst="rect">
            <a:avLst/>
          </a:prstGeom>
          <a:noFill/>
          <a:ln w="0">
            <a:noFill/>
          </a:ln>
        </p:spPr>
        <p:txBody>
          <a:bodyPr lIns="19440" rIns="19440" tIns="0" bIns="0" anchor="t">
            <a:noAutofit/>
          </a:bodyPr>
          <a:p>
            <a:pPr indent="0">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4" name="PlaceHolder 2"/>
          <p:cNvSpPr>
            <a:spLocks noGrp="1"/>
          </p:cNvSpPr>
          <p:nvPr>
            <p:ph type="dt" idx="2"/>
          </p:nvPr>
        </p:nvSpPr>
        <p:spPr>
          <a:xfrm>
            <a:off x="3958920" y="-1440"/>
            <a:ext cx="3027240" cy="465120"/>
          </a:xfrm>
          <a:prstGeom prst="rect">
            <a:avLst/>
          </a:prstGeom>
          <a:noFill/>
          <a:ln w="0">
            <a:noFill/>
          </a:ln>
        </p:spPr>
        <p:txBody>
          <a:bodyPr lIns="19440" rIns="19440" tIns="0" bIns="0" anchor="t">
            <a:noAutofit/>
          </a:bodyPr>
          <a:lstStyle>
            <a:lvl1pPr indent="0" algn="r">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defRPr b="0" i="1" lang="en-US" sz="1000" strike="noStrike" u="none">
                <a:solidFill>
                  <a:srgbClr val="000000"/>
                </a:solidFill>
                <a:effectLst/>
                <a:uFillTx/>
                <a:latin typeface="Times New Roman"/>
              </a:defRPr>
            </a:lvl1pPr>
          </a:lstStyle>
          <a:p>
            <a:pPr indent="0" algn="r">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5" name="PlaceHolder 3"/>
          <p:cNvSpPr>
            <a:spLocks noGrp="1"/>
          </p:cNvSpPr>
          <p:nvPr>
            <p:ph type="sldImg"/>
          </p:nvPr>
        </p:nvSpPr>
        <p:spPr>
          <a:xfrm>
            <a:off x="992160" y="698040"/>
            <a:ext cx="5004000" cy="3465720"/>
          </a:xfrm>
          <a:prstGeom prst="rect">
            <a:avLst/>
          </a:prstGeom>
          <a:noFill/>
          <a:ln w="1260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Click to move the slide</a:t>
            </a:r>
            <a:endParaRPr b="0" i="1" lang="en-US" sz="2400" strike="noStrike" u="none">
              <a:solidFill>
                <a:srgbClr val="000000"/>
              </a:solidFill>
              <a:effectLst/>
              <a:uFillTx/>
              <a:latin typeface="Frutiger 66 BoldItalic"/>
            </a:endParaRPr>
          </a:p>
        </p:txBody>
      </p:sp>
      <p:sp>
        <p:nvSpPr>
          <p:cNvPr id="16" name="PlaceHolder 4"/>
          <p:cNvSpPr>
            <a:spLocks noGrp="1"/>
          </p:cNvSpPr>
          <p:nvPr>
            <p:ph type="body"/>
          </p:nvPr>
        </p:nvSpPr>
        <p:spPr>
          <a:xfrm>
            <a:off x="933120" y="4403880"/>
            <a:ext cx="5118120" cy="4171680"/>
          </a:xfrm>
          <a:prstGeom prst="rect">
            <a:avLst/>
          </a:prstGeom>
          <a:noFill/>
          <a:ln w="0">
            <a:noFill/>
          </a:ln>
        </p:spPr>
        <p:txBody>
          <a:bodyPr lIns="94680" rIns="94680" tIns="47160" bIns="471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7" name="PlaceHolder 5"/>
          <p:cNvSpPr>
            <a:spLocks noGrp="1"/>
          </p:cNvSpPr>
          <p:nvPr>
            <p:ph type="ftr" idx="3"/>
          </p:nvPr>
        </p:nvSpPr>
        <p:spPr>
          <a:xfrm>
            <a:off x="-1800" y="8803800"/>
            <a:ext cx="3027240" cy="466920"/>
          </a:xfrm>
          <a:prstGeom prst="rect">
            <a:avLst/>
          </a:prstGeom>
          <a:noFill/>
          <a:ln w="0">
            <a:noFill/>
          </a:ln>
        </p:spPr>
        <p:txBody>
          <a:bodyPr lIns="19440" rIns="19440" tIns="0" bIns="0" anchor="b">
            <a:noAutofit/>
          </a:bodyPr>
          <a:lstStyle>
            <a:lvl1pPr indent="0">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defRPr b="0" i="1" lang="en-US" sz="1000" strike="noStrike" u="none">
                <a:solidFill>
                  <a:srgbClr val="000000"/>
                </a:solidFill>
                <a:effectLst/>
                <a:uFillTx/>
                <a:latin typeface="Times New Roman"/>
              </a:defRPr>
            </a:lvl1pPr>
          </a:lstStyle>
          <a:p>
            <a:pPr indent="0">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8" name="PlaceHolder 6"/>
          <p:cNvSpPr>
            <a:spLocks noGrp="1"/>
          </p:cNvSpPr>
          <p:nvPr>
            <p:ph type="sldNum" idx="4"/>
          </p:nvPr>
        </p:nvSpPr>
        <p:spPr>
          <a:xfrm>
            <a:off x="3958920" y="8803800"/>
            <a:ext cx="3027240" cy="466920"/>
          </a:xfrm>
          <a:prstGeom prst="rect">
            <a:avLst/>
          </a:prstGeom>
          <a:noFill/>
          <a:ln w="0">
            <a:noFill/>
          </a:ln>
        </p:spPr>
        <p:txBody>
          <a:bodyPr lIns="19440" rIns="19440" tIns="0" bIns="0" anchor="b">
            <a:noAutofit/>
          </a:bodyPr>
          <a:lstStyle>
            <a:lvl1pPr indent="0" algn="r">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defRPr b="0" i="1" lang="en-US" sz="1000" strike="noStrike" u="none">
                <a:solidFill>
                  <a:srgbClr val="000000"/>
                </a:solidFill>
                <a:effectLst/>
                <a:uFillTx/>
                <a:latin typeface="Times New Roman"/>
              </a:defRPr>
            </a:lvl1pPr>
          </a:lstStyle>
          <a:p>
            <a:pPr indent="0" algn="r">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21A3F1D3-BE19-4CFE-B20A-3FEA23AC42D4}"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4.xml.rels><?xml version="1.0" encoding="UTF-8"?>
<Relationships xmlns="http://schemas.openxmlformats.org/package/2006/relationships"><Relationship Id="rId1" Type="http://schemas.openxmlformats.org/officeDocument/2006/relationships/slide" Target="../slides/slide34.xml"/><Relationship Id="rId2" Type="http://schemas.openxmlformats.org/officeDocument/2006/relationships/notesMaster" Target="../notesMasters/notesMaster1.xml"/>
</Relationships>
</file>

<file path=ppt/notesSlides/_rels/notesSlide45.xml.rels><?xml version="1.0" encoding="UTF-8"?>
<Relationships xmlns="http://schemas.openxmlformats.org/package/2006/relationships"><Relationship Id="rId1" Type="http://schemas.openxmlformats.org/officeDocument/2006/relationships/slide" Target="../slides/slide45.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5" name=""/>
          <p:cNvSpPr txBox="1"/>
          <p:nvPr/>
        </p:nvSpPr>
        <p:spPr>
          <a:xfrm>
            <a:off x="3958920" y="8803800"/>
            <a:ext cx="3027240" cy="466920"/>
          </a:xfrm>
          <a:prstGeom prst="rect">
            <a:avLst/>
          </a:prstGeom>
          <a:noFill/>
          <a:ln w="0">
            <a:noFill/>
          </a:ln>
        </p:spPr>
        <p:txBody>
          <a:bodyPr lIns="19440" rIns="19440" tIns="0" bIns="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E216B967-5D29-4C21-8B13-087E5131FE88}"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46" name=""/>
          <p:cNvSpPr txBox="1"/>
          <p:nvPr/>
        </p:nvSpPr>
        <p:spPr>
          <a:xfrm>
            <a:off x="-1800" y="8803800"/>
            <a:ext cx="3027240" cy="466920"/>
          </a:xfrm>
          <a:prstGeom prst="rect">
            <a:avLst/>
          </a:prstGeom>
          <a:noFill/>
          <a:ln w="0">
            <a:noFill/>
          </a:ln>
        </p:spPr>
        <p:txBody>
          <a:bodyPr lIns="19440" rIns="19440" tIns="0" bIns="0" anchor="b">
            <a:noAutofit/>
          </a:bodyPr>
          <a:p>
            <a:pP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47" name=""/>
          <p:cNvSpPr txBox="1"/>
          <p:nvPr/>
        </p:nvSpPr>
        <p:spPr>
          <a:xfrm>
            <a:off x="-1800" y="-1440"/>
            <a:ext cx="3027240" cy="465120"/>
          </a:xfrm>
          <a:prstGeom prst="rect">
            <a:avLst/>
          </a:prstGeom>
          <a:noFill/>
          <a:ln w="0">
            <a:noFill/>
          </a:ln>
        </p:spPr>
        <p:txBody>
          <a:bodyPr lIns="19440" rIns="19440" tIns="0" bIns="0" anchor="t">
            <a:noAutofit/>
          </a:bodyPr>
          <a:p>
            <a:pP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48" name=""/>
          <p:cNvSpPr txBox="1"/>
          <p:nvPr/>
        </p:nvSpPr>
        <p:spPr>
          <a:xfrm>
            <a:off x="3958920" y="-1440"/>
            <a:ext cx="3027240" cy="465120"/>
          </a:xfrm>
          <a:prstGeom prst="rect">
            <a:avLst/>
          </a:prstGeom>
          <a:noFill/>
          <a:ln w="0">
            <a:noFill/>
          </a:ln>
        </p:spPr>
        <p:txBody>
          <a:bodyPr lIns="19440" rIns="19440" tIns="0" bIns="0" anchor="t">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49" name="PlaceHolder 1"/>
          <p:cNvSpPr>
            <a:spLocks noGrp="1"/>
          </p:cNvSpPr>
          <p:nvPr>
            <p:ph type="sldImg"/>
          </p:nvPr>
        </p:nvSpPr>
        <p:spPr>
          <a:xfrm>
            <a:off x="992160" y="698400"/>
            <a:ext cx="5004000" cy="3465720"/>
          </a:xfrm>
          <a:prstGeom prst="rect">
            <a:avLst/>
          </a:prstGeom>
          <a:ln w="0">
            <a:noFill/>
          </a:ln>
        </p:spPr>
      </p:sp>
      <p:sp>
        <p:nvSpPr>
          <p:cNvPr id="250" name="PlaceHolder 2"/>
          <p:cNvSpPr>
            <a:spLocks noGrp="1"/>
          </p:cNvSpPr>
          <p:nvPr>
            <p:ph type="body"/>
          </p:nvPr>
        </p:nvSpPr>
        <p:spPr>
          <a:xfrm>
            <a:off x="933120" y="4403880"/>
            <a:ext cx="5118120" cy="417168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 name=""/>
          <p:cNvSpPr txBox="1"/>
          <p:nvPr/>
        </p:nvSpPr>
        <p:spPr>
          <a:xfrm>
            <a:off x="3958920" y="8803800"/>
            <a:ext cx="3027240" cy="466920"/>
          </a:xfrm>
          <a:prstGeom prst="rect">
            <a:avLst/>
          </a:prstGeom>
          <a:noFill/>
          <a:ln w="0">
            <a:noFill/>
          </a:ln>
        </p:spPr>
        <p:txBody>
          <a:bodyPr lIns="19440" rIns="19440" tIns="0" bIns="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4B211C68-D313-403C-897B-D8EBD0E4A1B0}"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70" name=""/>
          <p:cNvSpPr txBox="1"/>
          <p:nvPr/>
        </p:nvSpPr>
        <p:spPr>
          <a:xfrm>
            <a:off x="-1800" y="8803800"/>
            <a:ext cx="3027240" cy="466920"/>
          </a:xfrm>
          <a:prstGeom prst="rect">
            <a:avLst/>
          </a:prstGeom>
          <a:noFill/>
          <a:ln w="0">
            <a:noFill/>
          </a:ln>
        </p:spPr>
        <p:txBody>
          <a:bodyPr lIns="19440" rIns="19440" tIns="0" bIns="0" anchor="b">
            <a:noAutofit/>
          </a:bodyPr>
          <a:p>
            <a:pP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71" name=""/>
          <p:cNvSpPr txBox="1"/>
          <p:nvPr/>
        </p:nvSpPr>
        <p:spPr>
          <a:xfrm>
            <a:off x="-1800" y="-1440"/>
            <a:ext cx="3027240" cy="465120"/>
          </a:xfrm>
          <a:prstGeom prst="rect">
            <a:avLst/>
          </a:prstGeom>
          <a:noFill/>
          <a:ln w="0">
            <a:noFill/>
          </a:ln>
        </p:spPr>
        <p:txBody>
          <a:bodyPr lIns="19440" rIns="19440" tIns="0" bIns="0" anchor="t">
            <a:noAutofit/>
          </a:bodyPr>
          <a:p>
            <a:pP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72" name=""/>
          <p:cNvSpPr txBox="1"/>
          <p:nvPr/>
        </p:nvSpPr>
        <p:spPr>
          <a:xfrm>
            <a:off x="3958920" y="-1440"/>
            <a:ext cx="3027240" cy="465120"/>
          </a:xfrm>
          <a:prstGeom prst="rect">
            <a:avLst/>
          </a:prstGeom>
          <a:noFill/>
          <a:ln w="0">
            <a:noFill/>
          </a:ln>
        </p:spPr>
        <p:txBody>
          <a:bodyPr lIns="19440" rIns="19440" tIns="0" bIns="0" anchor="t">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73" name="PlaceHolder 1"/>
          <p:cNvSpPr>
            <a:spLocks noGrp="1"/>
          </p:cNvSpPr>
          <p:nvPr>
            <p:ph type="sldImg"/>
          </p:nvPr>
        </p:nvSpPr>
        <p:spPr>
          <a:xfrm>
            <a:off x="992160" y="698400"/>
            <a:ext cx="5004000" cy="3465720"/>
          </a:xfrm>
          <a:prstGeom prst="rect">
            <a:avLst/>
          </a:prstGeom>
          <a:ln w="0">
            <a:noFill/>
          </a:ln>
        </p:spPr>
      </p:sp>
      <p:sp>
        <p:nvSpPr>
          <p:cNvPr id="274" name="PlaceHolder 2"/>
          <p:cNvSpPr>
            <a:spLocks noGrp="1"/>
          </p:cNvSpPr>
          <p:nvPr>
            <p:ph type="body"/>
          </p:nvPr>
        </p:nvSpPr>
        <p:spPr>
          <a:xfrm>
            <a:off x="933120" y="4403880"/>
            <a:ext cx="5118120" cy="417168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
          <p:cNvSpPr txBox="1"/>
          <p:nvPr/>
        </p:nvSpPr>
        <p:spPr>
          <a:xfrm>
            <a:off x="3958920" y="8803800"/>
            <a:ext cx="3027240" cy="466920"/>
          </a:xfrm>
          <a:prstGeom prst="rect">
            <a:avLst/>
          </a:prstGeom>
          <a:noFill/>
          <a:ln w="0">
            <a:noFill/>
          </a:ln>
        </p:spPr>
        <p:txBody>
          <a:bodyPr lIns="19440" rIns="19440" tIns="0" bIns="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3A5E4ABE-64AE-4D34-AE76-546939460C40}"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76" name=""/>
          <p:cNvSpPr txBox="1"/>
          <p:nvPr/>
        </p:nvSpPr>
        <p:spPr>
          <a:xfrm>
            <a:off x="-1800" y="8803800"/>
            <a:ext cx="3027240" cy="466920"/>
          </a:xfrm>
          <a:prstGeom prst="rect">
            <a:avLst/>
          </a:prstGeom>
          <a:noFill/>
          <a:ln w="0">
            <a:noFill/>
          </a:ln>
        </p:spPr>
        <p:txBody>
          <a:bodyPr lIns="19440" rIns="19440" tIns="0" bIns="0" anchor="b">
            <a:noAutofit/>
          </a:bodyPr>
          <a:p>
            <a:pP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77" name=""/>
          <p:cNvSpPr txBox="1"/>
          <p:nvPr/>
        </p:nvSpPr>
        <p:spPr>
          <a:xfrm>
            <a:off x="-1800" y="-1440"/>
            <a:ext cx="3027240" cy="465120"/>
          </a:xfrm>
          <a:prstGeom prst="rect">
            <a:avLst/>
          </a:prstGeom>
          <a:noFill/>
          <a:ln w="0">
            <a:noFill/>
          </a:ln>
        </p:spPr>
        <p:txBody>
          <a:bodyPr lIns="19440" rIns="19440" tIns="0" bIns="0" anchor="t">
            <a:noAutofit/>
          </a:bodyPr>
          <a:p>
            <a:pP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78" name=""/>
          <p:cNvSpPr txBox="1"/>
          <p:nvPr/>
        </p:nvSpPr>
        <p:spPr>
          <a:xfrm>
            <a:off x="3958920" y="-1440"/>
            <a:ext cx="3027240" cy="465120"/>
          </a:xfrm>
          <a:prstGeom prst="rect">
            <a:avLst/>
          </a:prstGeom>
          <a:noFill/>
          <a:ln w="0">
            <a:noFill/>
          </a:ln>
        </p:spPr>
        <p:txBody>
          <a:bodyPr lIns="19440" rIns="19440" tIns="0" bIns="0" anchor="t">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79" name="PlaceHolder 1"/>
          <p:cNvSpPr>
            <a:spLocks noGrp="1"/>
          </p:cNvSpPr>
          <p:nvPr>
            <p:ph type="sldImg"/>
          </p:nvPr>
        </p:nvSpPr>
        <p:spPr>
          <a:xfrm>
            <a:off x="992160" y="698400"/>
            <a:ext cx="5004000" cy="3465720"/>
          </a:xfrm>
          <a:prstGeom prst="rect">
            <a:avLst/>
          </a:prstGeom>
          <a:ln w="0">
            <a:noFill/>
          </a:ln>
        </p:spPr>
      </p:sp>
      <p:sp>
        <p:nvSpPr>
          <p:cNvPr id="280" name="PlaceHolder 2"/>
          <p:cNvSpPr>
            <a:spLocks noGrp="1"/>
          </p:cNvSpPr>
          <p:nvPr>
            <p:ph type="body"/>
          </p:nvPr>
        </p:nvSpPr>
        <p:spPr>
          <a:xfrm>
            <a:off x="933120" y="4403880"/>
            <a:ext cx="5118120" cy="417168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
          <p:cNvSpPr txBox="1"/>
          <p:nvPr/>
        </p:nvSpPr>
        <p:spPr>
          <a:xfrm>
            <a:off x="3958920" y="8803800"/>
            <a:ext cx="3027240" cy="466920"/>
          </a:xfrm>
          <a:prstGeom prst="rect">
            <a:avLst/>
          </a:prstGeom>
          <a:noFill/>
          <a:ln w="0">
            <a:noFill/>
          </a:ln>
        </p:spPr>
        <p:txBody>
          <a:bodyPr lIns="19440" rIns="19440" tIns="0" bIns="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2B42E3C7-48EB-4E05-8E3C-BBCE39922B1A}"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52" name=""/>
          <p:cNvSpPr txBox="1"/>
          <p:nvPr/>
        </p:nvSpPr>
        <p:spPr>
          <a:xfrm>
            <a:off x="-1800" y="8803800"/>
            <a:ext cx="3027240" cy="466920"/>
          </a:xfrm>
          <a:prstGeom prst="rect">
            <a:avLst/>
          </a:prstGeom>
          <a:noFill/>
          <a:ln w="0">
            <a:noFill/>
          </a:ln>
        </p:spPr>
        <p:txBody>
          <a:bodyPr lIns="19440" rIns="19440" tIns="0" bIns="0" anchor="b">
            <a:noAutofit/>
          </a:bodyPr>
          <a:p>
            <a:pP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53" name=""/>
          <p:cNvSpPr txBox="1"/>
          <p:nvPr/>
        </p:nvSpPr>
        <p:spPr>
          <a:xfrm>
            <a:off x="-1800" y="-1440"/>
            <a:ext cx="3027240" cy="465120"/>
          </a:xfrm>
          <a:prstGeom prst="rect">
            <a:avLst/>
          </a:prstGeom>
          <a:noFill/>
          <a:ln w="0">
            <a:noFill/>
          </a:ln>
        </p:spPr>
        <p:txBody>
          <a:bodyPr lIns="19440" rIns="19440" tIns="0" bIns="0" anchor="t">
            <a:noAutofit/>
          </a:bodyPr>
          <a:p>
            <a:pP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54" name=""/>
          <p:cNvSpPr txBox="1"/>
          <p:nvPr/>
        </p:nvSpPr>
        <p:spPr>
          <a:xfrm>
            <a:off x="3958920" y="-1440"/>
            <a:ext cx="3027240" cy="465120"/>
          </a:xfrm>
          <a:prstGeom prst="rect">
            <a:avLst/>
          </a:prstGeom>
          <a:noFill/>
          <a:ln w="0">
            <a:noFill/>
          </a:ln>
        </p:spPr>
        <p:txBody>
          <a:bodyPr lIns="19440" rIns="19440" tIns="0" bIns="0" anchor="t">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55" name="PlaceHolder 1"/>
          <p:cNvSpPr>
            <a:spLocks noGrp="1"/>
          </p:cNvSpPr>
          <p:nvPr>
            <p:ph type="sldImg"/>
          </p:nvPr>
        </p:nvSpPr>
        <p:spPr>
          <a:xfrm>
            <a:off x="984240" y="695160"/>
            <a:ext cx="5016600" cy="3473640"/>
          </a:xfrm>
          <a:prstGeom prst="rect">
            <a:avLst/>
          </a:prstGeom>
          <a:ln w="0">
            <a:noFill/>
          </a:ln>
        </p:spPr>
      </p:sp>
      <p:sp>
        <p:nvSpPr>
          <p:cNvPr id="256" name="PlaceHolder 2"/>
          <p:cNvSpPr>
            <a:spLocks noGrp="1"/>
          </p:cNvSpPr>
          <p:nvPr>
            <p:ph type="body"/>
          </p:nvPr>
        </p:nvSpPr>
        <p:spPr>
          <a:xfrm>
            <a:off x="931680" y="4405320"/>
            <a:ext cx="5121000" cy="41702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 name=""/>
          <p:cNvSpPr txBox="1"/>
          <p:nvPr/>
        </p:nvSpPr>
        <p:spPr>
          <a:xfrm>
            <a:off x="3958920" y="8803800"/>
            <a:ext cx="3027240" cy="466920"/>
          </a:xfrm>
          <a:prstGeom prst="rect">
            <a:avLst/>
          </a:prstGeom>
          <a:noFill/>
          <a:ln w="0">
            <a:noFill/>
          </a:ln>
        </p:spPr>
        <p:txBody>
          <a:bodyPr lIns="19440" rIns="19440" tIns="0" bIns="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9A10351E-CAD5-4CAC-BF06-6475185BFF2D}"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58" name=""/>
          <p:cNvSpPr txBox="1"/>
          <p:nvPr/>
        </p:nvSpPr>
        <p:spPr>
          <a:xfrm>
            <a:off x="-1800" y="8803800"/>
            <a:ext cx="3027240" cy="466920"/>
          </a:xfrm>
          <a:prstGeom prst="rect">
            <a:avLst/>
          </a:prstGeom>
          <a:noFill/>
          <a:ln w="0">
            <a:noFill/>
          </a:ln>
        </p:spPr>
        <p:txBody>
          <a:bodyPr lIns="19440" rIns="19440" tIns="0" bIns="0" anchor="b">
            <a:noAutofit/>
          </a:bodyPr>
          <a:p>
            <a:pP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59" name=""/>
          <p:cNvSpPr txBox="1"/>
          <p:nvPr/>
        </p:nvSpPr>
        <p:spPr>
          <a:xfrm>
            <a:off x="-1800" y="-1440"/>
            <a:ext cx="3027240" cy="465120"/>
          </a:xfrm>
          <a:prstGeom prst="rect">
            <a:avLst/>
          </a:prstGeom>
          <a:noFill/>
          <a:ln w="0">
            <a:noFill/>
          </a:ln>
        </p:spPr>
        <p:txBody>
          <a:bodyPr lIns="19440" rIns="19440" tIns="0" bIns="0" anchor="t">
            <a:noAutofit/>
          </a:bodyPr>
          <a:p>
            <a:pP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60" name=""/>
          <p:cNvSpPr txBox="1"/>
          <p:nvPr/>
        </p:nvSpPr>
        <p:spPr>
          <a:xfrm>
            <a:off x="3958920" y="-1440"/>
            <a:ext cx="3027240" cy="465120"/>
          </a:xfrm>
          <a:prstGeom prst="rect">
            <a:avLst/>
          </a:prstGeom>
          <a:noFill/>
          <a:ln w="0">
            <a:noFill/>
          </a:ln>
        </p:spPr>
        <p:txBody>
          <a:bodyPr lIns="19440" rIns="19440" tIns="0" bIns="0" anchor="t">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61" name="PlaceHolder 1"/>
          <p:cNvSpPr>
            <a:spLocks noGrp="1"/>
          </p:cNvSpPr>
          <p:nvPr>
            <p:ph type="sldImg"/>
          </p:nvPr>
        </p:nvSpPr>
        <p:spPr>
          <a:xfrm>
            <a:off x="984240" y="695160"/>
            <a:ext cx="5016600" cy="3473640"/>
          </a:xfrm>
          <a:prstGeom prst="rect">
            <a:avLst/>
          </a:prstGeom>
          <a:ln w="0">
            <a:noFill/>
          </a:ln>
        </p:spPr>
      </p:sp>
      <p:sp>
        <p:nvSpPr>
          <p:cNvPr id="262" name="PlaceHolder 2"/>
          <p:cNvSpPr>
            <a:spLocks noGrp="1"/>
          </p:cNvSpPr>
          <p:nvPr>
            <p:ph type="body"/>
          </p:nvPr>
        </p:nvSpPr>
        <p:spPr>
          <a:xfrm>
            <a:off x="931680" y="4405320"/>
            <a:ext cx="5121000" cy="41702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3" name=""/>
          <p:cNvSpPr txBox="1"/>
          <p:nvPr/>
        </p:nvSpPr>
        <p:spPr>
          <a:xfrm>
            <a:off x="3958920" y="8803800"/>
            <a:ext cx="3027240" cy="466920"/>
          </a:xfrm>
          <a:prstGeom prst="rect">
            <a:avLst/>
          </a:prstGeom>
          <a:noFill/>
          <a:ln w="0">
            <a:noFill/>
          </a:ln>
        </p:spPr>
        <p:txBody>
          <a:bodyPr lIns="19440" rIns="19440" tIns="0" bIns="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FCDFBA63-918F-46F6-8954-3DCAA8A5147E}"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64" name=""/>
          <p:cNvSpPr txBox="1"/>
          <p:nvPr/>
        </p:nvSpPr>
        <p:spPr>
          <a:xfrm>
            <a:off x="-1800" y="8803800"/>
            <a:ext cx="3027240" cy="466920"/>
          </a:xfrm>
          <a:prstGeom prst="rect">
            <a:avLst/>
          </a:prstGeom>
          <a:noFill/>
          <a:ln w="0">
            <a:noFill/>
          </a:ln>
        </p:spPr>
        <p:txBody>
          <a:bodyPr lIns="19440" rIns="19440" tIns="0" bIns="0" anchor="b">
            <a:noAutofit/>
          </a:bodyPr>
          <a:p>
            <a:pP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65" name=""/>
          <p:cNvSpPr txBox="1"/>
          <p:nvPr/>
        </p:nvSpPr>
        <p:spPr>
          <a:xfrm>
            <a:off x="-1800" y="-1440"/>
            <a:ext cx="3027240" cy="465120"/>
          </a:xfrm>
          <a:prstGeom prst="rect">
            <a:avLst/>
          </a:prstGeom>
          <a:noFill/>
          <a:ln w="0">
            <a:noFill/>
          </a:ln>
        </p:spPr>
        <p:txBody>
          <a:bodyPr lIns="19440" rIns="19440" tIns="0" bIns="0" anchor="t">
            <a:noAutofit/>
          </a:bodyPr>
          <a:p>
            <a:pP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66" name=""/>
          <p:cNvSpPr txBox="1"/>
          <p:nvPr/>
        </p:nvSpPr>
        <p:spPr>
          <a:xfrm>
            <a:off x="3958920" y="-1440"/>
            <a:ext cx="3027240" cy="465120"/>
          </a:xfrm>
          <a:prstGeom prst="rect">
            <a:avLst/>
          </a:prstGeom>
          <a:noFill/>
          <a:ln w="0">
            <a:noFill/>
          </a:ln>
        </p:spPr>
        <p:txBody>
          <a:bodyPr lIns="19440" rIns="19440" tIns="0" bIns="0" anchor="t">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67" name="PlaceHolder 1"/>
          <p:cNvSpPr>
            <a:spLocks noGrp="1"/>
          </p:cNvSpPr>
          <p:nvPr>
            <p:ph type="sldImg"/>
          </p:nvPr>
        </p:nvSpPr>
        <p:spPr>
          <a:xfrm>
            <a:off x="984240" y="695160"/>
            <a:ext cx="5016600" cy="3473640"/>
          </a:xfrm>
          <a:prstGeom prst="rect">
            <a:avLst/>
          </a:prstGeom>
          <a:ln w="0">
            <a:noFill/>
          </a:ln>
        </p:spPr>
      </p:sp>
      <p:sp>
        <p:nvSpPr>
          <p:cNvPr id="268" name="PlaceHolder 2"/>
          <p:cNvSpPr>
            <a:spLocks noGrp="1"/>
          </p:cNvSpPr>
          <p:nvPr>
            <p:ph type="body"/>
          </p:nvPr>
        </p:nvSpPr>
        <p:spPr>
          <a:xfrm>
            <a:off x="931680" y="4405320"/>
            <a:ext cx="5121000" cy="41702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i="1" lang="en-US" sz="2400" strike="noStrike" u="none">
              <a:solidFill>
                <a:srgbClr val="000000"/>
              </a:solidFill>
              <a:effectLst/>
              <a:uFillTx/>
              <a:latin typeface="Frutiger 66 BoldItalic"/>
            </a:endParaRPr>
          </a:p>
        </p:txBody>
      </p:sp>
      <p:sp>
        <p:nvSpPr>
          <p:cNvPr id="6" name="PlaceHolder 2"/>
          <p:cNvSpPr>
            <a:spLocks noGrp="1"/>
          </p:cNvSpPr>
          <p:nvPr>
            <p:ph/>
          </p:nvPr>
        </p:nvSpPr>
        <p:spPr>
          <a:xfrm>
            <a:off x="1657080" y="1422360"/>
            <a:ext cx="7483320" cy="4114800"/>
          </a:xfrm>
          <a:prstGeom prst="rect">
            <a:avLst/>
          </a:prstGeom>
          <a:noFill/>
          <a:ln w="0">
            <a:noFill/>
          </a:ln>
        </p:spPr>
        <p:txBody>
          <a:bodyPr lIns="90000" rIns="90000" tIns="46800" bIns="4680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84222F34-64D7-4831-8A9D-0A600AC22B42}"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i="1" lang="en-US" sz="2400" strike="noStrike" u="none">
              <a:solidFill>
                <a:srgbClr val="000000"/>
              </a:solidFill>
              <a:effectLst/>
              <a:uFillTx/>
              <a:latin typeface="Frutiger 66 BoldItalic"/>
            </a:endParaRPr>
          </a:p>
        </p:txBody>
      </p:sp>
      <p:sp>
        <p:nvSpPr>
          <p:cNvPr id="3" name="PlaceHolder 2"/>
          <p:cNvSpPr>
            <a:spLocks noGrp="1"/>
          </p:cNvSpPr>
          <p:nvPr>
            <p:ph type="sldNum" idx="1"/>
          </p:nvPr>
        </p:nvSpPr>
        <p:spPr/>
        <p:txBody>
          <a:bodyPr/>
          <a:p>
            <a:fld id="{AA40D341-80AF-4B69-B3CC-968032DC66C0}"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i="1" lang="en-US" sz="2400" strike="noStrike" u="none">
              <a:solidFill>
                <a:srgbClr val="000000"/>
              </a:solidFill>
              <a:effectLst/>
              <a:uFillTx/>
              <a:latin typeface="Frutiger 66 BoldItalic"/>
            </a:endParaRPr>
          </a:p>
        </p:txBody>
      </p:sp>
      <p:sp>
        <p:nvSpPr>
          <p:cNvPr id="9" name="PlaceHolder 2"/>
          <p:cNvSpPr>
            <a:spLocks noGrp="1"/>
          </p:cNvSpPr>
          <p:nvPr>
            <p:ph/>
          </p:nvPr>
        </p:nvSpPr>
        <p:spPr>
          <a:xfrm>
            <a:off x="1657080" y="1422360"/>
            <a:ext cx="7483320" cy="4114800"/>
          </a:xfrm>
          <a:prstGeom prst="rect">
            <a:avLst/>
          </a:prstGeom>
          <a:noFill/>
          <a:ln w="0">
            <a:noFill/>
          </a:ln>
        </p:spPr>
        <p:txBody>
          <a:bodyPr lIns="90000" rIns="90000" tIns="46800" bIns="4680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C836FEC6-1073-4E65-8F58-CF0553FB9691}"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FF6472CC-C502-43BA-9276-464A48784493}" type="slidenum">
              <a:t>&lt;#&gt;</a:t>
            </a:fld>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i="1" lang="en-US" sz="2400" strike="noStrike" u="none">
              <a:solidFill>
                <a:srgbClr val="000000"/>
              </a:solidFill>
              <a:effectLst/>
              <a:uFillTx/>
              <a:latin typeface="Frutiger 66 BoldItalic"/>
            </a:endParaRPr>
          </a:p>
        </p:txBody>
      </p:sp>
      <p:sp>
        <p:nvSpPr>
          <p:cNvPr id="11" name="PlaceHolder 2"/>
          <p:cNvSpPr>
            <a:spLocks noGrp="1"/>
          </p:cNvSpPr>
          <p:nvPr>
            <p:ph type="subTitle"/>
          </p:nvPr>
        </p:nvSpPr>
        <p:spPr>
          <a:xfrm>
            <a:off x="1657080" y="1422360"/>
            <a:ext cx="7483320" cy="4114800"/>
          </a:xfrm>
          <a:prstGeom prst="rect">
            <a:avLst/>
          </a:prstGeom>
          <a:noFill/>
          <a:ln w="0">
            <a:noFill/>
          </a:ln>
        </p:spPr>
        <p:txBody>
          <a:bodyPr lIns="0" rIns="0" tIns="0" bIns="0" anchor="ctr">
            <a:spAutoFit/>
          </a:bodyPr>
          <a:p>
            <a:pPr indent="0" algn="ctr">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1A2A4403-8F90-42EC-A409-3ED7CF10C8BD}"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1657080" y="1422360"/>
            <a:ext cx="7483320" cy="4114800"/>
          </a:xfrm>
          <a:prstGeom prst="rect">
            <a:avLst/>
          </a:prstGeom>
          <a:noFill/>
          <a:ln w="0">
            <a:noFill/>
          </a:ln>
        </p:spPr>
        <p:txBody>
          <a:bodyPr lIns="90000" rIns="90000" tIns="46800" bIns="46800" anchor="t">
            <a:normAutofit/>
          </a:bodyPr>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Click to edit the outline text format</a:t>
            </a:r>
            <a:endParaRPr b="0" lang="en-US" sz="1600" strike="noStrike" u="none">
              <a:solidFill>
                <a:srgbClr val="000000"/>
              </a:solidFill>
              <a:effectLst/>
              <a:uFillTx/>
              <a:latin typeface="Frutiger 55 Roman"/>
            </a:endParaRPr>
          </a:p>
          <a:p>
            <a:pPr lvl="1" marL="743040" indent="-28584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Second Outline Level</a:t>
            </a:r>
            <a:endParaRPr b="0" lang="en-US" sz="1600" strike="noStrike" u="none">
              <a:solidFill>
                <a:srgbClr val="000000"/>
              </a:solidFill>
              <a:effectLst/>
              <a:uFillTx/>
              <a:latin typeface="Frutiger 55 Roman"/>
            </a:endParaRPr>
          </a:p>
          <a:p>
            <a:pPr lvl="2" marL="1143000" indent="-228600">
              <a:spcBef>
                <a:spcPts val="400"/>
              </a:spcBef>
              <a:buClr>
                <a:srgbClr val="e00000"/>
              </a:buClr>
              <a:buFont typeface="Frutiger 66 BoldItali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Third Outline Level</a:t>
            </a:r>
            <a:endParaRPr b="0" lang="en-US" sz="1600" strike="noStrike" u="none">
              <a:solidFill>
                <a:srgbClr val="000000"/>
              </a:solidFill>
              <a:effectLst/>
              <a:uFillTx/>
              <a:latin typeface="Frutiger 55 Roman"/>
            </a:endParaRPr>
          </a:p>
          <a:p>
            <a:pPr lvl="3" marL="1600200" indent="-228600">
              <a:spcBef>
                <a:spcPts val="4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Fourth Outline Level</a:t>
            </a:r>
            <a:endParaRPr b="0" lang="en-US" sz="1600" strike="noStrike" u="none">
              <a:solidFill>
                <a:srgbClr val="000000"/>
              </a:solidFill>
              <a:effectLst/>
              <a:uFillTx/>
              <a:latin typeface="Frutiger 55 Roman"/>
            </a:endParaRPr>
          </a:p>
          <a:p>
            <a:pPr lvl="4" marL="2057400" indent="-228600">
              <a:spcBef>
                <a:spcPts val="4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Fifth Outline Level</a:t>
            </a:r>
            <a:endParaRPr b="0" lang="en-US" sz="1600" strike="noStrike" u="none">
              <a:solidFill>
                <a:srgbClr val="000000"/>
              </a:solidFill>
              <a:effectLst/>
              <a:uFillTx/>
              <a:latin typeface="Frutiger 55 Roman"/>
            </a:endParaRPr>
          </a:p>
          <a:p>
            <a:pPr lvl="5" marL="2057400" indent="-228600">
              <a:spcBef>
                <a:spcPts val="4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Sixth Outline Level</a:t>
            </a:r>
            <a:endParaRPr b="0" lang="en-US" sz="1600" strike="noStrike" u="none">
              <a:solidFill>
                <a:srgbClr val="000000"/>
              </a:solidFill>
              <a:effectLst/>
              <a:uFillTx/>
              <a:latin typeface="Frutiger 55 Roman"/>
            </a:endParaRPr>
          </a:p>
          <a:p>
            <a:pPr lvl="6" marL="2057400" indent="-228600">
              <a:spcBef>
                <a:spcPts val="4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Seventh Outline Level</a:t>
            </a:r>
            <a:endParaRPr b="0" lang="en-US" sz="1600" strike="noStrike" u="none">
              <a:solidFill>
                <a:srgbClr val="000000"/>
              </a:solidFill>
              <a:effectLst/>
              <a:uFillTx/>
              <a:latin typeface="Frutiger 55 Roman"/>
            </a:endParaRPr>
          </a:p>
        </p:txBody>
      </p:sp>
      <p:sp>
        <p:nvSpPr>
          <p:cNvPr id="1" name="PlaceHolder 2"/>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Click to edit the title text format</a:t>
            </a:r>
            <a:endParaRPr b="0" i="1" lang="en-US" sz="2400" strike="noStrike" u="none">
              <a:solidFill>
                <a:srgbClr val="000000"/>
              </a:solidFill>
              <a:effectLst/>
              <a:uFillTx/>
              <a:latin typeface="Frutiger 66 BoldItalic"/>
            </a:endParaRPr>
          </a:p>
        </p:txBody>
      </p:sp>
      <p:sp>
        <p:nvSpPr>
          <p:cNvPr id="2" name="PlaceHolder 3"/>
          <p:cNvSpPr>
            <a:spLocks noGrp="1"/>
          </p:cNvSpPr>
          <p:nvPr>
            <p:ph type="sldNum" idx="1"/>
          </p:nvPr>
        </p:nvSpPr>
        <p:spPr>
          <a:xfrm>
            <a:off x="4724280" y="6476760"/>
            <a:ext cx="533520" cy="2286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Frutiger 66 BoldItalic"/>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5F9281B-AEF3-4ECD-8EED-6B7865521DAC}" type="slidenum">
              <a:rPr b="0" lang="en-US" sz="1200" strike="noStrike" u="none">
                <a:solidFill>
                  <a:srgbClr val="000000"/>
                </a:solidFill>
                <a:effectLst/>
                <a:uFillTx/>
                <a:latin typeface="Frutiger 66 BoldItalic"/>
              </a:rPr>
              <a:t>&lt;number&gt;</a:t>
            </a:fld>
            <a:endParaRPr b="0" lang="en-US" sz="1200" strike="noStrike" u="none">
              <a:solidFill>
                <a:srgbClr val="000000"/>
              </a:solidFill>
              <a:effectLst/>
              <a:uFillTx/>
              <a:latin typeface="Times New Roman"/>
            </a:endParaRPr>
          </a:p>
        </p:txBody>
      </p:sp>
      <p:pic>
        <p:nvPicPr>
          <p:cNvPr id="3" name="" descr=""/>
          <p:cNvPicPr/>
          <p:nvPr/>
        </p:nvPicPr>
        <p:blipFill>
          <a:blip r:embed="rId2"/>
          <a:stretch/>
        </p:blipFill>
        <p:spPr>
          <a:xfrm>
            <a:off x="165240" y="76320"/>
            <a:ext cx="1044360" cy="6643440"/>
          </a:xfrm>
          <a:prstGeom prst="rect">
            <a:avLst/>
          </a:prstGeom>
          <a:noFill/>
          <a:ln w="0">
            <a:noFill/>
          </a:ln>
        </p:spPr>
      </p:pic>
      <p:sp>
        <p:nvSpPr>
          <p:cNvPr id="4" name=""/>
          <p:cNvSpPr/>
          <p:nvPr/>
        </p:nvSpPr>
        <p:spPr>
          <a:xfrm>
            <a:off x="7620120" y="6476040"/>
            <a:ext cx="2209680" cy="24660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AU" sz="1000" strike="noStrike" u="none">
                <a:solidFill>
                  <a:srgbClr val="ff0000"/>
                </a:solidFill>
                <a:effectLst/>
                <a:uFillTx/>
                <a:latin typeface="Arial"/>
              </a:rPr>
              <a:t>CONFIDENTIAL</a:t>
            </a:r>
            <a:endParaRPr b="0" lang="en-US" sz="1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Lst>
</p:sldMaster>
</file>

<file path=ppt/slides/_rels/slide1.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image" Target="../media/image3.jpeg"/><Relationship Id="rId3" Type="http://schemas.openxmlformats.org/officeDocument/2006/relationships/oleObject" Target="../embeddings/oleObject1.bin"/><Relationship Id="rId4" Type="http://schemas.openxmlformats.org/officeDocument/2006/relationships/image" Target="../media/image4.png"/><Relationship Id="rId5" Type="http://schemas.openxmlformats.org/officeDocument/2006/relationships/oleObject" Target="../embeddings/oleObject2.bin"/><Relationship Id="rId6" Type="http://schemas.openxmlformats.org/officeDocument/2006/relationships/image" Target="../media/image5.png"/><Relationship Id="rId7"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4.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1904760" y="2285640"/>
            <a:ext cx="70102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ja-JP" sz="2800" strike="noStrike" u="none">
                <a:solidFill>
                  <a:srgbClr val="3333cc"/>
                </a:solidFill>
                <a:effectLst/>
                <a:uFillTx/>
                <a:latin typeface="Frutiger 66 BoldItalic"/>
                <a:ea typeface="ＭＳ Ｐゴシック"/>
              </a:rPr>
              <a:t>エンロン　ジャパン</a:t>
            </a:r>
            <a:r>
              <a:rPr b="0" i="1" lang="ja-JP" sz="2800" strike="noStrike" u="none">
                <a:solidFill>
                  <a:srgbClr val="3333cc"/>
                </a:solidFill>
                <a:effectLst/>
                <a:uFillTx/>
                <a:latin typeface="Frutiger 66 BoldItalic"/>
                <a:ea typeface="ＭＳ Ｐゴシック"/>
              </a:rPr>
              <a:t>	</a:t>
            </a:r>
            <a:endParaRPr b="0" i="1" lang="en-US" sz="2800" strike="noStrike" u="none">
              <a:solidFill>
                <a:srgbClr val="000000"/>
              </a:solidFill>
              <a:effectLst/>
              <a:uFillTx/>
              <a:latin typeface="Frutiger 66 BoldItalic"/>
            </a:endParaRPr>
          </a:p>
        </p:txBody>
      </p:sp>
      <p:sp>
        <p:nvSpPr>
          <p:cNvPr id="20" name="PlaceHolder 2"/>
          <p:cNvSpPr>
            <a:spLocks noGrp="1"/>
          </p:cNvSpPr>
          <p:nvPr>
            <p:ph type="subTitle"/>
          </p:nvPr>
        </p:nvSpPr>
        <p:spPr>
          <a:xfrm>
            <a:off x="1981080" y="4038120"/>
            <a:ext cx="6858000" cy="6858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3333cc"/>
                </a:solidFill>
                <a:effectLst/>
                <a:uFillTx/>
                <a:latin typeface="Frutiger 55 Roman"/>
                <a:ea typeface="ＭＳ Ｐゴシック"/>
              </a:rPr>
              <a:t>Enron Japan Public Affairs</a:t>
            </a:r>
            <a:endParaRPr b="0" lang="en-US" sz="2400" strike="noStrike" u="none">
              <a:solidFill>
                <a:srgbClr val="000000"/>
              </a:solidFill>
              <a:effectLst/>
              <a:uFillTx/>
              <a:latin typeface="Frutiger 55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3333cc"/>
                </a:solidFill>
                <a:effectLst/>
                <a:uFillTx/>
                <a:latin typeface="Frutiger 55 Roman"/>
                <a:ea typeface="ＭＳ Ｐゴシック"/>
              </a:rPr>
              <a:t>2001 Strategy Review</a:t>
            </a:r>
            <a:endParaRPr b="0" lang="en-US" sz="2400" strike="noStrike" u="none">
              <a:solidFill>
                <a:srgbClr val="000000"/>
              </a:solidFill>
              <a:effectLst/>
              <a:uFillTx/>
              <a:latin typeface="Frutiger 55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Frutiger 55 Roman"/>
            </a:endParaRPr>
          </a:p>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3333cc"/>
                </a:solidFill>
                <a:effectLst/>
                <a:uFillTx/>
                <a:latin typeface="Arial"/>
                <a:ea typeface="ＭＳ Ｐゴシック"/>
              </a:rPr>
              <a:t>March 2001</a:t>
            </a:r>
            <a:endParaRPr b="0" lang="en-US" sz="2000" strike="noStrike" u="none">
              <a:solidFill>
                <a:srgbClr val="000000"/>
              </a:solidFill>
              <a:effectLst/>
              <a:uFillTx/>
              <a:latin typeface="Frutiger 55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Frutiger 55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Frutiger 55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Frutiger 55 Roman"/>
            </a:endParaRPr>
          </a:p>
        </p:txBody>
      </p:sp>
      <p:pic>
        <p:nvPicPr>
          <p:cNvPr id="21" name="thumb_ld799921" descr=""/>
          <p:cNvPicPr/>
          <p:nvPr/>
        </p:nvPicPr>
        <p:blipFill>
          <a:blip r:embed="rId1"/>
          <a:srcRect l="15845" t="0" r="20890" b="0"/>
          <a:stretch/>
        </p:blipFill>
        <p:spPr>
          <a:xfrm>
            <a:off x="7391520" y="228600"/>
            <a:ext cx="1279440" cy="1066680"/>
          </a:xfrm>
          <a:prstGeom prst="rect">
            <a:avLst/>
          </a:prstGeom>
          <a:noFill/>
          <a:ln w="0">
            <a:noFill/>
          </a:ln>
        </p:spPr>
      </p:pic>
      <p:pic>
        <p:nvPicPr>
          <p:cNvPr id="22" name="thumb_ld798031" descr=""/>
          <p:cNvPicPr/>
          <p:nvPr/>
        </p:nvPicPr>
        <p:blipFill>
          <a:blip r:embed="rId2"/>
          <a:srcRect l="15845" t="12245" r="20890" b="20153"/>
          <a:stretch/>
        </p:blipFill>
        <p:spPr>
          <a:xfrm>
            <a:off x="3733920" y="228600"/>
            <a:ext cx="1279440" cy="1066680"/>
          </a:xfrm>
          <a:prstGeom prst="rect">
            <a:avLst/>
          </a:prstGeom>
          <a:noFill/>
          <a:ln w="0">
            <a:noFill/>
          </a:ln>
        </p:spPr>
      </p:pic>
      <p:graphicFrame>
        <p:nvGraphicFramePr>
          <p:cNvPr id="23" name=""/>
          <p:cNvGraphicFramePr/>
          <p:nvPr/>
        </p:nvGraphicFramePr>
        <p:xfrm>
          <a:off x="1981080" y="228600"/>
          <a:ext cx="1295640" cy="1066680"/>
        </p:xfrm>
        <a:graphic>
          <a:graphicData uri="http://schemas.openxmlformats.org/presentationml/2006/ole">
            <p:oleObj r:id="rId3" spid="">
              <p:embed/>
              <p:pic>
                <p:nvPicPr>
                  <p:cNvPr id="24" name="" descr=""/>
                  <p:cNvPicPr/>
                  <p:nvPr/>
                </p:nvPicPr>
                <p:blipFill>
                  <a:blip r:embed="rId4"/>
                  <a:stretch/>
                </p:blipFill>
                <p:spPr>
                  <a:xfrm>
                    <a:off x="1981080" y="228600"/>
                    <a:ext cx="1295640" cy="1066680"/>
                  </a:xfrm>
                  <a:prstGeom prst="rect">
                    <a:avLst/>
                  </a:prstGeom>
                  <a:noFill/>
                  <a:ln w="0">
                    <a:noFill/>
                  </a:ln>
                </p:spPr>
              </p:pic>
            </p:oleObj>
          </a:graphicData>
        </a:graphic>
      </p:graphicFrame>
      <p:graphicFrame>
        <p:nvGraphicFramePr>
          <p:cNvPr id="25" name=""/>
          <p:cNvGraphicFramePr/>
          <p:nvPr/>
        </p:nvGraphicFramePr>
        <p:xfrm>
          <a:off x="5562720" y="228600"/>
          <a:ext cx="1295280" cy="1066680"/>
        </p:xfrm>
        <a:graphic>
          <a:graphicData uri="http://schemas.openxmlformats.org/presentationml/2006/ole">
            <p:oleObj r:id="rId5" spid="">
              <p:embed/>
              <p:pic>
                <p:nvPicPr>
                  <p:cNvPr id="26" name="" descr=""/>
                  <p:cNvPicPr/>
                  <p:nvPr/>
                </p:nvPicPr>
                <p:blipFill>
                  <a:blip r:embed="rId6"/>
                  <a:stretch/>
                </p:blipFill>
                <p:spPr>
                  <a:xfrm>
                    <a:off x="5562720" y="228600"/>
                    <a:ext cx="1295280" cy="1066680"/>
                  </a:xfrm>
                  <a:prstGeom prst="rect">
                    <a:avLst/>
                  </a:prstGeom>
                  <a:noFill/>
                  <a:ln w="0">
                    <a:noFill/>
                  </a:ln>
                </p:spPr>
              </p:pic>
            </p:oleObj>
          </a:graphicData>
        </a:graphic>
      </p:graphicFrame>
      <p:sp>
        <p:nvSpPr>
          <p:cNvPr id="4" name="PlaceHolder 3"/>
          <p:cNvSpPr>
            <a:spLocks noGrp="1"/>
          </p:cNvSpPr>
          <p:nvPr>
            <p:ph type="sldNum" idx="1"/>
          </p:nvPr>
        </p:nvSpPr>
        <p:spPr/>
        <p:txBody>
          <a:bodyPr/>
          <a:p>
            <a:fld id="{BFCD2B74-F869-477D-90E7-20DF1E5B16AB}"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
          <p:cNvSpPr/>
          <p:nvPr/>
        </p:nvSpPr>
        <p:spPr>
          <a:xfrm flipH="1" flipV="1">
            <a:off x="4038120" y="2514240"/>
            <a:ext cx="685800" cy="609480"/>
          </a:xfrm>
          <a:prstGeom prst="line">
            <a:avLst/>
          </a:prstGeom>
          <a:ln w="101520">
            <a:solidFill>
              <a:srgbClr val="ccccff"/>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5637960" y="3657600"/>
            <a:ext cx="847800" cy="644400"/>
          </a:xfrm>
          <a:prstGeom prst="line">
            <a:avLst/>
          </a:prstGeom>
          <a:ln w="101520">
            <a:solidFill>
              <a:srgbClr val="ccccff"/>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flipV="1">
            <a:off x="5637960" y="2437920"/>
            <a:ext cx="784440" cy="685800"/>
          </a:xfrm>
          <a:prstGeom prst="line">
            <a:avLst/>
          </a:prstGeom>
          <a:ln w="101520">
            <a:solidFill>
              <a:srgbClr val="ccccff"/>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flipH="1">
            <a:off x="4038120" y="3656880"/>
            <a:ext cx="762120" cy="685800"/>
          </a:xfrm>
          <a:prstGeom prst="line">
            <a:avLst/>
          </a:prstGeom>
          <a:ln w="101520">
            <a:solidFill>
              <a:srgbClr val="ccccff"/>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2438280" y="2590920"/>
            <a:ext cx="568440" cy="1676160"/>
          </a:xfrm>
          <a:custGeom>
            <a:avLst/>
            <a:gdLst/>
            <a:ahLst/>
            <a:rect l="l" t="t" r="r" b="b"/>
            <a:pathLst>
              <a:path w="624" h="1536">
                <a:moveTo>
                  <a:pt x="624" y="0"/>
                </a:moveTo>
                <a:cubicBezTo>
                  <a:pt x="312" y="280"/>
                  <a:pt x="0" y="560"/>
                  <a:pt x="0" y="816"/>
                </a:cubicBezTo>
                <a:cubicBezTo>
                  <a:pt x="0" y="1072"/>
                  <a:pt x="312" y="1304"/>
                  <a:pt x="624" y="1536"/>
                </a:cubicBezTo>
              </a:path>
            </a:pathLst>
          </a:custGeom>
          <a:noFill/>
          <a:ln w="152280">
            <a:solidFill>
              <a:srgbClr val="ccccff"/>
            </a:solidFill>
            <a:round/>
            <a:headEnd len="med" type="triangle" w="me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grpSp>
        <p:nvGrpSpPr>
          <p:cNvPr id="70" name=""/>
          <p:cNvGrpSpPr/>
          <p:nvPr/>
        </p:nvGrpSpPr>
        <p:grpSpPr>
          <a:xfrm>
            <a:off x="1905120" y="4343400"/>
            <a:ext cx="2209680" cy="763560"/>
            <a:chOff x="1905120" y="4343400"/>
            <a:chExt cx="2209680" cy="763560"/>
          </a:xfrm>
        </p:grpSpPr>
        <p:sp>
          <p:nvSpPr>
            <p:cNvPr id="71" name=""/>
            <p:cNvSpPr/>
            <p:nvPr/>
          </p:nvSpPr>
          <p:spPr>
            <a:xfrm>
              <a:off x="1905120" y="4343400"/>
              <a:ext cx="2209680" cy="763560"/>
            </a:xfrm>
            <a:prstGeom prst="roundRect">
              <a:avLst>
                <a:gd name="adj" fmla="val 16667"/>
              </a:avLst>
            </a:prstGeom>
            <a:solidFill>
              <a:srgbClr val="99ccff"/>
            </a:solidFill>
            <a:ln w="12600">
              <a:solidFill>
                <a:srgbClr val="99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2032560" y="4394160"/>
              <a:ext cx="195408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66 BoldItalic"/>
                </a:rPr>
                <a:t>Industry/Utilities</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66 BoldItalic"/>
                </a:rPr>
                <a:t>and Consumers</a:t>
              </a:r>
              <a:endParaRPr b="0" lang="en-US" sz="1800" strike="noStrike" u="none">
                <a:solidFill>
                  <a:srgbClr val="000000"/>
                </a:solidFill>
                <a:effectLst/>
                <a:uFillTx/>
                <a:latin typeface="Times New Roman"/>
              </a:endParaRPr>
            </a:p>
          </p:txBody>
        </p:sp>
      </p:grpSp>
      <p:grpSp>
        <p:nvGrpSpPr>
          <p:cNvPr id="73" name=""/>
          <p:cNvGrpSpPr/>
          <p:nvPr/>
        </p:nvGrpSpPr>
        <p:grpSpPr>
          <a:xfrm>
            <a:off x="1905120" y="1828800"/>
            <a:ext cx="2209680" cy="658800"/>
            <a:chOff x="1905120" y="1828800"/>
            <a:chExt cx="2209680" cy="658800"/>
          </a:xfrm>
        </p:grpSpPr>
        <p:sp>
          <p:nvSpPr>
            <p:cNvPr id="74" name=""/>
            <p:cNvSpPr/>
            <p:nvPr/>
          </p:nvSpPr>
          <p:spPr>
            <a:xfrm>
              <a:off x="1905120" y="1828800"/>
              <a:ext cx="2209680" cy="658800"/>
            </a:xfrm>
            <a:prstGeom prst="roundRect">
              <a:avLst>
                <a:gd name="adj" fmla="val 16667"/>
              </a:avLst>
            </a:prstGeom>
            <a:solidFill>
              <a:srgbClr val="99ccff"/>
            </a:solidFill>
            <a:ln w="12600">
              <a:solidFill>
                <a:srgbClr val="99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2157480" y="1858680"/>
              <a:ext cx="1704240" cy="612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66 BoldItalic"/>
                </a:rPr>
                <a:t>Bureaucracy</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66 BoldItalic"/>
                </a:rPr>
                <a:t>METI/MPT/MOF</a:t>
              </a:r>
              <a:endParaRPr b="0" lang="en-US" sz="1600" strike="noStrike" u="none">
                <a:solidFill>
                  <a:srgbClr val="000000"/>
                </a:solidFill>
                <a:effectLst/>
                <a:uFillTx/>
                <a:latin typeface="Times New Roman"/>
              </a:endParaRPr>
            </a:p>
          </p:txBody>
        </p:sp>
      </p:grpSp>
      <p:grpSp>
        <p:nvGrpSpPr>
          <p:cNvPr id="76" name=""/>
          <p:cNvGrpSpPr/>
          <p:nvPr/>
        </p:nvGrpSpPr>
        <p:grpSpPr>
          <a:xfrm>
            <a:off x="6477120" y="1828800"/>
            <a:ext cx="2209680" cy="673560"/>
            <a:chOff x="6477120" y="1828800"/>
            <a:chExt cx="2209680" cy="673560"/>
          </a:xfrm>
        </p:grpSpPr>
        <p:sp>
          <p:nvSpPr>
            <p:cNvPr id="77" name=""/>
            <p:cNvSpPr/>
            <p:nvPr/>
          </p:nvSpPr>
          <p:spPr>
            <a:xfrm>
              <a:off x="6477120" y="1828800"/>
              <a:ext cx="2209680" cy="658080"/>
            </a:xfrm>
            <a:prstGeom prst="roundRect">
              <a:avLst>
                <a:gd name="adj" fmla="val 16667"/>
              </a:avLst>
            </a:prstGeom>
            <a:solidFill>
              <a:srgbClr val="99ccff"/>
            </a:solidFill>
            <a:ln w="12600">
              <a:solidFill>
                <a:srgbClr val="99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6508440" y="1859760"/>
              <a:ext cx="21463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66 BoldItalic"/>
                </a:rPr>
                <a:t>US Government and multi-laterals</a:t>
              </a:r>
              <a:endParaRPr b="0" lang="en-US" sz="1800" strike="noStrike" u="none">
                <a:solidFill>
                  <a:srgbClr val="000000"/>
                </a:solidFill>
                <a:effectLst/>
                <a:uFillTx/>
                <a:latin typeface="Times New Roman"/>
              </a:endParaRPr>
            </a:p>
          </p:txBody>
        </p:sp>
      </p:grpSp>
      <p:grpSp>
        <p:nvGrpSpPr>
          <p:cNvPr id="79" name=""/>
          <p:cNvGrpSpPr/>
          <p:nvPr/>
        </p:nvGrpSpPr>
        <p:grpSpPr>
          <a:xfrm>
            <a:off x="6553080" y="4267080"/>
            <a:ext cx="2210040" cy="762120"/>
            <a:chOff x="6553080" y="4267080"/>
            <a:chExt cx="2210040" cy="762120"/>
          </a:xfrm>
        </p:grpSpPr>
        <p:sp>
          <p:nvSpPr>
            <p:cNvPr id="80" name=""/>
            <p:cNvSpPr/>
            <p:nvPr/>
          </p:nvSpPr>
          <p:spPr>
            <a:xfrm>
              <a:off x="6553080" y="4267080"/>
              <a:ext cx="2210040" cy="762120"/>
            </a:xfrm>
            <a:prstGeom prst="roundRect">
              <a:avLst>
                <a:gd name="adj" fmla="val 16667"/>
              </a:avLst>
            </a:prstGeom>
            <a:solidFill>
              <a:srgbClr val="99ccff"/>
            </a:solidFill>
            <a:ln w="12600">
              <a:solidFill>
                <a:srgbClr val="99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6964920" y="4440240"/>
              <a:ext cx="13860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66 BoldItalic"/>
                </a:rPr>
                <a:t>Politicians</a:t>
              </a:r>
              <a:endParaRPr b="0" lang="en-US" sz="1800" strike="noStrike" u="none">
                <a:solidFill>
                  <a:srgbClr val="000000"/>
                </a:solidFill>
                <a:effectLst/>
                <a:uFillTx/>
                <a:latin typeface="Times New Roman"/>
              </a:endParaRPr>
            </a:p>
          </p:txBody>
        </p:sp>
      </p:grpSp>
      <p:sp>
        <p:nvSpPr>
          <p:cNvPr id="82" name=""/>
          <p:cNvSpPr/>
          <p:nvPr/>
        </p:nvSpPr>
        <p:spPr>
          <a:xfrm flipH="1">
            <a:off x="7771680" y="2590920"/>
            <a:ext cx="568440" cy="1600200"/>
          </a:xfrm>
          <a:custGeom>
            <a:avLst/>
            <a:gdLst/>
            <a:ahLst/>
            <a:rect l="l" t="t" r="r" b="b"/>
            <a:pathLst>
              <a:path w="624" h="1536">
                <a:moveTo>
                  <a:pt x="624" y="0"/>
                </a:moveTo>
                <a:cubicBezTo>
                  <a:pt x="312" y="280"/>
                  <a:pt x="0" y="560"/>
                  <a:pt x="0" y="816"/>
                </a:cubicBezTo>
                <a:cubicBezTo>
                  <a:pt x="0" y="1072"/>
                  <a:pt x="312" y="1304"/>
                  <a:pt x="624" y="1536"/>
                </a:cubicBezTo>
              </a:path>
            </a:pathLst>
          </a:custGeom>
          <a:noFill/>
          <a:ln w="152280">
            <a:solidFill>
              <a:srgbClr val="ccccff"/>
            </a:solidFill>
            <a:round/>
            <a:headEnd len="med" type="stealth" w="med"/>
            <a:tailEnd len="med" type="stealth"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83" name=""/>
          <p:cNvSpPr/>
          <p:nvPr/>
        </p:nvSpPr>
        <p:spPr>
          <a:xfrm>
            <a:off x="3581280" y="3048120"/>
            <a:ext cx="3346560" cy="685800"/>
          </a:xfrm>
          <a:prstGeom prst="ellipse">
            <a:avLst/>
          </a:prstGeom>
          <a:solidFill>
            <a:srgbClr val="99ccff"/>
          </a:solidFill>
          <a:ln w="9360">
            <a:solidFill>
              <a:srgbClr val="99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3809880" y="3200400"/>
            <a:ext cx="29718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Frutiger 66 BoldItalic"/>
              </a:rPr>
              <a:t>Enron Japan Public Affairs</a:t>
            </a:r>
            <a:endParaRPr b="0" lang="en-US" sz="1800" strike="noStrike" u="none">
              <a:solidFill>
                <a:srgbClr val="000000"/>
              </a:solidFill>
              <a:effectLst/>
              <a:uFillTx/>
              <a:latin typeface="Times New Roman"/>
            </a:endParaRPr>
          </a:p>
        </p:txBody>
      </p:sp>
      <p:sp>
        <p:nvSpPr>
          <p:cNvPr id="85" name=""/>
          <p:cNvSpPr/>
          <p:nvPr/>
        </p:nvSpPr>
        <p:spPr>
          <a:xfrm rot="16200000">
            <a:off x="5181480" y="4038480"/>
            <a:ext cx="380880" cy="2514600"/>
          </a:xfrm>
          <a:custGeom>
            <a:avLst/>
            <a:gdLst/>
            <a:ahLst/>
            <a:rect l="l" t="t" r="r" b="b"/>
            <a:pathLst>
              <a:path w="624" h="1536">
                <a:moveTo>
                  <a:pt x="624" y="0"/>
                </a:moveTo>
                <a:cubicBezTo>
                  <a:pt x="312" y="280"/>
                  <a:pt x="0" y="560"/>
                  <a:pt x="0" y="816"/>
                </a:cubicBezTo>
                <a:cubicBezTo>
                  <a:pt x="0" y="1072"/>
                  <a:pt x="312" y="1304"/>
                  <a:pt x="624" y="1536"/>
                </a:cubicBezTo>
              </a:path>
            </a:pathLst>
          </a:custGeom>
          <a:noFill/>
          <a:ln w="152280">
            <a:solidFill>
              <a:srgbClr val="ccccff"/>
            </a:solidFill>
            <a:round/>
            <a:headEnd len="med" type="stealth" w="med"/>
            <a:tailEnd len="med" type="stealth"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86" name=""/>
          <p:cNvSpPr/>
          <p:nvPr/>
        </p:nvSpPr>
        <p:spPr>
          <a:xfrm flipV="1" rot="5400000">
            <a:off x="5105520" y="380880"/>
            <a:ext cx="304560" cy="2438640"/>
          </a:xfrm>
          <a:custGeom>
            <a:avLst/>
            <a:gdLst/>
            <a:ahLst/>
            <a:rect l="l" t="t" r="r" b="b"/>
            <a:pathLst>
              <a:path w="624" h="1536">
                <a:moveTo>
                  <a:pt x="624" y="0"/>
                </a:moveTo>
                <a:cubicBezTo>
                  <a:pt x="312" y="280"/>
                  <a:pt x="0" y="560"/>
                  <a:pt x="0" y="816"/>
                </a:cubicBezTo>
                <a:cubicBezTo>
                  <a:pt x="0" y="1072"/>
                  <a:pt x="312" y="1304"/>
                  <a:pt x="624" y="1536"/>
                </a:cubicBezTo>
              </a:path>
            </a:pathLst>
          </a:custGeom>
          <a:noFill/>
          <a:ln w="152280">
            <a:solidFill>
              <a:srgbClr val="ccccff"/>
            </a:solidFill>
            <a:round/>
            <a:headEnd len="med" type="stealth" w="med"/>
            <a:tailEnd len="med" type="stealth"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87"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Japan Has A Complex Regulatory Environment</a:t>
            </a:r>
            <a:endParaRPr b="0" i="1" lang="en-US" sz="2400" strike="noStrike" u="none">
              <a:solidFill>
                <a:srgbClr val="000000"/>
              </a:solidFill>
              <a:effectLst/>
              <a:uFillTx/>
              <a:latin typeface="Frutiger 66 BoldItalic"/>
            </a:endParaRPr>
          </a:p>
        </p:txBody>
      </p:sp>
      <p:sp>
        <p:nvSpPr>
          <p:cNvPr id="3" name="PlaceHolder 2"/>
          <p:cNvSpPr>
            <a:spLocks noGrp="1"/>
          </p:cNvSpPr>
          <p:nvPr>
            <p:ph type="sldNum" idx="1"/>
          </p:nvPr>
        </p:nvSpPr>
        <p:spPr/>
        <p:txBody>
          <a:bodyPr/>
          <a:p>
            <a:fld id="{E32B5F2C-C587-437E-9BBF-23712513702B}"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
          <p:cNvSpPr/>
          <p:nvPr/>
        </p:nvSpPr>
        <p:spPr>
          <a:xfrm>
            <a:off x="1905120" y="1828800"/>
            <a:ext cx="7238880" cy="350532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A Strategy for Influencing Change</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B6E23185-FD1B-4E46-821D-FBD9BE77180D}"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PlaceHolder 1"/>
          <p:cNvSpPr>
            <a:spLocks noGrp="1"/>
          </p:cNvSpPr>
          <p:nvPr>
            <p:ph type="title"/>
          </p:nvPr>
        </p:nvSpPr>
        <p:spPr>
          <a:xfrm>
            <a:off x="2134800" y="304560"/>
            <a:ext cx="6537240" cy="4870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ea typeface="ＭＳ Ｐゴシック"/>
              </a:rPr>
              <a:t>Experienced Local Team</a:t>
            </a:r>
            <a:endParaRPr b="0" i="1" lang="en-US" sz="2400" strike="noStrike" u="none">
              <a:solidFill>
                <a:srgbClr val="000000"/>
              </a:solidFill>
              <a:effectLst/>
              <a:uFillTx/>
              <a:latin typeface="Frutiger 66 BoldItalic"/>
            </a:endParaRPr>
          </a:p>
        </p:txBody>
      </p:sp>
      <p:sp>
        <p:nvSpPr>
          <p:cNvPr id="90" name=""/>
          <p:cNvSpPr/>
          <p:nvPr/>
        </p:nvSpPr>
        <p:spPr>
          <a:xfrm>
            <a:off x="1523880" y="3505320"/>
            <a:ext cx="1371600" cy="731880"/>
          </a:xfrm>
          <a:prstGeom prst="bevel">
            <a:avLst>
              <a:gd name="adj" fmla="val 4056"/>
            </a:avLst>
          </a:prstGeom>
          <a:solidFill>
            <a:srgbClr val="ccccff"/>
          </a:solidFill>
          <a:ln w="0">
            <a:noFill/>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Kimura</a:t>
            </a:r>
            <a:endParaRPr b="0" lang="en-US" sz="12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(Director)</a:t>
            </a:r>
            <a:endParaRPr b="0" lang="en-US" sz="1200" strike="noStrike" u="none">
              <a:solidFill>
                <a:srgbClr val="000000"/>
              </a:solidFill>
              <a:effectLst/>
              <a:uFillTx/>
              <a:latin typeface="Times New Roman"/>
            </a:endParaRPr>
          </a:p>
        </p:txBody>
      </p:sp>
      <p:sp>
        <p:nvSpPr>
          <p:cNvPr id="91" name=""/>
          <p:cNvSpPr/>
          <p:nvPr/>
        </p:nvSpPr>
        <p:spPr>
          <a:xfrm>
            <a:off x="4724280" y="3505320"/>
            <a:ext cx="1371600" cy="731880"/>
          </a:xfrm>
          <a:prstGeom prst="bevel">
            <a:avLst>
              <a:gd name="adj" fmla="val 4056"/>
            </a:avLst>
          </a:prstGeom>
          <a:solidFill>
            <a:srgbClr val="ccccff"/>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Crowther</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(Manager)</a:t>
            </a:r>
            <a:endParaRPr b="0" lang="en-US" sz="1200" strike="noStrike" u="none">
              <a:solidFill>
                <a:srgbClr val="000000"/>
              </a:solidFill>
              <a:effectLst/>
              <a:uFillTx/>
              <a:latin typeface="Times New Roman"/>
            </a:endParaRPr>
          </a:p>
        </p:txBody>
      </p:sp>
      <p:sp>
        <p:nvSpPr>
          <p:cNvPr id="92" name=""/>
          <p:cNvSpPr/>
          <p:nvPr/>
        </p:nvSpPr>
        <p:spPr>
          <a:xfrm>
            <a:off x="3124080" y="3505320"/>
            <a:ext cx="1371600" cy="731880"/>
          </a:xfrm>
          <a:prstGeom prst="bevel">
            <a:avLst>
              <a:gd name="adj" fmla="val 4056"/>
            </a:avLst>
          </a:prstGeom>
          <a:solidFill>
            <a:srgbClr val="ccccff"/>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Grimes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(Manager)</a:t>
            </a:r>
            <a:endParaRPr b="0" lang="en-US" sz="1200" strike="noStrike" u="none">
              <a:solidFill>
                <a:srgbClr val="000000"/>
              </a:solidFill>
              <a:effectLst/>
              <a:uFillTx/>
              <a:latin typeface="Times New Roman"/>
            </a:endParaRPr>
          </a:p>
        </p:txBody>
      </p:sp>
      <p:sp>
        <p:nvSpPr>
          <p:cNvPr id="93" name=""/>
          <p:cNvSpPr/>
          <p:nvPr/>
        </p:nvSpPr>
        <p:spPr>
          <a:xfrm>
            <a:off x="7772400" y="4495680"/>
            <a:ext cx="1371600" cy="731880"/>
          </a:xfrm>
          <a:prstGeom prst="bevel">
            <a:avLst>
              <a:gd name="adj" fmla="val 4056"/>
            </a:avLst>
          </a:prstGeom>
          <a:solidFill>
            <a:srgbClr val="ccccff"/>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Watanabe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(Manager)</a:t>
            </a:r>
            <a:endParaRPr b="0" lang="en-US" sz="1200" strike="noStrike" u="none">
              <a:solidFill>
                <a:srgbClr val="000000"/>
              </a:solidFill>
              <a:effectLst/>
              <a:uFillTx/>
              <a:latin typeface="Times New Roman"/>
            </a:endParaRPr>
          </a:p>
        </p:txBody>
      </p:sp>
      <p:sp>
        <p:nvSpPr>
          <p:cNvPr id="94" name=""/>
          <p:cNvSpPr/>
          <p:nvPr/>
        </p:nvSpPr>
        <p:spPr>
          <a:xfrm>
            <a:off x="4724280" y="4495680"/>
            <a:ext cx="1371600" cy="731880"/>
          </a:xfrm>
          <a:prstGeom prst="bevel">
            <a:avLst>
              <a:gd name="adj" fmla="val 4056"/>
            </a:avLst>
          </a:prstGeom>
          <a:solidFill>
            <a:srgbClr val="ccccff"/>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Hughes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(Analyst)</a:t>
            </a:r>
            <a:endParaRPr b="0" lang="en-US" sz="1200" strike="noStrike" u="none">
              <a:solidFill>
                <a:srgbClr val="000000"/>
              </a:solidFill>
              <a:effectLst/>
              <a:uFillTx/>
              <a:latin typeface="Times New Roman"/>
            </a:endParaRPr>
          </a:p>
        </p:txBody>
      </p:sp>
      <p:sp>
        <p:nvSpPr>
          <p:cNvPr id="95" name=""/>
          <p:cNvSpPr/>
          <p:nvPr/>
        </p:nvSpPr>
        <p:spPr>
          <a:xfrm>
            <a:off x="7391520" y="2666880"/>
            <a:ext cx="1981080" cy="731880"/>
          </a:xfrm>
          <a:prstGeom prst="rect">
            <a:avLst/>
          </a:prstGeom>
          <a:noFill/>
          <a:ln w="0">
            <a:noFill/>
          </a:ln>
        </p:spPr>
        <p:style>
          <a:lnRef idx="0"/>
          <a:fillRef idx="0"/>
          <a:effectRef idx="0"/>
          <a:fontRef idx="minor"/>
        </p:style>
        <p:txBody>
          <a:bodyPr lIns="0" rIns="0" tIns="0" bIns="0" anchor="ctr">
            <a:noAutofit/>
          </a:bodyPr>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Public Relations</a:t>
            </a:r>
            <a:endParaRPr b="0" lang="en-US" sz="1200" strike="noStrike" u="none">
              <a:solidFill>
                <a:srgbClr val="000000"/>
              </a:solidFill>
              <a:effectLst/>
              <a:uFillTx/>
              <a:latin typeface="Times New Roman"/>
            </a:endParaRPr>
          </a:p>
        </p:txBody>
      </p:sp>
      <p:sp>
        <p:nvSpPr>
          <p:cNvPr id="96" name=""/>
          <p:cNvSpPr/>
          <p:nvPr/>
        </p:nvSpPr>
        <p:spPr>
          <a:xfrm>
            <a:off x="3124080" y="1981080"/>
            <a:ext cx="1371600" cy="731880"/>
          </a:xfrm>
          <a:prstGeom prst="bevel">
            <a:avLst>
              <a:gd name="adj" fmla="val 4056"/>
            </a:avLst>
          </a:prstGeom>
          <a:noFill/>
          <a:ln w="9360">
            <a:solidFill>
              <a:srgbClr val="cc99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Imai</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(Administration)</a:t>
            </a:r>
            <a:endParaRPr b="0" lang="en-US" sz="1200" strike="noStrike" u="none">
              <a:solidFill>
                <a:srgbClr val="000000"/>
              </a:solidFill>
              <a:effectLst/>
              <a:uFillTx/>
              <a:latin typeface="Times New Roman"/>
            </a:endParaRPr>
          </a:p>
        </p:txBody>
      </p:sp>
      <p:sp>
        <p:nvSpPr>
          <p:cNvPr id="97" name=""/>
          <p:cNvSpPr/>
          <p:nvPr/>
        </p:nvSpPr>
        <p:spPr>
          <a:xfrm>
            <a:off x="4724280" y="1219320"/>
            <a:ext cx="1371600" cy="731880"/>
          </a:xfrm>
          <a:prstGeom prst="bevel">
            <a:avLst>
              <a:gd name="adj" fmla="val 4056"/>
            </a:avLst>
          </a:prstGeom>
          <a:solidFill>
            <a:srgbClr val="ccccff"/>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O’Day</a:t>
            </a:r>
            <a:endParaRPr b="0" lang="en-US" sz="1200" strike="noStrike" u="none">
              <a:solidFill>
                <a:srgbClr val="000000"/>
              </a:solidFill>
              <a:effectLst/>
              <a:uFillTx/>
              <a:latin typeface="Times New Roman"/>
            </a:endParaRPr>
          </a:p>
        </p:txBody>
      </p:sp>
      <p:sp>
        <p:nvSpPr>
          <p:cNvPr id="98" name=""/>
          <p:cNvSpPr/>
          <p:nvPr/>
        </p:nvSpPr>
        <p:spPr>
          <a:xfrm>
            <a:off x="7772400" y="5516640"/>
            <a:ext cx="1371600" cy="731880"/>
          </a:xfrm>
          <a:prstGeom prst="bevel">
            <a:avLst>
              <a:gd name="adj" fmla="val 4056"/>
            </a:avLst>
          </a:prstGeom>
          <a:noFill/>
          <a:ln w="9360">
            <a:solidFill>
              <a:srgbClr val="cc99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Fitzgibbon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(Translator)</a:t>
            </a:r>
            <a:endParaRPr b="0" lang="en-US" sz="1200" strike="noStrike" u="none">
              <a:solidFill>
                <a:srgbClr val="000000"/>
              </a:solidFill>
              <a:effectLst/>
              <a:uFillTx/>
              <a:latin typeface="Times New Roman"/>
            </a:endParaRPr>
          </a:p>
        </p:txBody>
      </p:sp>
      <p:sp>
        <p:nvSpPr>
          <p:cNvPr id="99" name=""/>
          <p:cNvSpPr/>
          <p:nvPr/>
        </p:nvSpPr>
        <p:spPr>
          <a:xfrm>
            <a:off x="7772400" y="3505320"/>
            <a:ext cx="1371600" cy="731880"/>
          </a:xfrm>
          <a:prstGeom prst="bevel">
            <a:avLst>
              <a:gd name="adj" fmla="val 4056"/>
            </a:avLst>
          </a:prstGeom>
          <a:solidFill>
            <a:srgbClr val="ccccff"/>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Director</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 Power)</a:t>
            </a:r>
            <a:endParaRPr b="0" lang="en-US" sz="1200" strike="noStrike" u="none">
              <a:solidFill>
                <a:srgbClr val="000000"/>
              </a:solidFill>
              <a:effectLst/>
              <a:uFillTx/>
              <a:latin typeface="Times New Roman"/>
            </a:endParaRPr>
          </a:p>
        </p:txBody>
      </p:sp>
      <p:sp>
        <p:nvSpPr>
          <p:cNvPr id="100" name=""/>
          <p:cNvSpPr/>
          <p:nvPr/>
        </p:nvSpPr>
        <p:spPr>
          <a:xfrm>
            <a:off x="5257800" y="2666880"/>
            <a:ext cx="1371600" cy="731880"/>
          </a:xfrm>
          <a:prstGeom prst="rect">
            <a:avLst/>
          </a:prstGeom>
          <a:noFill/>
          <a:ln w="0">
            <a:noFill/>
          </a:ln>
        </p:spPr>
        <p:style>
          <a:lnRef idx="0"/>
          <a:fillRef idx="0"/>
          <a:effectRef idx="0"/>
          <a:fontRef idx="minor"/>
        </p:style>
        <p:txBody>
          <a:bodyPr lIns="0" rIns="0" tIns="0" bIns="0" anchor="ctr">
            <a:noAutofit/>
          </a:bodyPr>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Regulatory</a:t>
            </a:r>
            <a:endParaRPr b="0" lang="en-US" sz="1200" strike="noStrike" u="none">
              <a:solidFill>
                <a:srgbClr val="000000"/>
              </a:solidFill>
              <a:effectLst/>
              <a:uFillTx/>
              <a:latin typeface="Times New Roman"/>
            </a:endParaRPr>
          </a:p>
        </p:txBody>
      </p:sp>
      <p:sp>
        <p:nvSpPr>
          <p:cNvPr id="101" name=""/>
          <p:cNvSpPr/>
          <p:nvPr/>
        </p:nvSpPr>
        <p:spPr>
          <a:xfrm>
            <a:off x="2895480" y="2666880"/>
            <a:ext cx="1371600" cy="731880"/>
          </a:xfrm>
          <a:prstGeom prst="rect">
            <a:avLst/>
          </a:prstGeom>
          <a:noFill/>
          <a:ln w="0">
            <a:noFill/>
          </a:ln>
        </p:spPr>
        <p:style>
          <a:lnRef idx="0"/>
          <a:fillRef idx="0"/>
          <a:effectRef idx="0"/>
          <a:fontRef idx="minor"/>
        </p:style>
        <p:txBody>
          <a:bodyPr lIns="0" rIns="0" tIns="0" bIns="0" anchor="ctr">
            <a:noAutofit/>
          </a:bodyPr>
          <a:p>
            <a:pPr lvl="1" marL="45720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EBS</a:t>
            </a:r>
            <a:endParaRPr b="0" lang="en-US" sz="1200" strike="noStrike" u="none">
              <a:solidFill>
                <a:srgbClr val="000000"/>
              </a:solidFill>
              <a:effectLst/>
              <a:uFillTx/>
              <a:latin typeface="Times New Roman"/>
            </a:endParaRPr>
          </a:p>
        </p:txBody>
      </p:sp>
      <p:sp>
        <p:nvSpPr>
          <p:cNvPr id="102" name=""/>
          <p:cNvSpPr/>
          <p:nvPr/>
        </p:nvSpPr>
        <p:spPr>
          <a:xfrm>
            <a:off x="6248520" y="3505320"/>
            <a:ext cx="1371600" cy="731880"/>
          </a:xfrm>
          <a:prstGeom prst="bevel">
            <a:avLst>
              <a:gd name="adj" fmla="val 4056"/>
            </a:avLst>
          </a:prstGeom>
          <a:solidFill>
            <a:srgbClr val="ccccff"/>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 Power)</a:t>
            </a:r>
            <a:endParaRPr b="0" lang="en-US" sz="1200" strike="noStrike" u="none">
              <a:solidFill>
                <a:srgbClr val="000000"/>
              </a:solidFill>
              <a:effectLst/>
              <a:uFillTx/>
              <a:latin typeface="Times New Roman"/>
            </a:endParaRPr>
          </a:p>
        </p:txBody>
      </p:sp>
      <p:sp>
        <p:nvSpPr>
          <p:cNvPr id="103" name=""/>
          <p:cNvSpPr/>
          <p:nvPr/>
        </p:nvSpPr>
        <p:spPr>
          <a:xfrm>
            <a:off x="762120" y="2971800"/>
            <a:ext cx="2514600" cy="762120"/>
          </a:xfrm>
          <a:prstGeom prst="rect">
            <a:avLst/>
          </a:prstGeom>
          <a:noFill/>
          <a:ln w="0">
            <a:noFill/>
          </a:ln>
        </p:spPr>
        <p:style>
          <a:lnRef idx="0"/>
          <a:fillRef idx="0"/>
          <a:effectRef idx="0"/>
          <a:fontRef idx="minor"/>
        </p:style>
        <p:txBody>
          <a:bodyPr lIns="0" rIns="0" tIns="0" bIns="0" anchor="t">
            <a:noAutofit/>
          </a:bodyPr>
          <a:p>
            <a:pPr lvl="1" marL="45720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Government / Commercial</a:t>
            </a:r>
            <a:endParaRPr b="0" lang="en-US" sz="1200" strike="noStrike" u="none">
              <a:solidFill>
                <a:srgbClr val="000000"/>
              </a:solidFill>
              <a:effectLst/>
              <a:uFillTx/>
              <a:latin typeface="Times New Roman"/>
            </a:endParaRPr>
          </a:p>
        </p:txBody>
      </p:sp>
      <p:sp>
        <p:nvSpPr>
          <p:cNvPr id="104" name=""/>
          <p:cNvSpPr/>
          <p:nvPr/>
        </p:nvSpPr>
        <p:spPr>
          <a:xfrm>
            <a:off x="5410080" y="1981080"/>
            <a:ext cx="0" cy="15242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2209680" y="3276720"/>
            <a:ext cx="6248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2209680" y="3276720"/>
            <a:ext cx="0" cy="228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3809880" y="3276720"/>
            <a:ext cx="0" cy="228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8458200" y="3276720"/>
            <a:ext cx="0" cy="228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a:off x="8458200" y="4267080"/>
            <a:ext cx="0" cy="228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8458200" y="5257800"/>
            <a:ext cx="0" cy="228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6934320" y="3276720"/>
            <a:ext cx="0" cy="228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5410080" y="4267080"/>
            <a:ext cx="0" cy="228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4495680" y="2362320"/>
            <a:ext cx="9144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734E779D-5639-4D22-A27A-81D0B74AD011}"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Favorable Regulatory Environment Key to Enron Japan’s Commercial Success  </a:t>
            </a:r>
            <a:endParaRPr b="0" i="1" lang="en-US" sz="2400" strike="noStrike" u="none">
              <a:solidFill>
                <a:srgbClr val="000000"/>
              </a:solidFill>
              <a:effectLst/>
              <a:uFillTx/>
              <a:latin typeface="Frutiger 66 BoldItalic"/>
            </a:endParaRPr>
          </a:p>
        </p:txBody>
      </p:sp>
      <p:sp>
        <p:nvSpPr>
          <p:cNvPr id="115" name="PlaceHolder 2"/>
          <p:cNvSpPr>
            <a:spLocks noGrp="1"/>
          </p:cNvSpPr>
          <p:nvPr>
            <p:ph/>
          </p:nvPr>
        </p:nvSpPr>
        <p:spPr>
          <a:xfrm>
            <a:off x="1657080" y="1422360"/>
            <a:ext cx="7483320" cy="4114800"/>
          </a:xfrm>
          <a:prstGeom prst="rect">
            <a:avLst/>
          </a:prstGeom>
          <a:noFill/>
          <a:ln w="0">
            <a:noFill/>
          </a:ln>
        </p:spPr>
        <p:txBody>
          <a:bodyPr lIns="90000" rIns="90000" tIns="46800" bIns="46800" anchor="t">
            <a:normAutofit lnSpcReduction="9999"/>
          </a:bodyPr>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Unlocking the complex Japanese market is challenging</a:t>
            </a:r>
            <a:endParaRPr b="0" lang="en-US" sz="1800" strike="noStrike" u="none">
              <a:solidFill>
                <a:srgbClr val="000000"/>
              </a:solidFill>
              <a:effectLst/>
              <a:uFillTx/>
              <a:latin typeface="Frutiger 55 Roman"/>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Traditional relationships influence pace and direction of change</a:t>
            </a:r>
            <a:endParaRPr b="0" lang="en-US" sz="1600" strike="noStrike" u="none">
              <a:solidFill>
                <a:srgbClr val="000000"/>
              </a:solidFill>
              <a:effectLst/>
              <a:uFillTx/>
              <a:latin typeface="Frutiger 55 Roman"/>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Understanding the market and building credibility requires time</a:t>
            </a:r>
            <a:endParaRPr b="0" lang="en-US" sz="1600" strike="noStrike" u="none">
              <a:solidFill>
                <a:srgbClr val="000000"/>
              </a:solidFill>
              <a:effectLst/>
              <a:uFillTx/>
              <a:latin typeface="Frutiger 55 Roman"/>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Maintaining focus on a clear strategy is key to success</a:t>
            </a:r>
            <a:endParaRPr b="0" lang="en-US" sz="1600" strike="noStrike" u="none">
              <a:solidFill>
                <a:srgbClr val="000000"/>
              </a:solidFill>
              <a:effectLst/>
              <a:uFillTx/>
              <a:latin typeface="Frutiger 55 Roman"/>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Public Affairs’ regulatory strategy achieved solid results in 2000</a:t>
            </a:r>
            <a:endParaRPr b="0" lang="en-US" sz="1800" strike="noStrike" u="none">
              <a:solidFill>
                <a:srgbClr val="000000"/>
              </a:solidFill>
              <a:effectLst/>
              <a:uFillTx/>
              <a:latin typeface="Frutiger 55 Roman"/>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Established solid relationships and built credibility</a:t>
            </a:r>
            <a:endParaRPr b="0" lang="en-US" sz="1600" strike="noStrike" u="none">
              <a:solidFill>
                <a:srgbClr val="000000"/>
              </a:solidFill>
              <a:effectLst/>
              <a:uFillTx/>
              <a:latin typeface="Frutiger 55 Roman"/>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Shortcomings with phase II of deregulation acknowledged</a:t>
            </a:r>
            <a:endParaRPr b="0" lang="en-US" sz="1600" strike="noStrike" u="none">
              <a:solidFill>
                <a:srgbClr val="000000"/>
              </a:solidFill>
              <a:effectLst/>
              <a:uFillTx/>
              <a:latin typeface="Frutiger 55 Roman"/>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Deregulation agenda accelerated</a:t>
            </a:r>
            <a:endParaRPr b="0" lang="en-US" sz="1600" strike="noStrike" u="none">
              <a:solidFill>
                <a:srgbClr val="000000"/>
              </a:solidFill>
              <a:effectLst/>
              <a:uFillTx/>
              <a:latin typeface="Frutiger 55 Roman"/>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Capitalizing on our success in 2001</a:t>
            </a:r>
            <a:endParaRPr b="0" lang="en-US" sz="1800" strike="noStrike" u="none">
              <a:solidFill>
                <a:srgbClr val="000000"/>
              </a:solidFill>
              <a:effectLst/>
              <a:uFillTx/>
              <a:latin typeface="Frutiger 55 Roman"/>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Level the playing field</a:t>
            </a:r>
            <a:endParaRPr b="0" lang="en-US" sz="1600" strike="noStrike" u="none">
              <a:solidFill>
                <a:srgbClr val="000000"/>
              </a:solidFill>
              <a:effectLst/>
              <a:uFillTx/>
              <a:latin typeface="Frutiger 55 Roman"/>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Determine Japan’s commitment to reform</a:t>
            </a:r>
            <a:endParaRPr b="0" lang="en-US" sz="1600" strike="noStrike" u="none">
              <a:solidFill>
                <a:srgbClr val="000000"/>
              </a:solidFill>
              <a:effectLst/>
              <a:uFillTx/>
              <a:latin typeface="Frutiger 55 Roman"/>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Expand sphere of influence      </a:t>
            </a:r>
            <a:endParaRPr b="0" lang="en-US" sz="16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4385C1B0-BDC1-41F2-BA63-BD869697A8D3}"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Public Affairs’ Strategy Delivered Results in 2000 </a:t>
            </a:r>
            <a:endParaRPr b="0" i="1" lang="en-US" sz="2400" strike="noStrike" u="none">
              <a:solidFill>
                <a:srgbClr val="000000"/>
              </a:solidFill>
              <a:effectLst/>
              <a:uFillTx/>
              <a:latin typeface="Frutiger 66 BoldItalic"/>
            </a:endParaRPr>
          </a:p>
        </p:txBody>
      </p:sp>
      <p:sp>
        <p:nvSpPr>
          <p:cNvPr id="117" name="PlaceHolder 2"/>
          <p:cNvSpPr>
            <a:spLocks noGrp="1"/>
          </p:cNvSpPr>
          <p:nvPr>
            <p:ph/>
          </p:nvPr>
        </p:nvSpPr>
        <p:spPr>
          <a:xfrm>
            <a:off x="1657440" y="1066680"/>
            <a:ext cx="8245440" cy="4648320"/>
          </a:xfrm>
          <a:prstGeom prst="rect">
            <a:avLst/>
          </a:prstGeom>
          <a:noFill/>
          <a:ln w="0">
            <a:noFill/>
          </a:ln>
        </p:spPr>
        <p:txBody>
          <a:bodyPr lIns="90000" rIns="90000" tIns="46800" bIns="46800" anchor="t">
            <a:normAutofit/>
          </a:bodyPr>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Built experienced local team</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Developed strong relationships, trust and credibility with Government and industry</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Made significant progress on deregulation issues with Government</a:t>
            </a:r>
            <a:endParaRPr b="0" lang="en-US" sz="1600" strike="noStrike" u="none">
              <a:solidFill>
                <a:srgbClr val="000000"/>
              </a:solidFill>
              <a:effectLst/>
              <a:uFillTx/>
              <a:latin typeface="Frutiger 55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 </a:t>
            </a: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Drafted standard electricity purchase and sale agreement for Japan market</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Moved Public Affairs message on line with one of Enron’s most visited sites</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Via Japan Working Group, assisted in co-ordination of regulatory effort across Asia</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Commenced senior level deregulation discussion group with TEPCO</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Achieved acceleration of the deregulation timetable </a:t>
            </a:r>
            <a:endParaRPr b="0" lang="en-US" sz="1600" strike="noStrike" u="none">
              <a:solidFill>
                <a:srgbClr val="000000"/>
              </a:solidFill>
              <a:effectLst/>
              <a:uFillTx/>
              <a:latin typeface="Frutiger 55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FB02BDB1-EC4B-4898-B8E0-F220A13EDB6B}"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 name=""/>
          <p:cNvSpPr/>
          <p:nvPr/>
        </p:nvSpPr>
        <p:spPr>
          <a:xfrm>
            <a:off x="1219320" y="960480"/>
            <a:ext cx="1218960" cy="45972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993300"/>
                </a:solidFill>
                <a:effectLst/>
                <a:uFillTx/>
                <a:latin typeface="Frutiger 66 BoldItalic"/>
              </a:rPr>
              <a:t>Stages of Success</a:t>
            </a:r>
            <a:endParaRPr b="0" lang="en-US" sz="1200" strike="noStrike" u="none">
              <a:solidFill>
                <a:srgbClr val="000000"/>
              </a:solidFill>
              <a:effectLst/>
              <a:uFillTx/>
              <a:latin typeface="Times New Roman"/>
            </a:endParaRPr>
          </a:p>
        </p:txBody>
      </p:sp>
      <p:sp>
        <p:nvSpPr>
          <p:cNvPr id="119" name=""/>
          <p:cNvSpPr/>
          <p:nvPr/>
        </p:nvSpPr>
        <p:spPr>
          <a:xfrm>
            <a:off x="2438280" y="2666880"/>
            <a:ext cx="1752840" cy="3657600"/>
          </a:xfrm>
          <a:prstGeom prst="rect">
            <a:avLst/>
          </a:prstGeom>
          <a:solidFill>
            <a:srgbClr val="99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4191120" y="2666880"/>
            <a:ext cx="1752480" cy="3657600"/>
          </a:xfrm>
          <a:prstGeom prst="rect">
            <a:avLst/>
          </a:prstGeom>
          <a:solidFill>
            <a:srgbClr val="cc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flipV="1">
            <a:off x="2438280" y="1494000"/>
            <a:ext cx="0" cy="4830480"/>
          </a:xfrm>
          <a:prstGeom prst="line">
            <a:avLst/>
          </a:prstGeom>
          <a:ln w="19080">
            <a:solidFill>
              <a:srgbClr val="003366"/>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a:off x="7543800" y="990720"/>
            <a:ext cx="1752480" cy="5333760"/>
          </a:xfrm>
          <a:prstGeom prst="rect">
            <a:avLst/>
          </a:prstGeom>
          <a:solidFill>
            <a:srgbClr val="cc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3" name=""/>
          <p:cNvSpPr/>
          <p:nvPr/>
        </p:nvSpPr>
        <p:spPr>
          <a:xfrm>
            <a:off x="5943600" y="1752480"/>
            <a:ext cx="1600200" cy="4572000"/>
          </a:xfrm>
          <a:prstGeom prst="rect">
            <a:avLst/>
          </a:prstGeom>
          <a:solidFill>
            <a:srgbClr val="99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9220320" y="838080"/>
            <a:ext cx="6825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993300"/>
                </a:solidFill>
                <a:effectLst/>
                <a:uFillTx/>
                <a:latin typeface="Frutiger 66 BoldItalic"/>
              </a:rPr>
              <a:t>Time</a:t>
            </a:r>
            <a:endParaRPr b="0" lang="en-US" sz="1200" strike="noStrike" u="none">
              <a:solidFill>
                <a:srgbClr val="000000"/>
              </a:solidFill>
              <a:effectLst/>
              <a:uFillTx/>
              <a:latin typeface="Times New Roman"/>
            </a:endParaRPr>
          </a:p>
        </p:txBody>
      </p:sp>
      <p:sp>
        <p:nvSpPr>
          <p:cNvPr id="125" name=""/>
          <p:cNvSpPr/>
          <p:nvPr/>
        </p:nvSpPr>
        <p:spPr>
          <a:xfrm>
            <a:off x="2438280" y="6324480"/>
            <a:ext cx="6858000" cy="0"/>
          </a:xfrm>
          <a:prstGeom prst="line">
            <a:avLst/>
          </a:prstGeom>
          <a:ln w="19080">
            <a:solidFill>
              <a:srgbClr val="00336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 name=""/>
          <p:cNvSpPr/>
          <p:nvPr/>
        </p:nvSpPr>
        <p:spPr>
          <a:xfrm flipV="1">
            <a:off x="9296280" y="761760"/>
            <a:ext cx="0" cy="5562360"/>
          </a:xfrm>
          <a:prstGeom prst="line">
            <a:avLst/>
          </a:prstGeom>
          <a:ln w="19080">
            <a:solidFill>
              <a:srgbClr val="003366"/>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 name=""/>
          <p:cNvSpPr/>
          <p:nvPr/>
        </p:nvSpPr>
        <p:spPr>
          <a:xfrm>
            <a:off x="1371600" y="1676520"/>
            <a:ext cx="1066680" cy="642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3366"/>
                </a:solidFill>
                <a:effectLst/>
                <a:uFillTx/>
                <a:latin typeface="Frutiger 66 BoldItalic"/>
              </a:rPr>
              <a:t>Views and Opinions Sought</a:t>
            </a:r>
            <a:endParaRPr b="0" lang="en-US" sz="1200" strike="noStrike" u="none">
              <a:solidFill>
                <a:srgbClr val="000000"/>
              </a:solidFill>
              <a:effectLst/>
              <a:uFillTx/>
              <a:latin typeface="Times New Roman"/>
            </a:endParaRPr>
          </a:p>
        </p:txBody>
      </p:sp>
      <p:sp>
        <p:nvSpPr>
          <p:cNvPr id="128" name=""/>
          <p:cNvSpPr/>
          <p:nvPr/>
        </p:nvSpPr>
        <p:spPr>
          <a:xfrm>
            <a:off x="7772400" y="6324480"/>
            <a:ext cx="129528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3366"/>
                </a:solidFill>
                <a:effectLst/>
                <a:uFillTx/>
                <a:latin typeface="Frutiger 66 BoldItalic"/>
              </a:rPr>
              <a:t>Bureaucracy</a:t>
            </a:r>
            <a:endParaRPr b="0" lang="en-US" sz="1200" strike="noStrike" u="none">
              <a:solidFill>
                <a:srgbClr val="000000"/>
              </a:solidFill>
              <a:effectLst/>
              <a:uFillTx/>
              <a:latin typeface="Times New Roman"/>
            </a:endParaRPr>
          </a:p>
        </p:txBody>
      </p:sp>
      <p:sp>
        <p:nvSpPr>
          <p:cNvPr id="129" name=""/>
          <p:cNvSpPr/>
          <p:nvPr/>
        </p:nvSpPr>
        <p:spPr>
          <a:xfrm>
            <a:off x="6095880" y="6324480"/>
            <a:ext cx="137160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3366"/>
                </a:solidFill>
                <a:effectLst/>
                <a:uFillTx/>
                <a:latin typeface="Frutiger 66 BoldItalic"/>
              </a:rPr>
              <a:t>US Government</a:t>
            </a:r>
            <a:endParaRPr b="0" lang="en-US" sz="1200" strike="noStrike" u="none">
              <a:solidFill>
                <a:srgbClr val="000000"/>
              </a:solidFill>
              <a:effectLst/>
              <a:uFillTx/>
              <a:latin typeface="Times New Roman"/>
            </a:endParaRPr>
          </a:p>
        </p:txBody>
      </p:sp>
      <p:sp>
        <p:nvSpPr>
          <p:cNvPr id="130" name=""/>
          <p:cNvSpPr/>
          <p:nvPr/>
        </p:nvSpPr>
        <p:spPr>
          <a:xfrm>
            <a:off x="4572000" y="6324480"/>
            <a:ext cx="106668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3366"/>
                </a:solidFill>
                <a:effectLst/>
                <a:uFillTx/>
                <a:latin typeface="Frutiger 66 BoldItalic"/>
              </a:rPr>
              <a:t>Politicians</a:t>
            </a:r>
            <a:endParaRPr b="0" lang="en-US" sz="1200" strike="noStrike" u="none">
              <a:solidFill>
                <a:srgbClr val="000000"/>
              </a:solidFill>
              <a:effectLst/>
              <a:uFillTx/>
              <a:latin typeface="Times New Roman"/>
            </a:endParaRPr>
          </a:p>
        </p:txBody>
      </p:sp>
      <p:sp>
        <p:nvSpPr>
          <p:cNvPr id="131" name=""/>
          <p:cNvSpPr/>
          <p:nvPr/>
        </p:nvSpPr>
        <p:spPr>
          <a:xfrm>
            <a:off x="2895480" y="6324480"/>
            <a:ext cx="91440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3366"/>
                </a:solidFill>
                <a:effectLst/>
                <a:uFillTx/>
                <a:latin typeface="Frutiger 66 BoldItalic"/>
              </a:rPr>
              <a:t>Industry</a:t>
            </a:r>
            <a:endParaRPr b="0" lang="en-US" sz="1200" strike="noStrike" u="none">
              <a:solidFill>
                <a:srgbClr val="000000"/>
              </a:solidFill>
              <a:effectLst/>
              <a:uFillTx/>
              <a:latin typeface="Times New Roman"/>
            </a:endParaRPr>
          </a:p>
        </p:txBody>
      </p:sp>
      <p:sp>
        <p:nvSpPr>
          <p:cNvPr id="132" name=""/>
          <p:cNvSpPr/>
          <p:nvPr/>
        </p:nvSpPr>
        <p:spPr>
          <a:xfrm>
            <a:off x="1371600" y="4572000"/>
            <a:ext cx="1066680" cy="2768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3366"/>
                </a:solidFill>
                <a:effectLst/>
                <a:uFillTx/>
                <a:latin typeface="Frutiger 66 BoldItalic"/>
              </a:rPr>
              <a:t>Dialogue</a:t>
            </a:r>
            <a:endParaRPr b="0" lang="en-US" sz="1200" strike="noStrike" u="none">
              <a:solidFill>
                <a:srgbClr val="000000"/>
              </a:solidFill>
              <a:effectLst/>
              <a:uFillTx/>
              <a:latin typeface="Times New Roman"/>
            </a:endParaRPr>
          </a:p>
        </p:txBody>
      </p:sp>
      <p:sp>
        <p:nvSpPr>
          <p:cNvPr id="133" name=""/>
          <p:cNvSpPr/>
          <p:nvPr/>
        </p:nvSpPr>
        <p:spPr>
          <a:xfrm>
            <a:off x="1371600" y="3124080"/>
            <a:ext cx="1066680" cy="45972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3366"/>
                </a:solidFill>
                <a:effectLst/>
                <a:uFillTx/>
                <a:latin typeface="Frutiger 66 BoldItalic"/>
              </a:rPr>
              <a:t>Proposals Accepted</a:t>
            </a:r>
            <a:endParaRPr b="0" lang="en-US" sz="1200" strike="noStrike" u="none">
              <a:solidFill>
                <a:srgbClr val="000000"/>
              </a:solidFill>
              <a:effectLst/>
              <a:uFillTx/>
              <a:latin typeface="Times New Roman"/>
            </a:endParaRPr>
          </a:p>
        </p:txBody>
      </p:sp>
      <p:sp>
        <p:nvSpPr>
          <p:cNvPr id="134" name=""/>
          <p:cNvSpPr/>
          <p:nvPr/>
        </p:nvSpPr>
        <p:spPr>
          <a:xfrm>
            <a:off x="1371600" y="5715000"/>
            <a:ext cx="1066680" cy="45972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3366"/>
                </a:solidFill>
                <a:effectLst/>
                <a:uFillTx/>
                <a:latin typeface="Frutiger 66 BoldItalic"/>
              </a:rPr>
              <a:t>Get an Audience</a:t>
            </a:r>
            <a:endParaRPr b="0" lang="en-US" sz="1200" strike="noStrike" u="none">
              <a:solidFill>
                <a:srgbClr val="000000"/>
              </a:solidFill>
              <a:effectLst/>
              <a:uFillTx/>
              <a:latin typeface="Times New Roman"/>
            </a:endParaRPr>
          </a:p>
        </p:txBody>
      </p:sp>
      <p:sp>
        <p:nvSpPr>
          <p:cNvPr id="135" name=""/>
          <p:cNvSpPr/>
          <p:nvPr/>
        </p:nvSpPr>
        <p:spPr>
          <a:xfrm>
            <a:off x="2514600" y="5715000"/>
            <a:ext cx="1676520" cy="53352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Several meetings in connection with due diligence process</a:t>
            </a:r>
            <a:endParaRPr b="0" lang="en-US" sz="1100" strike="noStrike" u="none">
              <a:solidFill>
                <a:srgbClr val="000000"/>
              </a:solidFill>
              <a:effectLst/>
              <a:uFillTx/>
              <a:latin typeface="Times New Roman"/>
            </a:endParaRPr>
          </a:p>
        </p:txBody>
      </p:sp>
      <p:sp>
        <p:nvSpPr>
          <p:cNvPr id="136" name=""/>
          <p:cNvSpPr/>
          <p:nvPr/>
        </p:nvSpPr>
        <p:spPr>
          <a:xfrm>
            <a:off x="2514600" y="4114800"/>
            <a:ext cx="1676520" cy="38088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Invited to join peak industry body</a:t>
            </a:r>
            <a:endParaRPr b="0" lang="en-US" sz="1100" strike="noStrike" u="none">
              <a:solidFill>
                <a:srgbClr val="000000"/>
              </a:solidFill>
              <a:effectLst/>
              <a:uFillTx/>
              <a:latin typeface="Times New Roman"/>
            </a:endParaRPr>
          </a:p>
        </p:txBody>
      </p:sp>
      <p:sp>
        <p:nvSpPr>
          <p:cNvPr id="137" name=""/>
          <p:cNvSpPr/>
          <p:nvPr/>
        </p:nvSpPr>
        <p:spPr>
          <a:xfrm>
            <a:off x="2514600" y="4533840"/>
            <a:ext cx="1676520" cy="53352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Provided support for industry submissions on tariff structures</a:t>
            </a:r>
            <a:endParaRPr b="0" lang="en-US" sz="1100" strike="noStrike" u="none">
              <a:solidFill>
                <a:srgbClr val="000000"/>
              </a:solidFill>
              <a:effectLst/>
              <a:uFillTx/>
              <a:latin typeface="Times New Roman"/>
            </a:endParaRPr>
          </a:p>
        </p:txBody>
      </p:sp>
      <p:sp>
        <p:nvSpPr>
          <p:cNvPr id="138" name=""/>
          <p:cNvSpPr/>
          <p:nvPr/>
        </p:nvSpPr>
        <p:spPr>
          <a:xfrm>
            <a:off x="2514600" y="5105520"/>
            <a:ext cx="1676520" cy="53316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Developed standard electricity purchase and sale agreement</a:t>
            </a:r>
            <a:endParaRPr b="0" lang="en-US" sz="1100" strike="noStrike" u="none">
              <a:solidFill>
                <a:srgbClr val="000000"/>
              </a:solidFill>
              <a:effectLst/>
              <a:uFillTx/>
              <a:latin typeface="Times New Roman"/>
            </a:endParaRPr>
          </a:p>
        </p:txBody>
      </p:sp>
      <p:sp>
        <p:nvSpPr>
          <p:cNvPr id="139" name=""/>
          <p:cNvSpPr/>
          <p:nvPr/>
        </p:nvSpPr>
        <p:spPr>
          <a:xfrm>
            <a:off x="2895480" y="3200400"/>
            <a:ext cx="2514600" cy="304920"/>
          </a:xfrm>
          <a:prstGeom prst="rect">
            <a:avLst/>
          </a:prstGeom>
          <a:noFill/>
          <a:ln w="0">
            <a:noFill/>
          </a:ln>
        </p:spPr>
        <p:style>
          <a:lnRef idx="0"/>
          <a:fillRef idx="0"/>
          <a:effectRef idx="0"/>
          <a:fontRef idx="minor"/>
        </p:style>
        <p:txBody>
          <a:bodyPr lIns="0" rIns="0" tIns="0" bIns="0" anchor="t">
            <a:no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Invitation for joint development of </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base load power station</a:t>
            </a:r>
            <a:endParaRPr b="0" lang="en-US" sz="1100" strike="noStrike" u="none">
              <a:solidFill>
                <a:srgbClr val="000000"/>
              </a:solidFill>
              <a:effectLst/>
              <a:uFillTx/>
              <a:latin typeface="Times New Roman"/>
            </a:endParaRPr>
          </a:p>
        </p:txBody>
      </p:sp>
      <p:sp>
        <p:nvSpPr>
          <p:cNvPr id="140" name=""/>
          <p:cNvSpPr/>
          <p:nvPr/>
        </p:nvSpPr>
        <p:spPr>
          <a:xfrm>
            <a:off x="2514600" y="2819520"/>
            <a:ext cx="1600200" cy="38088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e00000"/>
                </a:solidFill>
                <a:effectLst/>
                <a:uFillTx/>
                <a:latin typeface="Frutiger 66 BoldItalic"/>
              </a:rPr>
              <a:t>Representation on industry committees</a:t>
            </a:r>
            <a:endParaRPr b="0" lang="en-US" sz="1100" strike="noStrike" u="none">
              <a:solidFill>
                <a:srgbClr val="000000"/>
              </a:solidFill>
              <a:effectLst/>
              <a:uFillTx/>
              <a:latin typeface="Times New Roman"/>
            </a:endParaRPr>
          </a:p>
        </p:txBody>
      </p:sp>
      <p:sp>
        <p:nvSpPr>
          <p:cNvPr id="141" name=""/>
          <p:cNvSpPr/>
          <p:nvPr/>
        </p:nvSpPr>
        <p:spPr>
          <a:xfrm>
            <a:off x="4267080" y="5715000"/>
            <a:ext cx="1676520" cy="53352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Meetings with Deregulation Committee</a:t>
            </a:r>
            <a:endParaRPr b="0" lang="en-US" sz="1100" strike="noStrike" u="none">
              <a:solidFill>
                <a:srgbClr val="000000"/>
              </a:solidFill>
              <a:effectLst/>
              <a:uFillTx/>
              <a:latin typeface="Times New Roman"/>
            </a:endParaRPr>
          </a:p>
        </p:txBody>
      </p:sp>
      <p:sp>
        <p:nvSpPr>
          <p:cNvPr id="142" name=""/>
          <p:cNvSpPr/>
          <p:nvPr/>
        </p:nvSpPr>
        <p:spPr>
          <a:xfrm>
            <a:off x="4267080" y="2819520"/>
            <a:ext cx="1600200" cy="38088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e00000"/>
                </a:solidFill>
                <a:effectLst/>
                <a:uFillTx/>
                <a:latin typeface="Frutiger 66 BoldItalic"/>
              </a:rPr>
              <a:t>Submission on next stage of deregulation</a:t>
            </a:r>
            <a:endParaRPr b="0" lang="en-US" sz="1100" strike="noStrike" u="none">
              <a:solidFill>
                <a:srgbClr val="000000"/>
              </a:solidFill>
              <a:effectLst/>
              <a:uFillTx/>
              <a:latin typeface="Times New Roman"/>
            </a:endParaRPr>
          </a:p>
        </p:txBody>
      </p:sp>
      <p:sp>
        <p:nvSpPr>
          <p:cNvPr id="143" name=""/>
          <p:cNvSpPr/>
          <p:nvPr/>
        </p:nvSpPr>
        <p:spPr>
          <a:xfrm>
            <a:off x="4267080" y="4191120"/>
            <a:ext cx="1676520" cy="53316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Meetings with head of LDP Energy Policy Committee and LDP power broker</a:t>
            </a:r>
            <a:r>
              <a:rPr b="0" lang="en-US" sz="1100" strike="noStrike" u="none">
                <a:solidFill>
                  <a:srgbClr val="333300"/>
                </a:solidFill>
                <a:effectLst/>
                <a:uFillTx/>
                <a:latin typeface="Frutiger 66 BoldItalic"/>
              </a:rPr>
              <a:t> </a:t>
            </a:r>
            <a:endParaRPr b="0" lang="en-US" sz="1100" strike="noStrike" u="none">
              <a:solidFill>
                <a:srgbClr val="000000"/>
              </a:solidFill>
              <a:effectLst/>
              <a:uFillTx/>
              <a:latin typeface="Times New Roman"/>
            </a:endParaRPr>
          </a:p>
        </p:txBody>
      </p:sp>
      <p:sp>
        <p:nvSpPr>
          <p:cNvPr id="144" name=""/>
          <p:cNvSpPr/>
          <p:nvPr/>
        </p:nvSpPr>
        <p:spPr>
          <a:xfrm>
            <a:off x="4267080" y="4800600"/>
            <a:ext cx="1676520" cy="60948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Submission to Deregulation Committee on key issues in energy sector</a:t>
            </a:r>
            <a:endParaRPr b="0" lang="en-US" sz="1100" strike="noStrike" u="none">
              <a:solidFill>
                <a:srgbClr val="000000"/>
              </a:solidFill>
              <a:effectLst/>
              <a:uFillTx/>
              <a:latin typeface="Times New Roman"/>
            </a:endParaRPr>
          </a:p>
        </p:txBody>
      </p:sp>
      <p:sp>
        <p:nvSpPr>
          <p:cNvPr id="145" name=""/>
          <p:cNvSpPr/>
          <p:nvPr/>
        </p:nvSpPr>
        <p:spPr>
          <a:xfrm>
            <a:off x="6019920" y="2743200"/>
            <a:ext cx="1523880" cy="60948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Input into US submission on bi-lateral deregulation discussions</a:t>
            </a:r>
            <a:endParaRPr b="0" lang="en-US" sz="1100" strike="noStrike" u="none">
              <a:solidFill>
                <a:srgbClr val="000000"/>
              </a:solidFill>
              <a:effectLst/>
              <a:uFillTx/>
              <a:latin typeface="Times New Roman"/>
            </a:endParaRPr>
          </a:p>
        </p:txBody>
      </p:sp>
      <p:sp>
        <p:nvSpPr>
          <p:cNvPr id="146" name=""/>
          <p:cNvSpPr/>
          <p:nvPr/>
        </p:nvSpPr>
        <p:spPr>
          <a:xfrm>
            <a:off x="6019920" y="3505320"/>
            <a:ext cx="1600200" cy="30456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Exchange of ideas on public submissions</a:t>
            </a:r>
            <a:endParaRPr b="0" lang="en-US" sz="1100" strike="noStrike" u="none">
              <a:solidFill>
                <a:srgbClr val="000000"/>
              </a:solidFill>
              <a:effectLst/>
              <a:uFillTx/>
              <a:latin typeface="Times New Roman"/>
            </a:endParaRPr>
          </a:p>
        </p:txBody>
      </p:sp>
      <p:sp>
        <p:nvSpPr>
          <p:cNvPr id="147" name=""/>
          <p:cNvSpPr/>
          <p:nvPr/>
        </p:nvSpPr>
        <p:spPr>
          <a:xfrm>
            <a:off x="6019920" y="1143000"/>
            <a:ext cx="1523880" cy="45720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8" name=""/>
          <p:cNvSpPr/>
          <p:nvPr/>
        </p:nvSpPr>
        <p:spPr>
          <a:xfrm>
            <a:off x="7620120" y="5715000"/>
            <a:ext cx="1600200" cy="53352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Submitted detailed comments on deregulation proposals</a:t>
            </a:r>
            <a:endParaRPr b="0" lang="en-US" sz="1100" strike="noStrike" u="none">
              <a:solidFill>
                <a:srgbClr val="000000"/>
              </a:solidFill>
              <a:effectLst/>
              <a:uFillTx/>
              <a:latin typeface="Times New Roman"/>
            </a:endParaRPr>
          </a:p>
        </p:txBody>
      </p:sp>
      <p:sp>
        <p:nvSpPr>
          <p:cNvPr id="149" name=""/>
          <p:cNvSpPr/>
          <p:nvPr/>
        </p:nvSpPr>
        <p:spPr>
          <a:xfrm>
            <a:off x="7620120" y="4267080"/>
            <a:ext cx="1676160" cy="53352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Submitted detailed comments on gas deregulation</a:t>
            </a:r>
            <a:endParaRPr b="0" lang="en-US" sz="1100" strike="noStrike" u="none">
              <a:solidFill>
                <a:srgbClr val="000000"/>
              </a:solidFill>
              <a:effectLst/>
              <a:uFillTx/>
              <a:latin typeface="Times New Roman"/>
            </a:endParaRPr>
          </a:p>
        </p:txBody>
      </p:sp>
      <p:sp>
        <p:nvSpPr>
          <p:cNvPr id="150" name=""/>
          <p:cNvSpPr/>
          <p:nvPr/>
        </p:nvSpPr>
        <p:spPr>
          <a:xfrm>
            <a:off x="7620120" y="2743200"/>
            <a:ext cx="1676160" cy="38088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Drafting tender for MITI’s electricity supply contract</a:t>
            </a:r>
            <a:endParaRPr b="0" lang="en-US" sz="1100" strike="noStrike" u="none">
              <a:solidFill>
                <a:srgbClr val="000000"/>
              </a:solidFill>
              <a:effectLst/>
              <a:uFillTx/>
              <a:latin typeface="Times New Roman"/>
            </a:endParaRPr>
          </a:p>
        </p:txBody>
      </p:sp>
      <p:sp>
        <p:nvSpPr>
          <p:cNvPr id="151" name=""/>
          <p:cNvSpPr/>
          <p:nvPr/>
        </p:nvSpPr>
        <p:spPr>
          <a:xfrm>
            <a:off x="7620120" y="3581280"/>
            <a:ext cx="1676160" cy="53352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Significant concessions on resources, anti-competition information disclosure</a:t>
            </a:r>
            <a:endParaRPr b="0" lang="en-US" sz="1100" strike="noStrike" u="none">
              <a:solidFill>
                <a:srgbClr val="000000"/>
              </a:solidFill>
              <a:effectLst/>
              <a:uFillTx/>
              <a:latin typeface="Times New Roman"/>
            </a:endParaRPr>
          </a:p>
        </p:txBody>
      </p:sp>
      <p:sp>
        <p:nvSpPr>
          <p:cNvPr id="152" name=""/>
          <p:cNvSpPr/>
          <p:nvPr/>
        </p:nvSpPr>
        <p:spPr>
          <a:xfrm>
            <a:off x="7620120" y="3124080"/>
            <a:ext cx="1676160" cy="38124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Concerns with metering accepted and acted on</a:t>
            </a:r>
            <a:endParaRPr b="0" lang="en-US" sz="1100" strike="noStrike" u="none">
              <a:solidFill>
                <a:srgbClr val="000000"/>
              </a:solidFill>
              <a:effectLst/>
              <a:uFillTx/>
              <a:latin typeface="Times New Roman"/>
            </a:endParaRPr>
          </a:p>
        </p:txBody>
      </p:sp>
      <p:sp>
        <p:nvSpPr>
          <p:cNvPr id="153" name=""/>
          <p:cNvSpPr/>
          <p:nvPr/>
        </p:nvSpPr>
        <p:spPr>
          <a:xfrm>
            <a:off x="7620120" y="2286000"/>
            <a:ext cx="1676160" cy="38088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Advice on anti-competitive activities</a:t>
            </a:r>
            <a:endParaRPr b="0" lang="en-US" sz="1100" strike="noStrike" u="none">
              <a:solidFill>
                <a:srgbClr val="000000"/>
              </a:solidFill>
              <a:effectLst/>
              <a:uFillTx/>
              <a:latin typeface="Times New Roman"/>
            </a:endParaRPr>
          </a:p>
        </p:txBody>
      </p:sp>
      <p:sp>
        <p:nvSpPr>
          <p:cNvPr id="154" name=""/>
          <p:cNvSpPr/>
          <p:nvPr/>
        </p:nvSpPr>
        <p:spPr>
          <a:xfrm>
            <a:off x="7620120" y="1676520"/>
            <a:ext cx="1676160" cy="30456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Views reflected in fair trade commission report</a:t>
            </a:r>
            <a:endParaRPr b="0" lang="en-US" sz="1100" strike="noStrike" u="none">
              <a:solidFill>
                <a:srgbClr val="000000"/>
              </a:solidFill>
              <a:effectLst/>
              <a:uFillTx/>
              <a:latin typeface="Times New Roman"/>
            </a:endParaRPr>
          </a:p>
        </p:txBody>
      </p:sp>
      <p:sp>
        <p:nvSpPr>
          <p:cNvPr id="155" name=""/>
          <p:cNvSpPr/>
          <p:nvPr/>
        </p:nvSpPr>
        <p:spPr>
          <a:xfrm>
            <a:off x="7620120" y="1143000"/>
            <a:ext cx="1676160" cy="30492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Submission on short term remedies for market</a:t>
            </a:r>
            <a:endParaRPr b="0" lang="en-US" sz="1100" strike="noStrike" u="none">
              <a:solidFill>
                <a:srgbClr val="000000"/>
              </a:solidFill>
              <a:effectLst/>
              <a:uFillTx/>
              <a:latin typeface="Times New Roman"/>
            </a:endParaRPr>
          </a:p>
        </p:txBody>
      </p:sp>
      <p:sp>
        <p:nvSpPr>
          <p:cNvPr id="156" name=""/>
          <p:cNvSpPr/>
          <p:nvPr/>
        </p:nvSpPr>
        <p:spPr>
          <a:xfrm>
            <a:off x="7620120" y="5029200"/>
            <a:ext cx="1676160" cy="38088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Submitted detailed comments on tariffs</a:t>
            </a:r>
            <a:endParaRPr b="0" lang="en-US" sz="1100" strike="noStrike" u="none">
              <a:solidFill>
                <a:srgbClr val="000000"/>
              </a:solidFill>
              <a:effectLst/>
              <a:uFillTx/>
              <a:latin typeface="Times New Roman"/>
            </a:endParaRPr>
          </a:p>
        </p:txBody>
      </p:sp>
      <p:sp>
        <p:nvSpPr>
          <p:cNvPr id="157" name=""/>
          <p:cNvSpPr/>
          <p:nvPr/>
        </p:nvSpPr>
        <p:spPr>
          <a:xfrm>
            <a:off x="2438280" y="5638680"/>
            <a:ext cx="6858000" cy="0"/>
          </a:xfrm>
          <a:prstGeom prst="line">
            <a:avLst/>
          </a:prstGeom>
          <a:ln cap="rnd" w="6480">
            <a:solidFill>
              <a:srgbClr val="003399"/>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 name=""/>
          <p:cNvSpPr/>
          <p:nvPr/>
        </p:nvSpPr>
        <p:spPr>
          <a:xfrm>
            <a:off x="2438280" y="4038480"/>
            <a:ext cx="6858000" cy="0"/>
          </a:xfrm>
          <a:prstGeom prst="line">
            <a:avLst/>
          </a:prstGeom>
          <a:ln cap="rnd" w="6480">
            <a:solidFill>
              <a:srgbClr val="003399"/>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a:off x="2514600" y="2666880"/>
            <a:ext cx="6858000" cy="0"/>
          </a:xfrm>
          <a:prstGeom prst="line">
            <a:avLst/>
          </a:prstGeom>
          <a:ln cap="rnd" w="6480">
            <a:solidFill>
              <a:srgbClr val="003399"/>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 name="PlaceHolder 1"/>
          <p:cNvSpPr>
            <a:spLocks noGrp="1"/>
          </p:cNvSpPr>
          <p:nvPr>
            <p:ph type="title"/>
          </p:nvPr>
        </p:nvSpPr>
        <p:spPr>
          <a:xfrm>
            <a:off x="1650960" y="763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Established Solid Relationships and Built Credibility</a:t>
            </a:r>
            <a:endParaRPr b="0" i="1" lang="en-US" sz="2400" strike="noStrike" u="none">
              <a:solidFill>
                <a:srgbClr val="000000"/>
              </a:solidFill>
              <a:effectLst/>
              <a:uFillTx/>
              <a:latin typeface="Frutiger 66 BoldItalic"/>
            </a:endParaRPr>
          </a:p>
        </p:txBody>
      </p:sp>
      <p:sp>
        <p:nvSpPr>
          <p:cNvPr id="161" name=""/>
          <p:cNvSpPr/>
          <p:nvPr/>
        </p:nvSpPr>
        <p:spPr>
          <a:xfrm>
            <a:off x="6019920" y="2057400"/>
            <a:ext cx="1523880" cy="60948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Views reflected in bi-lateral deregulation submission</a:t>
            </a:r>
            <a:endParaRPr b="0" lang="en-US" sz="1100" strike="noStrike" u="none">
              <a:solidFill>
                <a:srgbClr val="000000"/>
              </a:solidFill>
              <a:effectLst/>
              <a:uFillTx/>
              <a:latin typeface="Times New Roman"/>
            </a:endParaRPr>
          </a:p>
        </p:txBody>
      </p:sp>
      <p:sp>
        <p:nvSpPr>
          <p:cNvPr id="162" name=""/>
          <p:cNvSpPr/>
          <p:nvPr/>
        </p:nvSpPr>
        <p:spPr>
          <a:xfrm>
            <a:off x="4267080" y="3581280"/>
            <a:ext cx="1714680" cy="381240"/>
          </a:xfrm>
          <a:prstGeom prst="rect">
            <a:avLst/>
          </a:prstGeom>
          <a:noFill/>
          <a:ln w="0">
            <a:noFill/>
          </a:ln>
        </p:spPr>
        <p:style>
          <a:lnRef idx="0"/>
          <a:fillRef idx="0"/>
          <a:effectRef idx="0"/>
          <a:fontRef idx="minor"/>
        </p:style>
        <p:txBody>
          <a:bodyPr lIns="0" rIns="0" tIns="0" bIns="0" anchor="t">
            <a:no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66 BoldItalic"/>
              </a:rPr>
              <a:t>Views reflected in deregulation committee report</a:t>
            </a:r>
            <a:endParaRPr b="0" lang="en-US" sz="11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37265E7A-A288-49B6-BB4E-1901B9F9C8EA}"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3" name="PlaceHolder 1"/>
          <p:cNvSpPr>
            <a:spLocks noGrp="1"/>
          </p:cNvSpPr>
          <p:nvPr>
            <p:ph type="title"/>
          </p:nvPr>
        </p:nvSpPr>
        <p:spPr>
          <a:xfrm>
            <a:off x="1809360" y="304920"/>
            <a:ext cx="7334280" cy="4111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ea typeface="ＭＳ Ｐゴシック"/>
              </a:rPr>
              <a:t>Shortcomings with Current System Acknowledged</a:t>
            </a:r>
            <a:endParaRPr b="0" i="1" lang="en-US" sz="2400" strike="noStrike" u="none">
              <a:solidFill>
                <a:srgbClr val="000000"/>
              </a:solidFill>
              <a:effectLst/>
              <a:uFillTx/>
              <a:latin typeface="Frutiger 66 BoldItalic"/>
            </a:endParaRPr>
          </a:p>
        </p:txBody>
      </p:sp>
      <p:sp>
        <p:nvSpPr>
          <p:cNvPr id="164" name=""/>
          <p:cNvSpPr/>
          <p:nvPr/>
        </p:nvSpPr>
        <p:spPr>
          <a:xfrm>
            <a:off x="1295280" y="914400"/>
            <a:ext cx="2743200" cy="5484960"/>
          </a:xfrm>
          <a:prstGeom prst="rect">
            <a:avLst/>
          </a:prstGeom>
          <a:solidFill>
            <a:srgbClr val="99ccff"/>
          </a:solidFill>
          <a:ln w="12600">
            <a:solidFill>
              <a:srgbClr val="99ccff"/>
            </a:solidFill>
            <a:miter/>
          </a:ln>
        </p:spPr>
        <p:style>
          <a:lnRef idx="0"/>
          <a:fillRef idx="0"/>
          <a:effectRef idx="0"/>
          <a:fontRef idx="minor"/>
        </p:style>
        <p:txBody>
          <a:bodyPr lIns="45720" rIns="45720" tIns="46800" bIns="46800" anchor="t">
            <a:noAutofit/>
          </a:bodyPr>
          <a:p>
            <a:pPr marL="114480" indent="-11448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Parliamentary Deregulation Committee Report</a:t>
            </a:r>
            <a:endParaRPr b="0" lang="en-US" sz="1400" strike="noStrike" u="none">
              <a:solidFill>
                <a:srgbClr val="000000"/>
              </a:solidFill>
              <a:effectLst/>
              <a:uFillTx/>
              <a:latin typeface="Times New Roman"/>
            </a:endParaRPr>
          </a:p>
          <a:p>
            <a:pPr marL="114480" indent="-11448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Efficiency gains through competition not pricing systems</a:t>
            </a:r>
            <a:endParaRPr b="0" lang="en-US" sz="12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Greater market supervision</a:t>
            </a:r>
            <a:endParaRPr b="0" lang="en-US" sz="12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Anti-competitive behavior by utilities</a:t>
            </a:r>
            <a:endParaRPr b="0" lang="en-US" sz="1200" strike="noStrike" u="none">
              <a:solidFill>
                <a:srgbClr val="000000"/>
              </a:solidFill>
              <a:effectLst/>
              <a:uFillTx/>
              <a:latin typeface="Times New Roman"/>
            </a:endParaRPr>
          </a:p>
          <a:p>
            <a:pPr lvl="1" marL="3430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Buying surplus generation at high prices and selling own generation plant overseas</a:t>
            </a:r>
            <a:endParaRPr b="0" lang="en-US" sz="1000" strike="noStrike" u="none">
              <a:solidFill>
                <a:srgbClr val="000000"/>
              </a:solidFill>
              <a:effectLst/>
              <a:uFillTx/>
              <a:latin typeface="Times New Roman"/>
            </a:endParaRPr>
          </a:p>
          <a:p>
            <a:pPr lvl="1" marL="3430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Utility threats of higher prices to customers who switch to new entrants</a:t>
            </a:r>
            <a:endParaRPr b="0" lang="en-US" sz="1000" strike="noStrike" u="none">
              <a:solidFill>
                <a:srgbClr val="000000"/>
              </a:solidFill>
              <a:effectLst/>
              <a:uFillTx/>
              <a:latin typeface="Times New Roman"/>
            </a:endParaRPr>
          </a:p>
          <a:p>
            <a:pPr lvl="1" marL="3430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Wheeling</a:t>
            </a:r>
            <a:endParaRPr b="0" lang="en-US" sz="1200" strike="noStrike" u="none">
              <a:solidFill>
                <a:srgbClr val="000000"/>
              </a:solidFill>
              <a:effectLst/>
              <a:uFillTx/>
              <a:latin typeface="Times New Roman"/>
            </a:endParaRPr>
          </a:p>
          <a:p>
            <a:pPr lvl="1" marL="3430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Short term wheeling contracts</a:t>
            </a:r>
            <a:endParaRPr b="0" lang="en-US" sz="1000" strike="noStrike" u="none">
              <a:solidFill>
                <a:srgbClr val="000000"/>
              </a:solidFill>
              <a:effectLst/>
              <a:uFillTx/>
              <a:latin typeface="Times New Roman"/>
            </a:endParaRPr>
          </a:p>
          <a:p>
            <a:pPr lvl="1" marL="3430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ea typeface="ＭＳ Ｐゴシック"/>
              </a:rPr>
              <a:t>Information disclosure on transmission rates and capacity</a:t>
            </a:r>
            <a:endParaRPr b="0" lang="en-US" sz="1000" strike="noStrike" u="none">
              <a:solidFill>
                <a:srgbClr val="000000"/>
              </a:solidFill>
              <a:effectLst/>
              <a:uFillTx/>
              <a:latin typeface="Times New Roman"/>
            </a:endParaRPr>
          </a:p>
          <a:p>
            <a:pPr lvl="1" marL="3430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Backup rates</a:t>
            </a:r>
            <a:endParaRPr b="0" lang="en-US" sz="1000" strike="noStrike" u="none">
              <a:solidFill>
                <a:srgbClr val="000000"/>
              </a:solidFill>
              <a:effectLst/>
              <a:uFillTx/>
              <a:latin typeface="Times New Roman"/>
            </a:endParaRPr>
          </a:p>
          <a:p>
            <a:pPr lvl="1" marL="3430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Wheeling application periods</a:t>
            </a:r>
            <a:endParaRPr b="0" lang="en-US" sz="10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Partial supply</a:t>
            </a:r>
            <a:endParaRPr b="0" lang="en-US" sz="12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Inter-utility competition</a:t>
            </a:r>
            <a:endParaRPr b="0" lang="en-US" sz="12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ＭＳ Ｐゴシック"/>
              </a:rPr>
              <a:t>New entrant participation in inter-utility market</a:t>
            </a:r>
            <a:endParaRPr b="0" lang="en-US" sz="12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e00000"/>
                </a:solidFill>
                <a:effectLst/>
                <a:uFillTx/>
                <a:latin typeface="Frutiger 55 Roman"/>
                <a:ea typeface="ＭＳ Ｐゴシック"/>
              </a:rPr>
              <a:t>MITI to review deregulation prior to 2003</a:t>
            </a:r>
            <a:r>
              <a:rPr b="0" lang="en-US" sz="1200" strike="noStrike" u="none">
                <a:solidFill>
                  <a:srgbClr val="000000"/>
                </a:solidFill>
                <a:effectLst/>
                <a:uFillTx/>
                <a:latin typeface="Times New Roman"/>
                <a:ea typeface="Times New Roman"/>
              </a:rPr>
              <a:t>        </a:t>
            </a:r>
            <a:endParaRPr b="0" lang="en-US" sz="1200" strike="noStrike" u="none">
              <a:solidFill>
                <a:srgbClr val="000000"/>
              </a:solidFill>
              <a:effectLst/>
              <a:uFillTx/>
              <a:latin typeface="Times New Roman"/>
            </a:endParaRPr>
          </a:p>
        </p:txBody>
      </p:sp>
      <p:sp>
        <p:nvSpPr>
          <p:cNvPr id="165" name=""/>
          <p:cNvSpPr/>
          <p:nvPr/>
        </p:nvSpPr>
        <p:spPr>
          <a:xfrm>
            <a:off x="7010280" y="914400"/>
            <a:ext cx="2667240" cy="5484960"/>
          </a:xfrm>
          <a:prstGeom prst="rect">
            <a:avLst/>
          </a:prstGeom>
          <a:solidFill>
            <a:srgbClr val="99ccff"/>
          </a:solidFill>
          <a:ln w="12600">
            <a:solidFill>
              <a:srgbClr val="99ccff"/>
            </a:solidFill>
            <a:miter/>
          </a:ln>
        </p:spPr>
        <p:style>
          <a:lnRef idx="0"/>
          <a:fillRef idx="0"/>
          <a:effectRef idx="0"/>
          <a:fontRef idx="minor"/>
        </p:style>
        <p:txBody>
          <a:bodyPr lIns="45720" rIns="45720" tIns="46800" bIns="46800" anchor="t">
            <a:noAutofit/>
          </a:bodyPr>
          <a:p>
            <a:pPr marL="114480" indent="-114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ea typeface="ＭＳ Ｐゴシック"/>
              </a:rPr>
              <a:t>US Submission to Japan on Competition Reform</a:t>
            </a:r>
            <a:endParaRPr b="0" lang="en-US" sz="1400" strike="noStrike" u="none">
              <a:solidFill>
                <a:srgbClr val="000000"/>
              </a:solidFill>
              <a:effectLst/>
              <a:uFillTx/>
              <a:latin typeface="Times New Roman"/>
            </a:endParaRPr>
          </a:p>
          <a:p>
            <a:pPr marL="114480" indent="-114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10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Independent regulator</a:t>
            </a:r>
            <a:endParaRPr b="0" lang="en-US" sz="1400" strike="noStrike" u="none">
              <a:solidFill>
                <a:srgbClr val="000000"/>
              </a:solidFill>
              <a:effectLst/>
              <a:uFillTx/>
              <a:latin typeface="Times New Roman"/>
            </a:endParaRPr>
          </a:p>
          <a:p>
            <a:pPr marL="114480" indent="-114480">
              <a:lnSpc>
                <a:spcPct val="10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10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Transparent rate making process</a:t>
            </a:r>
            <a:endParaRPr b="0" lang="en-US" sz="1400" strike="noStrike" u="none">
              <a:solidFill>
                <a:srgbClr val="000000"/>
              </a:solidFill>
              <a:effectLst/>
              <a:uFillTx/>
              <a:latin typeface="Times New Roman"/>
            </a:endParaRPr>
          </a:p>
          <a:p>
            <a:pPr marL="114480" indent="-114480">
              <a:lnSpc>
                <a:spcPct val="10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10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Active enforcement of anti-competitive practices</a:t>
            </a:r>
            <a:endParaRPr b="0" lang="en-US" sz="1400" strike="noStrike" u="none">
              <a:solidFill>
                <a:srgbClr val="000000"/>
              </a:solidFill>
              <a:effectLst/>
              <a:uFillTx/>
              <a:latin typeface="Times New Roman"/>
            </a:endParaRPr>
          </a:p>
          <a:p>
            <a:pPr marL="114480" indent="-114480">
              <a:lnSpc>
                <a:spcPct val="10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10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Utility unbundling</a:t>
            </a:r>
            <a:endParaRPr b="0" lang="en-US" sz="1400" strike="noStrike" u="none">
              <a:solidFill>
                <a:srgbClr val="000000"/>
              </a:solidFill>
              <a:effectLst/>
              <a:uFillTx/>
              <a:latin typeface="Times New Roman"/>
            </a:endParaRPr>
          </a:p>
          <a:p>
            <a:pPr marL="114480" indent="-114480">
              <a:lnSpc>
                <a:spcPct val="10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10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Transparent pricing</a:t>
            </a:r>
            <a:endParaRPr b="0" lang="en-US" sz="1400" strike="noStrike" u="none">
              <a:solidFill>
                <a:srgbClr val="000000"/>
              </a:solidFill>
              <a:effectLst/>
              <a:uFillTx/>
              <a:latin typeface="Times New Roman"/>
            </a:endParaRPr>
          </a:p>
          <a:p>
            <a:pPr marL="114480" indent="-114480">
              <a:lnSpc>
                <a:spcPct val="10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10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Completion of interim review by end 2001</a:t>
            </a:r>
            <a:endParaRPr b="0" lang="en-US" sz="1400" strike="noStrike" u="none">
              <a:solidFill>
                <a:srgbClr val="000000"/>
              </a:solidFill>
              <a:effectLst/>
              <a:uFillTx/>
              <a:latin typeface="Times New Roman"/>
            </a:endParaRPr>
          </a:p>
          <a:p>
            <a:pPr marL="114480" indent="-114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66" name=""/>
          <p:cNvSpPr/>
          <p:nvPr/>
        </p:nvSpPr>
        <p:spPr>
          <a:xfrm>
            <a:off x="4191120" y="914400"/>
            <a:ext cx="2666880" cy="5484960"/>
          </a:xfrm>
          <a:prstGeom prst="rect">
            <a:avLst/>
          </a:prstGeom>
          <a:solidFill>
            <a:srgbClr val="ccffcc"/>
          </a:solidFill>
          <a:ln w="12600">
            <a:solidFill>
              <a:srgbClr val="ccffcc"/>
            </a:solidFill>
            <a:miter/>
          </a:ln>
        </p:spPr>
        <p:style>
          <a:lnRef idx="0"/>
          <a:fillRef idx="0"/>
          <a:effectRef idx="0"/>
          <a:fontRef idx="minor"/>
        </p:style>
        <p:txBody>
          <a:bodyPr lIns="45720" rIns="45720" tIns="46800" bIns="46800" anchor="t">
            <a:noAutofit/>
          </a:bodyPr>
          <a:p>
            <a:pPr marL="114480" indent="-11448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Fair Trade Commission Report</a:t>
            </a:r>
            <a:endParaRPr b="0" lang="en-US" sz="1400" strike="noStrike" u="none">
              <a:solidFill>
                <a:srgbClr val="000000"/>
              </a:solidFill>
              <a:effectLst/>
              <a:uFillTx/>
              <a:latin typeface="Times New Roman"/>
            </a:endParaRPr>
          </a:p>
          <a:p>
            <a:pPr marL="114480" indent="-11448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Fair network access</a:t>
            </a:r>
            <a:endParaRPr b="0" lang="en-US" sz="14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Functional unbundling of transmission networks</a:t>
            </a:r>
            <a:endParaRPr b="0" lang="en-US" sz="14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Clarification of ancillary service rules</a:t>
            </a:r>
            <a:endParaRPr b="0" lang="en-US" sz="14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Utility accounts that enable third parties to verify network charges</a:t>
            </a:r>
            <a:endParaRPr b="0" lang="en-US" sz="14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Elimination of cross-subsidies</a:t>
            </a:r>
            <a:endParaRPr b="0" lang="en-US" sz="14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Transparency in the inter-utility market</a:t>
            </a:r>
            <a:endParaRPr b="0" lang="en-US" sz="14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Strict application of Anti-monopoly laws</a:t>
            </a:r>
            <a:endParaRPr b="0" lang="en-US" sz="1400" strike="noStrike" u="none">
              <a:solidFill>
                <a:srgbClr val="000000"/>
              </a:solidFill>
              <a:effectLst/>
              <a:uFillTx/>
              <a:latin typeface="Times New Roman"/>
            </a:endParaRPr>
          </a:p>
          <a:p>
            <a:pPr marL="114480" indent="-114480">
              <a:lnSpc>
                <a:spcPct val="90000"/>
              </a:lnSpc>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07526888-0092-40A7-B381-006BEABBB468}"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7" name="PlaceHolder 1"/>
          <p:cNvSpPr>
            <a:spLocks noGrp="1"/>
          </p:cNvSpPr>
          <p:nvPr>
            <p:ph type="title"/>
          </p:nvPr>
        </p:nvSpPr>
        <p:spPr>
          <a:xfrm>
            <a:off x="2057400" y="228600"/>
            <a:ext cx="7267680" cy="457200"/>
          </a:xfrm>
          <a:prstGeom prst="rect">
            <a:avLst/>
          </a:prstGeom>
          <a:noFill/>
          <a:ln w="0">
            <a:noFill/>
          </a:ln>
        </p:spPr>
        <p:txBody>
          <a:bodyPr lIns="90360" rIns="90360" tIns="44280" bIns="442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ea typeface="ＭＳ Ｐゴシック"/>
              </a:rPr>
              <a:t>2001-The Year of Living Dangerously</a:t>
            </a:r>
            <a:endParaRPr b="0" i="1" lang="en-US" sz="2400" strike="noStrike" u="none">
              <a:solidFill>
                <a:srgbClr val="000000"/>
              </a:solidFill>
              <a:effectLst/>
              <a:uFillTx/>
              <a:latin typeface="Frutiger 66 BoldItalic"/>
            </a:endParaRPr>
          </a:p>
        </p:txBody>
      </p:sp>
      <p:sp>
        <p:nvSpPr>
          <p:cNvPr id="168" name=""/>
          <p:cNvSpPr/>
          <p:nvPr/>
        </p:nvSpPr>
        <p:spPr>
          <a:xfrm>
            <a:off x="1295280" y="2438280"/>
            <a:ext cx="19814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2000</a:t>
            </a:r>
            <a:endParaRPr b="0" lang="en-US" sz="1600" strike="noStrike" u="none">
              <a:solidFill>
                <a:srgbClr val="000000"/>
              </a:solidFill>
              <a:effectLst/>
              <a:uFillTx/>
              <a:latin typeface="Times New Roman"/>
            </a:endParaRPr>
          </a:p>
        </p:txBody>
      </p:sp>
      <p:sp>
        <p:nvSpPr>
          <p:cNvPr id="169" name=""/>
          <p:cNvSpPr/>
          <p:nvPr/>
        </p:nvSpPr>
        <p:spPr>
          <a:xfrm>
            <a:off x="1295280" y="2971800"/>
            <a:ext cx="1981440" cy="1219320"/>
          </a:xfrm>
          <a:prstGeom prst="rect">
            <a:avLst/>
          </a:prstGeom>
          <a:noFill/>
          <a:ln w="9360">
            <a:solidFill>
              <a:srgbClr val="33cccc"/>
            </a:solidFill>
            <a:miter/>
          </a:ln>
        </p:spPr>
        <p:style>
          <a:lnRef idx="0"/>
          <a:fillRef idx="0"/>
          <a:effectRef idx="0"/>
          <a:fontRef idx="minor"/>
        </p:style>
        <p:txBody>
          <a:bodyPr lIns="90000" rIns="90000" tIns="46800" bIns="46800" anchor="t">
            <a:noAutofit/>
          </a:bodyPr>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Highlighted shortcomings</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Built relationships and credibility</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Pushed for accelerated deregulation </a:t>
            </a:r>
            <a:endParaRPr b="0" lang="en-US" sz="1200" strike="noStrike" u="none">
              <a:solidFill>
                <a:srgbClr val="000000"/>
              </a:solidFill>
              <a:effectLst/>
              <a:uFillTx/>
              <a:latin typeface="Times New Roman"/>
            </a:endParaRPr>
          </a:p>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70" name=""/>
          <p:cNvSpPr/>
          <p:nvPr/>
        </p:nvSpPr>
        <p:spPr>
          <a:xfrm>
            <a:off x="8534520" y="3236760"/>
            <a:ext cx="1143000" cy="642600"/>
          </a:xfrm>
          <a:prstGeom prst="rect">
            <a:avLst/>
          </a:prstGeom>
          <a:noFill/>
          <a:ln w="9360">
            <a:solidFill>
              <a:srgbClr val="33cccc"/>
            </a:solidFill>
            <a:miter/>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Position for new environment</a:t>
            </a:r>
            <a:endParaRPr b="0" lang="en-US" sz="1200" strike="noStrike" u="none">
              <a:solidFill>
                <a:srgbClr val="000000"/>
              </a:solidFill>
              <a:effectLst/>
              <a:uFillTx/>
              <a:latin typeface="Times New Roman"/>
            </a:endParaRPr>
          </a:p>
        </p:txBody>
      </p:sp>
      <p:sp>
        <p:nvSpPr>
          <p:cNvPr id="171" name=""/>
          <p:cNvSpPr/>
          <p:nvPr/>
        </p:nvSpPr>
        <p:spPr>
          <a:xfrm>
            <a:off x="4876920" y="2971800"/>
            <a:ext cx="1981080" cy="1219320"/>
          </a:xfrm>
          <a:prstGeom prst="rect">
            <a:avLst/>
          </a:prstGeom>
          <a:noFill/>
          <a:ln w="9360">
            <a:solidFill>
              <a:srgbClr val="33cccc"/>
            </a:solidFill>
            <a:miter/>
          </a:ln>
        </p:spPr>
        <p:style>
          <a:lnRef idx="0"/>
          <a:fillRef idx="0"/>
          <a:effectRef idx="0"/>
          <a:fontRef idx="minor"/>
        </p:style>
        <p:txBody>
          <a:bodyPr lIns="90000" rIns="90000" tIns="46800" bIns="46800" anchor="t">
            <a:noAutofit/>
          </a:bodyPr>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Challenge shortcomings</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Test relationships</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Lead deregulation debate</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Expand area of influence </a:t>
            </a:r>
            <a:endParaRPr b="0" lang="en-US" sz="1200" strike="noStrike" u="none">
              <a:solidFill>
                <a:srgbClr val="000000"/>
              </a:solidFill>
              <a:effectLst/>
              <a:uFillTx/>
              <a:latin typeface="Times New Roman"/>
            </a:endParaRPr>
          </a:p>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72" name=""/>
          <p:cNvSpPr/>
          <p:nvPr/>
        </p:nvSpPr>
        <p:spPr>
          <a:xfrm>
            <a:off x="4876920" y="2438280"/>
            <a:ext cx="19810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2001</a:t>
            </a:r>
            <a:endParaRPr b="0" lang="en-US" sz="1600" strike="noStrike" u="none">
              <a:solidFill>
                <a:srgbClr val="000000"/>
              </a:solidFill>
              <a:effectLst/>
              <a:uFillTx/>
              <a:latin typeface="Times New Roman"/>
            </a:endParaRPr>
          </a:p>
        </p:txBody>
      </p:sp>
      <p:sp>
        <p:nvSpPr>
          <p:cNvPr id="173" name=""/>
          <p:cNvSpPr/>
          <p:nvPr/>
        </p:nvSpPr>
        <p:spPr>
          <a:xfrm>
            <a:off x="3429000" y="2438280"/>
            <a:ext cx="1371600" cy="2210040"/>
          </a:xfrm>
          <a:prstGeom prst="rightArrow">
            <a:avLst>
              <a:gd name="adj1" fmla="val 50000"/>
              <a:gd name="adj2" fmla="val 25000"/>
            </a:avLst>
          </a:prstGeom>
          <a:solidFill>
            <a:srgbClr val="ccccff"/>
          </a:solidFill>
          <a:ln w="0">
            <a:noFill/>
          </a:ln>
        </p:spPr>
        <p:style>
          <a:lnRef idx="0"/>
          <a:fillRef idx="0"/>
          <a:effectRef idx="0"/>
          <a:fontRef idx="minor"/>
        </p:style>
        <p:txBody>
          <a:bodyPr wrap="none" lIns="90000" rIns="90000" tIns="46800" bIns="46800" anchor="ctr">
            <a:noAutofit/>
          </a:bodyPr>
          <a:p>
            <a:pPr algn="ctr">
              <a:lnSpc>
                <a:spcPct val="100000"/>
              </a:lnSpc>
              <a:buClr>
                <a:srgbClr val="000000"/>
              </a:buClr>
              <a:buFont typeface="Frutiger 66 BoldItali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66 BoldItalic"/>
              </a:rPr>
              <a:t>Shortcomings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66 BoldItalic"/>
              </a:rPr>
              <a:t> acknowledged</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buClr>
                <a:srgbClr val="000000"/>
              </a:buClr>
              <a:buFont typeface="Frutiger 66 BoldItali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66 BoldItalic"/>
              </a:rPr>
              <a:t>Deregulation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66 BoldItalic"/>
              </a:rPr>
              <a:t> accelerated</a:t>
            </a:r>
            <a:endParaRPr b="0" lang="en-US" sz="1200" strike="noStrike" u="none">
              <a:solidFill>
                <a:srgbClr val="000000"/>
              </a:solidFill>
              <a:effectLst/>
              <a:uFillTx/>
              <a:latin typeface="Times New Roman"/>
            </a:endParaRPr>
          </a:p>
        </p:txBody>
      </p:sp>
      <p:sp>
        <p:nvSpPr>
          <p:cNvPr id="174" name=""/>
          <p:cNvSpPr/>
          <p:nvPr/>
        </p:nvSpPr>
        <p:spPr>
          <a:xfrm>
            <a:off x="7010280" y="2438280"/>
            <a:ext cx="1447920" cy="2210040"/>
          </a:xfrm>
          <a:prstGeom prst="rightArrow">
            <a:avLst>
              <a:gd name="adj1" fmla="val 50000"/>
              <a:gd name="adj2" fmla="val 25000"/>
            </a:avLst>
          </a:prstGeom>
          <a:solidFill>
            <a:srgbClr val="ccccff"/>
          </a:solidFill>
          <a:ln w="0">
            <a:noFill/>
          </a:ln>
        </p:spPr>
        <p:style>
          <a:lnRef idx="0"/>
          <a:fillRef idx="0"/>
          <a:effectRef idx="0"/>
          <a:fontRef idx="minor"/>
        </p:style>
        <p:txBody>
          <a:bodyPr wrap="none" lIns="90000" rIns="90000" tIns="46800" bIns="46800" anchor="ctr">
            <a:noAutofit/>
          </a:bodyPr>
          <a:p>
            <a:pPr>
              <a:lnSpc>
                <a:spcPct val="100000"/>
              </a:lnSpc>
              <a:buClr>
                <a:srgbClr val="000000"/>
              </a:buClr>
              <a:buFont typeface="Frutiger 66 BoldItali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66 BoldItalic"/>
              </a:rPr>
              <a:t>Level the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66 BoldItalic"/>
              </a:rPr>
              <a:t>playing field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Frutiger 66 BoldItali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66 BoldItalic"/>
              </a:rPr>
              <a:t>Determine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66 BoldItalic"/>
              </a:rPr>
              <a:t>commitment</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66 BoldItalic"/>
              </a:rPr>
              <a:t>to reform</a:t>
            </a:r>
            <a:endParaRPr b="0" lang="en-US" sz="1200" strike="noStrike" u="none">
              <a:solidFill>
                <a:srgbClr val="000000"/>
              </a:solidFill>
              <a:effectLst/>
              <a:uFillTx/>
              <a:latin typeface="Times New Roman"/>
            </a:endParaRPr>
          </a:p>
        </p:txBody>
      </p:sp>
      <p:sp>
        <p:nvSpPr>
          <p:cNvPr id="175" name=""/>
          <p:cNvSpPr/>
          <p:nvPr/>
        </p:nvSpPr>
        <p:spPr>
          <a:xfrm>
            <a:off x="8381880" y="2438280"/>
            <a:ext cx="14479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2002</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FAEB5D7-C728-480A-B1B7-33A56045FB5C}"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6" name=""/>
          <p:cNvSpPr/>
          <p:nvPr/>
        </p:nvSpPr>
        <p:spPr>
          <a:xfrm>
            <a:off x="1905120" y="1828800"/>
            <a:ext cx="6807240" cy="350532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Challenging the shortcomings </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 Potential causes of action</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2BE117D3-D847-4B21-BFFD-026111292EBF}"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77" name=""/>
          <p:cNvGraphicFramePr/>
          <p:nvPr/>
        </p:nvGraphicFramePr>
        <p:xfrm>
          <a:off x="1523880" y="1446120"/>
          <a:ext cx="7772400" cy="4838760"/>
        </p:xfrm>
        <a:graphic>
          <a:graphicData uri="http://schemas.openxmlformats.org/drawingml/2006/table">
            <a:tbl>
              <a:tblPr/>
              <a:tblGrid>
                <a:gridCol w="1884600"/>
                <a:gridCol w="5887800"/>
              </a:tblGrid>
              <a:tr h="52092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Issue – Access to Generation</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Detail</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8636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Economic Exchange**</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The utilities are not operating the economic exchange in a rational manner on a regional basis</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The requirement that new entrants have separate access to power to participate in the exchange is unnecessarily restrictive</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8076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Offshore sale of assets</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Kansai </a:t>
                      </a:r>
                      <a:r>
                        <a:rPr b="0" lang="en-US" sz="1200" strike="noStrike" u="none">
                          <a:solidFill>
                            <a:srgbClr val="000000"/>
                          </a:solidFill>
                          <a:effectLst/>
                          <a:uFillTx/>
                          <a:latin typeface="Frutiger 55 Roman"/>
                          <a:ea typeface="Times New Roman"/>
                        </a:rPr>
                        <a:t>Electric and TEPCO are selling their own excess generation assets overseas with caveats that the generation units are not to be used in Japan</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Raises issues as to whether the sale price is being maximized</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26756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Denying new entrants access to generation</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Utilities are locking up generation sources (for example, municipalities, EPDC) with long term contracts (15 years) </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Utilities are still paying a fixed fee that often accounts for 80% of the price paid, despite ageing assets</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TEPCO is purchasing run of river power for approximately 9-10Y/kWh from the Tokyo Govt., with about 8Y/kWh accounting for the fixed fee </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8636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Exclusion of underutilized assets from rate base</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Utilities have significant assets on in their portfolios that are either being underutilized or are mothballed (e.g. TEPCO 2830MW at Yokosuka)</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Those assets should be immediately excluded from the rate base and sold to new entrants if surplus to requirements </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8076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Unilateral adjustment to demand forecast**</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TEPCO announced suspension of all new power plant development on basis of revised demand forecasts</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Inherent conflict between corporate and system requirements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78"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Challenging Shortcomings</a:t>
            </a:r>
            <a:br>
              <a:rPr sz="2400"/>
            </a:br>
            <a:r>
              <a:rPr b="0" i="1" lang="en-US" sz="2800" strike="noStrike" u="none">
                <a:solidFill>
                  <a:srgbClr val="000000"/>
                </a:solidFill>
                <a:effectLst/>
                <a:uFillTx/>
                <a:latin typeface="Frutiger 66 BoldItalic"/>
              </a:rPr>
              <a:t> </a:t>
            </a:r>
            <a:r>
              <a:rPr b="0" i="1" lang="en-US" sz="2000" strike="noStrike" u="none">
                <a:solidFill>
                  <a:srgbClr val="000000"/>
                </a:solidFill>
                <a:effectLst/>
                <a:uFillTx/>
                <a:latin typeface="Frutiger 66 BoldItalic"/>
              </a:rPr>
              <a:t>– Potential causes of action</a:t>
            </a:r>
            <a:r>
              <a:rPr b="0" i="1" lang="en-US" sz="2800" strike="noStrike" u="none">
                <a:solidFill>
                  <a:srgbClr val="000000"/>
                </a:solidFill>
                <a:effectLst/>
                <a:uFillTx/>
                <a:latin typeface="Frutiger 66 BoldItalic"/>
              </a:rPr>
              <a:t> </a:t>
            </a:r>
            <a:endParaRPr b="0" i="1" lang="en-US" sz="2800" strike="noStrike" u="none">
              <a:solidFill>
                <a:srgbClr val="000000"/>
              </a:solidFill>
              <a:effectLst/>
              <a:uFillTx/>
              <a:latin typeface="Frutiger 66 BoldItalic"/>
            </a:endParaRPr>
          </a:p>
        </p:txBody>
      </p:sp>
      <p:sp>
        <p:nvSpPr>
          <p:cNvPr id="3" name="PlaceHolder 2"/>
          <p:cNvSpPr>
            <a:spLocks noGrp="1"/>
          </p:cNvSpPr>
          <p:nvPr>
            <p:ph type="sldNum" idx="1"/>
          </p:nvPr>
        </p:nvSpPr>
        <p:spPr/>
        <p:txBody>
          <a:bodyPr/>
          <a:p>
            <a:fld id="{97750795-379A-4522-850D-C75C9E2107D8}"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
          <p:cNvSpPr/>
          <p:nvPr/>
        </p:nvSpPr>
        <p:spPr>
          <a:xfrm>
            <a:off x="1905120" y="2286000"/>
            <a:ext cx="7010280" cy="11430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3399ff"/>
                </a:solidFill>
                <a:effectLst/>
                <a:uFillTx/>
                <a:latin typeface="Verdana"/>
                <a:ea typeface="ＭＳ Ｐゴシック"/>
              </a:rPr>
              <a:t>GOVERNMENT AND REGULATORY AFFAIRS</a:t>
            </a: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E875DE80-272D-4298-8163-C9CC5F117F23}" type="slidenum">
              <a:t>2</a:t>
            </a:fld>
          </a:p>
        </p:txBody>
      </p:sp>
    </p:spTree>
  </p:cSld>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79" name=""/>
          <p:cNvGraphicFramePr/>
          <p:nvPr/>
        </p:nvGraphicFramePr>
        <p:xfrm>
          <a:off x="1371600" y="1295280"/>
          <a:ext cx="7924680" cy="4465800"/>
        </p:xfrm>
        <a:graphic>
          <a:graphicData uri="http://schemas.openxmlformats.org/drawingml/2006/table">
            <a:tbl>
              <a:tblPr/>
              <a:tblGrid>
                <a:gridCol w="2092320"/>
                <a:gridCol w="5832360"/>
              </a:tblGrid>
              <a:tr h="33048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Issue – Transmission</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Detail</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8636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Partial supply**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Enron has been in discussions with TEPCO since December last year to provide load following services in connection with the Lintec contract</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TEPCO has engaged in a practice of delaying confirmation of partial supply. The delays are tantamount to refusal to supply</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0465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Load splitting/ meter sharing</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Only one wheeling contract is allowed per demand location and per generation location</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Seriously limits new entrants’ ability to aggregate load efficiently, removes flexibility in generator contracts (differences in output, contract timing, only one contractor) and restricts partial supply contracts to utilities only</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8076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Contract period</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Contract period cannot be shorter than one year</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Clause seriously limits ability to aggregate load efficiently and stifles innovation in contract structure</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8636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Length of wheeling study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In principle wheeling studies will be completed in three months, less for existing connections</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A more accurate timetable for response needs to be established for different types of connections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8076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Installation of metering equipment</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Time and costs for installation of meter/ communication equipment are unclear</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Utilities quote installation times of between 1 – 6 months and price estimates ranging from Y200,000 – Y2.5 million </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80" name="PlaceHolder 1"/>
          <p:cNvSpPr>
            <a:spLocks noGrp="1"/>
          </p:cNvSpPr>
          <p:nvPr>
            <p:ph type="title"/>
          </p:nvPr>
        </p:nvSpPr>
        <p:spPr>
          <a:xfrm>
            <a:off x="1650960" y="304560"/>
            <a:ext cx="750888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Challenging Shortcomings</a:t>
            </a:r>
            <a:br>
              <a:rPr sz="2400"/>
            </a:br>
            <a:r>
              <a:rPr b="0" i="1" lang="en-US" sz="2800" strike="noStrike" u="none">
                <a:solidFill>
                  <a:srgbClr val="000000"/>
                </a:solidFill>
                <a:effectLst/>
                <a:uFillTx/>
                <a:latin typeface="Frutiger 66 BoldItalic"/>
              </a:rPr>
              <a:t> </a:t>
            </a:r>
            <a:r>
              <a:rPr b="0" i="1" lang="en-US" sz="2000" strike="noStrike" u="none">
                <a:solidFill>
                  <a:srgbClr val="000000"/>
                </a:solidFill>
                <a:effectLst/>
                <a:uFillTx/>
                <a:latin typeface="Frutiger 66 BoldItalic"/>
              </a:rPr>
              <a:t>– Potential causes of action</a:t>
            </a:r>
            <a:r>
              <a:rPr b="0" i="1" lang="en-US" sz="2800" strike="noStrike" u="none">
                <a:solidFill>
                  <a:srgbClr val="000000"/>
                </a:solidFill>
                <a:effectLst/>
                <a:uFillTx/>
                <a:latin typeface="Frutiger 66 BoldItalic"/>
              </a:rPr>
              <a:t> </a:t>
            </a:r>
            <a:endParaRPr b="0" i="1" lang="en-US" sz="2800" strike="noStrike" u="none">
              <a:solidFill>
                <a:srgbClr val="000000"/>
              </a:solidFill>
              <a:effectLst/>
              <a:uFillTx/>
              <a:latin typeface="Frutiger 66 BoldItalic"/>
            </a:endParaRPr>
          </a:p>
        </p:txBody>
      </p:sp>
      <p:sp>
        <p:nvSpPr>
          <p:cNvPr id="3" name="PlaceHolder 2"/>
          <p:cNvSpPr>
            <a:spLocks noGrp="1"/>
          </p:cNvSpPr>
          <p:nvPr>
            <p:ph type="sldNum" idx="1"/>
          </p:nvPr>
        </p:nvSpPr>
        <p:spPr/>
        <p:txBody>
          <a:bodyPr/>
          <a:p>
            <a:fld id="{A33232C7-1C58-4B4D-9CD7-05F289CB0A1F}"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81" name=""/>
          <p:cNvGraphicFramePr/>
          <p:nvPr/>
        </p:nvGraphicFramePr>
        <p:xfrm>
          <a:off x="1523880" y="1585800"/>
          <a:ext cx="7772400" cy="3900600"/>
        </p:xfrm>
        <a:graphic>
          <a:graphicData uri="http://schemas.openxmlformats.org/drawingml/2006/table">
            <a:tbl>
              <a:tblPr/>
              <a:tblGrid>
                <a:gridCol w="1940040"/>
                <a:gridCol w="5832360"/>
              </a:tblGrid>
              <a:tr h="36036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Issue - Pricing</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Detail</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92880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Discriminatory rate structure</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Tohoku </a:t>
                      </a:r>
                      <a:r>
                        <a:rPr b="0" lang="en-US" sz="1200" strike="noStrike" u="none">
                          <a:solidFill>
                            <a:srgbClr val="000000"/>
                          </a:solidFill>
                          <a:effectLst/>
                          <a:uFillTx/>
                          <a:latin typeface="Frutiger 55 Roman"/>
                          <a:ea typeface="Times New Roman"/>
                        </a:rPr>
                        <a:t>Electric has threatened to charge Air Liquide retrospective penalties for breaking their contract mid-term and switching to Enron (contractual term) </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Tohoku Electric has also threatened Air Liquide with higher tariffs should it again request supply from Tohoku Electric</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06776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Predatory pricing</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TEPCO reduced its retail price to a high voltage customer by up to 30% in order to stop a company selling a small self generation facility to Takashimaya’s Tachikawa store</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Enron Japan </a:t>
                      </a:r>
                      <a:r>
                        <a:rPr b="0" lang="en-US" sz="1200" strike="noStrike" u="none">
                          <a:solidFill>
                            <a:srgbClr val="000000"/>
                          </a:solidFill>
                          <a:effectLst/>
                          <a:uFillTx/>
                          <a:latin typeface="Frutiger 55 Roman"/>
                          <a:ea typeface="Times New Roman"/>
                        </a:rPr>
                        <a:t>and other new entrants are also being undercut by the utilities in order to prevent their entrance into the market</a:t>
                      </a:r>
                      <a:r>
                        <a:rPr b="0" lang="en-US" sz="1200" strike="noStrike" u="none">
                          <a:solidFill>
                            <a:srgbClr val="000000"/>
                          </a:solidFill>
                          <a:effectLst/>
                          <a:uFillTx/>
                          <a:latin typeface="Frutiger 55 Roman"/>
                        </a:rPr>
                        <a:t> </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8636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Price Transparency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Utilities are required to provide sufficient information to support their transmission tariffs</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Information currently supplied is insufficient. Enron must request the information directly from utilities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8076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Cross - subsidization</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Utilities are selling retail night power at between 2-4Y/kWh</a:t>
                      </a:r>
                      <a:r>
                        <a:rPr b="0" lang="en-US" sz="1200" strike="noStrike" u="none">
                          <a:solidFill>
                            <a:srgbClr val="000000"/>
                          </a:solidFill>
                          <a:effectLst/>
                          <a:uFillTx/>
                          <a:latin typeface="Frutiger 55 Roman"/>
                        </a:rPr>
                        <a:t> for customers with significant night use equal to the cost of wheeling</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Utilities </a:t>
                      </a:r>
                      <a:r>
                        <a:rPr b="0" lang="en-US" sz="1200" strike="noStrike" u="none">
                          <a:solidFill>
                            <a:srgbClr val="000000"/>
                          </a:solidFill>
                          <a:effectLst/>
                          <a:uFillTx/>
                          <a:latin typeface="Frutiger 55 Roman"/>
                          <a:ea typeface="Times New Roman"/>
                        </a:rPr>
                        <a:t>are not charging themselves wheeling costs or selling power at a loss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82" name="PlaceHolder 1"/>
          <p:cNvSpPr>
            <a:spLocks noGrp="1"/>
          </p:cNvSpPr>
          <p:nvPr>
            <p:ph type="title"/>
          </p:nvPr>
        </p:nvSpPr>
        <p:spPr>
          <a:xfrm>
            <a:off x="1650960" y="304560"/>
            <a:ext cx="750888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Challenging Shortcomings</a:t>
            </a:r>
            <a:br>
              <a:rPr sz="2400"/>
            </a:br>
            <a:r>
              <a:rPr b="0" i="1" lang="en-US" sz="2800" strike="noStrike" u="none">
                <a:solidFill>
                  <a:srgbClr val="000000"/>
                </a:solidFill>
                <a:effectLst/>
                <a:uFillTx/>
                <a:latin typeface="Frutiger 66 BoldItalic"/>
              </a:rPr>
              <a:t> </a:t>
            </a:r>
            <a:r>
              <a:rPr b="0" i="1" lang="en-US" sz="2000" strike="noStrike" u="none">
                <a:solidFill>
                  <a:srgbClr val="000000"/>
                </a:solidFill>
                <a:effectLst/>
                <a:uFillTx/>
                <a:latin typeface="Frutiger 66 BoldItalic"/>
              </a:rPr>
              <a:t>– Potential causes of action</a:t>
            </a:r>
            <a:r>
              <a:rPr b="0" i="1" lang="en-US" sz="2800" strike="noStrike" u="none">
                <a:solidFill>
                  <a:srgbClr val="000000"/>
                </a:solidFill>
                <a:effectLst/>
                <a:uFillTx/>
                <a:latin typeface="Frutiger 66 BoldItalic"/>
              </a:rPr>
              <a:t> </a:t>
            </a:r>
            <a:endParaRPr b="0" i="1" lang="en-US" sz="2800" strike="noStrike" u="none">
              <a:solidFill>
                <a:srgbClr val="000000"/>
              </a:solidFill>
              <a:effectLst/>
              <a:uFillTx/>
              <a:latin typeface="Frutiger 66 BoldItalic"/>
            </a:endParaRPr>
          </a:p>
        </p:txBody>
      </p:sp>
      <p:sp>
        <p:nvSpPr>
          <p:cNvPr id="3" name="PlaceHolder 2"/>
          <p:cNvSpPr>
            <a:spLocks noGrp="1"/>
          </p:cNvSpPr>
          <p:nvPr>
            <p:ph type="sldNum" idx="1"/>
          </p:nvPr>
        </p:nvSpPr>
        <p:spPr/>
        <p:txBody>
          <a:bodyPr/>
          <a:p>
            <a:fld id="{72B0B911-4BED-420F-BA49-9A24BE3CDD08}"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3" name=""/>
          <p:cNvSpPr/>
          <p:nvPr/>
        </p:nvSpPr>
        <p:spPr>
          <a:xfrm>
            <a:off x="1905120" y="1828800"/>
            <a:ext cx="6807240" cy="350532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Challenging the shortcomings </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 Action to Date</a:t>
            </a: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943046B6-7318-4C9A-9D12-5736C2AB0C2E}"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84" name=""/>
          <p:cNvGraphicFramePr/>
          <p:nvPr/>
        </p:nvGraphicFramePr>
        <p:xfrm>
          <a:off x="1523880" y="1143000"/>
          <a:ext cx="7772400" cy="5386320"/>
        </p:xfrm>
        <a:graphic>
          <a:graphicData uri="http://schemas.openxmlformats.org/drawingml/2006/table">
            <a:tbl>
              <a:tblPr/>
              <a:tblGrid>
                <a:gridCol w="1884600"/>
                <a:gridCol w="5887800"/>
              </a:tblGrid>
              <a:tr h="52092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Issue – Access to Generation</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Detail</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116100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Economic Exchange**</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Provided information to METI and Deregulation Committee September 2000</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Deregulation Committee cited as an issue in its December report</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Informal discussions with METI. Further meeting 29.2</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Encourage METI to exercise its power under EUL</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“Exclusion” of new entrants as cause of action is problematic </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16100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Offshore sale of assets</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Provided information to METI and Deregulation Committee September 2000</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Deregulation Committee cited as an issue in its December report</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Enron highly unlikely to obtain sufficient evidence to support action</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Further discussion paper to be presented to METI March</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Encourage METI to speak with utilities  </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16100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Denying new entrants access to generation</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Provided information to METI and Deregulation committee September 2000</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Deregulation Committee cited as an issue in its December report</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Difficult to obtain sufficient evidence to support an action</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Further discussion paper to be presented to METI March</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Encourage METI to speak with utilities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7189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Exclusion of underutilized assets from rate base</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Difficulty in securing information to support complaint</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Discussion paper to be presented to METI March</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Encourage METI to speak with utilities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7189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Unilateral adjustment to demand forecast**</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Informal discussions commenced with METI and Hitachi</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METI will provide tacit support</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Seek to use all available resources – political,media,USG, large industry</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85"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Challenging Shortcomings</a:t>
            </a:r>
            <a:br>
              <a:rPr sz="2400"/>
            </a:br>
            <a:r>
              <a:rPr b="0" i="1" lang="en-US" sz="2800" strike="noStrike" u="none">
                <a:solidFill>
                  <a:srgbClr val="000000"/>
                </a:solidFill>
                <a:effectLst/>
                <a:uFillTx/>
                <a:latin typeface="Frutiger 66 BoldItalic"/>
              </a:rPr>
              <a:t> </a:t>
            </a:r>
            <a:r>
              <a:rPr b="0" i="1" lang="en-US" sz="2000" strike="noStrike" u="none">
                <a:solidFill>
                  <a:srgbClr val="000000"/>
                </a:solidFill>
                <a:effectLst/>
                <a:uFillTx/>
                <a:latin typeface="Frutiger 66 BoldItalic"/>
              </a:rPr>
              <a:t>– Action to date</a:t>
            </a:r>
            <a:r>
              <a:rPr b="0" i="1" lang="en-US" sz="2800" strike="noStrike" u="none">
                <a:solidFill>
                  <a:srgbClr val="000000"/>
                </a:solidFill>
                <a:effectLst/>
                <a:uFillTx/>
                <a:latin typeface="Frutiger 66 BoldItalic"/>
              </a:rPr>
              <a:t> </a:t>
            </a:r>
            <a:endParaRPr b="0" i="1" lang="en-US" sz="2800" strike="noStrike" u="none">
              <a:solidFill>
                <a:srgbClr val="000000"/>
              </a:solidFill>
              <a:effectLst/>
              <a:uFillTx/>
              <a:latin typeface="Frutiger 66 BoldItalic"/>
            </a:endParaRPr>
          </a:p>
        </p:txBody>
      </p:sp>
      <p:sp>
        <p:nvSpPr>
          <p:cNvPr id="3" name="PlaceHolder 2"/>
          <p:cNvSpPr>
            <a:spLocks noGrp="1"/>
          </p:cNvSpPr>
          <p:nvPr>
            <p:ph type="sldNum" idx="1"/>
          </p:nvPr>
        </p:nvSpPr>
        <p:spPr/>
        <p:txBody>
          <a:bodyPr/>
          <a:p>
            <a:fld id="{593C15EE-728C-4556-9BEA-4DCFAC7F05BF}"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86" name=""/>
          <p:cNvGraphicFramePr/>
          <p:nvPr/>
        </p:nvGraphicFramePr>
        <p:xfrm>
          <a:off x="1371600" y="838080"/>
          <a:ext cx="7924680" cy="5670720"/>
        </p:xfrm>
        <a:graphic>
          <a:graphicData uri="http://schemas.openxmlformats.org/drawingml/2006/table">
            <a:tbl>
              <a:tblPr/>
              <a:tblGrid>
                <a:gridCol w="2092320"/>
                <a:gridCol w="5832360"/>
              </a:tblGrid>
              <a:tr h="30780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Issue – Transmission</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Detail</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13820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Partial supply**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Advice provided to METI July last year to support its action</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Provided information to METI and Deregulation Committee September 2000</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Deregulation Committee cited as an issue in its December report</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Submission in December to METI proposing amendment to wheeling terms</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Follow up submissions and meetings in February</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METI to informally approach TEPCO as a first step</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7189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Load splitting/ meter sharing</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Submission in December to METI proposing amendment to wheeling terms</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Follow up submissions and meetings in February</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METI currently considering amendments to wheeling terms </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93996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Contract period</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Provided information to METI and Deregulation committee September 2000</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Deregulation Committee cited as an issue in its December report</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Follow up submissions and meetings in December and February</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METI currently considering amendments to wheeling terms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16100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Length of wheeling study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Provided information to METI and Deregulation committee September 2000</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Deregulation Committee cited as an issue in its December report</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Follow up submissions and meetings in December and February</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METI currently considering amendments to wheeling terms</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Working with E Power to gather evidence to support a cause of action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16100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Installation of metering equipment</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Provided information to METI and Deregulation committee September 2000</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Deregulation Committee cited as issue in its December report</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Follow up submissions and meetings in December and February</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METI currently considering amendments to wheeling terms</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Working with E Power to gather evidence to support a cause of action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87" name="PlaceHolder 1"/>
          <p:cNvSpPr>
            <a:spLocks noGrp="1"/>
          </p:cNvSpPr>
          <p:nvPr>
            <p:ph type="title"/>
          </p:nvPr>
        </p:nvSpPr>
        <p:spPr>
          <a:xfrm>
            <a:off x="1650960" y="151920"/>
            <a:ext cx="750888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Challenging Shortcomings</a:t>
            </a:r>
            <a:br>
              <a:rPr sz="2400"/>
            </a:br>
            <a:r>
              <a:rPr b="0" i="1" lang="en-US" sz="2800" strike="noStrike" u="none">
                <a:solidFill>
                  <a:srgbClr val="000000"/>
                </a:solidFill>
                <a:effectLst/>
                <a:uFillTx/>
                <a:latin typeface="Frutiger 66 BoldItalic"/>
              </a:rPr>
              <a:t> </a:t>
            </a:r>
            <a:r>
              <a:rPr b="0" i="1" lang="en-US" sz="2000" strike="noStrike" u="none">
                <a:solidFill>
                  <a:srgbClr val="000000"/>
                </a:solidFill>
                <a:effectLst/>
                <a:uFillTx/>
                <a:latin typeface="Frutiger 66 BoldItalic"/>
              </a:rPr>
              <a:t>– Action to date</a:t>
            </a:r>
            <a:r>
              <a:rPr b="0" i="1" lang="en-US" sz="2800" strike="noStrike" u="none">
                <a:solidFill>
                  <a:srgbClr val="000000"/>
                </a:solidFill>
                <a:effectLst/>
                <a:uFillTx/>
                <a:latin typeface="Frutiger 66 BoldItalic"/>
              </a:rPr>
              <a:t> </a:t>
            </a:r>
            <a:endParaRPr b="0" i="1" lang="en-US" sz="2800" strike="noStrike" u="none">
              <a:solidFill>
                <a:srgbClr val="000000"/>
              </a:solidFill>
              <a:effectLst/>
              <a:uFillTx/>
              <a:latin typeface="Frutiger 66 BoldItalic"/>
            </a:endParaRPr>
          </a:p>
        </p:txBody>
      </p:sp>
      <p:sp>
        <p:nvSpPr>
          <p:cNvPr id="3" name="PlaceHolder 2"/>
          <p:cNvSpPr>
            <a:spLocks noGrp="1"/>
          </p:cNvSpPr>
          <p:nvPr>
            <p:ph type="sldNum" idx="1"/>
          </p:nvPr>
        </p:nvSpPr>
        <p:spPr/>
        <p:txBody>
          <a:bodyPr/>
          <a:p>
            <a:fld id="{E2EB1775-B02B-4B45-B5E5-A830A2A30456}"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88" name=""/>
          <p:cNvGraphicFramePr/>
          <p:nvPr/>
        </p:nvGraphicFramePr>
        <p:xfrm>
          <a:off x="1523880" y="1585800"/>
          <a:ext cx="7772400" cy="3173400"/>
        </p:xfrm>
        <a:graphic>
          <a:graphicData uri="http://schemas.openxmlformats.org/drawingml/2006/table">
            <a:tbl>
              <a:tblPr/>
              <a:tblGrid>
                <a:gridCol w="1940040"/>
                <a:gridCol w="5832360"/>
              </a:tblGrid>
              <a:tr h="33588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Issue - Pricing</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Detail</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93996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Discriminatory rate structure</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Reviewed Air Liquide supply contract confirmed penalty provision</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Air Liquide seeking written evidence of discussions with Tohoku</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Enron has evidence of systemic practice of anti-competitive behavior</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In first instance request METI to intervene   </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9788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Predatory pricing</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Difficult to obtain evidence sufficient to support an action</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Times New Roman"/>
                        </a:rPr>
                        <a:t>Encourage METI to speak with utilities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8076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Price Transparency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Currently preparing a specific request for information from TEPCO on ancillary services costs to be submitted in March </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Next steps to be determined following response from TEPCO</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7189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Cross - subsidization</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Advice provided to METI January last year</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Provided information to METI and Deregulation Committee September 2000</a:t>
                      </a:r>
                      <a:endParaRPr b="0" lang="en-US" sz="1200" strike="noStrike" u="none">
                        <a:solidFill>
                          <a:srgbClr val="000000"/>
                        </a:solidFill>
                        <a:effectLst/>
                        <a:uFillTx/>
                        <a:latin typeface="Times New Roman"/>
                      </a:endParaRPr>
                    </a:p>
                    <a:p>
                      <a:pPr>
                        <a:lnSpc>
                          <a:spcPct val="10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Deregulation Committee and FTC cited as an issue in their December report</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89" name="PlaceHolder 1"/>
          <p:cNvSpPr>
            <a:spLocks noGrp="1"/>
          </p:cNvSpPr>
          <p:nvPr>
            <p:ph type="title"/>
          </p:nvPr>
        </p:nvSpPr>
        <p:spPr>
          <a:xfrm>
            <a:off x="1650960" y="304560"/>
            <a:ext cx="750888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Challenging Shortcomings</a:t>
            </a:r>
            <a:br>
              <a:rPr sz="2400"/>
            </a:br>
            <a:r>
              <a:rPr b="0" i="1" lang="en-US" sz="2800" strike="noStrike" u="none">
                <a:solidFill>
                  <a:srgbClr val="000000"/>
                </a:solidFill>
                <a:effectLst/>
                <a:uFillTx/>
                <a:latin typeface="Frutiger 66 BoldItalic"/>
              </a:rPr>
              <a:t> </a:t>
            </a:r>
            <a:r>
              <a:rPr b="0" i="1" lang="en-US" sz="2000" strike="noStrike" u="none">
                <a:solidFill>
                  <a:srgbClr val="000000"/>
                </a:solidFill>
                <a:effectLst/>
                <a:uFillTx/>
                <a:latin typeface="Frutiger 66 BoldItalic"/>
              </a:rPr>
              <a:t>– Action to date</a:t>
            </a:r>
            <a:endParaRPr b="0" i="1" lang="en-US" sz="2000" strike="noStrike" u="none">
              <a:solidFill>
                <a:srgbClr val="000000"/>
              </a:solidFill>
              <a:effectLst/>
              <a:uFillTx/>
              <a:latin typeface="Frutiger 66 BoldItalic"/>
            </a:endParaRPr>
          </a:p>
        </p:txBody>
      </p:sp>
      <p:sp>
        <p:nvSpPr>
          <p:cNvPr id="3" name="PlaceHolder 2"/>
          <p:cNvSpPr>
            <a:spLocks noGrp="1"/>
          </p:cNvSpPr>
          <p:nvPr>
            <p:ph type="sldNum" idx="1"/>
          </p:nvPr>
        </p:nvSpPr>
        <p:spPr/>
        <p:txBody>
          <a:bodyPr/>
          <a:p>
            <a:fld id="{53EFE936-07DC-4207-9DCF-AB94E88B5BF3}"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0"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Courses of Action</a:t>
            </a:r>
            <a:br>
              <a:rPr sz="2400"/>
            </a:br>
            <a:r>
              <a:rPr b="0" i="1" lang="en-US" sz="2000" strike="noStrike" u="none">
                <a:solidFill>
                  <a:srgbClr val="000000"/>
                </a:solidFill>
                <a:effectLst/>
                <a:uFillTx/>
                <a:latin typeface="Frutiger 66 BoldItalic"/>
              </a:rPr>
              <a:t>- Issues</a:t>
            </a:r>
            <a:r>
              <a:rPr b="0" i="1" lang="en-US" sz="2800" strike="noStrike" u="none">
                <a:solidFill>
                  <a:srgbClr val="000000"/>
                </a:solidFill>
                <a:effectLst/>
                <a:uFillTx/>
                <a:latin typeface="Frutiger 66 BoldItalic"/>
              </a:rPr>
              <a:t> </a:t>
            </a:r>
            <a:endParaRPr b="0" i="1" lang="en-US" sz="2800" strike="noStrike" u="none">
              <a:solidFill>
                <a:srgbClr val="000000"/>
              </a:solidFill>
              <a:effectLst/>
              <a:uFillTx/>
              <a:latin typeface="Frutiger 66 BoldItalic"/>
            </a:endParaRPr>
          </a:p>
        </p:txBody>
      </p:sp>
      <p:sp>
        <p:nvSpPr>
          <p:cNvPr id="191" name="PlaceHolder 2"/>
          <p:cNvSpPr>
            <a:spLocks noGrp="1"/>
          </p:cNvSpPr>
          <p:nvPr>
            <p:ph/>
          </p:nvPr>
        </p:nvSpPr>
        <p:spPr>
          <a:xfrm>
            <a:off x="1657080" y="1549440"/>
            <a:ext cx="7483320" cy="4851360"/>
          </a:xfrm>
          <a:prstGeom prst="rect">
            <a:avLst/>
          </a:prstGeom>
          <a:noFill/>
          <a:ln w="0">
            <a:noFill/>
          </a:ln>
        </p:spPr>
        <p:txBody>
          <a:bodyPr lIns="90000" rIns="90000" tIns="46800" bIns="46800" anchor="t">
            <a:normAutofit/>
          </a:bodyPr>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Securing evidence is an impediment to taking action</a:t>
            </a:r>
            <a:endParaRPr b="0" lang="en-US" sz="1400" strike="noStrike" u="none">
              <a:solidFill>
                <a:srgbClr val="000000"/>
              </a:solidFill>
              <a:effectLst/>
              <a:uFillTx/>
              <a:latin typeface="Frutiger 55 Roman"/>
            </a:endParaRPr>
          </a:p>
          <a:p>
            <a:pPr lvl="1" marL="762120" indent="-30492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Generation and pricing issues in particular</a:t>
            </a:r>
            <a:endParaRPr b="0" lang="en-US" sz="1400" strike="noStrike" u="none">
              <a:solidFill>
                <a:srgbClr val="000000"/>
              </a:solidFill>
              <a:effectLst/>
              <a:uFillTx/>
              <a:latin typeface="Frutiger 55 Roman"/>
            </a:endParaRPr>
          </a:p>
          <a:p>
            <a:pPr lvl="1" marL="762120" indent="-30492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Have first hand evidence of transmission issues</a:t>
            </a:r>
            <a:endParaRPr b="0" lang="en-US" sz="1400" strike="noStrike" u="none">
              <a:solidFill>
                <a:srgbClr val="000000"/>
              </a:solidFill>
              <a:effectLst/>
              <a:uFillTx/>
              <a:latin typeface="Frutiger 55 Roman"/>
            </a:endParaRPr>
          </a:p>
          <a:p>
            <a:pPr lvl="1" marL="76212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Rules and regulations are vague and open to interpretation</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METI has traditionally relied on the advice of the utilities to interpret the law and has no in-house technical capability</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METI is willing to support new entrants but has limited ability to act independently of the utilities </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Enron is seeking to adopt a firm but cooperative approach to resolving issues by using all potential avenues of redress:</a:t>
            </a:r>
            <a:endParaRPr b="0" lang="en-US" sz="1400" strike="noStrike" u="none">
              <a:solidFill>
                <a:srgbClr val="000000"/>
              </a:solidFill>
              <a:effectLst/>
              <a:uFillTx/>
              <a:latin typeface="Frutiger 55 Roman"/>
            </a:endParaRPr>
          </a:p>
          <a:p>
            <a:pPr lvl="1" marL="762120" indent="-30492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Directly with utility or other party</a:t>
            </a:r>
            <a:endParaRPr b="0" lang="en-US" sz="1400" strike="noStrike" u="none">
              <a:solidFill>
                <a:srgbClr val="000000"/>
              </a:solidFill>
              <a:effectLst/>
              <a:uFillTx/>
              <a:latin typeface="Frutiger 55 Roman"/>
            </a:endParaRPr>
          </a:p>
          <a:p>
            <a:pPr lvl="1" marL="762120" indent="-30492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Informally or formally through METI or FTC</a:t>
            </a:r>
            <a:endParaRPr b="0" lang="en-US" sz="1400" strike="noStrike" u="none">
              <a:solidFill>
                <a:srgbClr val="000000"/>
              </a:solidFill>
              <a:effectLst/>
              <a:uFillTx/>
              <a:latin typeface="Frutiger 55 Roman"/>
            </a:endParaRPr>
          </a:p>
          <a:p>
            <a:pPr lvl="1" marL="762120" indent="-30492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Through other channels – political, USG, media, industry</a:t>
            </a:r>
            <a:endParaRPr b="0" lang="en-US" sz="14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1FC1975B-0CB9-4338-8211-92E176EAEAAB}"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2"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Test the Mettle</a:t>
            </a:r>
            <a:br>
              <a:rPr sz="2400"/>
            </a:br>
            <a:r>
              <a:rPr b="0" i="1" lang="en-US" sz="2400" strike="noStrike" u="none">
                <a:solidFill>
                  <a:srgbClr val="000000"/>
                </a:solidFill>
                <a:effectLst/>
                <a:uFillTx/>
                <a:latin typeface="Frutiger 66 BoldItalic"/>
              </a:rPr>
              <a:t>- </a:t>
            </a:r>
            <a:r>
              <a:rPr b="0" i="1" lang="en-US" sz="2000" strike="noStrike" u="none">
                <a:solidFill>
                  <a:srgbClr val="000000"/>
                </a:solidFill>
                <a:effectLst/>
                <a:uFillTx/>
                <a:latin typeface="Frutiger 66 BoldItalic"/>
              </a:rPr>
              <a:t>Utilize relationships</a:t>
            </a:r>
            <a:r>
              <a:rPr b="0" i="1" lang="en-US" sz="2800" strike="noStrike" u="none">
                <a:solidFill>
                  <a:srgbClr val="000000"/>
                </a:solidFill>
                <a:effectLst/>
                <a:uFillTx/>
                <a:latin typeface="Frutiger 66 BoldItalic"/>
              </a:rPr>
              <a:t> </a:t>
            </a:r>
            <a:endParaRPr b="0" i="1" lang="en-US" sz="2800" strike="noStrike" u="none">
              <a:solidFill>
                <a:srgbClr val="000000"/>
              </a:solidFill>
              <a:effectLst/>
              <a:uFillTx/>
              <a:latin typeface="Frutiger 66 BoldItalic"/>
            </a:endParaRPr>
          </a:p>
        </p:txBody>
      </p:sp>
      <p:sp>
        <p:nvSpPr>
          <p:cNvPr id="193" name="PlaceHolder 2"/>
          <p:cNvSpPr>
            <a:spLocks noGrp="1"/>
          </p:cNvSpPr>
          <p:nvPr>
            <p:ph/>
          </p:nvPr>
        </p:nvSpPr>
        <p:spPr>
          <a:xfrm>
            <a:off x="1657080" y="1549440"/>
            <a:ext cx="7483320" cy="4851360"/>
          </a:xfrm>
          <a:prstGeom prst="rect">
            <a:avLst/>
          </a:prstGeom>
          <a:noFill/>
          <a:ln w="0">
            <a:noFill/>
          </a:ln>
        </p:spPr>
        <p:txBody>
          <a:bodyPr lIns="90000" rIns="90000" tIns="46800" bIns="46800" anchor="t">
            <a:normAutofit/>
          </a:bodyPr>
          <a:p>
            <a:pPr marL="343080" indent="-34308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Politicians</a:t>
            </a:r>
            <a:endParaRPr b="0" lang="en-US" sz="16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Lead with Y Kamei – Head of Energy Policy Committee</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Utilize coalition of new entrants</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Technical support required</a:t>
            </a: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METI/ JFTC</a:t>
            </a:r>
            <a:endParaRPr b="0" lang="en-US" sz="16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Encourage METI to front actions</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Provide more technical support</a:t>
            </a:r>
            <a:endParaRPr b="0" lang="en-US" sz="1400" strike="noStrike" u="none">
              <a:solidFill>
                <a:srgbClr val="000000"/>
              </a:solidFill>
              <a:effectLst/>
              <a:uFillTx/>
              <a:latin typeface="Frutiger 55 Roman"/>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US Government</a:t>
            </a:r>
            <a:endParaRPr b="0" lang="en-US" sz="16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Capitalize on new round of deregulation discussions</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Link energy reform / economic recovery / regional security</a:t>
            </a:r>
            <a:endParaRPr b="0" lang="en-US" sz="1400" strike="noStrike" u="none">
              <a:solidFill>
                <a:srgbClr val="000000"/>
              </a:solidFill>
              <a:effectLst/>
              <a:uFillTx/>
              <a:latin typeface="Frutiger 55 Roman"/>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Industry</a:t>
            </a:r>
            <a:endParaRPr b="0" lang="en-US" sz="16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Must mobilize industry in deregulation debate</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Target leading industrials – Toyota, Asahi, Hitachi etc</a:t>
            </a:r>
            <a:endParaRPr b="0" lang="en-US" sz="1400" strike="noStrike" u="none">
              <a:solidFill>
                <a:srgbClr val="000000"/>
              </a:solidFill>
              <a:effectLst/>
              <a:uFillTx/>
              <a:latin typeface="Frutiger 55 Roman"/>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Media</a:t>
            </a:r>
            <a:endParaRPr b="0" lang="en-US" sz="1600" strike="noStrike" u="none">
              <a:solidFill>
                <a:srgbClr val="000000"/>
              </a:solidFill>
              <a:effectLst/>
              <a:uFillTx/>
              <a:latin typeface="Frutiger 55 Roman"/>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Combination of releases, background articles and un-attributed articles</a:t>
            </a:r>
            <a:r>
              <a:rPr b="0" lang="en-US" sz="1600" strike="noStrike" u="none">
                <a:solidFill>
                  <a:srgbClr val="000000"/>
                </a:solidFill>
                <a:effectLst/>
                <a:uFillTx/>
                <a:latin typeface="Frutiger 55 Roman"/>
              </a:rPr>
              <a:t>  </a:t>
            </a:r>
            <a:endParaRPr b="0" lang="en-US" sz="16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7454E2BB-C1CA-4F63-B81A-2F51DE4F380F}"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4" name=""/>
          <p:cNvSpPr/>
          <p:nvPr/>
        </p:nvSpPr>
        <p:spPr>
          <a:xfrm>
            <a:off x="1905120" y="1828800"/>
            <a:ext cx="6807240" cy="350532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Challenging the shortcomings </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 Commercial opportunities</a:t>
            </a: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1BFA04E9-50FC-4A82-AF3B-B3E06F09E176}"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5"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TEPCO unilateral adjustment to demand forecast</a:t>
            </a:r>
            <a:endParaRPr b="0" i="1" lang="en-US" sz="2400" strike="noStrike" u="none">
              <a:solidFill>
                <a:srgbClr val="000000"/>
              </a:solidFill>
              <a:effectLst/>
              <a:uFillTx/>
              <a:latin typeface="Frutiger 66 BoldItalic"/>
            </a:endParaRPr>
          </a:p>
        </p:txBody>
      </p:sp>
      <p:sp>
        <p:nvSpPr>
          <p:cNvPr id="196" name="PlaceHolder 2"/>
          <p:cNvSpPr>
            <a:spLocks noGrp="1"/>
          </p:cNvSpPr>
          <p:nvPr>
            <p:ph/>
          </p:nvPr>
        </p:nvSpPr>
        <p:spPr>
          <a:xfrm>
            <a:off x="1371240" y="1218960"/>
            <a:ext cx="8381880" cy="5181480"/>
          </a:xfrm>
          <a:prstGeom prst="rect">
            <a:avLst/>
          </a:prstGeom>
          <a:noFill/>
          <a:ln w="0">
            <a:noFill/>
          </a:ln>
        </p:spPr>
        <p:txBody>
          <a:bodyPr lIns="90000" rIns="90000" tIns="46800" bIns="46800" anchor="t">
            <a:normAutofit/>
          </a:bodyPr>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The public announcement by TEPCO of suspension of construction of new power plants is significant for a number of reasons:</a:t>
            </a:r>
            <a:endParaRPr b="0" lang="en-US" sz="16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Breaks the social contract with the Government to support the construction and employment</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Breaks the social contract with large industry to provide business in exchange for power</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Tests accuracy of METI approved demand forecasts provided by TEPCO</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Highlights TEPCO conflict of interest between public good and its financial position</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Provides opportunities for new entrants – auction of capacity</a:t>
            </a:r>
            <a:endParaRPr b="0" lang="en-US" sz="1400" strike="noStrike" u="none">
              <a:solidFill>
                <a:srgbClr val="000000"/>
              </a:solidFill>
              <a:effectLst/>
              <a:uFillTx/>
              <a:latin typeface="Frutiger 55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lvl="2" marL="1143000" indent="0">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66 BoldItalic"/>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METI involvement</a:t>
            </a:r>
            <a:endParaRPr b="0" lang="en-US" sz="16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METI has obligation to ensure the development of facilities consistent with demand forecasts</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METI also has an economic interest in one of the suspended plants through its majority ownership of EPDC</a:t>
            </a:r>
            <a:endParaRPr b="0" lang="en-US" sz="1400" strike="noStrike" u="none">
              <a:solidFill>
                <a:srgbClr val="000000"/>
              </a:solidFill>
              <a:effectLst/>
              <a:uFillTx/>
              <a:latin typeface="Frutiger 55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A0EAB6D3-46E6-4F11-B4E9-30D615FE647C}"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
          <p:cNvSpPr/>
          <p:nvPr/>
        </p:nvSpPr>
        <p:spPr>
          <a:xfrm>
            <a:off x="1905120" y="1828800"/>
            <a:ext cx="6807240" cy="350532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Current Environment – </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Japan’s Social Revolution</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2328477-630A-410C-9FC3-EB30806C4AD6}"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7" name=""/>
          <p:cNvSpPr/>
          <p:nvPr/>
        </p:nvSpPr>
        <p:spPr>
          <a:xfrm>
            <a:off x="1905120" y="1828800"/>
            <a:ext cx="6807240" cy="350532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Lead the deregulation debate</a:t>
            </a: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FA017314-088A-4E06-AD89-4266823812D7}"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8"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Lead Deregulation Debate</a:t>
            </a:r>
            <a:r>
              <a:rPr b="0" i="1" lang="en-US" sz="2800" strike="noStrike" u="none">
                <a:solidFill>
                  <a:srgbClr val="000000"/>
                </a:solidFill>
                <a:effectLst/>
                <a:uFillTx/>
                <a:latin typeface="Frutiger 66 BoldItalic"/>
              </a:rPr>
              <a:t> </a:t>
            </a:r>
            <a:endParaRPr b="0" i="1" lang="en-US" sz="2800" strike="noStrike" u="none">
              <a:solidFill>
                <a:srgbClr val="000000"/>
              </a:solidFill>
              <a:effectLst/>
              <a:uFillTx/>
              <a:latin typeface="Frutiger 66 BoldItalic"/>
            </a:endParaRPr>
          </a:p>
        </p:txBody>
      </p:sp>
      <p:sp>
        <p:nvSpPr>
          <p:cNvPr id="199" name="PlaceHolder 2"/>
          <p:cNvSpPr>
            <a:spLocks noGrp="1"/>
          </p:cNvSpPr>
          <p:nvPr>
            <p:ph/>
          </p:nvPr>
        </p:nvSpPr>
        <p:spPr>
          <a:xfrm>
            <a:off x="1657080" y="1549440"/>
            <a:ext cx="7483320" cy="4470480"/>
          </a:xfrm>
          <a:prstGeom prst="rect">
            <a:avLst/>
          </a:prstGeom>
          <a:noFill/>
          <a:ln w="0">
            <a:noFill/>
          </a:ln>
        </p:spPr>
        <p:txBody>
          <a:bodyPr lIns="90000" rIns="90000" tIns="46800" bIns="46800" anchor="t">
            <a:normAutofit/>
          </a:bodyPr>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February:</a:t>
            </a:r>
            <a:r>
              <a:rPr b="0" lang="en-US" sz="16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Draft deregulation white paper</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March: </a:t>
            </a:r>
            <a:r>
              <a:rPr b="0" lang="en-US" sz="16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Market soundings</a:t>
            </a:r>
            <a:endParaRPr b="0" lang="en-US" sz="1600" strike="noStrike" u="none">
              <a:solidFill>
                <a:srgbClr val="000000"/>
              </a:solidFill>
              <a:effectLst/>
              <a:uFillTx/>
              <a:latin typeface="Frutiger 55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Increase press coverage</a:t>
            </a:r>
            <a:endParaRPr b="0" lang="en-US" sz="1600" strike="noStrike" u="none">
              <a:solidFill>
                <a:srgbClr val="000000"/>
              </a:solidFill>
              <a:effectLst/>
              <a:uFillTx/>
              <a:latin typeface="Frutiger 55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Address road blocks – Energy Bill</a:t>
            </a:r>
            <a:endParaRPr b="0" lang="en-US" sz="1600" strike="noStrike" u="none">
              <a:solidFill>
                <a:srgbClr val="000000"/>
              </a:solidFill>
              <a:effectLst/>
              <a:uFillTx/>
              <a:latin typeface="Frutiger 55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April: </a:t>
            </a:r>
            <a:r>
              <a:rPr b="0" lang="en-US" sz="16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Release white paper</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May:</a:t>
            </a:r>
            <a:r>
              <a:rPr b="0" lang="en-US" sz="16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Deregulation conference</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August:</a:t>
            </a:r>
            <a:r>
              <a:rPr b="0" lang="en-US" sz="16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METI commences public debate</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September+:</a:t>
            </a:r>
            <a:r>
              <a:rPr b="0" lang="en-US" sz="16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Follow –up papers on specific issues </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BF492046-BE43-47DD-B16F-D4259A9013A2}"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0" name=""/>
          <p:cNvSpPr/>
          <p:nvPr/>
        </p:nvSpPr>
        <p:spPr>
          <a:xfrm>
            <a:off x="1905120" y="1828800"/>
            <a:ext cx="6807240" cy="350532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Broaden spheres of influence</a:t>
            </a: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A93DF219-1488-4E5E-A98C-90A0BA5B6A24}"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1" name="PlaceHolder 1"/>
          <p:cNvSpPr>
            <a:spLocks noGrp="1"/>
          </p:cNvSpPr>
          <p:nvPr>
            <p:ph type="title"/>
          </p:nvPr>
        </p:nvSpPr>
        <p:spPr>
          <a:xfrm>
            <a:off x="1650960" y="22860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Broaden Spheres of Influence</a:t>
            </a:r>
            <a:endParaRPr b="0" i="1" lang="en-US" sz="2400" strike="noStrike" u="none">
              <a:solidFill>
                <a:srgbClr val="000000"/>
              </a:solidFill>
              <a:effectLst/>
              <a:uFillTx/>
              <a:latin typeface="Frutiger 66 BoldItalic"/>
            </a:endParaRPr>
          </a:p>
        </p:txBody>
      </p:sp>
      <p:sp>
        <p:nvSpPr>
          <p:cNvPr id="202" name="PlaceHolder 2"/>
          <p:cNvSpPr>
            <a:spLocks noGrp="1"/>
          </p:cNvSpPr>
          <p:nvPr>
            <p:ph/>
          </p:nvPr>
        </p:nvSpPr>
        <p:spPr>
          <a:xfrm>
            <a:off x="1657440" y="1320840"/>
            <a:ext cx="7867440" cy="4470480"/>
          </a:xfrm>
          <a:prstGeom prst="rect">
            <a:avLst/>
          </a:prstGeom>
          <a:noFill/>
          <a:ln w="0">
            <a:noFill/>
          </a:ln>
        </p:spPr>
        <p:txBody>
          <a:bodyPr lIns="90000" rIns="90000" tIns="46800" bIns="46800" anchor="t">
            <a:normAutofit/>
          </a:bodyPr>
          <a:p>
            <a:pPr marL="343080" indent="-34308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Accommodate expanding customer base</a:t>
            </a:r>
            <a:endParaRPr b="0" lang="en-US" sz="1800" strike="noStrike" u="none">
              <a:solidFill>
                <a:srgbClr val="000000"/>
              </a:solidFill>
              <a:effectLst/>
              <a:uFillTx/>
              <a:latin typeface="Frutiger 55 Roman"/>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 Power, finance</a:t>
            </a:r>
            <a:endParaRPr b="0" lang="en-US" sz="1600" strike="noStrike" u="none">
              <a:solidFill>
                <a:srgbClr val="000000"/>
              </a:solidFill>
              <a:effectLst/>
              <a:uFillTx/>
              <a:latin typeface="Frutiger 55 Roman"/>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Global markets, industrial markets</a:t>
            </a:r>
            <a:endParaRPr b="0" lang="en-US" sz="1600" strike="noStrike" u="none">
              <a:solidFill>
                <a:srgbClr val="000000"/>
              </a:solidFill>
              <a:effectLst/>
              <a:uFillTx/>
              <a:latin typeface="Frutiger 55 Roman"/>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Networks, EBS</a:t>
            </a:r>
            <a:endParaRPr b="0" lang="en-US" sz="1600" strike="noStrike" u="none">
              <a:solidFill>
                <a:srgbClr val="000000"/>
              </a:solidFill>
              <a:effectLst/>
              <a:uFillTx/>
              <a:latin typeface="Frutiger 55 Roman"/>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Expand influence</a:t>
            </a:r>
            <a:endParaRPr b="0" lang="en-US" sz="18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Academics: </a:t>
            </a:r>
            <a:r>
              <a:rPr b="0" lang="en-US" sz="1400" strike="noStrike" u="none">
                <a:solidFill>
                  <a:srgbClr val="000000"/>
                </a:solidFill>
                <a:effectLst/>
                <a:uFillTx/>
                <a:latin typeface="Frutiger 55 Roman"/>
              </a:rPr>
              <a:t>Greater use as independent authorities, broaden contacts</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Government: </a:t>
            </a:r>
            <a:r>
              <a:rPr b="0" lang="en-US" sz="1400" strike="noStrike" u="none">
                <a:solidFill>
                  <a:srgbClr val="000000"/>
                </a:solidFill>
                <a:effectLst/>
                <a:uFillTx/>
                <a:latin typeface="Frutiger 55 Roman"/>
              </a:rPr>
              <a:t>Broaden political contacts – minority parties, junior politicians</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Bureaucracy: </a:t>
            </a:r>
            <a:r>
              <a:rPr b="0" lang="en-US" sz="1400" strike="noStrike" u="none">
                <a:solidFill>
                  <a:srgbClr val="000000"/>
                </a:solidFill>
                <a:effectLst/>
                <a:uFillTx/>
                <a:latin typeface="Frutiger 55 Roman"/>
              </a:rPr>
              <a:t>Broaden contacts in MITI, actively cover MPT, MOF and JFTC</a:t>
            </a:r>
            <a:endParaRPr b="0" lang="en-US" sz="1400" strike="noStrike" u="none">
              <a:solidFill>
                <a:srgbClr val="000000"/>
              </a:solidFill>
              <a:effectLst/>
              <a:uFillTx/>
              <a:latin typeface="Frutiger 55 Roman"/>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Industrials: </a:t>
            </a:r>
            <a:endParaRPr b="0" lang="en-US" sz="1600" strike="noStrike" u="none">
              <a:solidFill>
                <a:srgbClr val="000000"/>
              </a:solidFill>
              <a:effectLst/>
              <a:uFillTx/>
              <a:latin typeface="Frutiger 55 Roman"/>
            </a:endParaRPr>
          </a:p>
          <a:p>
            <a:pPr lvl="2" marL="1143000" indent="-228600">
              <a:lnSpc>
                <a:spcPct val="90000"/>
              </a:lnSpc>
              <a:spcBef>
                <a:spcPts val="349"/>
              </a:spcBef>
              <a:buClr>
                <a:srgbClr val="e00000"/>
              </a:buClr>
              <a:buFont typeface="Frutiger 66 BoldItalic"/>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66 BoldItalic"/>
              </a:rPr>
              <a:t>Continue discussions with TEPCO</a:t>
            </a:r>
            <a:endParaRPr b="0" lang="en-US" sz="1400" strike="noStrike" u="none">
              <a:solidFill>
                <a:srgbClr val="000000"/>
              </a:solidFill>
              <a:effectLst/>
              <a:uFillTx/>
              <a:latin typeface="Frutiger 66 BoldItalic"/>
            </a:endParaRPr>
          </a:p>
          <a:p>
            <a:pPr lvl="2" marL="1143000" indent="-228600">
              <a:lnSpc>
                <a:spcPct val="90000"/>
              </a:lnSpc>
              <a:spcBef>
                <a:spcPts val="349"/>
              </a:spcBef>
              <a:buClr>
                <a:srgbClr val="e00000"/>
              </a:buClr>
              <a:buFont typeface="Frutiger 66 BoldItalic"/>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66 BoldItalic"/>
              </a:rPr>
              <a:t>Commence similar dialogue with large industrial associations and Keidanren</a:t>
            </a:r>
            <a:endParaRPr b="0" lang="en-US" sz="1400" strike="noStrike" u="none">
              <a:solidFill>
                <a:srgbClr val="000000"/>
              </a:solidFill>
              <a:effectLst/>
              <a:uFillTx/>
              <a:latin typeface="Frutiger 66 BoldItalic"/>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New Entrants: </a:t>
            </a:r>
            <a:r>
              <a:rPr b="0" lang="en-US" sz="1400" strike="noStrike" u="none">
                <a:solidFill>
                  <a:srgbClr val="000000"/>
                </a:solidFill>
                <a:effectLst/>
                <a:uFillTx/>
                <a:latin typeface="Frutiger 55 Roman"/>
              </a:rPr>
              <a:t>Form new entrants</a:t>
            </a:r>
            <a:r>
              <a:rPr b="0" lang="en-US" sz="16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group</a:t>
            </a:r>
            <a:endParaRPr b="0" lang="en-US" sz="1400" strike="noStrike" u="none">
              <a:solidFill>
                <a:srgbClr val="000000"/>
              </a:solidFill>
              <a:effectLst/>
              <a:uFillTx/>
              <a:latin typeface="Frutiger 55 Roman"/>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External:</a:t>
            </a:r>
            <a:endParaRPr b="0" lang="en-US" sz="1600" strike="noStrike" u="none">
              <a:solidFill>
                <a:srgbClr val="000000"/>
              </a:solidFill>
              <a:effectLst/>
              <a:uFillTx/>
              <a:latin typeface="Frutiger 55 Roman"/>
            </a:endParaRPr>
          </a:p>
          <a:p>
            <a:pPr lvl="2" marL="1143000" indent="-228600">
              <a:lnSpc>
                <a:spcPct val="90000"/>
              </a:lnSpc>
              <a:spcBef>
                <a:spcPts val="349"/>
              </a:spcBef>
              <a:buClr>
                <a:srgbClr val="e00000"/>
              </a:buClr>
              <a:buFont typeface="Frutiger 66 BoldItalic"/>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66 BoldItalic"/>
              </a:rPr>
              <a:t>Secure a private sector seat at the proposed Japan/ US deregulation round table</a:t>
            </a:r>
            <a:endParaRPr b="0" lang="en-US" sz="1400" strike="noStrike" u="none">
              <a:solidFill>
                <a:srgbClr val="000000"/>
              </a:solidFill>
              <a:effectLst/>
              <a:uFillTx/>
              <a:latin typeface="Frutiger 66 BoldItalic"/>
            </a:endParaRPr>
          </a:p>
          <a:p>
            <a:pPr lvl="2" marL="1143000" indent="-228600">
              <a:lnSpc>
                <a:spcPct val="90000"/>
              </a:lnSpc>
              <a:spcBef>
                <a:spcPts val="349"/>
              </a:spcBef>
              <a:buClr>
                <a:srgbClr val="e00000"/>
              </a:buClr>
              <a:buFont typeface="Frutiger 66 BoldItalic"/>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66 BoldItalic"/>
              </a:rPr>
              <a:t>Refocus APEC EWG Business Network on e-commerce issues</a:t>
            </a:r>
            <a:endParaRPr b="0" lang="en-US" sz="1400" strike="noStrike" u="none">
              <a:solidFill>
                <a:srgbClr val="000000"/>
              </a:solidFill>
              <a:effectLst/>
              <a:uFillTx/>
              <a:latin typeface="Frutiger 66 BoldItalic"/>
            </a:endParaRPr>
          </a:p>
        </p:txBody>
      </p:sp>
      <p:sp>
        <p:nvSpPr>
          <p:cNvPr id="4" name="PlaceHolder 3"/>
          <p:cNvSpPr>
            <a:spLocks noGrp="1"/>
          </p:cNvSpPr>
          <p:nvPr>
            <p:ph type="sldNum" idx="1"/>
          </p:nvPr>
        </p:nvSpPr>
        <p:spPr/>
        <p:txBody>
          <a:bodyPr/>
          <a:p>
            <a:fld id="{C8A0C8B6-98AC-4CEC-80EE-869C8459C92C}"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3" name=""/>
          <p:cNvSpPr/>
          <p:nvPr/>
        </p:nvSpPr>
        <p:spPr>
          <a:xfrm>
            <a:off x="1905120" y="2286000"/>
            <a:ext cx="7010280" cy="11430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3399ff"/>
                </a:solidFill>
                <a:effectLst/>
                <a:uFillTx/>
                <a:latin typeface="Verdana"/>
                <a:ea typeface="ＭＳ Ｐゴシック"/>
              </a:rPr>
              <a:t>PUBLIC RELATIONS</a:t>
            </a: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EA76CD07-4008-4FD2-9766-11F8C2B7BC25}" type="slidenum">
              <a:t>34</a:t>
            </a:fld>
          </a:p>
        </p:txBody>
      </p:sp>
    </p:spTree>
  </p:cSld>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4" name=""/>
          <p:cNvSpPr/>
          <p:nvPr/>
        </p:nvSpPr>
        <p:spPr>
          <a:xfrm>
            <a:off x="1905120" y="1828800"/>
            <a:ext cx="6807240" cy="350532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Current Environment – </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Media is a powerful force in Japan</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0B2BDDC9-BCDD-410C-A600-48AF65C2C18A}"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5"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ea typeface="MS Mincho"/>
              </a:rPr>
              <a:t>Media is a Powerful Force in Japan</a:t>
            </a:r>
            <a:endParaRPr b="0" i="1" lang="en-US" sz="2400" strike="noStrike" u="none">
              <a:solidFill>
                <a:srgbClr val="000000"/>
              </a:solidFill>
              <a:effectLst/>
              <a:uFillTx/>
              <a:latin typeface="Frutiger 66 BoldItalic"/>
            </a:endParaRPr>
          </a:p>
        </p:txBody>
      </p:sp>
      <p:sp>
        <p:nvSpPr>
          <p:cNvPr id="206" name="PlaceHolder 2"/>
          <p:cNvSpPr>
            <a:spLocks noGrp="1"/>
          </p:cNvSpPr>
          <p:nvPr>
            <p:ph/>
          </p:nvPr>
        </p:nvSpPr>
        <p:spPr>
          <a:xfrm>
            <a:off x="1657080" y="1422360"/>
            <a:ext cx="7483320" cy="4114800"/>
          </a:xfrm>
          <a:prstGeom prst="rect">
            <a:avLst/>
          </a:prstGeom>
          <a:noFill/>
          <a:ln w="0">
            <a:noFill/>
          </a:ln>
        </p:spPr>
        <p:txBody>
          <a:bodyPr lIns="90000" rIns="90000" tIns="46800" bIns="46800" anchor="t">
            <a:normAutofit/>
          </a:bodyPr>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lnSpc>
                <a:spcPct val="90000"/>
              </a:lnSpc>
              <a:spcBef>
                <a:spcPts val="400"/>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The Japanese media market has some 124 daily newspapers, over 6,000 trade papers and more than 2,000 magazines</a:t>
            </a:r>
            <a:endParaRPr b="0" lang="en-US" sz="1600" strike="noStrike" u="none">
              <a:solidFill>
                <a:srgbClr val="000000"/>
              </a:solidFill>
              <a:effectLst/>
              <a:uFillTx/>
              <a:latin typeface="Frutiger 55 Roman"/>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lnSpc>
                <a:spcPct val="90000"/>
              </a:lnSpc>
              <a:spcBef>
                <a:spcPts val="400"/>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Per capita newspaper circulation rates in Japan are among the highest in the world.  The major five newspapers – Yomiuri, Asahi, Mainichi, Sankei and Nikkei – account for around 60% of the total circulation </a:t>
            </a:r>
            <a:endParaRPr b="0" lang="en-US" sz="1600" strike="noStrike" u="none">
              <a:solidFill>
                <a:srgbClr val="000000"/>
              </a:solidFill>
              <a:effectLst/>
              <a:uFillTx/>
              <a:latin typeface="Frutiger 55 Roman"/>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lnSpc>
                <a:spcPct val="90000"/>
              </a:lnSpc>
              <a:spcBef>
                <a:spcPts val="400"/>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94% of population watches TV</a:t>
            </a:r>
            <a:endParaRPr b="0" lang="en-US" sz="1600" strike="noStrike" u="none">
              <a:solidFill>
                <a:srgbClr val="000000"/>
              </a:solidFill>
              <a:effectLst/>
              <a:uFillTx/>
              <a:latin typeface="Frutiger 55 Roman"/>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lnSpc>
                <a:spcPct val="90000"/>
              </a:lnSpc>
              <a:spcBef>
                <a:spcPts val="400"/>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Internet users should triple by 2003 to 60 million</a:t>
            </a:r>
            <a:endParaRPr b="0" lang="en-US" sz="1600" strike="noStrike" u="none">
              <a:solidFill>
                <a:srgbClr val="000000"/>
              </a:solidFill>
              <a:effectLst/>
              <a:uFillTx/>
              <a:latin typeface="Frutiger 55 Roman"/>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lnSpc>
                <a:spcPct val="90000"/>
              </a:lnSpc>
              <a:spcBef>
                <a:spcPts val="400"/>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ＭＳ Ｐゴシック"/>
              </a:rPr>
              <a:t>Knowledge of trends, industry deregulations, market leaders, Japanese local mindset is a key to the success.  Relationships with leading media and government officials are a critical factor.</a:t>
            </a:r>
            <a:endParaRPr b="0" lang="en-US" sz="1600" strike="noStrike" u="none">
              <a:solidFill>
                <a:srgbClr val="000000"/>
              </a:solidFill>
              <a:effectLst/>
              <a:uFillTx/>
              <a:latin typeface="Frutiger 55 Roman"/>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FDF2FAA0-4580-4DB2-9DA4-01FA8F6F3D48}"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7" name="PlaceHolder 1"/>
          <p:cNvSpPr>
            <a:spLocks noGrp="1"/>
          </p:cNvSpPr>
          <p:nvPr>
            <p:ph type="title"/>
          </p:nvPr>
        </p:nvSpPr>
        <p:spPr>
          <a:xfrm>
            <a:off x="1650600" y="304920"/>
            <a:ext cx="76453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ea typeface="ＭＳ Ｐゴシック"/>
              </a:rPr>
              <a:t>Press Club system is a unique aspect to the Japanese media practice</a:t>
            </a:r>
            <a:endParaRPr b="0" i="1" lang="en-US" sz="2400" strike="noStrike" u="none">
              <a:solidFill>
                <a:srgbClr val="000000"/>
              </a:solidFill>
              <a:effectLst/>
              <a:uFillTx/>
              <a:latin typeface="Frutiger 66 BoldItalic"/>
            </a:endParaRPr>
          </a:p>
        </p:txBody>
      </p:sp>
      <p:sp>
        <p:nvSpPr>
          <p:cNvPr id="208" name="PlaceHolder 2"/>
          <p:cNvSpPr>
            <a:spLocks noGrp="1"/>
          </p:cNvSpPr>
          <p:nvPr>
            <p:ph/>
          </p:nvPr>
        </p:nvSpPr>
        <p:spPr>
          <a:xfrm>
            <a:off x="1657080" y="1422360"/>
            <a:ext cx="7483320" cy="4114800"/>
          </a:xfrm>
          <a:prstGeom prst="rect">
            <a:avLst/>
          </a:prstGeom>
          <a:noFill/>
          <a:ln w="0">
            <a:noFill/>
          </a:ln>
        </p:spPr>
        <p:txBody>
          <a:bodyPr lIns="90000" rIns="90000" tIns="46800" bIns="46800" anchor="t">
            <a:normAutofit/>
          </a:bodyPr>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Press clubs are media groups attached to various government agencies and industry associations</a:t>
            </a:r>
            <a:endParaRPr b="0" lang="en-US" sz="1600" strike="noStrike" u="none">
              <a:solidFill>
                <a:srgbClr val="000000"/>
              </a:solidFill>
              <a:effectLst/>
              <a:uFillTx/>
              <a:latin typeface="Frutiger 55 Roman"/>
            </a:endParaRPr>
          </a:p>
          <a:p>
            <a:pPr lvl="1" marL="743040" indent="-285840">
              <a:spcBef>
                <a:spcPts val="349"/>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Press club members have exclusive and immediate access to news, but they must proceed according to the restrictive rules of each club</a:t>
            </a:r>
            <a:endParaRPr b="0" lang="en-US" sz="1400" strike="noStrike" u="none">
              <a:solidFill>
                <a:srgbClr val="000000"/>
              </a:solidFill>
              <a:effectLst/>
              <a:uFillTx/>
              <a:latin typeface="Frutiger 55 Roman"/>
            </a:endParaRPr>
          </a:p>
          <a:p>
            <a:pPr lvl="1" marL="743040" indent="-285840">
              <a:spcBef>
                <a:spcPts val="349"/>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The Press Club is notionally a working “beat” of reporters</a:t>
            </a:r>
            <a:endParaRPr b="0" lang="en-US" sz="1400" strike="noStrike" u="none">
              <a:solidFill>
                <a:srgbClr val="000000"/>
              </a:solidFill>
              <a:effectLst/>
              <a:uFillTx/>
              <a:latin typeface="Frutiger 55 Roman"/>
            </a:endParaRPr>
          </a:p>
          <a:p>
            <a:pPr lvl="1" marL="743040" indent="-285840">
              <a:spcBef>
                <a:spcPts val="349"/>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As often as once every 18 months a journalist will be moved from covering the certain beat to another</a:t>
            </a:r>
            <a:endParaRPr b="0" lang="en-US" sz="1400" strike="noStrike" u="none">
              <a:solidFill>
                <a:srgbClr val="000000"/>
              </a:solidFill>
              <a:effectLst/>
              <a:uFillTx/>
              <a:latin typeface="Frutiger 55 Roman"/>
            </a:endParaRPr>
          </a:p>
          <a:p>
            <a:pPr lvl="1" marL="743040" indent="-285840">
              <a:spcBef>
                <a:spcPts val="349"/>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The system means that few Japanese journalists working at general newspapers become true specialist in a particular field</a:t>
            </a:r>
            <a:endParaRPr b="0" lang="en-US" sz="1400" strike="noStrike" u="none">
              <a:solidFill>
                <a:srgbClr val="000000"/>
              </a:solidFill>
              <a:effectLst/>
              <a:uFillTx/>
              <a:latin typeface="Frutiger 55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ＭＳ Ｐゴシック"/>
              </a:rPr>
              <a:t>Enron has been assigned to the Energy press club</a:t>
            </a:r>
            <a:endParaRPr b="0" lang="en-US" sz="1600" strike="noStrike" u="none">
              <a:solidFill>
                <a:srgbClr val="000000"/>
              </a:solidFill>
              <a:effectLst/>
              <a:uFillTx/>
              <a:latin typeface="Frutiger 55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lnSpc>
                <a:spcPct val="100000"/>
              </a:lnSpc>
              <a:spcBef>
                <a:spcPts val="3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ＭＳ Ｐゴシック"/>
              </a:rPr>
              <a:t>	</a:t>
            </a:r>
            <a:endParaRPr b="0" lang="en-US" sz="13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FB617C48-60D7-4D46-A14A-2F9160A0179A}"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9" name="PlaceHolder 1"/>
          <p:cNvSpPr>
            <a:spLocks noGrp="1"/>
          </p:cNvSpPr>
          <p:nvPr>
            <p:ph type="title"/>
          </p:nvPr>
        </p:nvSpPr>
        <p:spPr>
          <a:xfrm>
            <a:off x="1650600" y="304920"/>
            <a:ext cx="779796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ea typeface="Times New Roman"/>
              </a:rPr>
              <a:t>Public Debate on deregulation stimulated by California</a:t>
            </a:r>
            <a:endParaRPr b="0" i="1" lang="en-US" sz="2400" strike="noStrike" u="none">
              <a:solidFill>
                <a:srgbClr val="000000"/>
              </a:solidFill>
              <a:effectLst/>
              <a:uFillTx/>
              <a:latin typeface="Frutiger 66 BoldItalic"/>
            </a:endParaRPr>
          </a:p>
        </p:txBody>
      </p:sp>
      <p:sp>
        <p:nvSpPr>
          <p:cNvPr id="210" name="PlaceHolder 2"/>
          <p:cNvSpPr>
            <a:spLocks noGrp="1"/>
          </p:cNvSpPr>
          <p:nvPr>
            <p:ph/>
          </p:nvPr>
        </p:nvSpPr>
        <p:spPr>
          <a:xfrm>
            <a:off x="1657080" y="1422360"/>
            <a:ext cx="7483320" cy="4114800"/>
          </a:xfrm>
          <a:prstGeom prst="rect">
            <a:avLst/>
          </a:prstGeom>
          <a:noFill/>
          <a:ln w="0">
            <a:noFill/>
          </a:ln>
        </p:spPr>
        <p:txBody>
          <a:bodyPr lIns="90000" rIns="90000" tIns="46800" bIns="46800" anchor="t">
            <a:normAutofit/>
          </a:bodyPr>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Frutiger 55 Roman"/>
            </a:endParaRPr>
          </a:p>
          <a:p>
            <a:pPr marL="343080" indent="-34308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ea typeface="Times New Roman"/>
              </a:rPr>
              <a:t>Generally accurate reporting on California</a:t>
            </a:r>
            <a:endParaRPr b="0" lang="en-US" sz="1800" strike="noStrike" u="none">
              <a:solidFill>
                <a:srgbClr val="000000"/>
              </a:solidFill>
              <a:effectLst/>
              <a:uFillTx/>
              <a:latin typeface="Frutiger 55 Roman"/>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Frutiger 55 Roman"/>
            </a:endParaRPr>
          </a:p>
          <a:p>
            <a:pPr marL="343080" indent="-34308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ea typeface="Times New Roman"/>
              </a:rPr>
              <a:t>Still insufficient public awareness about benefits of deregulation</a:t>
            </a:r>
            <a:endParaRPr b="0" lang="en-US" sz="1800" strike="noStrike" u="none">
              <a:solidFill>
                <a:srgbClr val="000000"/>
              </a:solidFill>
              <a:effectLst/>
              <a:uFillTx/>
              <a:latin typeface="Frutiger 55 Roman"/>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Frutiger 55 Roman"/>
            </a:endParaRPr>
          </a:p>
          <a:p>
            <a:pPr marL="343080" indent="-34308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ea typeface="ＭＳ Ｐゴシック"/>
              </a:rPr>
              <a:t>Enron maintains the center of public attention</a:t>
            </a:r>
            <a:endParaRPr b="0" lang="en-US" sz="18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Threat to incumbent utilities</a:t>
            </a:r>
            <a:endParaRPr b="0" lang="en-US" sz="16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Often described as “Black Ship”, “Fly-by-Night”, “Cream Skimmer”</a:t>
            </a:r>
            <a:endParaRPr b="0" lang="en-US" sz="16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Complex corporate structure –EJ, EBS, E Power, Corp., Europe</a:t>
            </a:r>
            <a:endParaRPr b="0" lang="en-US" sz="16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Enron’s innovative solutions - hard to implement in Japan</a:t>
            </a:r>
            <a:endParaRPr b="0" lang="en-US" sz="16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Enron close to the U.S. government</a:t>
            </a:r>
            <a:endParaRPr b="0" lang="en-US" sz="16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5857C5BA-AE85-47DD-B76E-409F927C298C}"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1" name=""/>
          <p:cNvSpPr/>
          <p:nvPr/>
        </p:nvSpPr>
        <p:spPr>
          <a:xfrm>
            <a:off x="1905120" y="1828800"/>
            <a:ext cx="7619760" cy="350532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A Strategy for Education and Understanding</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A8DFF0F2-DF1C-4EC8-B9DE-2A879D6CC618}"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1600200" y="380520"/>
            <a:ext cx="7642080" cy="8384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ea typeface="ＭＳ Ｐゴシック"/>
              </a:rPr>
              <a:t>A Rare Period of Fundamental Change</a:t>
            </a:r>
            <a:endParaRPr b="0" i="1" lang="en-US" sz="2400" strike="noStrike" u="none">
              <a:solidFill>
                <a:srgbClr val="000000"/>
              </a:solidFill>
              <a:effectLst/>
              <a:uFillTx/>
              <a:latin typeface="Frutiger 66 BoldItalic"/>
            </a:endParaRPr>
          </a:p>
        </p:txBody>
      </p:sp>
      <p:sp>
        <p:nvSpPr>
          <p:cNvPr id="30" name="PlaceHolder 2"/>
          <p:cNvSpPr>
            <a:spLocks noGrp="1"/>
          </p:cNvSpPr>
          <p:nvPr>
            <p:ph/>
          </p:nvPr>
        </p:nvSpPr>
        <p:spPr>
          <a:xfrm>
            <a:off x="1600200" y="1600200"/>
            <a:ext cx="7642080" cy="4114800"/>
          </a:xfrm>
          <a:prstGeom prst="rect">
            <a:avLst/>
          </a:prstGeom>
          <a:noFill/>
          <a:ln w="0">
            <a:noFill/>
          </a:ln>
        </p:spPr>
        <p:txBody>
          <a:bodyPr lIns="90000" rIns="90000" tIns="46800" bIns="46800" anchor="t">
            <a:normAutofit/>
          </a:bodyPr>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Arial Unicode MS"/>
              </a:rPr>
              <a:t>Japan as an island nation with a homogeneous society resists swift change</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Arial Unicode MS"/>
              </a:rPr>
              <a:t>Significant social, economic and cultural changes rarely occur in Japan:</a:t>
            </a:r>
            <a:endParaRPr b="0" lang="en-US" sz="16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Arial Unicode MS"/>
              </a:rPr>
              <a:t>Arrival of Buddhist culture from Korea and China - 6th century</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Arial Unicode MS"/>
              </a:rPr>
              <a:t>American “Black Ships” - 1850’s</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Arial Unicode MS"/>
              </a:rPr>
              <a:t>Allied Occupation  </a:t>
            </a:r>
            <a:endParaRPr b="0" lang="en-US" sz="1400" strike="noStrike" u="none">
              <a:solidFill>
                <a:srgbClr val="000000"/>
              </a:solidFill>
              <a:effectLst/>
              <a:uFillTx/>
              <a:latin typeface="Frutiger 55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Arial Unicode MS"/>
              </a:rPr>
              <a:t>Japan is currently undergoing fundamental changes of a similar scale</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Arial Unicode MS"/>
              </a:rPr>
              <a:t>Japan is again using external forces to remodel and modernize its system</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9FD943E1-D23E-456C-BAE4-FA3D9C23FBC6}"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2"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Progress in 2000</a:t>
            </a:r>
            <a:endParaRPr b="0" i="1" lang="en-US" sz="2400" strike="noStrike" u="none">
              <a:solidFill>
                <a:srgbClr val="000000"/>
              </a:solidFill>
              <a:effectLst/>
              <a:uFillTx/>
              <a:latin typeface="Frutiger 66 BoldItalic"/>
            </a:endParaRPr>
          </a:p>
        </p:txBody>
      </p:sp>
      <p:sp>
        <p:nvSpPr>
          <p:cNvPr id="213" name="PlaceHolder 2"/>
          <p:cNvSpPr>
            <a:spLocks noGrp="1"/>
          </p:cNvSpPr>
          <p:nvPr>
            <p:ph/>
          </p:nvPr>
        </p:nvSpPr>
        <p:spPr>
          <a:xfrm>
            <a:off x="1657080" y="1422360"/>
            <a:ext cx="7483320" cy="4114800"/>
          </a:xfrm>
          <a:prstGeom prst="rect">
            <a:avLst/>
          </a:prstGeom>
          <a:noFill/>
          <a:ln w="0">
            <a:noFill/>
          </a:ln>
        </p:spPr>
        <p:txBody>
          <a:bodyPr lIns="90000" rIns="90000" tIns="46800" bIns="46800" anchor="t">
            <a:normAutofit fontScale="85000" lnSpcReduction="19999"/>
          </a:bodyPr>
          <a:p>
            <a:pPr marL="343080" indent="-343080">
              <a:lnSpc>
                <a:spcPct val="90000"/>
              </a:lnSpc>
              <a:spcBef>
                <a:spcPts val="400"/>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Recent initiatives commenced in October with:</a:t>
            </a:r>
            <a:endParaRPr b="0" lang="en-US" sz="1600" strike="noStrike" u="none">
              <a:solidFill>
                <a:srgbClr val="000000"/>
              </a:solidFill>
              <a:effectLst/>
              <a:uFillTx/>
              <a:latin typeface="Frutiger 55 Roman"/>
            </a:endParaRPr>
          </a:p>
          <a:p>
            <a:pPr lvl="1" marL="743040" indent="-285840">
              <a:lnSpc>
                <a:spcPct val="90000"/>
              </a:lnSpc>
              <a:spcBef>
                <a:spcPts val="349"/>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Office opening and press conference</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Enron Japan website </a:t>
            </a:r>
            <a:endParaRPr b="0" lang="en-US" sz="1400" strike="noStrike" u="none">
              <a:solidFill>
                <a:srgbClr val="000000"/>
              </a:solidFill>
              <a:effectLst/>
              <a:uFillTx/>
              <a:latin typeface="Frutiger 55 Roman"/>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400"/>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Enron Japan Website</a:t>
            </a:r>
            <a:endParaRPr b="0" lang="en-US" sz="1600" strike="noStrike" u="none">
              <a:solidFill>
                <a:srgbClr val="000000"/>
              </a:solidFill>
              <a:effectLst/>
              <a:uFillTx/>
              <a:latin typeface="Frutiger 55 Roman"/>
            </a:endParaRPr>
          </a:p>
          <a:p>
            <a:pPr lvl="1" marL="743040" indent="-285840">
              <a:lnSpc>
                <a:spcPct val="90000"/>
              </a:lnSpc>
              <a:spcBef>
                <a:spcPts val="349"/>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Over 2000 visits per week</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More than brochureware: provides information to a market generally starved of information</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Site is fully bilingual with Japanese language the predominant site</a:t>
            </a:r>
            <a:endParaRPr b="0" lang="en-US" sz="1400" strike="noStrike" u="none">
              <a:solidFill>
                <a:srgbClr val="000000"/>
              </a:solidFill>
              <a:effectLst/>
              <a:uFillTx/>
              <a:latin typeface="Frutiger 55 Roman"/>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lnSpc>
                <a:spcPct val="90000"/>
              </a:lnSpc>
              <a:spcBef>
                <a:spcPts val="400"/>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Building Good Relationships with Key Media and Opinion Leaders</a:t>
            </a:r>
            <a:endParaRPr b="0" lang="en-US" sz="1600" strike="noStrike" u="none">
              <a:solidFill>
                <a:srgbClr val="000000"/>
              </a:solidFill>
              <a:effectLst/>
              <a:uFillTx/>
              <a:latin typeface="Frutiger 55 Roman"/>
            </a:endParaRPr>
          </a:p>
          <a:p>
            <a:pPr lvl="1" marL="743040" indent="-285840">
              <a:lnSpc>
                <a:spcPct val="90000"/>
              </a:lnSpc>
              <a:spcBef>
                <a:spcPts val="349"/>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Commenced informal meetings with key journalists </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Provided several one-on-one interviews with senior management to selected media</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Building business relationships with the Nihon Keizai Shimbun (Nikkei)</a:t>
            </a:r>
            <a:r>
              <a:rPr b="0" lang="en-US" sz="1400" strike="noStrike" u="none">
                <a:solidFill>
                  <a:srgbClr val="000000"/>
                </a:solidFill>
                <a:effectLst/>
                <a:uFillTx/>
                <a:latin typeface="Frutiger 55 Roman"/>
                <a:ea typeface="ＭＳ Ｐゴシック"/>
              </a:rPr>
              <a:t> </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Accessing key opinion leaders such as academics and analysts</a:t>
            </a:r>
            <a:endParaRPr b="0" lang="en-US" sz="1400" strike="noStrike" u="none">
              <a:solidFill>
                <a:srgbClr val="000000"/>
              </a:solidFill>
              <a:effectLst/>
              <a:uFillTx/>
              <a:latin typeface="Frutiger 55 Roman"/>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349"/>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Increase in  informed media coverage of Enron Japan</a:t>
            </a: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349"/>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Established in-house media coverage system</a:t>
            </a: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349"/>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Reorganized PR consultant</a:t>
            </a: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40B5B287-3927-40DD-9D18-03DFACBE16CC}"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4"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12 Month Goals</a:t>
            </a:r>
            <a:endParaRPr b="0" i="1" lang="en-US" sz="2400" strike="noStrike" u="none">
              <a:solidFill>
                <a:srgbClr val="000000"/>
              </a:solidFill>
              <a:effectLst/>
              <a:uFillTx/>
              <a:latin typeface="Frutiger 66 BoldItalic"/>
            </a:endParaRPr>
          </a:p>
        </p:txBody>
      </p:sp>
      <p:sp>
        <p:nvSpPr>
          <p:cNvPr id="215" name="PlaceHolder 2"/>
          <p:cNvSpPr>
            <a:spLocks noGrp="1"/>
          </p:cNvSpPr>
          <p:nvPr>
            <p:ph/>
          </p:nvPr>
        </p:nvSpPr>
        <p:spPr>
          <a:xfrm>
            <a:off x="1657080" y="1422360"/>
            <a:ext cx="7483320" cy="4114800"/>
          </a:xfrm>
          <a:prstGeom prst="rect">
            <a:avLst/>
          </a:prstGeom>
          <a:noFill/>
          <a:ln w="0">
            <a:noFill/>
          </a:ln>
        </p:spPr>
        <p:txBody>
          <a:bodyPr lIns="90000" rIns="90000" tIns="46800" bIns="46800" anchor="t">
            <a:normAutofit/>
          </a:bodyPr>
          <a:p>
            <a:pPr marL="343080" indent="-34308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Media understanding of Enron</a:t>
            </a:r>
            <a:endParaRPr b="0" lang="en-US" sz="16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Enron is more than an energy company</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Enron provides long term value for countries</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Enron is customer focused</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E Power is not Enron Japan</a:t>
            </a:r>
            <a:endParaRPr b="0" lang="en-US" sz="1400" strike="noStrike" u="none">
              <a:solidFill>
                <a:srgbClr val="000000"/>
              </a:solidFill>
              <a:effectLst/>
              <a:uFillTx/>
              <a:latin typeface="Frutiger 55 Roman"/>
            </a:endParaRPr>
          </a:p>
          <a:p>
            <a:pPr lvl="1" marL="74304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Set agenda for deregulation debate</a:t>
            </a:r>
            <a:endParaRPr b="0" lang="en-US" sz="16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High electricity prices/economic benefits</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Electricity business is more than a public utility service</a:t>
            </a:r>
            <a:r>
              <a:rPr b="0" lang="en-US" sz="1600" strike="noStrike" u="none">
                <a:solidFill>
                  <a:srgbClr val="000000"/>
                </a:solidFill>
                <a:effectLst/>
                <a:uFillTx/>
                <a:latin typeface="Frutiger 55 Roman"/>
                <a:ea typeface="ＭＳ Ｐゴシック"/>
              </a:rPr>
              <a:t> </a:t>
            </a:r>
            <a:endParaRPr b="0" lang="en-US" sz="1600" strike="noStrike" u="none">
              <a:solidFill>
                <a:srgbClr val="000000"/>
              </a:solidFill>
              <a:effectLst/>
              <a:uFillTx/>
              <a:latin typeface="Frutiger 55 Roman"/>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Build Enron Japan Information Archive/Database</a:t>
            </a:r>
            <a:r>
              <a:rPr b="1" lang="en-US" sz="1600" strike="noStrike" u="none">
                <a:solidFill>
                  <a:srgbClr val="000000"/>
                </a:solidFill>
                <a:effectLst/>
                <a:uFillTx/>
                <a:latin typeface="Frutiger 55 Roman"/>
                <a:ea typeface="ＭＳ Ｐゴシック"/>
              </a:rPr>
              <a:t> </a:t>
            </a:r>
            <a:endParaRPr b="0" lang="en-US" sz="16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Develop in-house online news archive </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Build database of key individuals</a:t>
            </a:r>
            <a:r>
              <a:rPr b="0" lang="en-US" sz="1400" strike="noStrike" u="none">
                <a:solidFill>
                  <a:srgbClr val="000000"/>
                </a:solidFill>
                <a:effectLst/>
                <a:uFillTx/>
                <a:latin typeface="Frutiger 55 Roman"/>
                <a:ea typeface="ＭＳ Ｐゴシック"/>
              </a:rPr>
              <a:t> </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Track and follow regulatory environment, competitors’ activities, business trends and public recognition of Enron through analytical monitoring of the media coverage</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Presentation database </a:t>
            </a:r>
            <a:endParaRPr b="0" lang="en-US" sz="14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424B532F-E997-4714-A05B-7F1E59AE33C9}"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6"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12 Month Goals</a:t>
            </a:r>
            <a:endParaRPr b="0" i="1" lang="en-US" sz="2400" strike="noStrike" u="none">
              <a:solidFill>
                <a:srgbClr val="000000"/>
              </a:solidFill>
              <a:effectLst/>
              <a:uFillTx/>
              <a:latin typeface="Frutiger 66 BoldItalic"/>
            </a:endParaRPr>
          </a:p>
        </p:txBody>
      </p:sp>
      <p:sp>
        <p:nvSpPr>
          <p:cNvPr id="217" name="PlaceHolder 2"/>
          <p:cNvSpPr>
            <a:spLocks noGrp="1"/>
          </p:cNvSpPr>
          <p:nvPr>
            <p:ph/>
          </p:nvPr>
        </p:nvSpPr>
        <p:spPr>
          <a:xfrm>
            <a:off x="1657080" y="1422360"/>
            <a:ext cx="7483320" cy="4114800"/>
          </a:xfrm>
          <a:prstGeom prst="rect">
            <a:avLst/>
          </a:prstGeom>
          <a:noFill/>
          <a:ln w="0">
            <a:noFill/>
          </a:ln>
        </p:spPr>
        <p:txBody>
          <a:bodyPr lIns="90000" rIns="90000" tIns="46800" bIns="46800" anchor="t">
            <a:normAutofit/>
          </a:bodyPr>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Secure JV with Nikkei</a:t>
            </a:r>
            <a:endParaRPr b="0" lang="en-US" sz="16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Access to Nikkei online news through website</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Nikkei electricity</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“Nikkei on-line university”</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On-line credit service linking ECC</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Video streaming</a:t>
            </a:r>
            <a:endParaRPr b="0" lang="en-US" sz="1400" strike="noStrike" u="none">
              <a:solidFill>
                <a:srgbClr val="000000"/>
              </a:solidFill>
              <a:effectLst/>
              <a:uFillTx/>
              <a:latin typeface="Frutiger 55 Roman"/>
            </a:endParaRPr>
          </a:p>
          <a:p>
            <a:pPr lvl="1" marL="74304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Develop media and other relationships to facilitate two way information flow</a:t>
            </a:r>
            <a:endParaRPr b="0" lang="en-US" sz="1600" strike="noStrike" u="none">
              <a:solidFill>
                <a:srgbClr val="000000"/>
              </a:solidFill>
              <a:effectLst/>
              <a:uFillTx/>
              <a:latin typeface="Frutiger 55 Roman"/>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Develop on-line media site with Enron Japan brochure, CV’s, FAQ’s, etc</a:t>
            </a:r>
            <a:r>
              <a:rPr b="1" lang="en-US" sz="1800" strike="noStrike" u="none">
                <a:solidFill>
                  <a:srgbClr val="000000"/>
                </a:solidFill>
                <a:effectLst/>
                <a:uFillTx/>
                <a:latin typeface="Frutiger 55 Roman"/>
                <a:ea typeface="ＭＳ Ｐゴシック"/>
              </a:rPr>
              <a:t> </a:t>
            </a:r>
            <a:endParaRPr b="0" lang="en-US" sz="1800" strike="noStrike" u="none">
              <a:solidFill>
                <a:srgbClr val="000000"/>
              </a:solidFill>
              <a:effectLst/>
              <a:uFillTx/>
              <a:latin typeface="Frutiger 55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6EB5BB0A-2468-43E9-9A6B-78C78533AA2E}"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8"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ea typeface="ＭＳ Ｐゴシック"/>
              </a:rPr>
              <a:t>Implementation</a:t>
            </a:r>
            <a:endParaRPr b="0" i="1" lang="en-US" sz="2400" strike="noStrike" u="none">
              <a:solidFill>
                <a:srgbClr val="000000"/>
              </a:solidFill>
              <a:effectLst/>
              <a:uFillTx/>
              <a:latin typeface="Frutiger 66 BoldItalic"/>
            </a:endParaRPr>
          </a:p>
        </p:txBody>
      </p:sp>
      <p:sp>
        <p:nvSpPr>
          <p:cNvPr id="219" name="PlaceHolder 2"/>
          <p:cNvSpPr>
            <a:spLocks noGrp="1"/>
          </p:cNvSpPr>
          <p:nvPr>
            <p:ph/>
          </p:nvPr>
        </p:nvSpPr>
        <p:spPr>
          <a:xfrm>
            <a:off x="1657080" y="1422360"/>
            <a:ext cx="7483320" cy="4114800"/>
          </a:xfrm>
          <a:prstGeom prst="rect">
            <a:avLst/>
          </a:prstGeom>
          <a:noFill/>
          <a:ln w="0">
            <a:noFill/>
          </a:ln>
        </p:spPr>
        <p:txBody>
          <a:bodyPr lIns="90000" rIns="90000" tIns="46800" bIns="46800" anchor="t">
            <a:normAutofit/>
          </a:bodyPr>
          <a:p>
            <a:pPr marL="343080" indent="-34308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More pro-active targeted approach</a:t>
            </a:r>
            <a:r>
              <a:rPr b="0" lang="en-US" sz="1600" strike="noStrike" u="none">
                <a:solidFill>
                  <a:srgbClr val="000000"/>
                </a:solidFill>
                <a:effectLst/>
                <a:uFillTx/>
                <a:latin typeface="Frutiger 55 Roman"/>
                <a:ea typeface="ＭＳ Ｐゴシック"/>
              </a:rPr>
              <a:t> to media through mutual understanding</a:t>
            </a:r>
            <a:endParaRPr b="0" lang="en-US" sz="1600" strike="noStrike" u="none">
              <a:solidFill>
                <a:srgbClr val="000000"/>
              </a:solidFill>
              <a:effectLst/>
              <a:uFillTx/>
              <a:latin typeface="Frutiger 55 Roman"/>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Continue education program</a:t>
            </a:r>
            <a:r>
              <a:rPr b="0" lang="en-US" sz="1600" strike="noStrike" u="none">
                <a:solidFill>
                  <a:srgbClr val="000000"/>
                </a:solidFill>
                <a:effectLst/>
                <a:uFillTx/>
                <a:latin typeface="Frutiger 55 Roman"/>
                <a:ea typeface="ＭＳ Ｐゴシック"/>
              </a:rPr>
              <a:t> </a:t>
            </a:r>
            <a:endParaRPr b="0" lang="en-US" sz="16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Dissemination of information and key messages through interviews, website, seminars</a:t>
            </a:r>
            <a:r>
              <a:rPr b="0" lang="en-US" sz="1400" strike="noStrike" u="none">
                <a:solidFill>
                  <a:srgbClr val="000000"/>
                </a:solidFill>
                <a:effectLst/>
                <a:uFillTx/>
                <a:latin typeface="Frutiger 55 Roman"/>
                <a:ea typeface="ＭＳ Ｐゴシック"/>
              </a:rPr>
              <a:t> </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Judicious use of EJ website, and promotion of website by hard copy newsletter and enriching newsroom section</a:t>
            </a:r>
            <a:r>
              <a:rPr b="0" lang="en-US" sz="1400" strike="noStrike" u="none">
                <a:solidFill>
                  <a:srgbClr val="000000"/>
                </a:solidFill>
                <a:effectLst/>
                <a:uFillTx/>
                <a:latin typeface="Frutiger 55 Roman"/>
                <a:ea typeface="ＭＳ Ｐゴシック"/>
              </a:rPr>
              <a:t> </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Journalists visits to Houston</a:t>
            </a:r>
            <a:r>
              <a:rPr b="0" lang="en-US" sz="1400" strike="noStrike" u="none">
                <a:solidFill>
                  <a:srgbClr val="000000"/>
                </a:solidFill>
                <a:effectLst/>
                <a:uFillTx/>
                <a:latin typeface="Frutiger 55 Roman"/>
                <a:ea typeface="ＭＳ Ｐゴシック"/>
              </a:rPr>
              <a:t> </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Schedule small group media briefings &amp; gatherings 3 times a year</a:t>
            </a:r>
            <a:r>
              <a:rPr b="0" lang="en-US" sz="1400" strike="noStrike" u="none">
                <a:solidFill>
                  <a:srgbClr val="000000"/>
                </a:solidFill>
                <a:effectLst/>
                <a:uFillTx/>
                <a:latin typeface="Frutiger 55 Roman"/>
                <a:ea typeface="ＭＳ Ｐゴシック"/>
              </a:rPr>
              <a:t> </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Produce and update EJ press kits</a:t>
            </a:r>
            <a:r>
              <a:rPr b="0" lang="en-US" sz="1400" strike="noStrike" u="none">
                <a:solidFill>
                  <a:srgbClr val="000000"/>
                </a:solidFill>
                <a:effectLst/>
                <a:uFillTx/>
                <a:latin typeface="Frutiger 55 Roman"/>
                <a:ea typeface="ＭＳ Ｐゴシック"/>
              </a:rPr>
              <a:t> </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Analytical market information monitoring</a:t>
            </a:r>
            <a:r>
              <a:rPr b="0" lang="en-US" sz="1800" strike="noStrike" u="none">
                <a:solidFill>
                  <a:srgbClr val="000000"/>
                </a:solidFill>
                <a:effectLst/>
                <a:uFillTx/>
                <a:latin typeface="Frutiger 55 Roman"/>
                <a:ea typeface="MS Mincho"/>
              </a:rPr>
              <a:t> </a:t>
            </a:r>
            <a:endParaRPr b="0" lang="en-US" sz="18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Track and follow market trends through media and direct access to market sources</a:t>
            </a:r>
            <a:r>
              <a:rPr b="0" lang="en-US" sz="1400" strike="noStrike" u="none">
                <a:solidFill>
                  <a:srgbClr val="000000"/>
                </a:solidFill>
                <a:effectLst/>
                <a:uFillTx/>
                <a:latin typeface="Frutiger 55 Roman"/>
                <a:ea typeface="ＭＳ Ｐゴシック"/>
              </a:rPr>
              <a:t> </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Provide market intelligence to Enron Japan commercial groups</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Respond to opinions, editorials, issues, and media discussions </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Exploit opportunities for media coverage</a:t>
            </a:r>
            <a:endParaRPr b="0" lang="en-US" sz="1400" strike="noStrike" u="none">
              <a:solidFill>
                <a:srgbClr val="000000"/>
              </a:solidFill>
              <a:effectLst/>
              <a:uFillTx/>
              <a:latin typeface="Frutiger 55 Roman"/>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5654288C-84F2-4A17-9128-405BFC348F5F}"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0"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ea typeface="ＭＳ Ｐゴシック"/>
              </a:rPr>
              <a:t>Implementation</a:t>
            </a:r>
            <a:endParaRPr b="0" i="1" lang="en-US" sz="2400" strike="noStrike" u="none">
              <a:solidFill>
                <a:srgbClr val="000000"/>
              </a:solidFill>
              <a:effectLst/>
              <a:uFillTx/>
              <a:latin typeface="Frutiger 66 BoldItalic"/>
            </a:endParaRPr>
          </a:p>
        </p:txBody>
      </p:sp>
      <p:sp>
        <p:nvSpPr>
          <p:cNvPr id="221" name="PlaceHolder 2"/>
          <p:cNvSpPr>
            <a:spLocks noGrp="1"/>
          </p:cNvSpPr>
          <p:nvPr>
            <p:ph/>
          </p:nvPr>
        </p:nvSpPr>
        <p:spPr>
          <a:xfrm>
            <a:off x="1657080" y="1422360"/>
            <a:ext cx="7483320" cy="4114800"/>
          </a:xfrm>
          <a:prstGeom prst="rect">
            <a:avLst/>
          </a:prstGeom>
          <a:noFill/>
          <a:ln w="0">
            <a:noFill/>
          </a:ln>
        </p:spPr>
        <p:txBody>
          <a:bodyPr lIns="90000" rIns="90000" tIns="46800" bIns="46800" anchor="t">
            <a:normAutofit/>
          </a:bodyPr>
          <a:p>
            <a:pPr marL="343080" indent="-34308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MS Mincho"/>
              </a:rPr>
              <a:t>Increased participation in industry/academic seminars</a:t>
            </a:r>
            <a:r>
              <a:rPr b="0" lang="en-US" sz="1800" strike="noStrike" u="none">
                <a:solidFill>
                  <a:srgbClr val="000000"/>
                </a:solidFill>
                <a:effectLst/>
                <a:uFillTx/>
                <a:latin typeface="Frutiger 55 Roman"/>
                <a:ea typeface="ＭＳ Ｐゴシック"/>
              </a:rPr>
              <a:t> </a:t>
            </a:r>
            <a:endParaRPr b="0" lang="en-US" sz="18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Understand the public debate and issues</a:t>
            </a:r>
            <a:r>
              <a:rPr b="0" lang="en-US" sz="1400" strike="noStrike" u="none">
                <a:solidFill>
                  <a:srgbClr val="000000"/>
                </a:solidFill>
                <a:effectLst/>
                <a:uFillTx/>
                <a:latin typeface="Frutiger 55 Roman"/>
                <a:ea typeface="ＭＳ Ｐゴシック"/>
              </a:rPr>
              <a:t> </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Position Enron Japan as an involved authority</a:t>
            </a:r>
            <a:r>
              <a:rPr b="0" lang="en-US" sz="1400" strike="noStrike" u="none">
                <a:solidFill>
                  <a:srgbClr val="000000"/>
                </a:solidFill>
                <a:effectLst/>
                <a:uFillTx/>
                <a:latin typeface="Frutiger 55 Roman"/>
                <a:ea typeface="ＭＳ Ｐゴシック"/>
              </a:rPr>
              <a:t> </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Build relationships with media, academics, industrials and opinion leaders</a:t>
            </a:r>
            <a:endParaRPr b="0" lang="en-US" sz="1400" strike="noStrike" u="none">
              <a:solidFill>
                <a:srgbClr val="000000"/>
              </a:solidFill>
              <a:effectLst/>
              <a:uFillTx/>
              <a:latin typeface="Frutiger 55 Roman"/>
            </a:endParaRPr>
          </a:p>
          <a:p>
            <a:pPr lvl="1" marL="74304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Frutiger 55 Roman"/>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ＭＳ Ｐゴシック"/>
              </a:rPr>
              <a:t>Increased use of senior Enron management</a:t>
            </a:r>
            <a:endParaRPr b="0" lang="en-US" sz="1600" strike="noStrike" u="none">
              <a:solidFill>
                <a:srgbClr val="000000"/>
              </a:solidFill>
              <a:effectLst/>
              <a:uFillTx/>
              <a:latin typeface="Frutiger 55 Roman"/>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ＭＳ Ｐゴシック"/>
              </a:rPr>
              <a:t>Community involvement</a:t>
            </a:r>
            <a:endParaRPr b="0" lang="en-US" sz="16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2 major social functions sponsorships – sporting / art</a:t>
            </a:r>
            <a:r>
              <a:rPr b="0" lang="en-US" sz="1400" strike="noStrike" u="none">
                <a:solidFill>
                  <a:srgbClr val="000000"/>
                </a:solidFill>
                <a:effectLst/>
                <a:uFillTx/>
                <a:latin typeface="Frutiger 55 Roman"/>
                <a:ea typeface="ＭＳ Ｐゴシック"/>
              </a:rPr>
              <a:t> </a:t>
            </a:r>
            <a:endParaRPr b="0" lang="en-US" sz="1400" strike="noStrike" u="none">
              <a:solidFill>
                <a:srgbClr val="000000"/>
              </a:solidFill>
              <a:effectLst/>
              <a:uFillTx/>
              <a:latin typeface="Frutiger 55 Roman"/>
            </a:endParaRPr>
          </a:p>
          <a:p>
            <a:pPr lvl="1" marL="743040" indent="-285840">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Mincho"/>
              </a:rPr>
              <a:t>Online B2B Entertainment (coordinate with EBS)</a:t>
            </a:r>
            <a:endParaRPr b="0" lang="en-US" sz="14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072C0909-2AA1-4699-9F4A-6A9E3CBCB31E}" type="slidenum">
              <a:t>44</a:t>
            </a:fld>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2" name=""/>
          <p:cNvSpPr/>
          <p:nvPr/>
        </p:nvSpPr>
        <p:spPr>
          <a:xfrm>
            <a:off x="1905120" y="2286000"/>
            <a:ext cx="7010280" cy="11430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3399ff"/>
                </a:solidFill>
                <a:effectLst/>
                <a:uFillTx/>
                <a:latin typeface="Verdana"/>
                <a:ea typeface="ＭＳ Ｐゴシック"/>
              </a:rPr>
              <a:t>APPENDIX</a:t>
            </a: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0E40664C-3983-436B-822A-C52E5DF318FB}" type="slidenum">
              <a:t>45</a:t>
            </a:fld>
          </a:p>
        </p:txBody>
      </p:sp>
    </p:spTree>
  </p:cSld>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3" name=""/>
          <p:cNvSpPr/>
          <p:nvPr/>
        </p:nvSpPr>
        <p:spPr>
          <a:xfrm>
            <a:off x="1905120" y="1828800"/>
            <a:ext cx="6807240" cy="350532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Challenging the shortcomings </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 Escalation of action on two issues</a:t>
            </a: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C1A070D8-0468-48E7-8A07-3821B2E2591A}" type="slidenum">
              <a:t>46</a:t>
            </a:fld>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4"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Economic Exchange</a:t>
            </a:r>
            <a:br>
              <a:rPr sz="2400"/>
            </a:br>
            <a:r>
              <a:rPr b="0" i="1" lang="en-US" sz="2000" strike="noStrike" u="none">
                <a:solidFill>
                  <a:srgbClr val="000000"/>
                </a:solidFill>
                <a:effectLst/>
                <a:uFillTx/>
                <a:latin typeface="Frutiger 66 BoldItalic"/>
              </a:rPr>
              <a:t>- The facts</a:t>
            </a:r>
            <a:r>
              <a:rPr b="0" i="1" lang="en-US" sz="2800" strike="noStrike" u="none">
                <a:solidFill>
                  <a:srgbClr val="000000"/>
                </a:solidFill>
                <a:effectLst/>
                <a:uFillTx/>
                <a:latin typeface="Frutiger 66 BoldItalic"/>
              </a:rPr>
              <a:t> </a:t>
            </a:r>
            <a:endParaRPr b="0" i="1" lang="en-US" sz="2800" strike="noStrike" u="none">
              <a:solidFill>
                <a:srgbClr val="000000"/>
              </a:solidFill>
              <a:effectLst/>
              <a:uFillTx/>
              <a:latin typeface="Frutiger 66 BoldItalic"/>
            </a:endParaRPr>
          </a:p>
        </p:txBody>
      </p:sp>
      <p:sp>
        <p:nvSpPr>
          <p:cNvPr id="225" name="PlaceHolder 2"/>
          <p:cNvSpPr>
            <a:spLocks noGrp="1"/>
          </p:cNvSpPr>
          <p:nvPr>
            <p:ph/>
          </p:nvPr>
        </p:nvSpPr>
        <p:spPr>
          <a:xfrm>
            <a:off x="1657080" y="1549440"/>
            <a:ext cx="7483320" cy="4851360"/>
          </a:xfrm>
          <a:prstGeom prst="rect">
            <a:avLst/>
          </a:prstGeom>
          <a:noFill/>
          <a:ln w="0">
            <a:noFill/>
          </a:ln>
        </p:spPr>
        <p:txBody>
          <a:bodyPr lIns="90000" rIns="90000" tIns="46800" bIns="46800" anchor="t">
            <a:normAutofit/>
          </a:bodyPr>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The Federation of Electric Power Utilities operates a day ahead exchange in which utilities can sell genuine surpluses of power to other utilities</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Energy is purchased in the exchange on a non-firm basis</a:t>
            </a:r>
            <a:endParaRPr b="0" lang="en-US" sz="16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Utilities must have the ability to supply power purchased in the exchange from there own sources if necessary</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The energy price is fixed at the difference between the total cost of generation of the selling utility and the buying utility</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Transmission and transfer charges are split between the seller and the buyer</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Times New Roman"/>
              </a:rPr>
              <a:t>Transmission losses are split between the seller and the buyer</a:t>
            </a:r>
            <a:endParaRPr b="0" lang="en-US" sz="16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6BAFA0B8-2287-4E80-B577-713656F0BF39}" type="slidenum">
              <a:t>47</a:t>
            </a:fld>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6"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Economic Exchange</a:t>
            </a:r>
            <a:br>
              <a:rPr sz="2400"/>
            </a:br>
            <a:r>
              <a:rPr b="0" i="1" lang="en-US" sz="2000" strike="noStrike" u="none">
                <a:solidFill>
                  <a:srgbClr val="000000"/>
                </a:solidFill>
                <a:effectLst/>
                <a:uFillTx/>
                <a:latin typeface="Frutiger 66 BoldItalic"/>
              </a:rPr>
              <a:t>- The facts</a:t>
            </a:r>
            <a:r>
              <a:rPr b="0" i="1" lang="en-US" sz="2800" strike="noStrike" u="none">
                <a:solidFill>
                  <a:srgbClr val="000000"/>
                </a:solidFill>
                <a:effectLst/>
                <a:uFillTx/>
                <a:latin typeface="Frutiger 66 BoldItalic"/>
              </a:rPr>
              <a:t> </a:t>
            </a:r>
            <a:endParaRPr b="0" i="1" lang="en-US" sz="2800" strike="noStrike" u="none">
              <a:solidFill>
                <a:srgbClr val="000000"/>
              </a:solidFill>
              <a:effectLst/>
              <a:uFillTx/>
              <a:latin typeface="Frutiger 66 BoldItalic"/>
            </a:endParaRPr>
          </a:p>
        </p:txBody>
      </p:sp>
      <p:sp>
        <p:nvSpPr>
          <p:cNvPr id="227" name="PlaceHolder 2"/>
          <p:cNvSpPr>
            <a:spLocks noGrp="1"/>
          </p:cNvSpPr>
          <p:nvPr>
            <p:ph/>
          </p:nvPr>
        </p:nvSpPr>
        <p:spPr>
          <a:xfrm>
            <a:off x="1657080" y="1549440"/>
            <a:ext cx="7715160" cy="4851360"/>
          </a:xfrm>
          <a:prstGeom prst="rect">
            <a:avLst/>
          </a:prstGeom>
          <a:noFill/>
          <a:ln w="0">
            <a:noFill/>
          </a:ln>
        </p:spPr>
        <p:txBody>
          <a:bodyPr lIns="90000" rIns="90000" tIns="46800" bIns="46800" anchor="t">
            <a:normAutofit/>
          </a:bodyPr>
          <a:p>
            <a:pPr marL="343080" indent="-343080" algn="just">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Arial"/>
              </a:rPr>
              <a:t>FEPC is modifying the exchange to expand trading and admit new entrants. Significantly:</a:t>
            </a:r>
            <a:endParaRPr b="0" lang="en-US" sz="1400" strike="noStrike" u="none">
              <a:solidFill>
                <a:srgbClr val="000000"/>
              </a:solidFill>
              <a:effectLst/>
              <a:uFillTx/>
              <a:latin typeface="Frutiger 55 Roman"/>
            </a:endParaRPr>
          </a:p>
          <a:p>
            <a:pPr lvl="2" marL="1143000" indent="-228600">
              <a:spcBef>
                <a:spcPts val="300"/>
              </a:spcBef>
              <a:buClr>
                <a:srgbClr val="e00000"/>
              </a:buClr>
              <a:buFont typeface="Frutiger 66 BoldItalic"/>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66 BoldItalic"/>
              </a:rPr>
              <a:t>Genuine surplus generation only</a:t>
            </a:r>
            <a:endParaRPr b="0" lang="en-US" sz="1200" strike="noStrike" u="none">
              <a:solidFill>
                <a:srgbClr val="000000"/>
              </a:solidFill>
              <a:effectLst/>
              <a:uFillTx/>
              <a:latin typeface="Frutiger 66 BoldItalic"/>
            </a:endParaRPr>
          </a:p>
          <a:p>
            <a:pPr lvl="2" marL="1143000" indent="-228600">
              <a:spcBef>
                <a:spcPts val="300"/>
              </a:spcBef>
              <a:buClr>
                <a:srgbClr val="e00000"/>
              </a:buClr>
              <a:buFont typeface="Frutiger 66 BoldItalic"/>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66 BoldItalic"/>
              </a:rPr>
              <a:t>Separate generation source needed</a:t>
            </a:r>
            <a:endParaRPr b="0" lang="en-US" sz="1200" strike="noStrike" u="none">
              <a:solidFill>
                <a:srgbClr val="000000"/>
              </a:solidFill>
              <a:effectLst/>
              <a:uFillTx/>
              <a:latin typeface="Frutiger 66 BoldItalic"/>
            </a:endParaRPr>
          </a:p>
          <a:p>
            <a:pPr lvl="2" marL="1143000" indent="-228600">
              <a:spcBef>
                <a:spcPts val="300"/>
              </a:spcBef>
              <a:buClr>
                <a:srgbClr val="e00000"/>
              </a:buClr>
              <a:buFont typeface="Frutiger 66 BoldItalic"/>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66 BoldItalic"/>
              </a:rPr>
              <a:t>Registration as SSEUB needed</a:t>
            </a:r>
            <a:endParaRPr b="0" lang="en-US" sz="1200" strike="noStrike" u="none">
              <a:solidFill>
                <a:srgbClr val="000000"/>
              </a:solidFill>
              <a:effectLst/>
              <a:uFillTx/>
              <a:latin typeface="Frutiger 66 BoldItalic"/>
            </a:endParaRPr>
          </a:p>
          <a:p>
            <a:pPr lvl="2" marL="1143000" indent="-228600">
              <a:spcBef>
                <a:spcPts val="300"/>
              </a:spcBef>
              <a:buClr>
                <a:srgbClr val="e00000"/>
              </a:buClr>
              <a:buFont typeface="Frutiger 66 BoldItalic"/>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66 BoldItalic"/>
              </a:rPr>
              <a:t>Fixed and fully loaded prices</a:t>
            </a:r>
            <a:endParaRPr b="0" lang="en-US" sz="1200" strike="noStrike" u="none">
              <a:solidFill>
                <a:srgbClr val="000000"/>
              </a:solidFill>
              <a:effectLst/>
              <a:uFillTx/>
              <a:latin typeface="Frutiger 66 BoldItalic"/>
            </a:endParaRPr>
          </a:p>
          <a:p>
            <a:pPr marL="343080" indent="0" algn="just">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gn="just">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Arial"/>
              </a:rPr>
              <a:t>Enron has unsuccessfully requested to be involved in the review</a:t>
            </a:r>
            <a:endParaRPr b="0" lang="en-US" sz="1400" strike="noStrike" u="none">
              <a:solidFill>
                <a:srgbClr val="000000"/>
              </a:solidFill>
              <a:effectLst/>
              <a:uFillTx/>
              <a:latin typeface="Frutiger 55 Roman"/>
            </a:endParaRPr>
          </a:p>
          <a:p>
            <a:pPr marL="343080" indent="0" algn="just">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gn="just">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Arial"/>
              </a:rPr>
              <a:t>In January Enron proposed minor modifications to the exchange. Under the proposal:</a:t>
            </a:r>
            <a:endParaRPr b="0" lang="en-US" sz="1400" strike="noStrike" u="none">
              <a:solidFill>
                <a:srgbClr val="000000"/>
              </a:solidFill>
              <a:effectLst/>
              <a:uFillTx/>
              <a:latin typeface="Frutiger 55 Roman"/>
            </a:endParaRPr>
          </a:p>
          <a:p>
            <a:pPr lvl="1" marL="743040" indent="-285840" algn="just">
              <a:lnSpc>
                <a:spcPct val="100000"/>
              </a:lnSpc>
              <a:spcBef>
                <a:spcPts val="300"/>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Mincho"/>
              </a:rPr>
              <a:t>Each exchange participant makes bids and offers</a:t>
            </a:r>
            <a:endParaRPr b="0" lang="en-US" sz="1200" strike="noStrike" u="none">
              <a:solidFill>
                <a:srgbClr val="000000"/>
              </a:solidFill>
              <a:effectLst/>
              <a:uFillTx/>
              <a:latin typeface="Frutiger 55 Roman"/>
            </a:endParaRPr>
          </a:p>
          <a:p>
            <a:pPr lvl="1" marL="743040" indent="-285840" algn="just">
              <a:lnSpc>
                <a:spcPct val="100000"/>
              </a:lnSpc>
              <a:spcBef>
                <a:spcPts val="300"/>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Mincho"/>
              </a:rPr>
              <a:t>Bid and offers are adjusted for transfer costs and inter-connector costs</a:t>
            </a:r>
            <a:endParaRPr b="0" lang="en-US" sz="1200" strike="noStrike" u="none">
              <a:solidFill>
                <a:srgbClr val="000000"/>
              </a:solidFill>
              <a:effectLst/>
              <a:uFillTx/>
              <a:latin typeface="Frutiger 55 Roman"/>
            </a:endParaRPr>
          </a:p>
          <a:p>
            <a:pPr lvl="1" marL="743040" indent="-285840" algn="just">
              <a:lnSpc>
                <a:spcPct val="100000"/>
              </a:lnSpc>
              <a:spcBef>
                <a:spcPts val="300"/>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Mincho"/>
              </a:rPr>
              <a:t>Buyers and sellers can see the price in their region</a:t>
            </a:r>
            <a:endParaRPr b="0" lang="en-US" sz="1200" strike="noStrike" u="none">
              <a:solidFill>
                <a:srgbClr val="000000"/>
              </a:solidFill>
              <a:effectLst/>
              <a:uFillTx/>
              <a:latin typeface="Frutiger 55 Roman"/>
            </a:endParaRPr>
          </a:p>
          <a:p>
            <a:pPr lvl="1" marL="743040" indent="-285840" algn="just">
              <a:lnSpc>
                <a:spcPct val="100000"/>
              </a:lnSpc>
              <a:spcBef>
                <a:spcPts val="300"/>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MS Mincho"/>
              </a:rPr>
              <a:t>Bids and offers appear automatically and anonymously, facilitating equal access to all entrants to potential supply in the system at transparent prices</a:t>
            </a:r>
            <a:endParaRPr b="0" lang="en-US" sz="1200" strike="noStrike" u="none">
              <a:solidFill>
                <a:srgbClr val="000000"/>
              </a:solidFill>
              <a:effectLst/>
              <a:uFillTx/>
              <a:latin typeface="Frutiger 55 Roman"/>
            </a:endParaRPr>
          </a:p>
          <a:p>
            <a:pPr lvl="1" marL="743040" indent="-285840" algn="just">
              <a:lnSpc>
                <a:spcPct val="100000"/>
              </a:lnSpc>
              <a:spcBef>
                <a:spcPts val="300"/>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Transmission interconnection capacity reserved for emergency use is used on a non firm basis</a:t>
            </a:r>
            <a:endParaRPr b="0" lang="en-US" sz="1200" strike="noStrike" u="none">
              <a:solidFill>
                <a:srgbClr val="000000"/>
              </a:solidFill>
              <a:effectLst/>
              <a:uFillTx/>
              <a:latin typeface="Frutiger 55 Roman"/>
            </a:endParaRPr>
          </a:p>
          <a:p>
            <a:pPr lvl="1" marL="743040" indent="0" algn="just">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gn="just">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Arial"/>
              </a:rPr>
              <a:t>FEPC rejected Enron’s proposals</a:t>
            </a:r>
            <a:endParaRPr b="0" lang="en-US" sz="1400" strike="noStrike" u="none">
              <a:solidFill>
                <a:srgbClr val="000000"/>
              </a:solidFill>
              <a:effectLst/>
              <a:uFillTx/>
              <a:latin typeface="Frutiger 55 Roman"/>
            </a:endParaRPr>
          </a:p>
          <a:p>
            <a:pPr lvl="1" marL="743040" indent="-285840" algn="just">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Arial"/>
              </a:rPr>
              <a:t>The reason: Utilities are restricted by plant inspection schedules and an inherently weak transmission system</a:t>
            </a:r>
            <a:endParaRPr b="0" lang="en-US" sz="12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9D61DC35-C30D-4F5E-A814-DAF68C501B98}" type="slidenum">
              <a:t>48</a:t>
            </a:fld>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8"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Economic Exchange</a:t>
            </a:r>
            <a:br>
              <a:rPr sz="2400"/>
            </a:br>
            <a:r>
              <a:rPr b="0" i="1" lang="en-US" sz="2000" strike="noStrike" u="none">
                <a:solidFill>
                  <a:srgbClr val="000000"/>
                </a:solidFill>
                <a:effectLst/>
                <a:uFillTx/>
                <a:latin typeface="Frutiger 66 BoldItalic"/>
              </a:rPr>
              <a:t>- The law</a:t>
            </a:r>
            <a:r>
              <a:rPr b="0" i="1" lang="en-US" sz="2800" strike="noStrike" u="none">
                <a:solidFill>
                  <a:srgbClr val="000000"/>
                </a:solidFill>
                <a:effectLst/>
                <a:uFillTx/>
                <a:latin typeface="Frutiger 66 BoldItalic"/>
              </a:rPr>
              <a:t> </a:t>
            </a:r>
            <a:endParaRPr b="0" i="1" lang="en-US" sz="2800" strike="noStrike" u="none">
              <a:solidFill>
                <a:srgbClr val="000000"/>
              </a:solidFill>
              <a:effectLst/>
              <a:uFillTx/>
              <a:latin typeface="Frutiger 66 BoldItalic"/>
            </a:endParaRPr>
          </a:p>
        </p:txBody>
      </p:sp>
      <p:sp>
        <p:nvSpPr>
          <p:cNvPr id="229" name="PlaceHolder 2"/>
          <p:cNvSpPr>
            <a:spLocks noGrp="1"/>
          </p:cNvSpPr>
          <p:nvPr>
            <p:ph/>
          </p:nvPr>
        </p:nvSpPr>
        <p:spPr>
          <a:xfrm>
            <a:off x="1657080" y="1371600"/>
            <a:ext cx="7483320" cy="5105520"/>
          </a:xfrm>
          <a:prstGeom prst="rect">
            <a:avLst/>
          </a:prstGeom>
          <a:noFill/>
          <a:ln w="0">
            <a:noFill/>
          </a:ln>
        </p:spPr>
        <p:txBody>
          <a:bodyPr lIns="90000" rIns="90000" tIns="46800" bIns="46800" anchor="t">
            <a:normAutofit/>
          </a:bodyPr>
          <a:p>
            <a:pPr lvl="1" marL="74304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Article 29 Electricity Utility Law (EUL):</a:t>
            </a:r>
            <a:endParaRPr b="0" lang="en-US" sz="1600" strike="noStrike" u="none">
              <a:solidFill>
                <a:srgbClr val="000000"/>
              </a:solidFill>
              <a:effectLst/>
              <a:uFillTx/>
              <a:latin typeface="Frutiger 55 Roman"/>
            </a:endParaRPr>
          </a:p>
          <a:p>
            <a:pPr lvl="2" marL="1143000" indent="-228600">
              <a:lnSpc>
                <a:spcPct val="90000"/>
              </a:lnSpc>
              <a:spcBef>
                <a:spcPts val="349"/>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Frutiger 55 Roman"/>
              </a:rPr>
              <a:t>METI may if it recognizes that a supply plan …is not proper and appropriate for promoting rational and integrated development of the electricity utility supply business through wide area operations, recommend that the utility change or alter the plan</a:t>
            </a:r>
            <a:endParaRPr b="0" lang="en-US" sz="1400" strike="noStrike" u="none">
              <a:solidFill>
                <a:srgbClr val="000000"/>
              </a:solidFill>
              <a:effectLst/>
              <a:uFillTx/>
              <a:latin typeface="Frutiger 66 BoldItalic"/>
            </a:endParaRPr>
          </a:p>
          <a:p>
            <a:pPr lvl="2" marL="1143000" indent="0">
              <a:lnSpc>
                <a:spcPct val="9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66 BoldItalic"/>
            </a:endParaRPr>
          </a:p>
          <a:p>
            <a:pPr lvl="2" marL="1143000" indent="-228600">
              <a:lnSpc>
                <a:spcPct val="90000"/>
              </a:lnSpc>
              <a:spcBef>
                <a:spcPts val="349"/>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Arial"/>
              </a:rPr>
              <a:t>METI has indicated that a situation falling under Article 29 would include a case of a utility which makes a plan taking into account only supply within its own territory, constructing small plants here and there, with a result which is inefficient overall</a:t>
            </a:r>
            <a:endParaRPr b="0" lang="en-US" sz="1400" strike="noStrike" u="none">
              <a:solidFill>
                <a:srgbClr val="000000"/>
              </a:solidFill>
              <a:effectLst/>
              <a:uFillTx/>
              <a:latin typeface="Frutiger 66 BoldItalic"/>
            </a:endParaRPr>
          </a:p>
          <a:p>
            <a:pPr lvl="2" marL="1143000" indent="0">
              <a:lnSpc>
                <a:spcPct val="9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66 BoldItalic"/>
            </a:endParaRPr>
          </a:p>
          <a:p>
            <a:pPr lvl="2" marL="1143000" indent="-228600">
              <a:lnSpc>
                <a:spcPct val="90000"/>
              </a:lnSpc>
              <a:spcBef>
                <a:spcPts val="349"/>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The Economic Exchange is not fulfilling the requirement for rational operation on a wide area basis</a:t>
            </a:r>
            <a:endParaRPr b="0" lang="en-US" sz="1400" strike="noStrike" u="none">
              <a:solidFill>
                <a:srgbClr val="000000"/>
              </a:solidFill>
              <a:effectLst/>
              <a:uFillTx/>
              <a:latin typeface="Frutiger 66 BoldItalic"/>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lvl="2" marL="1143000" indent="0">
              <a:lnSpc>
                <a:spcPct val="9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66 BoldItalic"/>
            </a:endParaRPr>
          </a:p>
          <a:p>
            <a:pPr lvl="1" marL="743040" indent="-28584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Article 2(9) Anti-Monopoly Law (AML): Abuse of dominant position</a:t>
            </a:r>
            <a:endParaRPr b="0" lang="en-US" sz="1600" strike="noStrike" u="none">
              <a:solidFill>
                <a:srgbClr val="000000"/>
              </a:solidFill>
              <a:effectLst/>
              <a:uFillTx/>
              <a:latin typeface="Frutiger 55 Roman"/>
            </a:endParaRPr>
          </a:p>
          <a:p>
            <a:pPr lvl="2" marL="1143000" indent="-228600">
              <a:lnSpc>
                <a:spcPct val="90000"/>
              </a:lnSpc>
              <a:spcBef>
                <a:spcPts val="349"/>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Frutiger 55 Roman"/>
              </a:rPr>
              <a:t>Any action by utilities that exclude new entrants from the inter utility market has the strong probability of violating the AML (Fair Trade Guidelines 21.10.99 issued by the FTC)</a:t>
            </a:r>
            <a:endParaRPr b="0" lang="en-US" sz="1400" strike="noStrike" u="none">
              <a:solidFill>
                <a:srgbClr val="000000"/>
              </a:solidFill>
              <a:effectLst/>
              <a:uFillTx/>
              <a:latin typeface="Frutiger 66 BoldItalic"/>
            </a:endParaRPr>
          </a:p>
          <a:p>
            <a:pPr lvl="2" marL="1143000" indent="0">
              <a:lnSpc>
                <a:spcPct val="9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66 BoldItalic"/>
            </a:endParaRPr>
          </a:p>
          <a:p>
            <a:pPr lvl="2" marL="1143000" indent="-228600">
              <a:lnSpc>
                <a:spcPct val="90000"/>
              </a:lnSpc>
              <a:spcBef>
                <a:spcPts val="349"/>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Restrictions amount to exclusion of new entrants</a:t>
            </a:r>
            <a:endParaRPr b="0" lang="en-US" sz="1400" strike="noStrike" u="none">
              <a:solidFill>
                <a:srgbClr val="000000"/>
              </a:solidFill>
              <a:effectLst/>
              <a:uFillTx/>
              <a:latin typeface="Frutiger 66 BoldItalic"/>
            </a:endParaRPr>
          </a:p>
        </p:txBody>
      </p:sp>
      <p:sp>
        <p:nvSpPr>
          <p:cNvPr id="4" name="PlaceHolder 3"/>
          <p:cNvSpPr>
            <a:spLocks noGrp="1"/>
          </p:cNvSpPr>
          <p:nvPr>
            <p:ph type="sldNum" idx="1"/>
          </p:nvPr>
        </p:nvSpPr>
        <p:spPr/>
        <p:txBody>
          <a:bodyPr/>
          <a:p>
            <a:fld id="{550D3CAC-6D6D-4631-A5B9-D11A5A8D2627}" type="slidenum">
              <a:t>49</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1447560" y="304920"/>
            <a:ext cx="8001000" cy="9144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ea typeface="ＭＳ Ｐゴシック"/>
              </a:rPr>
              <a:t>Japan is Reacting to Pressure of Economic Globalization</a:t>
            </a:r>
            <a:endParaRPr b="0" i="1" lang="en-US" sz="2400" strike="noStrike" u="none">
              <a:solidFill>
                <a:srgbClr val="000000"/>
              </a:solidFill>
              <a:effectLst/>
              <a:uFillTx/>
              <a:latin typeface="Frutiger 66 BoldItalic"/>
            </a:endParaRPr>
          </a:p>
        </p:txBody>
      </p:sp>
      <p:sp>
        <p:nvSpPr>
          <p:cNvPr id="32" name=""/>
          <p:cNvSpPr/>
          <p:nvPr/>
        </p:nvSpPr>
        <p:spPr>
          <a:xfrm>
            <a:off x="3505320" y="3505320"/>
            <a:ext cx="3643200" cy="533160"/>
          </a:xfrm>
          <a:prstGeom prst="rect">
            <a:avLst/>
          </a:prstGeom>
          <a:noFill/>
          <a:ln w="12600">
            <a:solidFill>
              <a:srgbClr val="000000"/>
            </a:solidFill>
            <a:miter/>
          </a:ln>
        </p:spPr>
        <p:style>
          <a:lnRef idx="0"/>
          <a:fillRef idx="0"/>
          <a:effectRef idx="0"/>
          <a:fontRef idx="minor"/>
        </p:style>
        <p:txBody>
          <a:bodyPr lIns="92160" rIns="92160" tIns="46080" bIns="4608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Economic borders begin disappearing, and the new world economy emerges</a:t>
            </a:r>
            <a:endParaRPr b="0" lang="en-US" sz="1400" strike="noStrike" u="none">
              <a:solidFill>
                <a:srgbClr val="000000"/>
              </a:solidFill>
              <a:effectLst/>
              <a:uFillTx/>
              <a:latin typeface="Times New Roman"/>
            </a:endParaRPr>
          </a:p>
        </p:txBody>
      </p:sp>
      <p:sp>
        <p:nvSpPr>
          <p:cNvPr id="33" name=""/>
          <p:cNvSpPr/>
          <p:nvPr/>
        </p:nvSpPr>
        <p:spPr>
          <a:xfrm>
            <a:off x="4191120" y="4419720"/>
            <a:ext cx="3657600" cy="530280"/>
          </a:xfrm>
          <a:prstGeom prst="rect">
            <a:avLst/>
          </a:prstGeom>
          <a:noFill/>
          <a:ln w="12600">
            <a:solidFill>
              <a:srgbClr val="000000"/>
            </a:solidFill>
            <a:miter/>
          </a:ln>
        </p:spPr>
        <p:style>
          <a:lnRef idx="0"/>
          <a:fillRef idx="0"/>
          <a:effectRef idx="0"/>
          <a:fontRef idx="minor"/>
        </p:style>
        <p:txBody>
          <a:bodyPr lIns="92160" rIns="92160" tIns="46080" bIns="4608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The market economy becomes the universal norm</a:t>
            </a:r>
            <a:endParaRPr b="0" lang="en-US" sz="1400" strike="noStrike" u="none">
              <a:solidFill>
                <a:srgbClr val="000000"/>
              </a:solidFill>
              <a:effectLst/>
              <a:uFillTx/>
              <a:latin typeface="Times New Roman"/>
            </a:endParaRPr>
          </a:p>
        </p:txBody>
      </p:sp>
      <p:sp>
        <p:nvSpPr>
          <p:cNvPr id="34" name=""/>
          <p:cNvSpPr/>
          <p:nvPr/>
        </p:nvSpPr>
        <p:spPr>
          <a:xfrm>
            <a:off x="2819520" y="2590920"/>
            <a:ext cx="3657600" cy="533160"/>
          </a:xfrm>
          <a:prstGeom prst="rect">
            <a:avLst/>
          </a:prstGeom>
          <a:noFill/>
          <a:ln w="12600">
            <a:solidFill>
              <a:srgbClr val="000000"/>
            </a:solidFill>
            <a:miter/>
          </a:ln>
        </p:spPr>
        <p:style>
          <a:lnRef idx="0"/>
          <a:fillRef idx="0"/>
          <a:effectRef idx="0"/>
          <a:fontRef idx="minor"/>
        </p:style>
        <p:txBody>
          <a:bodyPr lIns="92160" rIns="92160" tIns="46080" bIns="4608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The end of confrontational politics between the free world and the communist bloc</a:t>
            </a:r>
            <a:endParaRPr b="0" lang="en-US" sz="1400" strike="noStrike" u="none">
              <a:solidFill>
                <a:srgbClr val="000000"/>
              </a:solidFill>
              <a:effectLst/>
              <a:uFillTx/>
              <a:latin typeface="Times New Roman"/>
            </a:endParaRPr>
          </a:p>
        </p:txBody>
      </p:sp>
      <p:sp>
        <p:nvSpPr>
          <p:cNvPr id="35" name=""/>
          <p:cNvSpPr/>
          <p:nvPr/>
        </p:nvSpPr>
        <p:spPr>
          <a:xfrm>
            <a:off x="4876920" y="5334120"/>
            <a:ext cx="3657600" cy="533160"/>
          </a:xfrm>
          <a:prstGeom prst="rect">
            <a:avLst/>
          </a:prstGeom>
          <a:noFill/>
          <a:ln w="12600">
            <a:solidFill>
              <a:srgbClr val="000000"/>
            </a:solidFill>
            <a:miter/>
          </a:ln>
        </p:spPr>
        <p:style>
          <a:lnRef idx="0"/>
          <a:fillRef idx="0"/>
          <a:effectRef idx="0"/>
          <a:fontRef idx="minor"/>
        </p:style>
        <p:txBody>
          <a:bodyPr lIns="92160" rIns="92160" tIns="46080" bIns="4608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Need for social and economic structural reform and deregulation in Japan</a:t>
            </a:r>
            <a:endParaRPr b="0" lang="en-US" sz="1400" strike="noStrike" u="none">
              <a:solidFill>
                <a:srgbClr val="000000"/>
              </a:solidFill>
              <a:effectLst/>
              <a:uFillTx/>
              <a:latin typeface="Times New Roman"/>
            </a:endParaRPr>
          </a:p>
        </p:txBody>
      </p:sp>
      <p:sp>
        <p:nvSpPr>
          <p:cNvPr id="36" name=""/>
          <p:cNvSpPr/>
          <p:nvPr/>
        </p:nvSpPr>
        <p:spPr>
          <a:xfrm>
            <a:off x="2133720" y="1676520"/>
            <a:ext cx="3657600" cy="530280"/>
          </a:xfrm>
          <a:prstGeom prst="rect">
            <a:avLst/>
          </a:prstGeom>
          <a:noFill/>
          <a:ln w="12600">
            <a:solidFill>
              <a:srgbClr val="000000"/>
            </a:solidFill>
            <a:miter/>
          </a:ln>
        </p:spPr>
        <p:style>
          <a:lnRef idx="0"/>
          <a:fillRef idx="0"/>
          <a:effectRef idx="0"/>
          <a:fontRef idx="minor"/>
        </p:style>
        <p:txBody>
          <a:bodyPr lIns="92160" rIns="92160" tIns="46080" bIns="46080" anchor="ctr">
            <a:no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The end of the cold war in the late 1980s</a:t>
            </a:r>
            <a:endParaRPr b="0" lang="en-US" sz="1400" strike="noStrike" u="none">
              <a:solidFill>
                <a:srgbClr val="000000"/>
              </a:solidFill>
              <a:effectLst/>
              <a:uFillTx/>
              <a:latin typeface="Times New Roman"/>
            </a:endParaRPr>
          </a:p>
        </p:txBody>
      </p:sp>
      <p:cxnSp>
        <p:nvCxnSpPr>
          <p:cNvPr id="37" name=""/>
          <p:cNvCxnSpPr>
            <a:stCxn id="36" idx="2"/>
            <a:endCxn id="34" idx="0"/>
          </p:cNvCxnSpPr>
          <p:nvPr/>
        </p:nvCxnSpPr>
        <p:spPr>
          <a:xfrm flipH="1" rot="16200000">
            <a:off x="4112280" y="2055600"/>
            <a:ext cx="384840" cy="686520"/>
          </a:xfrm>
          <a:prstGeom prst="bentConnector3">
            <a:avLst>
              <a:gd name="adj1" fmla="val 50000"/>
            </a:avLst>
          </a:prstGeom>
          <a:ln w="9360">
            <a:solidFill>
              <a:srgbClr val="000000"/>
            </a:solidFill>
            <a:miter/>
            <a:tailEnd len="med" type="triangle" w="med"/>
          </a:ln>
        </p:spPr>
      </p:cxnSp>
      <p:cxnSp>
        <p:nvCxnSpPr>
          <p:cNvPr id="38" name=""/>
          <p:cNvCxnSpPr>
            <a:stCxn id="34" idx="2"/>
            <a:endCxn id="32" idx="0"/>
          </p:cNvCxnSpPr>
          <p:nvPr/>
        </p:nvCxnSpPr>
        <p:spPr>
          <a:xfrm flipH="1" rot="16200000">
            <a:off x="4796280" y="2974680"/>
            <a:ext cx="381960" cy="680040"/>
          </a:xfrm>
          <a:prstGeom prst="bentConnector3">
            <a:avLst>
              <a:gd name="adj1" fmla="val 50000"/>
            </a:avLst>
          </a:prstGeom>
          <a:ln w="9360">
            <a:solidFill>
              <a:srgbClr val="000000"/>
            </a:solidFill>
            <a:miter/>
            <a:tailEnd len="med" type="triangle" w="med"/>
          </a:ln>
        </p:spPr>
      </p:cxnSp>
      <p:cxnSp>
        <p:nvCxnSpPr>
          <p:cNvPr id="39" name=""/>
          <p:cNvCxnSpPr>
            <a:stCxn id="32" idx="2"/>
            <a:endCxn id="33" idx="0"/>
          </p:cNvCxnSpPr>
          <p:nvPr/>
        </p:nvCxnSpPr>
        <p:spPr>
          <a:xfrm flipH="1" rot="16200000">
            <a:off x="5482080" y="3882600"/>
            <a:ext cx="381960" cy="693000"/>
          </a:xfrm>
          <a:prstGeom prst="bentConnector3">
            <a:avLst>
              <a:gd name="adj1" fmla="val 50000"/>
            </a:avLst>
          </a:prstGeom>
          <a:ln w="9360">
            <a:solidFill>
              <a:srgbClr val="000000"/>
            </a:solidFill>
            <a:miter/>
            <a:tailEnd len="med" type="triangle" w="med"/>
          </a:ln>
        </p:spPr>
      </p:cxnSp>
      <p:cxnSp>
        <p:nvCxnSpPr>
          <p:cNvPr id="40" name=""/>
          <p:cNvCxnSpPr>
            <a:stCxn id="33" idx="2"/>
            <a:endCxn id="35" idx="0"/>
          </p:cNvCxnSpPr>
          <p:nvPr/>
        </p:nvCxnSpPr>
        <p:spPr>
          <a:xfrm flipH="1" rot="16200000">
            <a:off x="6169680" y="4798800"/>
            <a:ext cx="384840" cy="686520"/>
          </a:xfrm>
          <a:prstGeom prst="bentConnector3">
            <a:avLst>
              <a:gd name="adj1" fmla="val 50000"/>
            </a:avLst>
          </a:prstGeom>
          <a:ln w="9360">
            <a:solidFill>
              <a:srgbClr val="000000"/>
            </a:solidFill>
            <a:miter/>
            <a:tailEnd len="med" type="triangle" w="med"/>
          </a:ln>
        </p:spPr>
      </p:cxnSp>
      <p:sp>
        <p:nvSpPr>
          <p:cNvPr id="3" name="PlaceHolder 2"/>
          <p:cNvSpPr>
            <a:spLocks noGrp="1"/>
          </p:cNvSpPr>
          <p:nvPr>
            <p:ph type="sldNum" idx="1"/>
          </p:nvPr>
        </p:nvSpPr>
        <p:spPr/>
        <p:txBody>
          <a:bodyPr/>
          <a:p>
            <a:fld id="{D1A0FDC2-4973-4B66-AC91-D12397DC9CDD}" type="slidenum">
              <a:t>5</a:t>
            </a:fld>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0"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Economic Exchange</a:t>
            </a:r>
            <a:br>
              <a:rPr sz="2400"/>
            </a:br>
            <a:r>
              <a:rPr b="0" i="1" lang="en-US" sz="2000" strike="noStrike" u="none">
                <a:solidFill>
                  <a:srgbClr val="000000"/>
                </a:solidFill>
                <a:effectLst/>
                <a:uFillTx/>
                <a:latin typeface="Frutiger 66 BoldItalic"/>
              </a:rPr>
              <a:t>- The remedies</a:t>
            </a:r>
            <a:endParaRPr b="0" i="1" lang="en-US" sz="2000" strike="noStrike" u="none">
              <a:solidFill>
                <a:srgbClr val="000000"/>
              </a:solidFill>
              <a:effectLst/>
              <a:uFillTx/>
              <a:latin typeface="Frutiger 66 BoldItalic"/>
            </a:endParaRPr>
          </a:p>
        </p:txBody>
      </p:sp>
      <p:sp>
        <p:nvSpPr>
          <p:cNvPr id="231" name="PlaceHolder 2"/>
          <p:cNvSpPr>
            <a:spLocks noGrp="1"/>
          </p:cNvSpPr>
          <p:nvPr>
            <p:ph/>
          </p:nvPr>
        </p:nvSpPr>
        <p:spPr>
          <a:xfrm>
            <a:off x="1657080" y="1549440"/>
            <a:ext cx="7483320" cy="4851360"/>
          </a:xfrm>
          <a:prstGeom prst="rect">
            <a:avLst/>
          </a:prstGeom>
          <a:noFill/>
          <a:ln w="0">
            <a:noFill/>
          </a:ln>
        </p:spPr>
        <p:txBody>
          <a:bodyPr lIns="90000" rIns="90000" tIns="46800" bIns="46800" anchor="t">
            <a:normAutofit/>
          </a:bodyPr>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lvl="1" marL="743040" indent="-28584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Electricity Utility Industry Law</a:t>
            </a:r>
            <a:endParaRPr b="0" lang="en-US" sz="1600" strike="noStrike" u="none">
              <a:solidFill>
                <a:srgbClr val="000000"/>
              </a:solidFill>
              <a:effectLst/>
              <a:uFillTx/>
              <a:latin typeface="Frutiger 55 Roman"/>
            </a:endParaRPr>
          </a:p>
          <a:p>
            <a:pPr lvl="2" marL="1143000" indent="-228600">
              <a:lnSpc>
                <a:spcPct val="100000"/>
              </a:lnSpc>
              <a:spcBef>
                <a:spcPts val="349"/>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Informal approach to METI</a:t>
            </a:r>
            <a:endParaRPr b="0" lang="en-US" sz="1400" strike="noStrike" u="none">
              <a:solidFill>
                <a:srgbClr val="000000"/>
              </a:solidFill>
              <a:effectLst/>
              <a:uFillTx/>
              <a:latin typeface="Frutiger 66 BoldItalic"/>
            </a:endParaRPr>
          </a:p>
          <a:p>
            <a:pPr lvl="2" marL="1143000" indent="-228600">
              <a:lnSpc>
                <a:spcPct val="100000"/>
              </a:lnSpc>
              <a:spcBef>
                <a:spcPts val="349"/>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Formal action against METI</a:t>
            </a:r>
            <a:endParaRPr b="0" lang="en-US" sz="1400" strike="noStrike" u="none">
              <a:solidFill>
                <a:srgbClr val="000000"/>
              </a:solidFill>
              <a:effectLst/>
              <a:uFillTx/>
              <a:latin typeface="Frutiger 66 BoldItalic"/>
            </a:endParaRPr>
          </a:p>
          <a:p>
            <a:pPr lvl="3" marL="1600200" indent="-228600">
              <a:lnSpc>
                <a:spcPct val="100000"/>
              </a:lnSpc>
              <a:spcBef>
                <a:spcPts val="349"/>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Article 111 EUL</a:t>
            </a:r>
            <a:endParaRPr b="0" lang="en-US" sz="1400" strike="noStrike" u="none">
              <a:solidFill>
                <a:srgbClr val="000000"/>
              </a:solidFill>
              <a:effectLst/>
              <a:uFillTx/>
              <a:latin typeface="Times New Roman"/>
            </a:endParaRPr>
          </a:p>
          <a:p>
            <a:pPr lvl="3" marL="1600200" indent="-228600">
              <a:lnSpc>
                <a:spcPct val="100000"/>
              </a:lnSpc>
              <a:spcBef>
                <a:spcPts val="349"/>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Public hearing under 110 EUL</a:t>
            </a:r>
            <a:endParaRPr b="0" lang="en-US" sz="1400" strike="noStrike" u="none">
              <a:solidFill>
                <a:srgbClr val="000000"/>
              </a:solidFill>
              <a:effectLst/>
              <a:uFillTx/>
              <a:latin typeface="Times New Roman"/>
            </a:endParaRPr>
          </a:p>
          <a:p>
            <a:pPr lvl="3" marL="1600200" indent="-228600">
              <a:lnSpc>
                <a:spcPct val="100000"/>
              </a:lnSpc>
              <a:spcBef>
                <a:spcPts val="349"/>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Admin. Complaints Review Law</a:t>
            </a:r>
            <a:endParaRPr b="0" lang="en-US" sz="1400" strike="noStrike" u="none">
              <a:solidFill>
                <a:srgbClr val="000000"/>
              </a:solidFill>
              <a:effectLst/>
              <a:uFillTx/>
              <a:latin typeface="Times New Roman"/>
            </a:endParaRPr>
          </a:p>
          <a:p>
            <a:pPr lvl="3" marL="1600200" indent="0">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Anti-Monopoly Law</a:t>
            </a:r>
            <a:endParaRPr b="0" lang="en-US" sz="1600" strike="noStrike" u="none">
              <a:solidFill>
                <a:srgbClr val="000000"/>
              </a:solidFill>
              <a:effectLst/>
              <a:uFillTx/>
              <a:latin typeface="Frutiger 55 Roman"/>
            </a:endParaRPr>
          </a:p>
          <a:p>
            <a:pPr lvl="2" marL="1143000" indent="-228600">
              <a:lnSpc>
                <a:spcPct val="100000"/>
              </a:lnSpc>
              <a:spcBef>
                <a:spcPts val="349"/>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Informal approach to METI or FTC</a:t>
            </a:r>
            <a:endParaRPr b="0" lang="en-US" sz="1400" strike="noStrike" u="none">
              <a:solidFill>
                <a:srgbClr val="000000"/>
              </a:solidFill>
              <a:effectLst/>
              <a:uFillTx/>
              <a:latin typeface="Frutiger 66 BoldItalic"/>
            </a:endParaRPr>
          </a:p>
          <a:p>
            <a:pPr lvl="2" marL="1143000" indent="-228600">
              <a:lnSpc>
                <a:spcPct val="100000"/>
              </a:lnSpc>
              <a:spcBef>
                <a:spcPts val="349"/>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Formal action in Enron name through METI to FTC (Article 110 EUL)</a:t>
            </a:r>
            <a:endParaRPr b="0" lang="en-US" sz="1400" strike="noStrike" u="none">
              <a:solidFill>
                <a:srgbClr val="000000"/>
              </a:solidFill>
              <a:effectLst/>
              <a:uFillTx/>
              <a:latin typeface="Frutiger 66 BoldItalic"/>
            </a:endParaRPr>
          </a:p>
          <a:p>
            <a:pPr lvl="2" marL="1143000" indent="-228600">
              <a:lnSpc>
                <a:spcPct val="100000"/>
              </a:lnSpc>
              <a:spcBef>
                <a:spcPts val="349"/>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In METI’s name to FTC</a:t>
            </a:r>
            <a:endParaRPr b="0" lang="en-US" sz="1400" strike="noStrike" u="none">
              <a:solidFill>
                <a:srgbClr val="000000"/>
              </a:solidFill>
              <a:effectLst/>
              <a:uFillTx/>
              <a:latin typeface="Frutiger 66 BoldItalic"/>
            </a:endParaRPr>
          </a:p>
        </p:txBody>
      </p:sp>
      <p:sp>
        <p:nvSpPr>
          <p:cNvPr id="4" name="PlaceHolder 3"/>
          <p:cNvSpPr>
            <a:spLocks noGrp="1"/>
          </p:cNvSpPr>
          <p:nvPr>
            <p:ph type="sldNum" idx="1"/>
          </p:nvPr>
        </p:nvSpPr>
        <p:spPr/>
        <p:txBody>
          <a:bodyPr/>
          <a:p>
            <a:fld id="{664F17BD-5833-4956-A671-16D3D6F44342}" type="slidenum">
              <a:t>50</a:t>
            </a:fld>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2"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Partial Supply</a:t>
            </a:r>
            <a:br>
              <a:rPr sz="2400"/>
            </a:br>
            <a:r>
              <a:rPr b="0" i="1" lang="en-US" sz="2400" strike="noStrike" u="none">
                <a:solidFill>
                  <a:srgbClr val="000000"/>
                </a:solidFill>
                <a:effectLst/>
                <a:uFillTx/>
                <a:latin typeface="Frutiger 66 BoldItalic"/>
              </a:rPr>
              <a:t>-</a:t>
            </a:r>
            <a:r>
              <a:rPr b="0" i="1" lang="en-US" sz="2000" strike="noStrike" u="none">
                <a:solidFill>
                  <a:srgbClr val="000000"/>
                </a:solidFill>
                <a:effectLst/>
                <a:uFillTx/>
                <a:latin typeface="Frutiger 66 BoldItalic"/>
              </a:rPr>
              <a:t> The facts</a:t>
            </a:r>
            <a:r>
              <a:rPr b="0" i="1" lang="en-US" sz="2800" strike="noStrike" u="none">
                <a:solidFill>
                  <a:srgbClr val="000000"/>
                </a:solidFill>
                <a:effectLst/>
                <a:uFillTx/>
                <a:latin typeface="Frutiger 66 BoldItalic"/>
              </a:rPr>
              <a:t> </a:t>
            </a:r>
            <a:endParaRPr b="0" i="1" lang="en-US" sz="2800" strike="noStrike" u="none">
              <a:solidFill>
                <a:srgbClr val="000000"/>
              </a:solidFill>
              <a:effectLst/>
              <a:uFillTx/>
              <a:latin typeface="Frutiger 66 BoldItalic"/>
            </a:endParaRPr>
          </a:p>
        </p:txBody>
      </p:sp>
      <p:sp>
        <p:nvSpPr>
          <p:cNvPr id="233" name="PlaceHolder 2"/>
          <p:cNvSpPr>
            <a:spLocks noGrp="1"/>
          </p:cNvSpPr>
          <p:nvPr>
            <p:ph/>
          </p:nvPr>
        </p:nvSpPr>
        <p:spPr>
          <a:xfrm>
            <a:off x="1657080" y="1549440"/>
            <a:ext cx="7483320" cy="4851360"/>
          </a:xfrm>
          <a:prstGeom prst="rect">
            <a:avLst/>
          </a:prstGeom>
          <a:noFill/>
          <a:ln w="0">
            <a:noFill/>
          </a:ln>
        </p:spPr>
        <p:txBody>
          <a:bodyPr lIns="90000" rIns="90000" tIns="46800" bIns="46800" anchor="t">
            <a:normAutofit/>
          </a:bodyPr>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Enron has been in discussions with TEPCO since December last year to provide load following services (back up) in connection with the Lintec contract</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TEPCO has engaged in a practice of delaying confirmation of partial supply</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The delays by TEPCO are tantamount to refusal to supply</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MITI has indicated to Enron that TEPCO has an obligation to provide the service</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Given that utilities are the only participants in the electricity industry that can provide load following service, the refusal by TEPCO amounts to abuse of market power</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Enron has asked METI to speak directly with TEPCO about the issue  </a:t>
            </a:r>
            <a:endParaRPr b="0" lang="en-US" sz="14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F2E9D04C-FE8A-4754-BC6B-69ABFCDBB2B3}" type="slidenum">
              <a:t>51</a:t>
            </a:fld>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4"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Partial Supply</a:t>
            </a:r>
            <a:br>
              <a:rPr sz="2400"/>
            </a:br>
            <a:r>
              <a:rPr b="0" i="1" lang="en-US" sz="2000" strike="noStrike" u="none">
                <a:solidFill>
                  <a:srgbClr val="000000"/>
                </a:solidFill>
                <a:effectLst/>
                <a:uFillTx/>
                <a:latin typeface="Frutiger 66 BoldItalic"/>
              </a:rPr>
              <a:t>- The law</a:t>
            </a:r>
            <a:r>
              <a:rPr b="0" i="1" lang="en-US" sz="2800" strike="noStrike" u="none">
                <a:solidFill>
                  <a:srgbClr val="000000"/>
                </a:solidFill>
                <a:effectLst/>
                <a:uFillTx/>
                <a:latin typeface="Frutiger 66 BoldItalic"/>
              </a:rPr>
              <a:t> </a:t>
            </a:r>
            <a:endParaRPr b="0" i="1" lang="en-US" sz="2800" strike="noStrike" u="none">
              <a:solidFill>
                <a:srgbClr val="000000"/>
              </a:solidFill>
              <a:effectLst/>
              <a:uFillTx/>
              <a:latin typeface="Frutiger 66 BoldItalic"/>
            </a:endParaRPr>
          </a:p>
        </p:txBody>
      </p:sp>
      <p:sp>
        <p:nvSpPr>
          <p:cNvPr id="235" name="PlaceHolder 2"/>
          <p:cNvSpPr>
            <a:spLocks noGrp="1"/>
          </p:cNvSpPr>
          <p:nvPr>
            <p:ph/>
          </p:nvPr>
        </p:nvSpPr>
        <p:spPr>
          <a:xfrm>
            <a:off x="1657080" y="1549440"/>
            <a:ext cx="7483320" cy="4851360"/>
          </a:xfrm>
          <a:prstGeom prst="rect">
            <a:avLst/>
          </a:prstGeom>
          <a:noFill/>
          <a:ln w="0">
            <a:noFill/>
          </a:ln>
        </p:spPr>
        <p:txBody>
          <a:bodyPr lIns="90000" rIns="90000" tIns="46800" bIns="46800" anchor="t">
            <a:normAutofit/>
          </a:bodyPr>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MITI Ordinances require General Electric Utilities to offer service at fair, cost based rates, independent of whether the customer takes part of its electricity supply from a new entrant (partial supply)</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Any activity that treats a customer differently from customers in the same service class that continue to take service from the utility contravenes the Fair Trade Guidelines and would give rise to the strong possibility that the AML has been contravened: </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Frutiger 55 Roman"/>
                <a:ea typeface="Times New Roman"/>
              </a:rPr>
              <a:t>“When the General Electric Utility receives a divided distribution request and refuses to negotiate or applies an unreasonably high rate, so (1) the consumer has no choice but to purchase all of its requirements from the General Electric Utility or (2) new market participants find it difficult to recruit new clients (transactions accompanied by exclusionary conditions).” – IIA.2.(b((2)).</a:t>
            </a:r>
            <a:endParaRPr b="0" lang="en-US" sz="1400" strike="noStrike" u="none">
              <a:solidFill>
                <a:srgbClr val="000000"/>
              </a:solidFill>
              <a:effectLst/>
              <a:uFillTx/>
              <a:latin typeface="Frutiger 55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Frutiger 55 Roman"/>
                <a:ea typeface="Times New Roman"/>
              </a:rPr>
              <a:t>If an electric utility has adequate residual capacity and is engaged in wholesale distribution to other electricity utilities but fails to engage in or even refuses to negotiate routine backup distribution (routine backup is considered identical to divided retail distribution) with a new market participant or attempts to set rates which are unreasonably high compared to the standard rate menu (refusal to trade) II.2(b)(2)</a:t>
            </a:r>
            <a:r>
              <a:rPr b="0" lang="en-US" sz="1400" strike="noStrike" u="none">
                <a:solidFill>
                  <a:srgbClr val="000000"/>
                </a:solidFill>
                <a:effectLst/>
                <a:uFillTx/>
                <a:latin typeface="Frutiger 55 Roman"/>
                <a:ea typeface="Times New Roman"/>
              </a:rPr>
              <a:t>  </a:t>
            </a:r>
            <a:endParaRPr b="0" lang="en-US" sz="14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D7CE0184-8161-4C76-97DF-00EF1565470F}" type="slidenum">
              <a:t>52</a:t>
            </a:fld>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6"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Partial Supply</a:t>
            </a:r>
            <a:br>
              <a:rPr sz="2400"/>
            </a:br>
            <a:r>
              <a:rPr b="0" i="1" lang="en-US" sz="2000" strike="noStrike" u="none">
                <a:solidFill>
                  <a:srgbClr val="000000"/>
                </a:solidFill>
                <a:effectLst/>
                <a:uFillTx/>
                <a:latin typeface="Frutiger 66 BoldItalic"/>
              </a:rPr>
              <a:t>- The law</a:t>
            </a:r>
            <a:r>
              <a:rPr b="0" i="1" lang="en-US" sz="2800" strike="noStrike" u="none">
                <a:solidFill>
                  <a:srgbClr val="000000"/>
                </a:solidFill>
                <a:effectLst/>
                <a:uFillTx/>
                <a:latin typeface="Frutiger 66 BoldItalic"/>
              </a:rPr>
              <a:t> </a:t>
            </a:r>
            <a:endParaRPr b="0" i="1" lang="en-US" sz="2800" strike="noStrike" u="none">
              <a:solidFill>
                <a:srgbClr val="000000"/>
              </a:solidFill>
              <a:effectLst/>
              <a:uFillTx/>
              <a:latin typeface="Frutiger 66 BoldItalic"/>
            </a:endParaRPr>
          </a:p>
        </p:txBody>
      </p:sp>
      <p:sp>
        <p:nvSpPr>
          <p:cNvPr id="237" name="PlaceHolder 2"/>
          <p:cNvSpPr>
            <a:spLocks noGrp="1"/>
          </p:cNvSpPr>
          <p:nvPr>
            <p:ph/>
          </p:nvPr>
        </p:nvSpPr>
        <p:spPr>
          <a:xfrm>
            <a:off x="1657080" y="1549440"/>
            <a:ext cx="7483320" cy="4851360"/>
          </a:xfrm>
          <a:prstGeom prst="rect">
            <a:avLst/>
          </a:prstGeom>
          <a:noFill/>
          <a:ln w="0">
            <a:noFill/>
          </a:ln>
        </p:spPr>
        <p:txBody>
          <a:bodyPr lIns="90000" rIns="90000" tIns="46800" bIns="46800" anchor="t">
            <a:normAutofit/>
          </a:bodyPr>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TEPCO’s actions contravene the Abuse of Dominant Position provision of the AML (Article 2(9))</a:t>
            </a:r>
            <a:endParaRPr b="0" lang="en-US" sz="1400" strike="noStrike" u="none">
              <a:solidFill>
                <a:srgbClr val="000000"/>
              </a:solidFill>
              <a:effectLst/>
              <a:uFillTx/>
              <a:latin typeface="Frutiger 55 Roman"/>
            </a:endParaRPr>
          </a:p>
          <a:p>
            <a:pPr lvl="1" marL="762120" indent="-30492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Prohibits unfair trade practices, which include “dealing with another party by unjust use of one’s bargaining position,” thus tending to impede fair competition, where the conduct has been designated by the FTC</a:t>
            </a:r>
            <a:endParaRPr b="0" lang="en-US" sz="1400" strike="noStrike" u="none">
              <a:solidFill>
                <a:srgbClr val="000000"/>
              </a:solidFill>
              <a:effectLst/>
              <a:uFillTx/>
              <a:latin typeface="Frutiger 55 Roman"/>
            </a:endParaRPr>
          </a:p>
          <a:p>
            <a:pPr lvl="1" marL="762120" indent="-30492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FTC General Designation No.14 specifies a number of activities to be unfair business practices, including:  setting or changing business terms which are disadvantageous to the other party to a transaction, and disadvantaging the other party to a transaction with regard to terms and enforcement </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Likely to beach other AML provisions, such as those prohibiting unjust refusals to deal, unjust discriminatory treatment on transaction terms, discriminatory pricing, dealing on exclusive terms</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F2E6A385-D721-42A9-B556-F0FCDBB3FE3C}" type="slidenum">
              <a:t>53</a:t>
            </a:fld>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8"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Partial Supply</a:t>
            </a:r>
            <a:br>
              <a:rPr sz="2400"/>
            </a:br>
            <a:r>
              <a:rPr b="0" i="1" lang="en-US" sz="2000" strike="noStrike" u="none">
                <a:solidFill>
                  <a:srgbClr val="000000"/>
                </a:solidFill>
                <a:effectLst/>
                <a:uFillTx/>
                <a:latin typeface="Frutiger 66 BoldItalic"/>
              </a:rPr>
              <a:t>- The remedies</a:t>
            </a:r>
            <a:r>
              <a:rPr b="0" i="1" lang="en-US" sz="2800" strike="noStrike" u="none">
                <a:solidFill>
                  <a:srgbClr val="000000"/>
                </a:solidFill>
                <a:effectLst/>
                <a:uFillTx/>
                <a:latin typeface="Frutiger 66 BoldItalic"/>
              </a:rPr>
              <a:t> </a:t>
            </a:r>
            <a:endParaRPr b="0" i="1" lang="en-US" sz="2800" strike="noStrike" u="none">
              <a:solidFill>
                <a:srgbClr val="000000"/>
              </a:solidFill>
              <a:effectLst/>
              <a:uFillTx/>
              <a:latin typeface="Frutiger 66 BoldItalic"/>
            </a:endParaRPr>
          </a:p>
        </p:txBody>
      </p:sp>
      <p:sp>
        <p:nvSpPr>
          <p:cNvPr id="239" name="PlaceHolder 2"/>
          <p:cNvSpPr>
            <a:spLocks noGrp="1"/>
          </p:cNvSpPr>
          <p:nvPr>
            <p:ph/>
          </p:nvPr>
        </p:nvSpPr>
        <p:spPr>
          <a:xfrm>
            <a:off x="1657080" y="1549440"/>
            <a:ext cx="7483320" cy="4851360"/>
          </a:xfrm>
          <a:prstGeom prst="rect">
            <a:avLst/>
          </a:prstGeom>
          <a:noFill/>
          <a:ln w="0">
            <a:noFill/>
          </a:ln>
        </p:spPr>
        <p:txBody>
          <a:bodyPr lIns="90000" rIns="90000" tIns="46800" bIns="46800" anchor="t">
            <a:normAutofit/>
          </a:bodyPr>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METI to counsel TEPCO on their obligations on a no names basis</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METI to bring action in the Fair Trade Commission in its name – FTC review will focus on structural and policy considerations</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Enron lodges a complaint with the FTC</a:t>
            </a:r>
            <a:endParaRPr b="0" lang="en-US" sz="1400" strike="noStrike" u="none">
              <a:solidFill>
                <a:srgbClr val="000000"/>
              </a:solidFill>
              <a:effectLst/>
              <a:uFillTx/>
              <a:latin typeface="Frutiger 55 Roman"/>
            </a:endParaRPr>
          </a:p>
          <a:p>
            <a:pPr lvl="1" marL="762120" indent="-30492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Lodgment of a complaint on the record</a:t>
            </a:r>
            <a:endParaRPr b="0" lang="en-US" sz="1400" strike="noStrike" u="none">
              <a:solidFill>
                <a:srgbClr val="000000"/>
              </a:solidFill>
              <a:effectLst/>
              <a:uFillTx/>
              <a:latin typeface="Frutiger 55 Roman"/>
            </a:endParaRPr>
          </a:p>
          <a:p>
            <a:pPr lvl="1" marL="762120" indent="-30492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“Anonymous” complaint – FTC may initiate own investigation</a:t>
            </a:r>
            <a:endParaRPr b="0" lang="en-US" sz="1400" strike="noStrike" u="none">
              <a:solidFill>
                <a:srgbClr val="000000"/>
              </a:solidFill>
              <a:effectLst/>
              <a:uFillTx/>
              <a:latin typeface="Frutiger 55 Roman"/>
            </a:endParaRPr>
          </a:p>
          <a:p>
            <a:pPr lvl="1" marL="76212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Lodgment of a complaint likely to receive the most action from FTC</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FTC does require evidence</a:t>
            </a:r>
            <a:endParaRPr b="0" lang="en-US" sz="1400" strike="noStrike" u="none">
              <a:solidFill>
                <a:srgbClr val="000000"/>
              </a:solidFill>
              <a:effectLst/>
              <a:uFillTx/>
              <a:latin typeface="Frutiger 55 Roman"/>
            </a:endParaRPr>
          </a:p>
          <a:p>
            <a:pPr lvl="1" marL="762120" indent="-30492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Form of evidence is not strict – signed statements, oral testimony</a:t>
            </a:r>
            <a:endParaRPr b="0" lang="en-US" sz="1400" strike="noStrike" u="none">
              <a:solidFill>
                <a:srgbClr val="000000"/>
              </a:solidFill>
              <a:effectLst/>
              <a:uFillTx/>
              <a:latin typeface="Frutiger 55 Roman"/>
            </a:endParaRPr>
          </a:p>
          <a:p>
            <a:pPr lvl="1" marL="762120" indent="-30492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Unsigned communication from a party that has been the subject of the utility’s conduct supported by a signed affidavit from Enron would suffice</a:t>
            </a:r>
            <a:endParaRPr b="0" lang="en-US" sz="1400" strike="noStrike" u="none">
              <a:solidFill>
                <a:srgbClr val="000000"/>
              </a:solidFill>
              <a:effectLst/>
              <a:uFillTx/>
              <a:latin typeface="Frutiger 55 Roman"/>
            </a:endParaRPr>
          </a:p>
          <a:p>
            <a:pPr lvl="1" marL="762120" indent="-30492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Times New Roman"/>
              </a:rPr>
              <a:t>Need names of potential witnesses    </a:t>
            </a:r>
            <a:endParaRPr b="0" lang="en-US" sz="14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BD0CB103-E04E-4710-BDFD-DA3F73F8FDD0}" type="slidenum">
              <a:t>54</a:t>
            </a:fld>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0" name=""/>
          <p:cNvSpPr/>
          <p:nvPr/>
        </p:nvSpPr>
        <p:spPr>
          <a:xfrm>
            <a:off x="1905120" y="1828800"/>
            <a:ext cx="6807240" cy="350532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rPr>
              <a:t>TEPCO’s current power plant projects</a:t>
            </a: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B5338FC-DA09-42E0-A0D6-9F913067B44D}" type="slidenum">
              <a:t>55</a:t>
            </a:fld>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1" name="PlaceHolder 1"/>
          <p:cNvSpPr>
            <a:spLocks noGrp="1"/>
          </p:cNvSpPr>
          <p:nvPr>
            <p:ph type="title"/>
          </p:nvPr>
        </p:nvSpPr>
        <p:spPr>
          <a:xfrm>
            <a:off x="1599840" y="228600"/>
            <a:ext cx="7559640" cy="3808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Unilateral adjustment to demand forecast </a:t>
            </a:r>
            <a:endParaRPr b="0" i="1" lang="en-US" sz="2400" strike="noStrike" u="none">
              <a:solidFill>
                <a:srgbClr val="000000"/>
              </a:solidFill>
              <a:effectLst/>
              <a:uFillTx/>
              <a:latin typeface="Frutiger 66 BoldItalic"/>
            </a:endParaRPr>
          </a:p>
        </p:txBody>
      </p:sp>
      <p:graphicFrame>
        <p:nvGraphicFramePr>
          <p:cNvPr id="242" name=""/>
          <p:cNvGraphicFramePr/>
          <p:nvPr/>
        </p:nvGraphicFramePr>
        <p:xfrm>
          <a:off x="1523880" y="692280"/>
          <a:ext cx="8153640" cy="5715000"/>
        </p:xfrm>
        <a:graphic>
          <a:graphicData uri="http://schemas.openxmlformats.org/drawingml/2006/table">
            <a:tbl>
              <a:tblPr/>
              <a:tblGrid>
                <a:gridCol w="762120"/>
                <a:gridCol w="1295280"/>
                <a:gridCol w="1447920"/>
                <a:gridCol w="990720"/>
                <a:gridCol w="838080"/>
                <a:gridCol w="1143000"/>
                <a:gridCol w="1676520"/>
              </a:tblGrid>
              <a:tr h="521280">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000000"/>
                          </a:solidFill>
                          <a:effectLst/>
                          <a:uFillTx/>
                          <a:latin typeface="Frutiger 55 Roman"/>
                        </a:rPr>
                        <a:t>Classification</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000000"/>
                          </a:solidFill>
                          <a:effectLst/>
                          <a:uFillTx/>
                          <a:latin typeface="Frutiger 55 Roman"/>
                        </a:rPr>
                        <a:t>Name of Project</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000000"/>
                          </a:solidFill>
                          <a:effectLst/>
                          <a:uFillTx/>
                          <a:latin typeface="Frutiger 55 Roman"/>
                        </a:rPr>
                        <a:t>Output</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000000"/>
                          </a:solidFill>
                          <a:effectLst/>
                          <a:uFillTx/>
                          <a:latin typeface="Frutiger 55 Roman"/>
                        </a:rPr>
                        <a:t>(1,000kW)</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000000"/>
                          </a:solidFill>
                          <a:effectLst/>
                          <a:uFillTx/>
                          <a:latin typeface="Frutiger 55 Roman"/>
                        </a:rPr>
                        <a:t>Start of </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000000"/>
                          </a:solidFill>
                          <a:effectLst/>
                          <a:uFillTx/>
                          <a:latin typeface="Frutiger 55 Roman"/>
                        </a:rPr>
                        <a:t>Project</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000000"/>
                          </a:solidFill>
                          <a:effectLst/>
                          <a:uFillTx/>
                          <a:latin typeface="Frutiger 55 Roman"/>
                        </a:rPr>
                        <a:t>Commencement </a:t>
                      </a:r>
                      <a:endParaRPr b="0" lang="en-US" sz="900" strike="noStrike" u="none">
                        <a:solidFill>
                          <a:srgbClr val="000000"/>
                        </a:solidFill>
                        <a:effectLst/>
                        <a:uFillTx/>
                        <a:latin typeface="Times New Roman"/>
                      </a:endParaRPr>
                    </a:p>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000000"/>
                          </a:solidFill>
                          <a:effectLst/>
                          <a:uFillTx/>
                          <a:latin typeface="Frutiger 55 Roman"/>
                        </a:rPr>
                        <a:t>of construction</a:t>
                      </a:r>
                      <a:endParaRPr b="0" lang="en-US" sz="9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000000"/>
                          </a:solidFill>
                          <a:effectLst/>
                          <a:uFillTx/>
                          <a:latin typeface="Frutiger 55 Roman"/>
                        </a:rPr>
                        <a:t>Start up of generation</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464400">
                <a:tc rowSpan="2">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000000"/>
                          </a:solidFill>
                          <a:effectLst/>
                          <a:uFillTx/>
                          <a:latin typeface="Frutiger 55 Roman"/>
                        </a:rPr>
                        <a:t>Nuclear</a:t>
                      </a:r>
                      <a:endParaRPr b="0" lang="en-US" sz="11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rowSpan="2">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In preparation for construction</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Fukushima Daiichi No.7, 8</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1,380 (each)</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Oct.2000</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Oct.2006, Oct.2007</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53880">
                <a:tc v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v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Higashi-dori No.1, 2</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1,385 (each)</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2002</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2010, Later than 2010,</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718920">
                <a:tc rowSpan="2">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000000"/>
                          </a:solidFill>
                          <a:effectLst/>
                          <a:uFillTx/>
                          <a:latin typeface="Frutiger 55 Roman"/>
                        </a:rPr>
                        <a:t>Thermal</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000000"/>
                          </a:solidFill>
                          <a:effectLst/>
                          <a:uFillTx/>
                          <a:latin typeface="Frutiger 55 Roman"/>
                        </a:rPr>
                        <a:t>(Coal)</a:t>
                      </a:r>
                      <a:endParaRPr b="0" lang="en-US" sz="11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Under </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Construction</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Hitachinaka No.1</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Hirono No.5</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1,000</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600</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Nov.1988</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Aug.1999</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Jul.1998</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Dec.2003</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Aug.2002</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67080">
                <a:tc v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In Preparation for </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Construction</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Hitachinaka</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No.2</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Hirono No.6</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1,000</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600</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Nov.1988</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Aug.1999</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Jul.1998</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Dec.2005</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Jul.2007</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275120">
                <a:tc rowSpan="2">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000000"/>
                          </a:solidFill>
                          <a:effectLst/>
                          <a:uFillTx/>
                          <a:latin typeface="Frutiger 55 Roman"/>
                        </a:rPr>
                        <a:t>Thermal</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000000"/>
                          </a:solidFill>
                          <a:effectLst/>
                          <a:uFillTx/>
                          <a:latin typeface="Frutiger 55 Roman"/>
                        </a:rPr>
                        <a:t>(LNG)</a:t>
                      </a:r>
                      <a:endParaRPr b="0" lang="en-US" sz="11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Under</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Construction</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Chiba No.1, 2</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3333cc"/>
                          </a:solidFill>
                          <a:effectLst/>
                          <a:uFillTx/>
                          <a:latin typeface="Frutiger 55 Roman"/>
                        </a:rPr>
                        <a:t>Shinagawa No.1</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cc"/>
                          </a:solidFill>
                          <a:effectLst/>
                          <a:uFillTx/>
                          <a:latin typeface="Frutiger 55 Roman"/>
                        </a:rPr>
                        <a:t>Futtsu No.3</a:t>
                      </a:r>
                      <a:r>
                        <a:rPr b="0" lang="en-US" sz="1100" strike="noStrike" u="none">
                          <a:solidFill>
                            <a:srgbClr val="000000"/>
                          </a:solidFill>
                          <a:effectLst/>
                          <a:uFillTx/>
                          <a:latin typeface="Frutiger 55 Roman"/>
                        </a:rPr>
                        <a:t>,4</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Kawasaki No.1</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1,440 (each)</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1,140</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1,520 (each)</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1,500</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Jul.1995</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Mar.1996</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Dec.1997</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Mar.1998</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Nov.1995</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Feb.1998</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May.1998</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Oct.1998</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Dec.1998, Feb.2000</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Jul.2001,Mar.2002,Nov.2002</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Jul.2001,Jul.2002,Jan.2003</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Jul.2004-Jul.2009</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42600">
                <a:tc v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In Preparation for </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Construction</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Kawasaki No.2</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1,500</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Mar.1998</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Oct.1998</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Jul.2012-Mar.2014</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072440">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000000"/>
                          </a:solidFill>
                          <a:effectLst/>
                          <a:uFillTx/>
                          <a:latin typeface="Frutiger 55 Roman"/>
                        </a:rPr>
                        <a:t>Hydro</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000000"/>
                          </a:solidFill>
                          <a:effectLst/>
                          <a:uFillTx/>
                          <a:latin typeface="Frutiger 55 Roman"/>
                        </a:rPr>
                        <a:t>(pump)</a:t>
                      </a:r>
                      <a:endParaRPr b="0" lang="en-US" sz="11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Under</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Construction</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Kazunogawa</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Kannagawa</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1,600</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2,700</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Jul.1991</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Jul.1995</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Nov.1992</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Feb.1997</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Dec.1999,</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Jul.2000,</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Jul.2003</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Jul.2004,Jul.2005,</a:t>
                      </a:r>
                      <a:endParaRPr b="0" lang="en-US" sz="1100" strike="noStrike" u="none">
                        <a:solidFill>
                          <a:srgbClr val="000000"/>
                        </a:solidFill>
                        <a:effectLst/>
                        <a:uFillTx/>
                        <a:latin typeface="Times New Roman"/>
                      </a:endParaRPr>
                    </a:p>
                    <a:p>
                      <a:pPr>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Jul.2009,Jul.2011</a:t>
                      </a:r>
                      <a:endParaRPr b="0" lang="en-US" sz="11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1"/>
          </p:nvPr>
        </p:nvSpPr>
        <p:spPr/>
        <p:txBody>
          <a:bodyPr/>
          <a:p>
            <a:fld id="{BC754EF3-C53C-4D4E-8C5C-971918765020}" type="slidenum">
              <a:t>56</a:t>
            </a:fld>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3" name="PlaceHolder 1"/>
          <p:cNvSpPr>
            <a:spLocks noGrp="1"/>
          </p:cNvSpPr>
          <p:nvPr>
            <p:ph type="title"/>
          </p:nvPr>
        </p:nvSpPr>
        <p:spPr>
          <a:xfrm>
            <a:off x="1676160" y="304920"/>
            <a:ext cx="7483320" cy="4572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Unilateral adjustment to demand forecast</a:t>
            </a:r>
            <a:br>
              <a:rPr sz="2400"/>
            </a:br>
            <a:r>
              <a:rPr b="0" i="1" lang="en-US" sz="2400" strike="noStrike" u="none">
                <a:solidFill>
                  <a:srgbClr val="000000"/>
                </a:solidFill>
                <a:effectLst/>
                <a:uFillTx/>
                <a:latin typeface="Frutiger 66 BoldItalic"/>
              </a:rPr>
              <a:t> </a:t>
            </a:r>
            <a:r>
              <a:rPr b="0" i="1" lang="en-US" sz="2000" strike="noStrike" u="none">
                <a:solidFill>
                  <a:srgbClr val="000000"/>
                </a:solidFill>
                <a:effectLst/>
                <a:uFillTx/>
                <a:latin typeface="Frutiger 66 BoldItalic"/>
              </a:rPr>
              <a:t>- In wide area</a:t>
            </a:r>
            <a:endParaRPr b="0" i="1" lang="en-US" sz="2000" strike="noStrike" u="none">
              <a:solidFill>
                <a:srgbClr val="000000"/>
              </a:solidFill>
              <a:effectLst/>
              <a:uFillTx/>
              <a:latin typeface="Frutiger 66 BoldItalic"/>
            </a:endParaRPr>
          </a:p>
        </p:txBody>
      </p:sp>
      <p:graphicFrame>
        <p:nvGraphicFramePr>
          <p:cNvPr id="244" name=""/>
          <p:cNvGraphicFramePr/>
          <p:nvPr/>
        </p:nvGraphicFramePr>
        <p:xfrm>
          <a:off x="1676520" y="914400"/>
          <a:ext cx="6413400" cy="6629400"/>
        </p:xfrm>
        <a:graphic>
          <a:graphicData uri="http://schemas.openxmlformats.org/drawingml/2006/table">
            <a:tbl>
              <a:tblPr/>
              <a:tblGrid>
                <a:gridCol w="1068120"/>
                <a:gridCol w="1160640"/>
                <a:gridCol w="977760"/>
                <a:gridCol w="1068480"/>
                <a:gridCol w="1069920"/>
                <a:gridCol w="1068480"/>
              </a:tblGrid>
              <a:tr h="65880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Frutiger 55 Roman"/>
                        </a:rPr>
                        <a:t>Name of </a:t>
                      </a:r>
                      <a:endParaRPr b="0" lang="en-US" sz="12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Frutiger 55 Roman"/>
                        </a:rPr>
                        <a:t>Project</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Frutiger 55 Roman"/>
                        </a:rPr>
                        <a:t>Company</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Frutiger 55 Roman"/>
                        </a:rPr>
                        <a:t>Output</a:t>
                      </a:r>
                      <a:endParaRPr b="0" lang="en-US" sz="12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Frutiger 55 Roman"/>
                        </a:rPr>
                        <a:t>(1,000kW)</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Frutiger 55 Roman"/>
                        </a:rPr>
                        <a:t>Start of </a:t>
                      </a:r>
                      <a:endParaRPr b="0" lang="en-US" sz="12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Frutiger 55 Roman"/>
                        </a:rPr>
                        <a:t>Project</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Frutiger 55 Roman"/>
                        </a:rPr>
                        <a:t>Start-up of</a:t>
                      </a:r>
                      <a:endParaRPr b="0" lang="en-US" sz="12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Frutiger 55 Roman"/>
                        </a:rPr>
                        <a:t>Generation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55800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Frutiger 55 Roman"/>
                        </a:rPr>
                        <a:t>Hydro</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Okutadami, Oshima</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EPDC</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287</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Jul.1995</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Jun.2003</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53208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Frutiger 55 Roman"/>
                        </a:rPr>
                        <a:t>Hydro</a:t>
                      </a:r>
                      <a:endParaRPr b="0" lang="en-US" sz="12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Frutiger 55 Roman"/>
                        </a:rPr>
                        <a:t>(pump)</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Yunotani</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EPDC</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1,800</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Sep.1997</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Jun.2010</a:t>
                      </a:r>
                      <a:endParaRPr b="0" lang="en-US" sz="12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5324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Frutiger 55 Roman"/>
                        </a:rPr>
                        <a:t>Thermal</a:t>
                      </a:r>
                      <a:endParaRPr b="0" lang="en-US" sz="12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Frutiger 55 Roman"/>
                        </a:rPr>
                        <a:t>(Coal)</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Isogo No.1, 2</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EPDC</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600 (each)</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Aug.1996</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Apr.2002,</a:t>
                      </a:r>
                      <a:endParaRPr b="0" lang="en-US" sz="12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Jul.2006</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97880">
                <a:tc rowSpan="2">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Frutiger 55 Roman"/>
                        </a:rPr>
                        <a:t>Nuclear</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Ohma</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EPDC</a:t>
                      </a:r>
                      <a:endParaRPr b="0" lang="en-US" sz="12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1,383</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Aug.1999</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Jul.2007</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573480">
                <a:tc v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Higashidori</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TOHOkU</a:t>
                      </a:r>
                      <a:endParaRPr b="0" lang="en-US" sz="12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EPCO</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1,100</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Jul.1996</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Jul.2005</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r h="2517480">
                <a:tc gridSpan="6">
                  <a:txBody>
                    <a:bodyPr lIns="90000" rIns="90000" tIns="46800" bIns="46800" anchor="t">
                      <a:noAutofit/>
                    </a:bodyPr>
                    <a:p>
                      <a:pPr marL="266760" indent="-26676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Frutiger 55 Roman"/>
                        </a:rPr>
                        <a:t> Note: </a:t>
                      </a:r>
                      <a:endParaRPr b="0" lang="en-US" sz="1200" strike="noStrike" u="none">
                        <a:solidFill>
                          <a:srgbClr val="000000"/>
                        </a:solidFill>
                        <a:effectLst/>
                        <a:uFillTx/>
                        <a:latin typeface="Times New Roman"/>
                      </a:endParaRPr>
                    </a:p>
                    <a:p>
                      <a:pPr marL="266760" indent="-266760">
                        <a:lnSpc>
                          <a:spcPct val="100000"/>
                        </a:lnSpc>
                        <a:spcBef>
                          <a:spcPts val="300"/>
                        </a:spcBef>
                        <a:buClr>
                          <a:srgbClr val="cc3300"/>
                        </a:buClr>
                        <a:buFont typeface="Frutiger 55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Plant development in blue font are  announced to be completed as scheduled.</a:t>
                      </a:r>
                      <a:endParaRPr b="0" lang="en-US" sz="1200" strike="noStrike" u="none">
                        <a:solidFill>
                          <a:srgbClr val="000000"/>
                        </a:solidFill>
                        <a:effectLst/>
                        <a:uFillTx/>
                        <a:latin typeface="Times New Roman"/>
                      </a:endParaRPr>
                    </a:p>
                    <a:p>
                      <a:pPr marL="266760" indent="-266760">
                        <a:lnSpc>
                          <a:spcPct val="100000"/>
                        </a:lnSpc>
                        <a:spcBef>
                          <a:spcPts val="300"/>
                        </a:spcBef>
                        <a:buClr>
                          <a:srgbClr val="cc3300"/>
                        </a:buClr>
                        <a:buFont typeface="Frutiger 55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The other plants could be the target to be postponed.  (Tepco will officially announce the details at the end of Mar. 2001)</a:t>
                      </a:r>
                      <a:endParaRPr b="0" lang="en-US" sz="1200" strike="noStrike" u="none">
                        <a:solidFill>
                          <a:srgbClr val="000000"/>
                        </a:solidFill>
                        <a:effectLst/>
                        <a:uFillTx/>
                        <a:latin typeface="Times New Roman"/>
                      </a:endParaRPr>
                    </a:p>
                    <a:p>
                      <a:pPr marL="266760" indent="-266760">
                        <a:lnSpc>
                          <a:spcPct val="100000"/>
                        </a:lnSpc>
                        <a:spcBef>
                          <a:spcPts val="300"/>
                        </a:spcBef>
                        <a:buClr>
                          <a:srgbClr val="cc3300"/>
                        </a:buClr>
                        <a:buFont typeface="Frutiger 55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Based on the capacity expansion plan for fiscal 1998. </a:t>
                      </a:r>
                      <a:endParaRPr b="0" lang="en-US" sz="1200" strike="noStrike" u="none">
                        <a:solidFill>
                          <a:srgbClr val="000000"/>
                        </a:solidFill>
                        <a:effectLst/>
                        <a:uFillTx/>
                        <a:latin typeface="Times New Roman"/>
                      </a:endParaRPr>
                    </a:p>
                    <a:p>
                      <a:pPr marL="266760" indent="-266760">
                        <a:lnSpc>
                          <a:spcPct val="100000"/>
                        </a:lnSpc>
                        <a:spcBef>
                          <a:spcPts val="300"/>
                        </a:spcBef>
                        <a:buClr>
                          <a:srgbClr val="cc3300"/>
                        </a:buClr>
                        <a:buFont typeface="Frutiger 55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"Start of project" refers to the date of a project of a power station is put on "Basic Plans of Electricity Development," provided in the Sub-Section 1 of Section 3 of "Electricity Development Promotion Law." </a:t>
                      </a:r>
                      <a:endParaRPr b="0" lang="en-US" sz="1200" strike="noStrike" u="none">
                        <a:solidFill>
                          <a:srgbClr val="000000"/>
                        </a:solidFill>
                        <a:effectLst/>
                        <a:uFillTx/>
                        <a:latin typeface="Times New Roman"/>
                      </a:endParaRPr>
                    </a:p>
                    <a:p>
                      <a:pPr marL="266760" indent="-266760">
                        <a:lnSpc>
                          <a:spcPct val="100000"/>
                        </a:lnSpc>
                        <a:spcBef>
                          <a:spcPts val="300"/>
                        </a:spcBef>
                        <a:buClr>
                          <a:srgbClr val="cc3300"/>
                        </a:buClr>
                        <a:buFont typeface="Frutiger 55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"Commencement of construction" refers to the date when utilities get approval based on the section 47 of "Electric Utility Industry Law" or file (or expect) based on the section 48 0f the Law. </a:t>
                      </a:r>
                      <a:endParaRPr b="0" lang="en-US" sz="1200" strike="noStrike" u="none">
                        <a:solidFill>
                          <a:srgbClr val="000000"/>
                        </a:solidFill>
                        <a:effectLst/>
                        <a:uFillTx/>
                        <a:latin typeface="Times New Roman"/>
                      </a:endParaRPr>
                    </a:p>
                    <a:p>
                      <a:pPr marL="266760" indent="-26676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txBody>
                  <a:tcPr anchor="t" marL="90000" marR="90000">
                    <a:lnL>
                      <a:noFill/>
                    </a:lnL>
                    <a:lnR>
                      <a:noFill/>
                    </a:lnR>
                    <a:lnT w="13680">
                      <a:solidFill>
                        <a:srgbClr val="000000"/>
                      </a:solidFill>
                      <a:prstDash val="solid"/>
                    </a:lnT>
                    <a:lnB w="1368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759240">
                <a:tc gridSpan="6">
                  <a:txBody>
                    <a:bodyPr lIns="90000" rIns="90000" tIns="46800" bIns="46800" anchor="t">
                      <a:noAutofit/>
                    </a:bodyPr>
                    <a:p>
                      <a:pPr marL="266760" indent="-26676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a:noFill/>
                    </a:lnL>
                    <a:lnR>
                      <a:noFill/>
                    </a:lnR>
                    <a:lnT w="13680">
                      <a:solidFill>
                        <a:srgbClr val="000000"/>
                      </a:solidFill>
                      <a:prstDash val="solid"/>
                    </a:lnT>
                    <a:lnB>
                      <a:noFill/>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bl>
          </a:graphicData>
        </a:graphic>
      </p:graphicFrame>
      <p:sp>
        <p:nvSpPr>
          <p:cNvPr id="3" name="PlaceHolder 2"/>
          <p:cNvSpPr>
            <a:spLocks noGrp="1"/>
          </p:cNvSpPr>
          <p:nvPr>
            <p:ph type="sldNum" idx="1"/>
          </p:nvPr>
        </p:nvSpPr>
        <p:spPr/>
        <p:txBody>
          <a:bodyPr/>
          <a:p>
            <a:fld id="{9A8A608A-C04A-4DCB-A3E0-DDCADCA02531}" type="slidenum">
              <a:t>57</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ea typeface="ＭＳ Ｐゴシック"/>
              </a:rPr>
              <a:t>Japan’s Post War Economic Structure Can No Longer Succeed in the Global Economy</a:t>
            </a:r>
            <a:endParaRPr b="0" i="1" lang="en-US" sz="2400" strike="noStrike" u="none">
              <a:solidFill>
                <a:srgbClr val="000000"/>
              </a:solidFill>
              <a:effectLst/>
              <a:uFillTx/>
              <a:latin typeface="Frutiger 66 BoldItalic"/>
            </a:endParaRPr>
          </a:p>
        </p:txBody>
      </p:sp>
      <p:sp>
        <p:nvSpPr>
          <p:cNvPr id="42" name="PlaceHolder 2"/>
          <p:cNvSpPr>
            <a:spLocks noGrp="1"/>
          </p:cNvSpPr>
          <p:nvPr>
            <p:ph/>
          </p:nvPr>
        </p:nvSpPr>
        <p:spPr>
          <a:xfrm>
            <a:off x="1657080" y="1422360"/>
            <a:ext cx="7483320" cy="4114800"/>
          </a:xfrm>
          <a:prstGeom prst="rect">
            <a:avLst/>
          </a:prstGeom>
          <a:noFill/>
          <a:ln w="0">
            <a:noFill/>
          </a:ln>
        </p:spPr>
        <p:txBody>
          <a:bodyPr lIns="90000" rIns="90000" tIns="46800" bIns="46800" anchor="t">
            <a:normAutofit fontScale="92500" lnSpcReduction="9999"/>
          </a:bodyPr>
          <a:p>
            <a:pPr marL="343080" indent="-34308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ＭＳ Ｐゴシック"/>
              </a:rPr>
              <a:t>Japan’s “economic miracle” took the country from defeat in World War II to become the world’s second largest economy</a:t>
            </a:r>
            <a:endParaRPr b="0" lang="en-US" sz="16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Fast economic growth is often attributed to the so called “strong iron triangle” of politicians, bureaucrats and large industrial and financial leaders</a:t>
            </a: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ＭＳ Ｐゴシック"/>
              </a:rPr>
              <a:t>Success led to the creation of a “bubble economy” which peaked during the late 1980’s</a:t>
            </a:r>
            <a:endParaRPr b="0" lang="en-US" sz="1600" strike="noStrike" u="none">
              <a:solidFill>
                <a:srgbClr val="000000"/>
              </a:solidFill>
              <a:effectLst/>
              <a:uFillTx/>
              <a:latin typeface="Frutiger 55 Roman"/>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ＭＳ Ｐゴシック"/>
              </a:rPr>
              <a:t>The 1990’s have revealed a structurally weak and self-contradictory Japanese system:</a:t>
            </a:r>
            <a:endParaRPr b="0" lang="en-US" sz="16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Government industrial and fiscal policy protects and promotes heavy industries</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Lifetime employment and seniority system entrenched</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Closely-knit corporate groups linked by cross-shareholdings (keiretsu)</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Traditional social and cultural system: family, education etc.</a:t>
            </a: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ea typeface="ＭＳ Ｐゴシック"/>
              </a:rPr>
              <a:t>Internal and external pressures are changing the Japanese system:</a:t>
            </a:r>
            <a:endParaRPr b="0" lang="en-US" sz="16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Gaiatsu (foreign pressure) and globalization, esp. corporate and employment practices</a:t>
            </a:r>
            <a:endParaRPr b="0" lang="en-US" sz="1400" strike="noStrike" u="none">
              <a:solidFill>
                <a:srgbClr val="000000"/>
              </a:solidFill>
              <a:effectLst/>
              <a:uFillTx/>
              <a:latin typeface="Frutiger 55 Roman"/>
            </a:endParaRPr>
          </a:p>
          <a:p>
            <a:pPr lvl="1" marL="743040" indent="-28584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Social changes, such as declining birth rate, old age and the generation gap, are leading to changes in lifestyles, personal attitudes and the traditional family system</a:t>
            </a:r>
            <a:endParaRPr b="0" lang="en-US" sz="14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43E22872-171F-44C7-87C9-B85DD5B68BE5}"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1419120" y="3200400"/>
            <a:ext cx="2760840" cy="1374120"/>
          </a:xfrm>
          <a:prstGeom prst="rect">
            <a:avLst/>
          </a:prstGeom>
          <a:solidFill>
            <a:srgbClr val="ffffff"/>
          </a:solidFill>
          <a:ln w="12600">
            <a:solidFill>
              <a:srgbClr val="000000"/>
            </a:solidFill>
            <a:miter/>
          </a:ln>
          <a:effectLst>
            <a:outerShdw dist="71785"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buClr>
                <a:srgbClr val="ff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Arial Unicode MS"/>
              </a:rPr>
              <a:t> Globalization of economy</a:t>
            </a:r>
            <a:endParaRPr b="0" lang="en-US" sz="1200" strike="noStrike" u="none">
              <a:solidFill>
                <a:srgbClr val="000000"/>
              </a:solidFill>
              <a:effectLst/>
              <a:uFillTx/>
              <a:latin typeface="Times New Roman"/>
            </a:endParaRPr>
          </a:p>
          <a:p>
            <a:pPr>
              <a:lnSpc>
                <a:spcPct val="100000"/>
              </a:lnSpc>
              <a:buClr>
                <a:srgbClr val="ff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Arial Unicode MS"/>
              </a:rPr>
              <a:t> IT revolution </a:t>
            </a:r>
            <a:endParaRPr b="0" lang="en-US" sz="1200" strike="noStrike" u="none">
              <a:solidFill>
                <a:srgbClr val="000000"/>
              </a:solidFill>
              <a:effectLst/>
              <a:uFillTx/>
              <a:latin typeface="Times New Roman"/>
            </a:endParaRPr>
          </a:p>
          <a:p>
            <a:pPr>
              <a:lnSpc>
                <a:spcPct val="100000"/>
              </a:lnSpc>
              <a:buClr>
                <a:srgbClr val="ff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Arial Unicode MS"/>
              </a:rPr>
              <a:t> Population aging and longevity</a:t>
            </a:r>
            <a:endParaRPr b="0" lang="en-US" sz="1200" strike="noStrike" u="none">
              <a:solidFill>
                <a:srgbClr val="000000"/>
              </a:solidFill>
              <a:effectLst/>
              <a:uFillTx/>
              <a:latin typeface="Times New Roman"/>
            </a:endParaRPr>
          </a:p>
          <a:p>
            <a:pPr>
              <a:lnSpc>
                <a:spcPct val="100000"/>
              </a:lnSpc>
              <a:buClr>
                <a:srgbClr val="ff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Arial Unicode MS"/>
              </a:rPr>
              <a:t> Urbanization</a:t>
            </a:r>
            <a:endParaRPr b="0" lang="en-US" sz="1200" strike="noStrike" u="none">
              <a:solidFill>
                <a:srgbClr val="000000"/>
              </a:solidFill>
              <a:effectLst/>
              <a:uFillTx/>
              <a:latin typeface="Times New Roman"/>
            </a:endParaRPr>
          </a:p>
          <a:p>
            <a:pPr>
              <a:lnSpc>
                <a:spcPct val="100000"/>
              </a:lnSpc>
              <a:buClr>
                <a:srgbClr val="ff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Arial Unicode MS"/>
              </a:rPr>
              <a:t> Hollowing out of industry</a:t>
            </a:r>
            <a:endParaRPr b="0" lang="en-US" sz="1200" strike="noStrike" u="none">
              <a:solidFill>
                <a:srgbClr val="000000"/>
              </a:solidFill>
              <a:effectLst/>
              <a:uFillTx/>
              <a:latin typeface="Times New Roman"/>
            </a:endParaRPr>
          </a:p>
          <a:p>
            <a:pPr>
              <a:lnSpc>
                <a:spcPct val="100000"/>
              </a:lnSpc>
              <a:buClr>
                <a:srgbClr val="ff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Arial Unicode MS"/>
              </a:rPr>
              <a:t> Corporate restructuring</a:t>
            </a:r>
            <a:endParaRPr b="0" lang="en-US" sz="1200" strike="noStrike" u="none">
              <a:solidFill>
                <a:srgbClr val="000000"/>
              </a:solidFill>
              <a:effectLst/>
              <a:uFillTx/>
              <a:latin typeface="Times New Roman"/>
            </a:endParaRPr>
          </a:p>
          <a:p>
            <a:pPr>
              <a:lnSpc>
                <a:spcPct val="100000"/>
              </a:lnSpc>
              <a:buClr>
                <a:srgbClr val="ff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Arial Unicode MS"/>
              </a:rPr>
              <a:t> Rising of unemployment</a:t>
            </a:r>
            <a:endParaRPr b="0" lang="en-US" sz="1200" strike="noStrike" u="none">
              <a:solidFill>
                <a:srgbClr val="000000"/>
              </a:solidFill>
              <a:effectLst/>
              <a:uFillTx/>
              <a:latin typeface="Times New Roman"/>
            </a:endParaRPr>
          </a:p>
        </p:txBody>
      </p:sp>
      <p:sp>
        <p:nvSpPr>
          <p:cNvPr id="44" name=""/>
          <p:cNvSpPr/>
          <p:nvPr/>
        </p:nvSpPr>
        <p:spPr>
          <a:xfrm>
            <a:off x="6281640" y="1295280"/>
            <a:ext cx="2362320" cy="825480"/>
          </a:xfrm>
          <a:prstGeom prst="rect">
            <a:avLst/>
          </a:prstGeom>
          <a:noFill/>
          <a:ln w="12600">
            <a:solidFill>
              <a:srgbClr val="000000"/>
            </a:solidFill>
            <a:miter/>
          </a:ln>
        </p:spPr>
        <p:style>
          <a:lnRef idx="0"/>
          <a:fillRef idx="0"/>
          <a:effectRef idx="0"/>
          <a:fontRef idx="minor"/>
        </p:style>
        <p:txBody>
          <a:bodyPr lIns="90000" rIns="90000" tIns="46800" bIns="46800" anchor="t">
            <a:spAutoFit/>
          </a:bodyPr>
          <a:p>
            <a:pPr marL="93600" indent="-9360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ＭＳ Ｐゴシック"/>
              </a:rPr>
              <a:t>Urban seniors</a:t>
            </a:r>
            <a:endParaRPr b="0" lang="en-US" sz="1200" strike="noStrike" u="none">
              <a:solidFill>
                <a:srgbClr val="000000"/>
              </a:solidFill>
              <a:effectLst/>
              <a:uFillTx/>
              <a:latin typeface="Times New Roman"/>
            </a:endParaRPr>
          </a:p>
          <a:p>
            <a:pPr marL="93600" indent="-9360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ＭＳ Ｐゴシック"/>
              </a:rPr>
              <a:t>Young adults </a:t>
            </a:r>
            <a:endParaRPr b="0" lang="en-US" sz="1200" strike="noStrike" u="none">
              <a:solidFill>
                <a:srgbClr val="000000"/>
              </a:solidFill>
              <a:effectLst/>
              <a:uFillTx/>
              <a:latin typeface="Times New Roman"/>
            </a:endParaRPr>
          </a:p>
          <a:p>
            <a:pPr marL="93600" indent="-9360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ＭＳ Ｐゴシック"/>
              </a:rPr>
              <a:t>Baby boomers</a:t>
            </a:r>
            <a:endParaRPr b="0" lang="en-US" sz="1200" strike="noStrike" u="none">
              <a:solidFill>
                <a:srgbClr val="000000"/>
              </a:solidFill>
              <a:effectLst/>
              <a:uFillTx/>
              <a:latin typeface="Times New Roman"/>
            </a:endParaRPr>
          </a:p>
          <a:p>
            <a:pPr marL="93600" indent="-9360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5" name=""/>
          <p:cNvSpPr/>
          <p:nvPr/>
        </p:nvSpPr>
        <p:spPr>
          <a:xfrm>
            <a:off x="4262400" y="3505320"/>
            <a:ext cx="990720" cy="990360"/>
          </a:xfrm>
          <a:prstGeom prst="rightArrow">
            <a:avLst>
              <a:gd name="adj1" fmla="val 50000"/>
              <a:gd name="adj2" fmla="val 25009"/>
            </a:avLst>
          </a:prstGeom>
          <a:solidFill>
            <a:srgbClr val="ffffff"/>
          </a:solidFill>
          <a:ln w="1260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1736640" y="1298520"/>
            <a:ext cx="2106720" cy="825480"/>
          </a:xfrm>
          <a:prstGeom prst="rect">
            <a:avLst/>
          </a:prstGeom>
          <a:noFill/>
          <a:ln w="12600">
            <a:solidFill>
              <a:srgbClr val="000000"/>
            </a:solidFill>
            <a:miter/>
          </a:ln>
        </p:spPr>
        <p:style>
          <a:lnRef idx="0"/>
          <a:fillRef idx="0"/>
          <a:effectRef idx="0"/>
          <a:fontRef idx="minor"/>
        </p:style>
        <p:txBody>
          <a:bodyPr lIns="90000" rIns="90000" tIns="46800" bIns="46800" anchor="t">
            <a:spAutoFit/>
          </a:bodyPr>
          <a:p>
            <a:pPr marL="93600" indent="-9360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ＭＳ Ｐゴシック"/>
              </a:rPr>
              <a:t>“New Breed” of  career-track bureaucrats</a:t>
            </a:r>
            <a:endParaRPr b="0" lang="en-US" sz="1200" strike="noStrike" u="none">
              <a:solidFill>
                <a:srgbClr val="000000"/>
              </a:solidFill>
              <a:effectLst/>
              <a:uFillTx/>
              <a:latin typeface="Times New Roman"/>
            </a:endParaRPr>
          </a:p>
          <a:p>
            <a:pPr marL="93600" indent="-9360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ＭＳ Ｐゴシック"/>
              </a:rPr>
              <a:t>“New Breed” of politicians</a:t>
            </a:r>
            <a:endParaRPr b="0" lang="en-US" sz="1200" strike="noStrike" u="none">
              <a:solidFill>
                <a:srgbClr val="000000"/>
              </a:solidFill>
              <a:effectLst/>
              <a:uFillTx/>
              <a:latin typeface="Times New Roman"/>
            </a:endParaRPr>
          </a:p>
          <a:p>
            <a:pPr marL="93600" indent="-9360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ＭＳ Ｐゴシック"/>
              </a:rPr>
              <a:t>Academia</a:t>
            </a:r>
            <a:endParaRPr b="0" lang="en-US" sz="1200" strike="noStrike" u="none">
              <a:solidFill>
                <a:srgbClr val="000000"/>
              </a:solidFill>
              <a:effectLst/>
              <a:uFillTx/>
              <a:latin typeface="Times New Roman"/>
            </a:endParaRPr>
          </a:p>
        </p:txBody>
      </p:sp>
      <p:sp>
        <p:nvSpPr>
          <p:cNvPr id="47" name=""/>
          <p:cNvSpPr/>
          <p:nvPr/>
        </p:nvSpPr>
        <p:spPr>
          <a:xfrm>
            <a:off x="3919680" y="1676520"/>
            <a:ext cx="2286000" cy="459720"/>
          </a:xfrm>
          <a:prstGeom prst="rect">
            <a:avLst/>
          </a:prstGeom>
          <a:noFill/>
          <a:ln w="12600">
            <a:solidFill>
              <a:srgbClr val="000000"/>
            </a:solidFill>
            <a:miter/>
          </a:ln>
        </p:spPr>
        <p:style>
          <a:lnRef idx="0"/>
          <a:fillRef idx="0"/>
          <a:effectRef idx="0"/>
          <a:fontRef idx="minor"/>
        </p:style>
        <p:txBody>
          <a:bodyPr lIns="90000" rIns="90000" tIns="46800" bIns="46800" anchor="t">
            <a:spAutoFit/>
          </a:bodyPr>
          <a:p>
            <a:pPr marL="93600" indent="-93600">
              <a:lnSpc>
                <a:spcPct val="100000"/>
              </a:lnSpc>
              <a:spcBef>
                <a:spcPts val="751"/>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ＭＳ Ｐゴシック"/>
              </a:rPr>
              <a:t>Venture businesses</a:t>
            </a:r>
            <a:endParaRPr b="0" lang="en-US" sz="1200" strike="noStrike" u="none">
              <a:solidFill>
                <a:srgbClr val="000000"/>
              </a:solidFill>
              <a:effectLst/>
              <a:uFillTx/>
              <a:latin typeface="Times New Roman"/>
            </a:endParaRPr>
          </a:p>
          <a:p>
            <a:pPr marL="93600" indent="-9360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ＭＳ Ｐゴシック"/>
              </a:rPr>
              <a:t>New breed of office workers</a:t>
            </a:r>
            <a:endParaRPr b="0" lang="en-US" sz="1200" strike="noStrike" u="none">
              <a:solidFill>
                <a:srgbClr val="000000"/>
              </a:solidFill>
              <a:effectLst/>
              <a:uFillTx/>
              <a:latin typeface="Times New Roman"/>
            </a:endParaRPr>
          </a:p>
        </p:txBody>
      </p:sp>
      <p:sp>
        <p:nvSpPr>
          <p:cNvPr id="48" name=""/>
          <p:cNvSpPr/>
          <p:nvPr/>
        </p:nvSpPr>
        <p:spPr>
          <a:xfrm>
            <a:off x="3911760" y="1295280"/>
            <a:ext cx="2293920" cy="276840"/>
          </a:xfrm>
          <a:prstGeom prst="rect">
            <a:avLst/>
          </a:prstGeom>
          <a:noFill/>
          <a:ln w="12600">
            <a:solidFill>
              <a:srgbClr val="000000"/>
            </a:solidFill>
            <a:miter/>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ＭＳ Ｐゴシック"/>
              </a:rPr>
              <a:t>Foreign pressure</a:t>
            </a:r>
            <a:endParaRPr b="0" lang="en-US" sz="1200" strike="noStrike" u="none">
              <a:solidFill>
                <a:srgbClr val="000000"/>
              </a:solidFill>
              <a:effectLst/>
              <a:uFillTx/>
              <a:latin typeface="Times New Roman"/>
            </a:endParaRPr>
          </a:p>
        </p:txBody>
      </p:sp>
      <p:sp>
        <p:nvSpPr>
          <p:cNvPr id="49" name=""/>
          <p:cNvSpPr/>
          <p:nvPr/>
        </p:nvSpPr>
        <p:spPr>
          <a:xfrm>
            <a:off x="2209680" y="5791320"/>
            <a:ext cx="2475000" cy="4597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spAutoFit/>
          </a:bodyPr>
          <a:p>
            <a:pPr>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ＭＳ Ｐゴシック"/>
              </a:rPr>
              <a:t> Vested interest groups</a:t>
            </a:r>
            <a:endParaRPr b="0" lang="en-US" sz="1200" strike="noStrike" u="none">
              <a:solidFill>
                <a:srgbClr val="000000"/>
              </a:solidFill>
              <a:effectLst/>
              <a:uFillTx/>
              <a:latin typeface="Times New Roman"/>
            </a:endParaRPr>
          </a:p>
          <a:p>
            <a:pPr>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ＭＳ Ｐゴシック"/>
              </a:rPr>
              <a:t> Large corporations</a:t>
            </a:r>
            <a:endParaRPr b="0" lang="en-US" sz="1200" strike="noStrike" u="none">
              <a:solidFill>
                <a:srgbClr val="000000"/>
              </a:solidFill>
              <a:effectLst/>
              <a:uFillTx/>
              <a:latin typeface="Times New Roman"/>
            </a:endParaRPr>
          </a:p>
        </p:txBody>
      </p:sp>
      <p:sp>
        <p:nvSpPr>
          <p:cNvPr id="50" name=""/>
          <p:cNvSpPr/>
          <p:nvPr/>
        </p:nvSpPr>
        <p:spPr>
          <a:xfrm>
            <a:off x="5097600" y="5791320"/>
            <a:ext cx="3382920" cy="459720"/>
          </a:xfrm>
          <a:prstGeom prst="rect">
            <a:avLst/>
          </a:prstGeom>
          <a:noFill/>
          <a:ln w="12600">
            <a:solidFill>
              <a:srgbClr val="000000"/>
            </a:solidFill>
            <a:miter/>
          </a:ln>
        </p:spPr>
        <p:style>
          <a:lnRef idx="0"/>
          <a:fillRef idx="0"/>
          <a:effectRef idx="0"/>
          <a:fontRef idx="minor"/>
        </p:style>
        <p:txBody>
          <a:bodyPr lIns="90000" rIns="90000" tIns="46800" bIns="46800" anchor="t">
            <a:spAutoFit/>
          </a:bodyPr>
          <a:p>
            <a:pPr>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ＭＳ Ｐゴシック"/>
              </a:rPr>
              <a:t> Labor unions, senior and middle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ＭＳ Ｐゴシック"/>
              </a:rPr>
              <a:t>  management</a:t>
            </a:r>
            <a:endParaRPr b="0" lang="en-US" sz="1200" strike="noStrike" u="none">
              <a:solidFill>
                <a:srgbClr val="000000"/>
              </a:solidFill>
              <a:effectLst/>
              <a:uFillTx/>
              <a:latin typeface="Times New Roman"/>
            </a:endParaRPr>
          </a:p>
        </p:txBody>
      </p:sp>
      <p:sp>
        <p:nvSpPr>
          <p:cNvPr id="51" name=""/>
          <p:cNvSpPr/>
          <p:nvPr/>
        </p:nvSpPr>
        <p:spPr>
          <a:xfrm>
            <a:off x="1650960" y="5638680"/>
            <a:ext cx="7229520" cy="838440"/>
          </a:xfrm>
          <a:prstGeom prst="rect">
            <a:avLst/>
          </a:prstGeom>
          <a:noFill/>
          <a:ln w="12600">
            <a:solidFill>
              <a:srgbClr val="000000"/>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Agents of Change are Pushing for a New Japan</a:t>
            </a:r>
            <a:endParaRPr b="0" i="1" lang="en-US" sz="2400" strike="noStrike" u="none">
              <a:solidFill>
                <a:srgbClr val="000000"/>
              </a:solidFill>
              <a:effectLst/>
              <a:uFillTx/>
              <a:latin typeface="Frutiger 66 BoldItalic"/>
            </a:endParaRPr>
          </a:p>
        </p:txBody>
      </p:sp>
      <p:sp>
        <p:nvSpPr>
          <p:cNvPr id="53" name=""/>
          <p:cNvSpPr/>
          <p:nvPr/>
        </p:nvSpPr>
        <p:spPr>
          <a:xfrm>
            <a:off x="1600200" y="1143000"/>
            <a:ext cx="7229520" cy="1219320"/>
          </a:xfrm>
          <a:prstGeom prst="rect">
            <a:avLst/>
          </a:prstGeom>
          <a:noFill/>
          <a:ln w="12600">
            <a:solidFill>
              <a:srgbClr val="000000"/>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1594440" y="2819520"/>
            <a:ext cx="23212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General forces of change</a:t>
            </a:r>
            <a:endParaRPr b="0" lang="en-US" sz="1400" strike="noStrike" u="none">
              <a:solidFill>
                <a:srgbClr val="000000"/>
              </a:solidFill>
              <a:effectLst/>
              <a:uFillTx/>
              <a:latin typeface="Times New Roman"/>
            </a:endParaRPr>
          </a:p>
        </p:txBody>
      </p:sp>
      <p:sp>
        <p:nvSpPr>
          <p:cNvPr id="55" name=""/>
          <p:cNvSpPr/>
          <p:nvPr/>
        </p:nvSpPr>
        <p:spPr>
          <a:xfrm>
            <a:off x="6394680" y="2743200"/>
            <a:ext cx="1478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The New Japan</a:t>
            </a:r>
            <a:endParaRPr b="0" lang="en-US" sz="1400" strike="noStrike" u="none">
              <a:solidFill>
                <a:srgbClr val="000000"/>
              </a:solidFill>
              <a:effectLst/>
              <a:uFillTx/>
              <a:latin typeface="Times New Roman"/>
            </a:endParaRPr>
          </a:p>
        </p:txBody>
      </p:sp>
      <p:sp>
        <p:nvSpPr>
          <p:cNvPr id="56" name=""/>
          <p:cNvSpPr/>
          <p:nvPr/>
        </p:nvSpPr>
        <p:spPr>
          <a:xfrm>
            <a:off x="5481000" y="5257800"/>
            <a:ext cx="20430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Opponents of Change</a:t>
            </a:r>
            <a:endParaRPr b="0" lang="en-US" sz="1400" strike="noStrike" u="none">
              <a:solidFill>
                <a:srgbClr val="000000"/>
              </a:solidFill>
              <a:effectLst/>
              <a:uFillTx/>
              <a:latin typeface="Times New Roman"/>
            </a:endParaRPr>
          </a:p>
        </p:txBody>
      </p:sp>
      <p:sp>
        <p:nvSpPr>
          <p:cNvPr id="57" name=""/>
          <p:cNvSpPr/>
          <p:nvPr/>
        </p:nvSpPr>
        <p:spPr>
          <a:xfrm>
            <a:off x="4800600" y="2438280"/>
            <a:ext cx="1371600" cy="1067040"/>
          </a:xfrm>
          <a:custGeom>
            <a:avLst/>
            <a:gdLst>
              <a:gd name="textAreaLeft" fmla="*/ 183600 w 1371600"/>
              <a:gd name="textAreaRight" fmla="*/ 1188000 w 1371600"/>
              <a:gd name="textAreaTop" fmla="*/ 186480 h 1067040"/>
              <a:gd name="textAreaBottom" fmla="*/ 773640 h 106704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00cc99">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flipV="1">
            <a:off x="3733920" y="4419000"/>
            <a:ext cx="1600200" cy="1066680"/>
          </a:xfrm>
          <a:custGeom>
            <a:avLst/>
            <a:gdLst>
              <a:gd name="textAreaLeft" fmla="*/ 214200 w 1600200"/>
              <a:gd name="textAreaRight" fmla="*/ 1386000 w 1600200"/>
              <a:gd name="textAreaTop" fmla="*/ 186120 h 1066680"/>
              <a:gd name="textAreaBottom" fmla="*/ 772920 h 1066680"/>
              <a:gd name="GluePoint1X" fmla="*/ 0 w 21600"/>
              <a:gd name="GluePoint1Y" fmla="*/ 17 h 21600"/>
              <a:gd name="GluePoint2X" fmla="*/ 2 w 21600"/>
              <a:gd name="GluePoint2Y" fmla="*/ 14 h 21600"/>
              <a:gd name="GluePoint3X" fmla="*/ 22 w 21600"/>
              <a:gd name="GluePoint3Y" fmla="*/ 8 h 21600"/>
              <a:gd name="GluePoint4X" fmla="*/ 2 w 21600"/>
              <a:gd name="GluePoint4Y" fmla="*/ 12 h 21600"/>
              <a:gd name="GluePoint5X" fmla="*/ 22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21600" y="0"/>
                </a:moveTo>
                <a:arcTo wR="21600" hR="7560" stAng="-5400000" swAng="-5400000"/>
                <a:lnTo>
                  <a:pt x="0" y="11880"/>
                </a:lnTo>
                <a:arcTo wR="21600" hR="7560" stAng="10800000" swAng="-2682637"/>
                <a:lnTo>
                  <a:pt x="14400" y="21168"/>
                </a:lnTo>
                <a:lnTo>
                  <a:pt x="21600" y="17280"/>
                </a:lnTo>
                <a:lnTo>
                  <a:pt x="14400" y="12528"/>
                </a:lnTo>
                <a:lnTo>
                  <a:pt x="14400" y="14688"/>
                </a:lnTo>
                <a:arcTo wR="21600" hR="7560" stAng="8117363" swAng="2325203"/>
                <a:lnTo>
                  <a:pt x="900" y="9720"/>
                </a:lnTo>
                <a:arcTo wR="21600" hR="7560" stAng="-10442565" swAng="5042565"/>
                <a:close/>
              </a:path>
              <a:path fill="darkenLess" w="21600" h="21600">
                <a:moveTo>
                  <a:pt x="21600" y="0"/>
                </a:moveTo>
                <a:arcTo wR="21600" hR="7560" stAng="-5400000" swAng="-5400000"/>
                <a:lnTo>
                  <a:pt x="0" y="7560"/>
                </a:lnTo>
                <a:arcTo wR="21600" hR="7560" stAng="10800000" swAng="-357435"/>
                <a:lnTo>
                  <a:pt x="900" y="9720"/>
                </a:lnTo>
                <a:arcTo wR="21600" hR="7560" stAng="-10442565" swAng="5042565"/>
                <a:close/>
              </a:path>
            </a:pathLst>
          </a:custGeom>
          <a:solidFill>
            <a:srgbClr val="00cc99">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2967840" y="2362320"/>
            <a:ext cx="17064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Agents of Change</a:t>
            </a:r>
            <a:endParaRPr b="0" lang="en-US" sz="1400" strike="noStrike" u="none">
              <a:solidFill>
                <a:srgbClr val="000000"/>
              </a:solidFill>
              <a:effectLst/>
              <a:uFillTx/>
              <a:latin typeface="Times New Roman"/>
            </a:endParaRPr>
          </a:p>
        </p:txBody>
      </p:sp>
      <p:sp>
        <p:nvSpPr>
          <p:cNvPr id="60" name="PlaceHolder 2"/>
          <p:cNvSpPr>
            <a:spLocks noGrp="1"/>
          </p:cNvSpPr>
          <p:nvPr>
            <p:ph/>
          </p:nvPr>
        </p:nvSpPr>
        <p:spPr>
          <a:xfrm>
            <a:off x="5643360" y="3048120"/>
            <a:ext cx="3878280" cy="1828800"/>
          </a:xfrm>
          <a:prstGeom prst="rect">
            <a:avLst/>
          </a:prstGeom>
          <a:solidFill>
            <a:srgbClr val="ffffff"/>
          </a:solidFill>
          <a:ln w="9360">
            <a:solidFill>
              <a:srgbClr val="000000"/>
            </a:solidFill>
            <a:miter/>
          </a:ln>
          <a:effectLst>
            <a:outerShdw dist="36147" dir="2700000" blurRad="0" rotWithShape="0">
              <a:srgbClr val="808080"/>
            </a:outerShdw>
          </a:effectLst>
        </p:spPr>
        <p:txBody>
          <a:bodyPr lIns="92160" rIns="92160" tIns="46080" bIns="46080" anchor="t">
            <a:normAutofit/>
          </a:bodyPr>
          <a:p>
            <a:pPr marL="93600" indent="-9360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Arial Unicode MS"/>
              </a:rPr>
              <a:t>Re-evaluation of “things Japanese”</a:t>
            </a:r>
            <a:endParaRPr b="0" lang="en-US" sz="1400" strike="noStrike" u="none">
              <a:solidFill>
                <a:srgbClr val="000000"/>
              </a:solidFill>
              <a:effectLst/>
              <a:uFillTx/>
              <a:latin typeface="Frutiger 55 Roman"/>
            </a:endParaRPr>
          </a:p>
          <a:p>
            <a:pPr marL="93600" indent="-9360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Arial Unicode MS"/>
              </a:rPr>
              <a:t>Deregulation</a:t>
            </a:r>
            <a:endParaRPr b="0" lang="en-US" sz="1400" strike="noStrike" u="none">
              <a:solidFill>
                <a:srgbClr val="000000"/>
              </a:solidFill>
              <a:effectLst/>
              <a:uFillTx/>
              <a:latin typeface="Frutiger 55 Roman"/>
            </a:endParaRPr>
          </a:p>
          <a:p>
            <a:pPr marL="93600" indent="-9360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Arial Unicode MS"/>
              </a:rPr>
              <a:t>Decentralization of the government</a:t>
            </a:r>
            <a:endParaRPr b="0" lang="en-US" sz="1400" strike="noStrike" u="none">
              <a:solidFill>
                <a:srgbClr val="000000"/>
              </a:solidFill>
              <a:effectLst/>
              <a:uFillTx/>
              <a:latin typeface="Frutiger 55 Roman"/>
            </a:endParaRPr>
          </a:p>
          <a:p>
            <a:pPr marL="93600" indent="-9360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Arial Unicode MS"/>
              </a:rPr>
              <a:t>Educational reform</a:t>
            </a:r>
            <a:endParaRPr b="0" lang="en-US" sz="1400" strike="noStrike" u="none">
              <a:solidFill>
                <a:srgbClr val="000000"/>
              </a:solidFill>
              <a:effectLst/>
              <a:uFillTx/>
              <a:latin typeface="Frutiger 55 Roman"/>
            </a:endParaRPr>
          </a:p>
          <a:p>
            <a:pPr marL="93600" indent="-9360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Arial Unicode MS"/>
              </a:rPr>
              <a:t>Changing family structures</a:t>
            </a:r>
            <a:endParaRPr b="0" lang="en-US" sz="1400" strike="noStrike" u="none">
              <a:solidFill>
                <a:srgbClr val="000000"/>
              </a:solidFill>
              <a:effectLst/>
              <a:uFillTx/>
              <a:latin typeface="Frutiger 55 Roman"/>
            </a:endParaRPr>
          </a:p>
          <a:p>
            <a:pPr marL="93600" indent="-9360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Arial Unicode MS"/>
              </a:rPr>
              <a:t>Changing employment patterns</a:t>
            </a:r>
            <a:endParaRPr b="0" lang="en-US" sz="1400" strike="noStrike" u="none">
              <a:solidFill>
                <a:srgbClr val="000000"/>
              </a:solidFill>
              <a:effectLst/>
              <a:uFillTx/>
              <a:latin typeface="Frutiger 55 Roman"/>
            </a:endParaRPr>
          </a:p>
          <a:p>
            <a:pPr marL="93600" indent="-93600">
              <a:lnSpc>
                <a:spcPct val="90000"/>
              </a:lnSpc>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Arial Unicode MS"/>
              </a:rPr>
              <a:t>Diversification of values</a:t>
            </a:r>
            <a:endParaRPr b="0" lang="en-US" sz="14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93D47DB8-9A8B-4E05-8020-46AF12DDF94F}"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Deregulation is Not New to Japan</a:t>
            </a:r>
            <a:endParaRPr b="0" i="1" lang="en-US" sz="2400" strike="noStrike" u="none">
              <a:solidFill>
                <a:srgbClr val="000000"/>
              </a:solidFill>
              <a:effectLst/>
              <a:uFillTx/>
              <a:latin typeface="Frutiger 66 BoldItalic"/>
            </a:endParaRPr>
          </a:p>
        </p:txBody>
      </p:sp>
      <p:sp>
        <p:nvSpPr>
          <p:cNvPr id="62" name="PlaceHolder 2"/>
          <p:cNvSpPr>
            <a:spLocks noGrp="1"/>
          </p:cNvSpPr>
          <p:nvPr>
            <p:ph/>
          </p:nvPr>
        </p:nvSpPr>
        <p:spPr>
          <a:xfrm>
            <a:off x="1657080" y="1422360"/>
            <a:ext cx="7638840" cy="4114800"/>
          </a:xfrm>
          <a:prstGeom prst="rect">
            <a:avLst/>
          </a:prstGeom>
          <a:noFill/>
          <a:ln w="0">
            <a:noFill/>
          </a:ln>
        </p:spPr>
        <p:txBody>
          <a:bodyPr lIns="90000" rIns="90000" tIns="46800" bIns="46800" anchor="t">
            <a:normAutofit/>
          </a:bodyPr>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Japanese Government agreed on a deregulation program outline in 1988</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The following sectors have already been deregulated:</a:t>
            </a:r>
            <a:endParaRPr b="0" lang="en-US" sz="16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Telecommunications</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	</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Financial services</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	</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Transportation</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	</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Oil</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Electricity</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Gas</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Retail</a:t>
            </a:r>
            <a:endParaRPr b="0" lang="en-US" sz="1400" strike="noStrike" u="none">
              <a:solidFill>
                <a:srgbClr val="000000"/>
              </a:solidFill>
              <a:effectLst/>
              <a:uFillTx/>
              <a:latin typeface="Frutiger 55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The benefits to Japan of deregulation are significant – in the period 1990-1997:</a:t>
            </a:r>
            <a:endParaRPr b="0" lang="en-US" sz="16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Consumers saved  </a:t>
            </a:r>
            <a:r>
              <a:rPr b="0" lang="en-US" sz="1400" strike="noStrike" u="none">
                <a:solidFill>
                  <a:srgbClr val="000000"/>
                </a:solidFill>
                <a:effectLst/>
                <a:uFillTx/>
                <a:latin typeface="Frutiger 55 Roman"/>
                <a:ea typeface="ＭＳ Ｐゴシック"/>
              </a:rPr>
              <a:t>¥6.6 trillion pa due to reduced prices </a:t>
            </a:r>
            <a:r>
              <a:rPr b="0" lang="ja-JP" sz="1400" strike="noStrike" u="none">
                <a:solidFill>
                  <a:srgbClr val="000000"/>
                </a:solidFill>
                <a:effectLst/>
                <a:uFillTx/>
                <a:latin typeface="Frutiger 55 Roman"/>
                <a:ea typeface="ＭＳ Ｐゴシック"/>
              </a:rPr>
              <a:t>	</a:t>
            </a:r>
            <a:r>
              <a:rPr b="0" lang="ja-JP" sz="1400" strike="noStrike" u="none">
                <a:solidFill>
                  <a:srgbClr val="000000"/>
                </a:solidFill>
                <a:effectLst/>
                <a:uFillTx/>
                <a:latin typeface="Frutiger 55 Roman"/>
                <a:ea typeface="ＭＳ Ｐゴシック"/>
              </a:rPr>
              <a:t>	</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Consumer demand increased by </a:t>
            </a:r>
            <a:r>
              <a:rPr b="0" lang="en-US" sz="1400" strike="noStrike" u="none">
                <a:solidFill>
                  <a:srgbClr val="000000"/>
                </a:solidFill>
                <a:effectLst/>
                <a:uFillTx/>
                <a:latin typeface="Frutiger 55 Roman"/>
                <a:ea typeface="ＭＳ Ｐゴシック"/>
              </a:rPr>
              <a:t>¥8.2 trillion pa</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ＭＳ Ｐゴシック"/>
              </a:rPr>
              <a:t>Nominal GDP growth rate increased 0.45% annually</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DBE4B35E-299D-48E0-8D6B-8EEA450B2996}"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Energy Security is of Paramount Importance to Japan</a:t>
            </a:r>
            <a:endParaRPr b="0" i="1" lang="en-US" sz="2400" strike="noStrike" u="none">
              <a:solidFill>
                <a:srgbClr val="000000"/>
              </a:solidFill>
              <a:effectLst/>
              <a:uFillTx/>
              <a:latin typeface="Frutiger 66 BoldItalic"/>
            </a:endParaRPr>
          </a:p>
        </p:txBody>
      </p:sp>
      <p:sp>
        <p:nvSpPr>
          <p:cNvPr id="64" name="PlaceHolder 2"/>
          <p:cNvSpPr>
            <a:spLocks noGrp="1"/>
          </p:cNvSpPr>
          <p:nvPr>
            <p:ph/>
          </p:nvPr>
        </p:nvSpPr>
        <p:spPr>
          <a:xfrm>
            <a:off x="1657080" y="1422360"/>
            <a:ext cx="7483320" cy="4114800"/>
          </a:xfrm>
          <a:prstGeom prst="rect">
            <a:avLst/>
          </a:prstGeom>
          <a:noFill/>
          <a:ln w="0">
            <a:noFill/>
          </a:ln>
        </p:spPr>
        <p:txBody>
          <a:bodyPr lIns="90000" rIns="90000" tIns="46800" bIns="46800" anchor="t">
            <a:normAutofit/>
          </a:bodyPr>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Government is committed to deregulation of the energy sector but has significant policy concerns</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Energy security and universal service are of paramount importance</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Energy security extends to security of supply</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Japan is committed to its environmental obligations agreed at Kyoto</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Community service obligations also need to be dealt with:</a:t>
            </a:r>
            <a:endParaRPr b="0" lang="en-US" sz="16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Employment</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Cross-subsidies</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Stranded assets</a:t>
            </a:r>
            <a:endParaRPr b="0" lang="en-US" sz="14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F7590485-F493-43E1-A4C4-46DAF76BD9B7}"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25648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1995-06-17T21:01:02Z</dcterms:created>
  <dc:creator>Authorised User</dc:creator>
  <dc:description/>
  <dc:language>en-US</dc:language>
  <cp:lastModifiedBy>noday</cp:lastModifiedBy>
  <cp:lastPrinted>2000-09-03T23:26:02Z</cp:lastPrinted>
  <dcterms:modified xsi:type="dcterms:W3CDTF">2001-04-20T02:49:49Z</dcterms:modified>
  <cp:revision>578</cp:revision>
  <dc:subject/>
  <dc:title>No Slide Title</dc:title>
</cp:coreProperties>
</file>