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sphere" descr=""/>
          <p:cNvPicPr/>
          <p:nvPr/>
        </p:nvPicPr>
        <p:blipFill>
          <a:blip r:embed="rId2"/>
          <a:stretch/>
        </p:blipFill>
        <p:spPr>
          <a:xfrm>
            <a:off x="8443800" y="6350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808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685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61800" y="12384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6808680" y="644328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036AD8-2ADE-4314-8438-9D9BB38BA814}" type="slidenum"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61800" y="6624360"/>
            <a:ext cx="2895840" cy="15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19240" y="6254640"/>
            <a:ext cx="3359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phere" descr=""/>
          <p:cNvPicPr/>
          <p:nvPr/>
        </p:nvPicPr>
        <p:blipFill>
          <a:blip r:embed="rId2"/>
          <a:stretch/>
        </p:blipFill>
        <p:spPr>
          <a:xfrm>
            <a:off x="8443800" y="6350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808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685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361800" y="12384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3"/>
          </p:nvPr>
        </p:nvSpPr>
        <p:spPr>
          <a:xfrm>
            <a:off x="6808680" y="644328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C76886-941F-40F3-A4C1-B9200295D737}" type="slidenum"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4"/>
          </p:nvPr>
        </p:nvSpPr>
        <p:spPr>
          <a:xfrm>
            <a:off x="361800" y="6624360"/>
            <a:ext cx="2895840" cy="15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19240" y="6254640"/>
            <a:ext cx="3359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phere" descr=""/>
          <p:cNvPicPr/>
          <p:nvPr/>
        </p:nvPicPr>
        <p:blipFill>
          <a:blip r:embed="rId2"/>
          <a:stretch/>
        </p:blipFill>
        <p:spPr>
          <a:xfrm>
            <a:off x="8443800" y="6350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808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685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361800" y="12384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5"/>
          </p:nvPr>
        </p:nvSpPr>
        <p:spPr>
          <a:xfrm>
            <a:off x="6808680" y="644328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5EE635-43F0-4DAC-BAB5-83658CAC347C}" type="slidenum"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6"/>
          </p:nvPr>
        </p:nvSpPr>
        <p:spPr>
          <a:xfrm>
            <a:off x="361800" y="6624360"/>
            <a:ext cx="2895840" cy="15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19240" y="6254640"/>
            <a:ext cx="3359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sphere" descr=""/>
          <p:cNvPicPr/>
          <p:nvPr/>
        </p:nvPicPr>
        <p:blipFill>
          <a:blip r:embed="rId2"/>
          <a:stretch/>
        </p:blipFill>
        <p:spPr>
          <a:xfrm>
            <a:off x="8443800" y="6350040"/>
            <a:ext cx="479520" cy="44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378080" indent="-22860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56852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58960">
              <a:lnSpc>
                <a:spcPct val="12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361800" y="1238400"/>
            <a:ext cx="8455320" cy="0"/>
          </a:xfrm>
          <a:prstGeom prst="line">
            <a:avLst/>
          </a:prstGeom>
          <a:ln w="31680">
            <a:solidFill>
              <a:srgbClr val="9999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7"/>
          </p:nvPr>
        </p:nvSpPr>
        <p:spPr>
          <a:xfrm>
            <a:off x="6808680" y="644328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B68DC9-4AC8-44C8-99FC-D35F5DE8A881}" type="slidenum"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8"/>
          </p:nvPr>
        </p:nvSpPr>
        <p:spPr>
          <a:xfrm>
            <a:off x="361800" y="6624360"/>
            <a:ext cx="2895840" cy="15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19240" y="6254640"/>
            <a:ext cx="33591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639960" y="2449440"/>
            <a:ext cx="5867640" cy="198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3400"/>
            </a:br>
            <a:br>
              <a:rPr sz="34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Controls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595680" y="5322960"/>
            <a:ext cx="58672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rm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Timeline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1,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357120" y="1765440"/>
            <a:ext cx="3051360" cy="454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333360" y="0"/>
            <a:ext cx="1425600" cy="1339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357120" y="1371600"/>
            <a:ext cx="3427560" cy="378000"/>
          </a:xfrm>
          <a:prstGeom prst="rect">
            <a:avLst/>
          </a:prstGeom>
          <a:solidFill>
            <a:srgbClr val="ff6600"/>
          </a:solidFill>
          <a:ln w="1260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71280" bIns="712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413160" y="1371600"/>
            <a:ext cx="5386320" cy="378000"/>
          </a:xfrm>
          <a:prstGeom prst="rect">
            <a:avLst/>
          </a:prstGeom>
          <a:solidFill>
            <a:srgbClr val="969696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71280" bIns="7128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3"/>
          <a:stretch/>
        </p:blipFill>
        <p:spPr>
          <a:xfrm>
            <a:off x="4421160" y="46080"/>
            <a:ext cx="4622760" cy="1163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2" name=""/>
          <p:cNvGraphicFramePr/>
          <p:nvPr/>
        </p:nvGraphicFramePr>
        <p:xfrm>
          <a:off x="4229280" y="-38160"/>
          <a:ext cx="4914720" cy="14112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229280" y="-38160"/>
                    <a:ext cx="4914720" cy="1411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838600" y="1832040"/>
            <a:ext cx="5943600" cy="42638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966400" y="18813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133200" y="2104920"/>
            <a:ext cx="2641680" cy="375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Intercompany Process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Noor Kaissi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 Montgomery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Agnew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Utilizing existing process model,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validate selected ENA business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processes. Analyze and prioritize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 business risks and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communicate process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“gaps” to site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process gap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analysis, issue resolution, and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formulate action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review to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ensure resolution of high-risk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issues were addressed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5908680" y="1287360"/>
            <a:ext cx="9856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6861240" y="1414440"/>
            <a:ext cx="985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8215200" y="1644480"/>
            <a:ext cx="986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2967120" y="3535200"/>
            <a:ext cx="2008080" cy="1224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2976480" y="4267080"/>
            <a:ext cx="2008440" cy="1224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4367160" y="4876920"/>
            <a:ext cx="359892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6043680" y="5562720"/>
            <a:ext cx="19414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6458040" y="1809720"/>
            <a:ext cx="19080" cy="428616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7305840" y="1819440"/>
            <a:ext cx="9360" cy="4276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8572680" y="1828800"/>
            <a:ext cx="18720" cy="426708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9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0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2838600" y="1832040"/>
            <a:ext cx="5943600" cy="42638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2966400" y="18813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33200" y="2104920"/>
            <a:ext cx="2641680" cy="385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Bank Accounts and </a:t>
            </a:r>
            <a:br>
              <a:rPr sz="1600"/>
            </a:b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EDI Process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Mary Ann Missman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Alywin Fruge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Utilizing existing process model,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validate selected ENA business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processes. Analyze and prioritize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 business risks and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communicate process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“gaps” to site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process gap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analysis, issue resolution, and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formulate action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review to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ensure resolution of high-risk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issues were addressed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5908680" y="1287360"/>
            <a:ext cx="9856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6861240" y="1414440"/>
            <a:ext cx="985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8215200" y="1644480"/>
            <a:ext cx="986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2967120" y="3687840"/>
            <a:ext cx="20080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2976480" y="4297320"/>
            <a:ext cx="2008440" cy="1224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4367160" y="4906800"/>
            <a:ext cx="3598920" cy="1224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6043680" y="5562720"/>
            <a:ext cx="19414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6458040" y="1809720"/>
            <a:ext cx="19080" cy="428616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7305840" y="1819440"/>
            <a:ext cx="9360" cy="4276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8572680" y="1828800"/>
            <a:ext cx="18720" cy="426708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04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5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2838600" y="1908000"/>
            <a:ext cx="5943600" cy="34862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2943360" y="1881360"/>
            <a:ext cx="52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133200" y="2305080"/>
            <a:ext cx="2641680" cy="30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Unify Interfaces -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Bobby Joseph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Kosub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Meet with SAP and Legacy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Document interface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Validate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Monitor/communicate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976480" y="3575160"/>
            <a:ext cx="1150920" cy="1396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4267080" y="4430880"/>
            <a:ext cx="71280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3005280" y="4811760"/>
            <a:ext cx="5605200" cy="1411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6845400" y="1360440"/>
            <a:ext cx="985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8291520" y="1665360"/>
            <a:ext cx="985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7324560" y="1914480"/>
            <a:ext cx="0" cy="35244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8582040" y="1905120"/>
            <a:ext cx="25560" cy="3511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3300480" y="4041720"/>
            <a:ext cx="1103400" cy="1684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6905520" y="4430880"/>
            <a:ext cx="43668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28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9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2838600" y="1908000"/>
            <a:ext cx="5943600" cy="34862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2943360" y="1881360"/>
            <a:ext cx="52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133200" y="2452680"/>
            <a:ext cx="2641680" cy="287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Cash Interfaces -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Bobby Joseph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Tracey Judson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Meet with SAP and Legacy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Document interface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Validate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6845400" y="1360440"/>
            <a:ext cx="985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8291520" y="1665360"/>
            <a:ext cx="985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7324560" y="1914480"/>
            <a:ext cx="0" cy="35244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8582040" y="1905120"/>
            <a:ext cx="25560" cy="3511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2976480" y="3575160"/>
            <a:ext cx="1150920" cy="1396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4267080" y="4430880"/>
            <a:ext cx="71280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3005280" y="4811760"/>
            <a:ext cx="5605200" cy="1411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3300480" y="4041720"/>
            <a:ext cx="1103400" cy="1684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6905520" y="4430880"/>
            <a:ext cx="43668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2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3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2838600" y="1908000"/>
            <a:ext cx="5943600" cy="34862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2943360" y="1881360"/>
            <a:ext cx="52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133200" y="2452680"/>
            <a:ext cx="2641680" cy="287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Credit Interfaces -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Bobby Joseph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Kosub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Meet with SAP and Legacy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Document interface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Validate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6845400" y="1360440"/>
            <a:ext cx="985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8291520" y="1665360"/>
            <a:ext cx="985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7324560" y="1914480"/>
            <a:ext cx="0" cy="35244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8582040" y="1905120"/>
            <a:ext cx="25560" cy="3511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2976480" y="3575160"/>
            <a:ext cx="1150920" cy="1396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4267080" y="4430880"/>
            <a:ext cx="71280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3005280" y="4811760"/>
            <a:ext cx="5605200" cy="1411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3300480" y="4041720"/>
            <a:ext cx="1103400" cy="1684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6905520" y="4430880"/>
            <a:ext cx="436680" cy="142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6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7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2838600" y="1908000"/>
            <a:ext cx="5943600" cy="34862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2943360" y="1881360"/>
            <a:ext cx="52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133200" y="2305080"/>
            <a:ext cx="2641680" cy="369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Conversions -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br>
              <a:rPr sz="1000"/>
            </a:b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Bobby Joseph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Kosub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Tracey Judson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Meet with conversion team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leads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Review methodology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documentation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Review execution/conversion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documentation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4419720" y="3575160"/>
            <a:ext cx="1218960" cy="1299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5334120" y="4754520"/>
            <a:ext cx="1266840" cy="1224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5097600" y="5211720"/>
            <a:ext cx="3493800" cy="13356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6845400" y="1360440"/>
            <a:ext cx="9856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8291520" y="1665360"/>
            <a:ext cx="985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7324560" y="1914480"/>
            <a:ext cx="0" cy="35244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8582040" y="1905120"/>
            <a:ext cx="25560" cy="3511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5029200" y="4184640"/>
            <a:ext cx="655560" cy="1396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8753400" y="4773600"/>
            <a:ext cx="200160" cy="1033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Key Business Observations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/>
          </p:nvPr>
        </p:nvSpPr>
        <p:spPr>
          <a:xfrm>
            <a:off x="361440" y="1647360"/>
            <a:ext cx="8458200" cy="447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0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cash application within SAP to primary account records maintained in Unify Settlements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0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system ability to properly net trade Accounts Receivable and Accounts Payable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0">
              <a:lnSpc>
                <a:spcPct val="10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0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effective process for administering Prior Month Adjustments (PMAs)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0">
              <a:lnSpc>
                <a:spcPct val="10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0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segregation of duties and process issues with        ECT- Canada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0">
              <a:lnSpc>
                <a:spcPct val="100000"/>
              </a:lnSpc>
              <a:spcBef>
                <a:spcPts val="2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00000"/>
              </a:lnSpc>
              <a:spcBef>
                <a:spcPts val="151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effective process design with regard to intercompany transactions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1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2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Process Timeline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336600" y="1464840"/>
            <a:ext cx="5425920" cy="5095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 algn="ctr">
              <a:lnSpc>
                <a:spcPct val="120000"/>
              </a:lnSpc>
              <a:spcBef>
                <a:spcPts val="1375"/>
              </a:spcBef>
              <a:buNone/>
              <a:tabLst>
                <a:tab algn="l" pos="0"/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None/>
              <a:tabLst>
                <a:tab algn="l" pos="0"/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1" lang="en-US" sz="15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Roles Review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listing of incompatible roles with current listing of ENA roles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issues to site manager, corporate coordinator and security administrator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follow-up on issue resolution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0">
              <a:lnSpc>
                <a:spcPct val="120000"/>
              </a:lnSpc>
              <a:spcBef>
                <a:spcPts val="275"/>
              </a:spcBef>
              <a:buNone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endParaRPr b="0" lang="en-US" sz="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None/>
              <a:tabLst>
                <a:tab algn="l" pos="0"/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1" lang="en-US" sz="15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Account Mapping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and review system exception reports to verify completeness and accuracy of account mapping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Resolve account mapping exceptions and discrepancies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026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follow-up on issue resolution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/>
          </p:nvPr>
        </p:nvSpPr>
        <p:spPr>
          <a:xfrm>
            <a:off x="5697360" y="1468080"/>
            <a:ext cx="3122640" cy="465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76280" indent="-476280" algn="ctr">
              <a:lnSpc>
                <a:spcPct val="12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1 - May 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4 - May 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15 - May 19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6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7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Process Timeline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309" name="PlaceHolder 2"/>
          <p:cNvSpPr>
            <a:spLocks noGrp="1"/>
          </p:cNvSpPr>
          <p:nvPr>
            <p:ph/>
          </p:nvPr>
        </p:nvSpPr>
        <p:spPr>
          <a:xfrm>
            <a:off x="336600" y="1464840"/>
            <a:ext cx="4782960" cy="5095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 algn="ctr">
              <a:lnSpc>
                <a:spcPct val="120000"/>
              </a:lnSpc>
              <a:spcBef>
                <a:spcPts val="1375"/>
              </a:spcBef>
              <a:buNone/>
              <a:tabLst>
                <a:tab algn="l" pos="0"/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Process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selected processes.  Analyze and prioritize  new business risks and controls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and communicate process “gaps” to site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Resolution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Communicate written deliverable to site manager and process owners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1100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500040"/>
                <a:tab algn="l" pos="666720"/>
                <a:tab algn="l" pos="833400"/>
                <a:tab algn="l" pos="1000080"/>
                <a:tab algn="l" pos="1166760"/>
                <a:tab algn="l" pos="1333440"/>
                <a:tab algn="l" pos="1500120"/>
                <a:tab algn="l" pos="1666800"/>
                <a:tab algn="l" pos="1833480"/>
                <a:tab algn="l" pos="2000160"/>
                <a:tab algn="l" pos="2166840"/>
                <a:tab algn="l" pos="2333520"/>
                <a:tab algn="l" pos="2500200"/>
                <a:tab algn="l" pos="2666880"/>
                <a:tab algn="l" pos="2833560"/>
                <a:tab algn="l" pos="3000240"/>
                <a:tab algn="l" pos="3166920"/>
                <a:tab algn="l" pos="3333600"/>
                <a:tab algn="l" pos="3500280"/>
                <a:tab algn="l" pos="36669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Conduct follow-up review to ensure high-risk issues were addressed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PlaceHolder 3"/>
          <p:cNvSpPr>
            <a:spLocks noGrp="1"/>
          </p:cNvSpPr>
          <p:nvPr>
            <p:ph/>
          </p:nvPr>
        </p:nvSpPr>
        <p:spPr>
          <a:xfrm>
            <a:off x="5516640" y="1481040"/>
            <a:ext cx="3303360" cy="4640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 algn="ctr">
              <a:lnSpc>
                <a:spcPct val="12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1 - May 17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17 - May 19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22 - June 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19 - June 23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 algn="ctr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1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4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5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2838600" y="1679400"/>
            <a:ext cx="5943600" cy="466740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2952720" y="18954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2952720" y="17906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8648640" y="17812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2966400" y="16527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8153280" y="16621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5472000" y="16621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133200" y="2076480"/>
            <a:ext cx="2641680" cy="436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Roles Review - </a:t>
            </a:r>
            <a:r>
              <a:rPr b="1" lang="en-US" sz="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Carrie Applewhite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 listing of incompatible roles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with current listing of ENA roles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issues to site manager,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corporate coordinator and security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administrator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on issues resolution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Account Mapping - </a:t>
            </a:r>
            <a:r>
              <a:rPr b="1" lang="en-US" sz="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Craig Wescott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Obtain and review system exception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reports to verify completeness and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accuracy of account mapping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Resolve account mapping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exceptions and discrepancies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follow-upon issue resolution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Process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Utilizing existing process model, validate selected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ENA business processes. Analyze and prioritize new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business risks and controls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communicate process “gaps” to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site 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process gap analysis, issue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resolution, and formulate action plan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review to ensure resolution of </a:t>
            </a:r>
            <a:br>
              <a:rPr sz="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high-risk issues were addressed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Canada Process Analysis - </a:t>
            </a:r>
            <a:br>
              <a:rPr sz="1000"/>
            </a:br>
            <a:r>
              <a:rPr b="1" lang="en-US" sz="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,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Jared Heep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2976480" y="3108240"/>
            <a:ext cx="579600" cy="8280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5272560" y="2357280"/>
            <a:ext cx="1027440" cy="2768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4052880" y="1677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4143240" y="19144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6786720" y="1677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6877080" y="19144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5282280" y="2766960"/>
            <a:ext cx="1027440" cy="2768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3300480" y="3660840"/>
            <a:ext cx="16992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3605040" y="4013280"/>
            <a:ext cx="513000" cy="838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7080" bIns="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4205160" y="4270320"/>
            <a:ext cx="513000" cy="842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5908680" y="1211400"/>
            <a:ext cx="98568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6794640" y="1424160"/>
            <a:ext cx="9856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8291520" y="1530360"/>
            <a:ext cx="9856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2967120" y="4832280"/>
            <a:ext cx="200808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2976480" y="5213520"/>
            <a:ext cx="200844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4367160" y="5537160"/>
            <a:ext cx="359892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6043680" y="5851440"/>
            <a:ext cx="194148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4290840" y="6137280"/>
            <a:ext cx="16992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6458040" y="1676520"/>
            <a:ext cx="0" cy="46670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>
            <a:off x="7324560" y="1685880"/>
            <a:ext cx="0" cy="46674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8582040" y="1676520"/>
            <a:ext cx="0" cy="46670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494000" y="1531800"/>
            <a:ext cx="5881680" cy="18925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Process Flow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384120" y="3538440"/>
            <a:ext cx="8126640" cy="1296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152880" y="1882800"/>
            <a:ext cx="2562120" cy="127476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 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(Common Design)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5783400" y="1873080"/>
            <a:ext cx="1555560" cy="127656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 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1519200" y="1884240"/>
            <a:ext cx="1582920" cy="1263600"/>
          </a:xfrm>
          <a:prstGeom prst="rect">
            <a:avLst/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 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385920" y="1884240"/>
            <a:ext cx="1079280" cy="12510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396200" y="1868400"/>
            <a:ext cx="1093680" cy="12906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3230640" y="3679920"/>
            <a:ext cx="2600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Process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04800" y="4429080"/>
            <a:ext cx="7466040" cy="16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SAP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Manual processes or processes handled by another application.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Processes &amp; Functions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 functions customized to meet the needs of the business process.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SAP Processes &amp; Functions -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processes that are delivered by SAP.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3538440" y="1531800"/>
            <a:ext cx="2292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of 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Process Components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730080" y="2184480"/>
            <a:ext cx="4152960" cy="4473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lvl="1" marL="958680" indent="0">
              <a:lnSpc>
                <a:spcPct val="120000"/>
              </a:lnSpc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0">
              <a:lnSpc>
                <a:spcPct val="12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609120" y="3001680"/>
            <a:ext cx="5883480" cy="178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76280" indent="-476280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In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Review &amp;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A/P and Cash Disbursements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A/R and Cash Receipts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Accounts and EDI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Intercompany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Review to Determine Extent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Utilization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 Forecasting and Reporting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Planning and Budgeting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Center Reporting and Allocation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0">
              <a:lnSpc>
                <a:spcPct val="120000"/>
              </a:lnSpc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50720" y="4253040"/>
            <a:ext cx="8220240" cy="19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979880" y="3078000"/>
            <a:ext cx="3881520" cy="333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476280" indent="-476280">
              <a:lnSpc>
                <a:spcPct val="120000"/>
              </a:lnSpc>
              <a:spcBef>
                <a:spcPts val="96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Scope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Budgeting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 and Investments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Acquisition to Retirement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Management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Purchasing and Procurement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Definition Through Close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22200" y="1454040"/>
            <a:ext cx="7697880" cy="185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2560" indent="-225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with affected process owners to verify common control design and identify gaps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2560" indent="-225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appropriate changes to existing process maps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2560" indent="-225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Attend Functional testing to observe functioning of critical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2560" indent="-225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resolution of expectations gaps related to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2560" indent="-225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 2000 Arthur Andersen  All rights reserved.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EFA3235-EF71-4995-A465-EAA0F686522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/>
          </p:nvPr>
        </p:nvSpPr>
        <p:spPr>
          <a:xfrm>
            <a:off x="371520" y="1446120"/>
            <a:ext cx="8453520" cy="1540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76280" indent="-476280">
              <a:lnSpc>
                <a:spcPct val="120000"/>
              </a:lnSpc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with SAP team / legacy system developers to identify interface flow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 interfaces with risk / control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Observe functional testing to ensure functioning of critical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 progress of interface accuracy and success throughout test cycles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0">
              <a:lnSpc>
                <a:spcPct val="120000"/>
              </a:lnSpc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76280" indent="-476280">
              <a:lnSpc>
                <a:spcPct val="120000"/>
              </a:lnSpc>
              <a:spcBef>
                <a:spcPts val="96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Technical Components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154400" y="3154320"/>
            <a:ext cx="4788000" cy="29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lvl="1" marL="958680" indent="-28548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783.D EBS-Canada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799.D EBS-Citibank NY Citibank DE Bank of America TX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873.D CBM to CS by Profit Center (C0293)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775.D HL&amp;P Utility Invoice (AP)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776.D SW Public Service Utility Invoice (AP)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777.D Arizona Public Service Utility Invoice (AP)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837.D PHH Cindant MasterCard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843.D Interfacing GPG &amp; ENA Data Existing Interfaces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351.D SAP Payment info to Unify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0" y="3078000"/>
            <a:ext cx="4884840" cy="265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In scope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745.D Unify AP Invoices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838.D SAP Intercompany AP Invoice to Unify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744.D Unify AR Invoices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761.D Unify Intercompany AR-AP Invoice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800.D Lockbox - Bank of America TX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874.D Check Printing for ENA - Canada (C0293)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791.D Unify AR-AP Accrual &amp; Reversal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849.D SAP to Credit Aggregation System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 2000 Arthur Andersen  All rights reserved.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8F6373-4D34-4C19-8278-B7BF5B3A518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/>
          </p:nvPr>
        </p:nvSpPr>
        <p:spPr>
          <a:xfrm>
            <a:off x="-360" y="2755800"/>
            <a:ext cx="4675320" cy="198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In Scope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763.D SAP Extend AP Vendor Master Data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738.D MSA AR Open Items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737.D Unify AR Open Items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811.D GL Balance Conversion (Enron - N/A)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842.D GL Balance Conversion (Enron - Canada)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819.D Asset Master Load (Enron - N/A)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Technical Components - Contd.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244440" y="1430280"/>
            <a:ext cx="83282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1731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with SAP team to identify converted data and verify conversion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30360" indent="-1731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 conversion adherence to standard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157640" y="2781360"/>
            <a:ext cx="4875120" cy="198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 fontScale="92500" lnSpcReduction="9999"/>
          </a:bodyPr>
          <a:p>
            <a:pPr lvl="1" marL="958680" indent="-28548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 of Scope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765.D SAP Employee Receivables Account Group Open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767.D HR Master Data Employee Rec to SAP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815.D PS/IO Balance Conversion (Enron - N/A)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806.D Work Center Create/Change - Enron - N/A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807.D Project /WBS Create/Change - Enron - N/A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808.D Network Activity Create/Change - Enron - N/A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8680" indent="-285480">
              <a:lnSpc>
                <a:spcPct val="12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© 2000 Arthur Andersen  All rights reserved.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8821E7-20EE-4208-8704-1998739E877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6144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Process Project Team</a:t>
            </a:r>
            <a:endParaRPr b="0" lang="en-US" sz="2600" strike="noStrike" u="none">
              <a:solidFill>
                <a:srgbClr val="ff66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152280" y="1581120"/>
          <a:ext cx="8705880" cy="6124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581120"/>
                    <a:ext cx="8705880" cy="612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70" name="" descr=""/>
          <p:cNvPicPr/>
          <p:nvPr/>
        </p:nvPicPr>
        <p:blipFill>
          <a:blip r:embed="rId3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7115040" y="1971720"/>
            <a:ext cx="1543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7115040" y="2428920"/>
            <a:ext cx="1552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01680" y="6095880"/>
            <a:ext cx="4069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(A) Involved at a high level to ensure leverage of business knowledge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2838600" y="1679400"/>
            <a:ext cx="5943600" cy="42386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2952720" y="18954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952720" y="17906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8648640" y="17812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966400" y="16527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153280" y="16621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472000" y="16621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33200" y="2076480"/>
            <a:ext cx="2641680" cy="37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Roles Review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-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9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Carrie Applewhite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Compare listing of incompatible roles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with current listing of ENA roles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issues to site manager,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corporate coordinator and security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administrator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on issues resolution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Account Mapping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-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9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Craig Wescott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and review system exception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reports to verify completeness and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accuracy of account mapping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Resolve account mapping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exceptions and discrepancies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follow-upon issue resolution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Canada Process Analysis</a:t>
            </a:r>
            <a:r>
              <a:rPr b="1" lang="en-US" sz="10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- </a:t>
            </a:r>
            <a:br>
              <a:rPr sz="1000"/>
            </a:br>
            <a:r>
              <a:rPr b="1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Kate Agnew</a:t>
            </a:r>
            <a:r>
              <a:rPr b="1" lang="en-US" sz="9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,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Jared Heep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2976480" y="3448080"/>
            <a:ext cx="579600" cy="824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5640" bIns="3564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259960" y="2514600"/>
            <a:ext cx="1027440" cy="2768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4052880" y="1677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143240" y="19144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6786720" y="16779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6877080" y="19144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5259960" y="2971800"/>
            <a:ext cx="1027440" cy="2768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300480" y="4268880"/>
            <a:ext cx="169920" cy="7452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605040" y="4762440"/>
            <a:ext cx="513000" cy="842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205160" y="5067360"/>
            <a:ext cx="513000" cy="842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7440" bIns="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908680" y="1211400"/>
            <a:ext cx="98568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794640" y="1424160"/>
            <a:ext cx="985680" cy="30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8291520" y="1530360"/>
            <a:ext cx="9856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290840" y="5638680"/>
            <a:ext cx="169920" cy="7488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6458040" y="1676520"/>
            <a:ext cx="0" cy="425772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7315200" y="1685880"/>
            <a:ext cx="9360" cy="422928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8582040" y="1676520"/>
            <a:ext cx="0" cy="424800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838600" y="1832040"/>
            <a:ext cx="5943600" cy="42638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966400" y="18813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33200" y="2104920"/>
            <a:ext cx="2641680" cy="400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A/P and Cash Disbursements Process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Andy Willis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Noor Kaissi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Agnew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Utilizing existing process model,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validate selected ENA business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processes. Analyze and prioritize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 business risks and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communicate process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“gaps” to site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process gap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analysis, issue resolution, and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formulate action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review to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ensure resolution of high-risk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issues were addressed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5908680" y="1287360"/>
            <a:ext cx="9856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6861240" y="1414440"/>
            <a:ext cx="985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8215200" y="1644480"/>
            <a:ext cx="986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967120" y="3726000"/>
            <a:ext cx="20080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976480" y="4411800"/>
            <a:ext cx="200844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4367160" y="5143680"/>
            <a:ext cx="359892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043680" y="5829480"/>
            <a:ext cx="19414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6458040" y="1809720"/>
            <a:ext cx="19080" cy="428616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305840" y="1819440"/>
            <a:ext cx="9360" cy="4276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8572680" y="1828800"/>
            <a:ext cx="18720" cy="426708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361800" y="177840"/>
            <a:ext cx="84582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Project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1"/>
          <a:stretch/>
        </p:blipFill>
        <p:spPr>
          <a:xfrm>
            <a:off x="8107200" y="357120"/>
            <a:ext cx="62568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"/>
          <p:cNvSpPr/>
          <p:nvPr/>
        </p:nvSpPr>
        <p:spPr>
          <a:xfrm>
            <a:off x="6599160" y="890640"/>
            <a:ext cx="2324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Enron 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838600" y="1832040"/>
            <a:ext cx="5943600" cy="4263840"/>
          </a:xfrm>
          <a:prstGeom prst="rect">
            <a:avLst/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952720" y="2124000"/>
            <a:ext cx="5705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952720" y="2019240"/>
            <a:ext cx="0" cy="2001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648640" y="2009880"/>
            <a:ext cx="0" cy="1998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966400" y="1881360"/>
            <a:ext cx="47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153280" y="189072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472000" y="1890720"/>
            <a:ext cx="53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133200" y="2104920"/>
            <a:ext cx="2641680" cy="400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A/R and Cash </a:t>
            </a:r>
            <a:br>
              <a:rPr sz="1600"/>
            </a:br>
            <a:r>
              <a:rPr b="1" lang="en-US" sz="16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Receipts Process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Gillian Boyer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Agnew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Dawson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Utilizing existing process model,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validate selected ENA business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processes. Analyze and prioritize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 business risks and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Identify and communicate process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“gaps” to site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process gap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analysis, issue resolution, and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formulate action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0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Conduct follow-up review to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ensure resolution of high-risk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issues were addressed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405288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43240" y="2143080"/>
            <a:ext cx="30492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786720" y="1906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877080" y="2143080"/>
            <a:ext cx="35244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908680" y="1287360"/>
            <a:ext cx="98568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 formal written results to site manager and process owners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861240" y="1414440"/>
            <a:ext cx="9856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System Lock-down Scope Completion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8215200" y="1644480"/>
            <a:ext cx="9860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“Go Live”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967120" y="3726000"/>
            <a:ext cx="20080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2976480" y="4411800"/>
            <a:ext cx="200844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4367160" y="5143680"/>
            <a:ext cx="359892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6043680" y="5829480"/>
            <a:ext cx="1941480" cy="122040"/>
          </a:xfrm>
          <a:prstGeom prst="rect">
            <a:avLst/>
          </a:prstGeom>
          <a:solidFill>
            <a:srgbClr val="ff6600"/>
          </a:solidFill>
          <a:ln w="0">
            <a:noFill/>
          </a:ln>
          <a:effectLst>
            <a:outerShdw dist="153753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6458040" y="1809720"/>
            <a:ext cx="19080" cy="428616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7305840" y="1819440"/>
            <a:ext cx="9360" cy="427644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8572680" y="1828800"/>
            <a:ext cx="18720" cy="4267080"/>
          </a:xfrm>
          <a:prstGeom prst="line">
            <a:avLst/>
          </a:prstGeom>
          <a:ln w="3240">
            <a:solidFill>
              <a:srgbClr val="ff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2000-04-24T17:25:48Z</dcterms:created>
  <dc:creator>Kevin R. Kosub</dc:creator>
  <dc:description>V 1.0</dc:description>
  <dc:language>en-US</dc:language>
  <cp:lastModifiedBy>Arthur Andersen</cp:lastModifiedBy>
  <cp:lastPrinted>2000-05-03T11:10:36Z</cp:lastPrinted>
  <dcterms:modified xsi:type="dcterms:W3CDTF">2000-05-03T21:27:24Z</dcterms:modified>
  <cp:revision>32</cp:revision>
  <dc:subject>PowerPoint 97 template</dc:subject>
  <dc:title>No Slide Title</dc:title>
</cp:coreProperties>
</file>