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p:notesSz cx="6858000" cy="92090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
          <p:cNvSpPr/>
          <p:nvPr/>
        </p:nvSpPr>
        <p:spPr>
          <a:xfrm>
            <a:off x="0" y="0"/>
            <a:ext cx="6858000" cy="9208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0" name="PlaceHolder 1"/>
          <p:cNvSpPr>
            <a:spLocks noGrp="1"/>
          </p:cNvSpPr>
          <p:nvPr>
            <p:ph type="hdr"/>
          </p:nvPr>
        </p:nvSpPr>
        <p:spPr>
          <a:xfrm>
            <a:off x="-1800" y="17640"/>
            <a:ext cx="2971800" cy="457200"/>
          </a:xfrm>
          <a:prstGeom prst="rect">
            <a:avLst/>
          </a:prstGeom>
          <a:noFill/>
          <a:ln w="0">
            <a:noFill/>
          </a:ln>
        </p:spPr>
        <p:txBody>
          <a:bodyPr lIns="19080" rIns="19080" tIns="0" bIns="0" anchor="t">
            <a:noAutofit/>
          </a:bodyPr>
          <a:p>
            <a: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&lt;header&gt;</a:t>
            </a:r>
            <a:endParaRPr b="0" lang="en-US" sz="1000" strike="noStrike" u="none">
              <a:solidFill>
                <a:srgbClr val="000000"/>
              </a:solidFill>
              <a:effectLst/>
              <a:uFillTx/>
              <a:latin typeface="Times New Roman"/>
            </a:endParaRPr>
          </a:p>
        </p:txBody>
      </p:sp>
      <p:sp>
        <p:nvSpPr>
          <p:cNvPr id="21" name="PlaceHolder 2"/>
          <p:cNvSpPr>
            <a:spLocks noGrp="1"/>
          </p:cNvSpPr>
          <p:nvPr>
            <p:ph type="dt" idx="7"/>
          </p:nvPr>
        </p:nvSpPr>
        <p:spPr>
          <a:xfrm>
            <a:off x="3887280" y="17640"/>
            <a:ext cx="2971800" cy="457200"/>
          </a:xfrm>
          <a:prstGeom prst="rect">
            <a:avLst/>
          </a:prstGeom>
          <a:noFill/>
          <a:ln w="0">
            <a:noFill/>
          </a:ln>
        </p:spPr>
        <p:txBody>
          <a:bodyPr lIns="19080" rIns="19080" tIns="0" bIns="0" anchor="t">
            <a:noAutofit/>
          </a:bodyPr>
          <a:lstStyle>
            <a:lvl1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 name="PlaceHolder 3"/>
          <p:cNvSpPr>
            <a:spLocks noGrp="1"/>
          </p:cNvSpPr>
          <p:nvPr>
            <p:ph type="sldImg"/>
          </p:nvPr>
        </p:nvSpPr>
        <p:spPr>
          <a:xfrm>
            <a:off x="1145880" y="716040"/>
            <a:ext cx="4567320" cy="3425760"/>
          </a:xfrm>
          <a:prstGeom prst="rect">
            <a:avLst/>
          </a:prstGeom>
          <a:noFill/>
          <a:ln w="1260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move the slide</a:t>
            </a:r>
            <a:endParaRPr b="1" lang="en-US" sz="2000" strike="noStrike" u="none">
              <a:solidFill>
                <a:srgbClr val="000000"/>
              </a:solidFill>
              <a:effectLst/>
              <a:uFillTx/>
              <a:latin typeface="Times New Roman"/>
            </a:endParaRPr>
          </a:p>
        </p:txBody>
      </p:sp>
      <p:sp>
        <p:nvSpPr>
          <p:cNvPr id="23" name="PlaceHolder 4"/>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4" name="PlaceHolder 5"/>
          <p:cNvSpPr>
            <a:spLocks noGrp="1"/>
          </p:cNvSpPr>
          <p:nvPr>
            <p:ph type="ftr" idx="8"/>
          </p:nvPr>
        </p:nvSpPr>
        <p:spPr>
          <a:xfrm>
            <a:off x="-1800" y="8731080"/>
            <a:ext cx="2971800" cy="457200"/>
          </a:xfrm>
          <a:prstGeom prst="rect">
            <a:avLst/>
          </a:prstGeom>
          <a:noFill/>
          <a:ln w="0">
            <a:noFill/>
          </a:ln>
        </p:spPr>
        <p:txBody>
          <a:bodyPr lIns="19080" rIns="19080" tIns="0" bIns="0" anchor="b">
            <a:noAutofit/>
          </a:bodyPr>
          <a:lstStyle>
            <a:lvl1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r>
              <a:rPr b="0" i="1" lang="en-US" sz="1000" strike="noStrike" u="none">
                <a:solidFill>
                  <a:srgbClr val="3333cc"/>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 name="PlaceHolder 6"/>
          <p:cNvSpPr>
            <a:spLocks noGrp="1"/>
          </p:cNvSpPr>
          <p:nvPr>
            <p:ph type="sldNum" idx="9"/>
          </p:nvPr>
        </p:nvSpPr>
        <p:spPr>
          <a:xfrm>
            <a:off x="3887280" y="8731080"/>
            <a:ext cx="2971800" cy="457200"/>
          </a:xfrm>
          <a:prstGeom prst="rect">
            <a:avLst/>
          </a:prstGeom>
          <a:noFill/>
          <a:ln w="0">
            <a:noFill/>
          </a:ln>
        </p:spPr>
        <p:txBody>
          <a:bodyPr lIns="19080" rIns="19080" tIns="0" bIns="0" anchor="b">
            <a:noAutofit/>
          </a:bodyPr>
          <a:lstStyle>
            <a:lvl1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defRPr b="0" i="1" lang="en-US" sz="1000" strike="noStrike" u="none">
                <a:solidFill>
                  <a:srgbClr val="3333cc"/>
                </a:solidFill>
                <a:effectLst/>
                <a:uFillTx/>
                <a:latin typeface="Times New Roman"/>
              </a:defRPr>
            </a:lvl1pPr>
          </a:lstStyle>
          <a:p>
            <a:pPr indent="0" algn="r">
              <a:buNone/>
              <a:tabLst>
                <a:tab algn="l" pos="0"/>
                <a:tab algn="l" pos="911160"/>
                <a:tab algn="l" pos="1822320"/>
                <a:tab algn="l" pos="2733840"/>
                <a:tab algn="l" pos="3645000"/>
                <a:tab algn="l" pos="4556160"/>
                <a:tab algn="l" pos="5467320"/>
                <a:tab algn="l" pos="6378480"/>
                <a:tab algn="l" pos="7289640"/>
                <a:tab algn="l" pos="8201160"/>
                <a:tab algn="l" pos="9112320"/>
                <a:tab algn="l" pos="10023480"/>
                <a:tab algn="l" pos="10934640"/>
              </a:tabLst>
            </a:pPr>
            <a:fld id="{384ABEC6-7270-42E8-9F8B-3806EE6F82B5}" type="slidenum">
              <a:rPr b="0" i="1" lang="en-US" sz="1000" strike="noStrike" u="none">
                <a:solidFill>
                  <a:srgbClr val="3333cc"/>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sldImg"/>
          </p:nvPr>
        </p:nvSpPr>
        <p:spPr>
          <a:xfrm>
            <a:off x="1146240" y="716040"/>
            <a:ext cx="4567320" cy="3425760"/>
          </a:xfrm>
          <a:prstGeom prst="rect">
            <a:avLst/>
          </a:prstGeom>
          <a:ln w="0">
            <a:noFill/>
          </a:ln>
        </p:spPr>
      </p:sp>
      <p:sp>
        <p:nvSpPr>
          <p:cNvPr id="101"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The Discount Department Store Industry</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Discounters represent the largest portion (53.3%) of the Mass Retail industry and sell most (if not all) of the same items as a typical Service Merchandise store.  We view discount department stores as the main competition for Service Merchandise, so we will now discuss the discount department store industry in relation to Service Merchandise. </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PlaceHolder 1"/>
          <p:cNvSpPr>
            <a:spLocks noGrp="1"/>
          </p:cNvSpPr>
          <p:nvPr>
            <p:ph type="sldImg"/>
          </p:nvPr>
        </p:nvSpPr>
        <p:spPr>
          <a:xfrm>
            <a:off x="1146240" y="716040"/>
            <a:ext cx="4567320" cy="3425760"/>
          </a:xfrm>
          <a:prstGeom prst="rect">
            <a:avLst/>
          </a:prstGeom>
          <a:ln w="0">
            <a:noFill/>
          </a:ln>
        </p:spPr>
      </p:sp>
      <p:sp>
        <p:nvSpPr>
          <p:cNvPr id="103"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Leading Mass Retailers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In general, Service Merchandise has a smaller store base (which continues to contract as the Company proceeds with its store closing program) and less sales per store than key industry competitors.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Service Merchandise may lack the scale to compete effectively versus industry powerhouses such as Wal-Mart, Kmart, Costco, Target, Toys R Us, Best Buy and Circuit City.</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sldImg"/>
          </p:nvPr>
        </p:nvSpPr>
        <p:spPr>
          <a:xfrm>
            <a:off x="1146240" y="716040"/>
            <a:ext cx="4567320" cy="3425760"/>
          </a:xfrm>
          <a:prstGeom prst="rect">
            <a:avLst/>
          </a:prstGeom>
          <a:ln w="0">
            <a:noFill/>
          </a:ln>
        </p:spPr>
      </p:sp>
      <p:sp>
        <p:nvSpPr>
          <p:cNvPr id="105"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Leading Mass Retailers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In general, Service Merchandise has a smaller store base (which continues to contract as the Company proceeds with its store closing program) and less sales per store than key industry competitors.</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Service Merchandise may lack the scale to compete effectively versus industry powerhouses such as Wal-Mart, Kmart, Costco, Target, Toys R Us, Best Buy and Circuit City.</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sldImg"/>
          </p:nvPr>
        </p:nvSpPr>
        <p:spPr>
          <a:xfrm>
            <a:off x="1146240" y="716040"/>
            <a:ext cx="4567320" cy="3425760"/>
          </a:xfrm>
          <a:prstGeom prst="rect">
            <a:avLst/>
          </a:prstGeom>
          <a:ln w="0">
            <a:noFill/>
          </a:ln>
        </p:spPr>
      </p:sp>
      <p:sp>
        <p:nvSpPr>
          <p:cNvPr id="107" name="PlaceHolder 2"/>
          <p:cNvSpPr>
            <a:spLocks noGrp="1"/>
          </p:cNvSpPr>
          <p:nvPr>
            <p:ph type="body"/>
          </p:nvPr>
        </p:nvSpPr>
        <p:spPr>
          <a:xfrm>
            <a:off x="912960" y="4374720"/>
            <a:ext cx="5032080" cy="4124520"/>
          </a:xfrm>
          <a:prstGeom prst="rect">
            <a:avLst/>
          </a:prstGeom>
          <a:noFill/>
          <a:ln w="0">
            <a:noFill/>
          </a:ln>
        </p:spPr>
        <p:txBody>
          <a:bodyPr lIns="91800" rIns="91800" tIns="46080" bIns="46080" anchor="t">
            <a:noAutofit/>
          </a:bodyPr>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sng">
                <a:solidFill>
                  <a:srgbClr val="000000"/>
                </a:solidFill>
                <a:effectLst/>
                <a:uFillTx/>
                <a:latin typeface="Times New Roman"/>
              </a:rPr>
              <a:t>The Discount Department Store Industry</a:t>
            </a: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endParaRPr b="0" lang="en-US" sz="1200" strike="noStrike" u="none">
              <a:solidFill>
                <a:srgbClr val="000000"/>
              </a:solidFill>
              <a:effectLst/>
              <a:uFillTx/>
              <a:latin typeface="Times New Roman"/>
            </a:endParaRPr>
          </a:p>
          <a:p>
            <a:pPr indent="0">
              <a:spcBef>
                <a:spcPts val="451"/>
              </a:spcBef>
              <a:buNone/>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0" lang="en-US" sz="1200" strike="noStrike" u="none">
                <a:solidFill>
                  <a:srgbClr val="000000"/>
                </a:solidFill>
                <a:effectLst/>
                <a:uFillTx/>
                <a:latin typeface="Times New Roman"/>
              </a:rPr>
              <a:t>Discounters represent the largest portion (53.3%) of the Mass Retail industry and sell most (if not all) of the same items as a typical Service Merchandise store.  We view discount department stores as the main competition for Service Merchandise, so we will now discuss the discount department store industry in relation to Service Merchandise. </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266720" y="1063440"/>
            <a:ext cx="4343400" cy="323640"/>
          </a:xfrm>
          <a:prstGeom prst="rect">
            <a:avLst/>
          </a:prstGeom>
          <a:solidFill>
            <a:srgbClr val="000000"/>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Click to edit the title text format</a:t>
            </a:r>
            <a:endParaRPr b="1" lang="en-US" sz="1400" strike="noStrike" u="none">
              <a:solidFill>
                <a:srgbClr val="ffffff"/>
              </a:solidFill>
              <a:effectLst/>
              <a:uFillTx/>
              <a:latin typeface="Times New Roman"/>
            </a:endParaRPr>
          </a:p>
        </p:txBody>
      </p:sp>
      <p:sp>
        <p:nvSpPr>
          <p:cNvPr id="1" name="PlaceHolder 2"/>
          <p:cNvSpPr>
            <a:spLocks noGrp="1"/>
          </p:cNvSpPr>
          <p:nvPr>
            <p:ph type="body"/>
          </p:nvPr>
        </p:nvSpPr>
        <p:spPr>
          <a:xfrm>
            <a:off x="666720" y="1481040"/>
            <a:ext cx="7772400" cy="1725840"/>
          </a:xfrm>
          <a:prstGeom prst="rect">
            <a:avLst/>
          </a:prstGeom>
          <a:noFill/>
          <a:ln w="0">
            <a:noFill/>
          </a:ln>
        </p:spPr>
        <p:txBody>
          <a:bodyPr lIns="90000" rIns="90000" tIns="46800" bIns="46800" anchor="t">
            <a:normAutofit fontScale="55000" lnSpcReduction="19999"/>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743040" indent="-285840">
              <a:spcBef>
                <a:spcPts val="499"/>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 Outline Level</a:t>
            </a:r>
            <a:endParaRPr b="1" lang="en-US" sz="2000" strike="noStrike" u="none">
              <a:solidFill>
                <a:srgbClr val="000000"/>
              </a:solidFill>
              <a:effectLst/>
              <a:uFillTx/>
              <a:latin typeface="Times New Roman"/>
            </a:endParaRPr>
          </a:p>
          <a:p>
            <a:pPr lvl="2" marL="1143000" indent="-228600">
              <a:spcBef>
                <a:spcPts val="499"/>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Third Outline Level</a:t>
            </a:r>
            <a:endParaRPr b="1" lang="en-US" sz="20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Fourth Outline Level</a:t>
            </a:r>
            <a:endParaRPr b="1"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Fifth Outline Level</a:t>
            </a:r>
            <a:endParaRPr b="1"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Sixth Outline Level</a:t>
            </a:r>
            <a:endParaRPr b="1"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Seventh Outline Level</a:t>
            </a:r>
            <a:endParaRPr b="1" lang="en-US" sz="20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B04228B-8C5D-4094-A59F-63A1BEA09E7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 name=""/>
          <p:cNvSpPr/>
          <p:nvPr/>
        </p:nvSpPr>
        <p:spPr>
          <a:xfrm flipH="1">
            <a:off x="685440" y="6248520"/>
            <a:ext cx="77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6" name="" descr=""/>
          <p:cNvPicPr/>
          <p:nvPr/>
        </p:nvPicPr>
        <p:blipFill>
          <a:blip r:embed="rId2"/>
          <a:stretch/>
        </p:blipFill>
        <p:spPr>
          <a:xfrm>
            <a:off x="216000" y="252360"/>
            <a:ext cx="2962080" cy="372960"/>
          </a:xfrm>
          <a:prstGeom prst="rect">
            <a:avLst/>
          </a:prstGeom>
          <a:noFill/>
          <a:ln w="0">
            <a:noFill/>
          </a:ln>
        </p:spPr>
      </p:pic>
      <p:sp>
        <p:nvSpPr>
          <p:cNvPr id="7" name=""/>
          <p:cNvSpPr/>
          <p:nvPr/>
        </p:nvSpPr>
        <p:spPr>
          <a:xfrm flipH="1">
            <a:off x="685800" y="1295280"/>
            <a:ext cx="7981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4266720" y="1063440"/>
            <a:ext cx="4343400" cy="323640"/>
          </a:xfrm>
          <a:prstGeom prst="rect">
            <a:avLst/>
          </a:prstGeom>
          <a:solidFill>
            <a:srgbClr val="000000"/>
          </a:solid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Click to edit the title text format</a:t>
            </a:r>
            <a:endParaRPr b="1" lang="en-US" sz="1400" strike="noStrike" u="none">
              <a:solidFill>
                <a:srgbClr val="ffffff"/>
              </a:solidFill>
              <a:effectLst/>
              <a:uFillTx/>
              <a:latin typeface="Times New Roman"/>
            </a:endParaRPr>
          </a:p>
        </p:txBody>
      </p:sp>
      <p:sp>
        <p:nvSpPr>
          <p:cNvPr id="9" name="PlaceHolder 2"/>
          <p:cNvSpPr>
            <a:spLocks noGrp="1"/>
          </p:cNvSpPr>
          <p:nvPr>
            <p:ph type="body"/>
          </p:nvPr>
        </p:nvSpPr>
        <p:spPr>
          <a:xfrm>
            <a:off x="666720" y="1481040"/>
            <a:ext cx="7772400" cy="1725840"/>
          </a:xfrm>
          <a:prstGeom prst="rect">
            <a:avLst/>
          </a:prstGeom>
          <a:noFill/>
          <a:ln w="0">
            <a:noFill/>
          </a:ln>
        </p:spPr>
        <p:txBody>
          <a:bodyPr lIns="90000" rIns="90000" tIns="46800" bIns="46800" anchor="t">
            <a:normAutofit fontScale="55000" lnSpcReduction="19999"/>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743040" indent="-285840">
              <a:spcBef>
                <a:spcPts val="499"/>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Second Outline Level</a:t>
            </a:r>
            <a:endParaRPr b="1" lang="en-US" sz="2000" strike="noStrike" u="none">
              <a:solidFill>
                <a:srgbClr val="000000"/>
              </a:solidFill>
              <a:effectLst/>
              <a:uFillTx/>
              <a:latin typeface="Times New Roman"/>
            </a:endParaRPr>
          </a:p>
          <a:p>
            <a:pPr lvl="2" marL="1143000" indent="-228600">
              <a:spcBef>
                <a:spcPts val="499"/>
              </a:spcBef>
              <a:buClr>
                <a:srgbClr val="000000"/>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Third Outline Level</a:t>
            </a:r>
            <a:endParaRPr b="1" lang="en-US" sz="20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Fourth Outline Level</a:t>
            </a:r>
            <a:endParaRPr b="1"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Fifth Outline Level</a:t>
            </a:r>
            <a:endParaRPr b="1"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Sixth Outline Level</a:t>
            </a:r>
            <a:endParaRPr b="1"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Seventh Outline Level</a:t>
            </a:r>
            <a:endParaRPr b="1" lang="en-US" sz="2000" strike="noStrike" u="none">
              <a:solidFill>
                <a:srgbClr val="000000"/>
              </a:solidFill>
              <a:effectLst/>
              <a:uFillTx/>
              <a:latin typeface="Times New Roman"/>
            </a:endParaRPr>
          </a:p>
        </p:txBody>
      </p:sp>
      <p:sp>
        <p:nvSpPr>
          <p:cNvPr id="10"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1"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12"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3159C0E-8935-4851-AD81-E02BFC608F9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 name=""/>
          <p:cNvSpPr/>
          <p:nvPr/>
        </p:nvSpPr>
        <p:spPr>
          <a:xfrm flipH="1">
            <a:off x="685440" y="6248520"/>
            <a:ext cx="77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4" name="" descr=""/>
          <p:cNvPicPr/>
          <p:nvPr/>
        </p:nvPicPr>
        <p:blipFill>
          <a:blip r:embed="rId2"/>
          <a:stretch/>
        </p:blipFill>
        <p:spPr>
          <a:xfrm>
            <a:off x="216000" y="252360"/>
            <a:ext cx="2962080" cy="372960"/>
          </a:xfrm>
          <a:prstGeom prst="rect">
            <a:avLst/>
          </a:prstGeom>
          <a:noFill/>
          <a:ln w="0">
            <a:noFill/>
          </a:ln>
        </p:spPr>
      </p:pic>
      <p:sp>
        <p:nvSpPr>
          <p:cNvPr id="15" name=""/>
          <p:cNvSpPr/>
          <p:nvPr/>
        </p:nvSpPr>
        <p:spPr>
          <a:xfrm flipH="1">
            <a:off x="685800" y="1295280"/>
            <a:ext cx="7981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711360" y="54828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title text format</a:t>
            </a:r>
            <a:endParaRPr b="1" lang="en-US" sz="2000" strike="noStrike" u="none">
              <a:solidFill>
                <a:srgbClr val="000000"/>
              </a:solidFill>
              <a:effectLst/>
              <a:uFillTx/>
              <a:latin typeface="Times New Roman"/>
            </a:endParaRPr>
          </a:p>
        </p:txBody>
      </p:sp>
      <p:pic>
        <p:nvPicPr>
          <p:cNvPr id="17" name="" descr=""/>
          <p:cNvPicPr/>
          <p:nvPr/>
        </p:nvPicPr>
        <p:blipFill>
          <a:blip r:embed="rId2"/>
          <a:stretch/>
        </p:blipFill>
        <p:spPr>
          <a:xfrm>
            <a:off x="216000" y="189000"/>
            <a:ext cx="2962080" cy="372960"/>
          </a:xfrm>
          <a:prstGeom prst="rect">
            <a:avLst/>
          </a:prstGeom>
          <a:noFill/>
          <a:ln w="0">
            <a:noFill/>
          </a:ln>
        </p:spPr>
      </p:pic>
      <p:sp>
        <p:nvSpPr>
          <p:cNvPr id="1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Click to edit the outline text format</a:t>
            </a:r>
            <a:endParaRPr b="1"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000000"/>
              </a:buClr>
              <a:buSzPct val="6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000000"/>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499"/>
              </a:spcBef>
              <a:buClr>
                <a:srgbClr val="000000"/>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8288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3.xml"/><Relationship Id="rId5"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1.xml"/><Relationship Id="rId5"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subTitle"/>
          </p:nvPr>
        </p:nvSpPr>
        <p:spPr>
          <a:xfrm>
            <a:off x="685440" y="2590920"/>
            <a:ext cx="7924680" cy="1752480"/>
          </a:xfrm>
          <a:prstGeom prst="rect">
            <a:avLst/>
          </a:prstGeom>
          <a:noFill/>
          <a:ln w="0">
            <a:noFill/>
          </a:ln>
        </p:spPr>
        <p:txBody>
          <a:bodyPr lIns="90000" rIns="90000" tIns="46800" bIns="46800" anchor="ctr">
            <a:noAutofit/>
          </a:bodyPr>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Official Committee of Participant Creditors</a:t>
            </a: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Financial Report of the May 8, 2001 Meeting Held at CalPX</a:t>
            </a: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Times New Roman"/>
            </a:endParaRPr>
          </a:p>
          <a:p>
            <a:pPr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May 11, 2001</a:t>
            </a:r>
            <a:endParaRPr b="1" lang="en-US" sz="2400" strike="noStrike" u="none">
              <a:solidFill>
                <a:srgbClr val="000000"/>
              </a:solidFill>
              <a:effectLst/>
              <a:uFillTx/>
              <a:latin typeface="Times New Roman"/>
            </a:endParaRPr>
          </a:p>
        </p:txBody>
      </p:sp>
      <p:sp>
        <p:nvSpPr>
          <p:cNvPr id="27" name=""/>
          <p:cNvSpPr/>
          <p:nvPr/>
        </p:nvSpPr>
        <p:spPr>
          <a:xfrm>
            <a:off x="990720" y="5638680"/>
            <a:ext cx="7296120" cy="698760"/>
          </a:xfrm>
          <a:prstGeom prst="rect">
            <a:avLst/>
          </a:prstGeom>
          <a:noFill/>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1447920" y="1812960"/>
            <a:ext cx="655308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California Power Exchange</a:t>
            </a:r>
            <a:endParaRPr b="0" lang="en-US" sz="3000" strike="noStrike" u="none">
              <a:solidFill>
                <a:srgbClr val="000000"/>
              </a:solidFill>
              <a:effectLst/>
              <a:uFillTx/>
              <a:latin typeface="Times New Roman"/>
            </a:endParaRPr>
          </a:p>
        </p:txBody>
      </p:sp>
      <p:sp>
        <p:nvSpPr>
          <p:cNvPr id="29"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30"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pic>
        <p:nvPicPr>
          <p:cNvPr id="31" name="CalPx" descr=""/>
          <p:cNvPicPr/>
          <p:nvPr/>
        </p:nvPicPr>
        <p:blipFill>
          <a:blip r:embed="rId1"/>
          <a:stretch/>
        </p:blipFill>
        <p:spPr>
          <a:xfrm>
            <a:off x="533520" y="4267080"/>
            <a:ext cx="2266920" cy="1543320"/>
          </a:xfrm>
          <a:prstGeom prst="rect">
            <a:avLst/>
          </a:prstGeom>
          <a:noFill/>
          <a:ln w="0">
            <a:noFill/>
          </a:ln>
        </p:spPr>
      </p:pic>
      <p:sp>
        <p:nvSpPr>
          <p:cNvPr id="3" name="PlaceHolder 2"/>
          <p:cNvSpPr>
            <a:spLocks noGrp="1"/>
          </p:cNvSpPr>
          <p:nvPr>
            <p:ph type="sldNum" idx="3"/>
          </p:nvPr>
        </p:nvSpPr>
        <p:spPr/>
        <p:txBody>
          <a:bodyPr/>
          <a:p>
            <a:fld id="{8AC825FE-1F83-429E-A128-A002AA44501A}"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a:t>
            </a:r>
            <a:endParaRPr b="1" lang="en-US" sz="1400" strike="noStrike" u="none">
              <a:solidFill>
                <a:srgbClr val="ffffff"/>
              </a:solidFill>
              <a:effectLst/>
              <a:uFillTx/>
              <a:latin typeface="Times New Roman"/>
            </a:endParaRPr>
          </a:p>
        </p:txBody>
      </p:sp>
      <p:sp>
        <p:nvSpPr>
          <p:cNvPr id="85" name="PlaceHolder 2"/>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Zonal prices are calculated from adjustment bids (a step function representing a participant’s willingness to generate at a resource depending on the price level). </a:t>
            </a:r>
            <a:endParaRPr b="1" lang="en-US" sz="2000" strike="noStrike" u="none">
              <a:solidFill>
                <a:srgbClr val="000000"/>
              </a:solidFill>
              <a:effectLst/>
              <a:uFillTx/>
              <a:latin typeface="Times New Roman"/>
            </a:endParaRPr>
          </a:p>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In hours in which inter-zonal congestion exists zonal prices supercede the UMCP for all zones.</a:t>
            </a:r>
            <a:endParaRPr b="1" lang="en-US" sz="2000" strike="noStrike" u="none">
              <a:solidFill>
                <a:srgbClr val="000000"/>
              </a:solidFill>
              <a:effectLst/>
              <a:uFillTx/>
              <a:latin typeface="Times New Roman"/>
            </a:endParaRPr>
          </a:p>
          <a:p>
            <a:pPr lvl="2" marL="1143000" indent="-228600">
              <a:lnSpc>
                <a:spcPct val="130000"/>
              </a:lnSpc>
              <a:spcBef>
                <a:spcPts val="451"/>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Zonal price is at or below $150 - no refund.</a:t>
            </a:r>
            <a:endParaRPr b="0" lang="en-US" sz="1800" strike="noStrike" u="none">
              <a:solidFill>
                <a:srgbClr val="000000"/>
              </a:solidFill>
              <a:effectLst/>
              <a:uFillTx/>
              <a:latin typeface="Times New Roman"/>
            </a:endParaRPr>
          </a:p>
          <a:p>
            <a:pPr lvl="2" marL="1143000" indent="-228600">
              <a:lnSpc>
                <a:spcPct val="130000"/>
              </a:lnSpc>
              <a:spcBef>
                <a:spcPts val="451"/>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Zonal price above $150 - refund must be calculated.</a:t>
            </a:r>
            <a:endParaRPr b="0" lang="en-US" sz="1800" strike="noStrike" u="none">
              <a:solidFill>
                <a:srgbClr val="000000"/>
              </a:solidFill>
              <a:effectLst/>
              <a:uFillTx/>
              <a:latin typeface="Times New Roman"/>
            </a:endParaRPr>
          </a:p>
          <a:p>
            <a:pPr marL="343080" indent="-343080">
              <a:lnSpc>
                <a:spcPct val="13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ISO uses the adjustment bids to determine usage charges between zones and adjust schedule to avoid congestion.</a:t>
            </a: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86"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87"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E1F783A-A9B1-44F8-9573-A0B2C80E1F0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3885840" y="914400"/>
            <a:ext cx="472428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 (cont..)</a:t>
            </a:r>
            <a:endParaRPr b="1" lang="en-US" sz="1400" strike="noStrike" u="none">
              <a:solidFill>
                <a:srgbClr val="ffffff"/>
              </a:solidFill>
              <a:effectLst/>
              <a:uFillTx/>
              <a:latin typeface="Times New Roman"/>
            </a:endParaRPr>
          </a:p>
        </p:txBody>
      </p:sp>
      <p:sp>
        <p:nvSpPr>
          <p:cNvPr id="89" name="PlaceHolder 2"/>
          <p:cNvSpPr>
            <a:spLocks noGrp="1"/>
          </p:cNvSpPr>
          <p:nvPr>
            <p:ph/>
          </p:nvPr>
        </p:nvSpPr>
        <p:spPr>
          <a:xfrm>
            <a:off x="533520" y="1447920"/>
            <a:ext cx="7772400" cy="4876560"/>
          </a:xfrm>
          <a:prstGeom prst="rect">
            <a:avLst/>
          </a:prstGeom>
          <a:noFill/>
          <a:ln w="0">
            <a:noFill/>
          </a:ln>
        </p:spPr>
        <p:txBody>
          <a:bodyPr lIns="90000" rIns="90000" tIns="46800" bIns="46800" anchor="t">
            <a:normAutofit/>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Under the method adopted by FERC, three possible adjustment bid scenarios when congestion exists:</a:t>
            </a:r>
            <a:endParaRPr b="1" lang="en-US" sz="1800" strike="noStrike" u="none">
              <a:solidFill>
                <a:srgbClr val="000000"/>
              </a:solidFill>
              <a:effectLst/>
              <a:uFillTx/>
              <a:latin typeface="Times New Roman"/>
            </a:endParaRPr>
          </a:p>
          <a:p>
            <a:pPr lvl="1" marL="743040" indent="-285840">
              <a:lnSpc>
                <a:spcPct val="120000"/>
              </a:lnSpc>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“Under CAISO rules, sellers could not submit adjustment bids more than $125 below the UMCP.  As a result, sellers were unable to reflect the full range of their willingness to sell and so, perhaps, did not submit an adjustment bid at all.” (“California Power Exchange Corporation’s Compliance Filing and Request for Expedited Commission Guidance”, dated Feb. 26, 2001, pages 13 &amp; 14)</a:t>
            </a:r>
            <a:endParaRPr b="0" lang="en-US" sz="1600" strike="noStrike" u="none">
              <a:solidFill>
                <a:srgbClr val="000000"/>
              </a:solidFill>
              <a:effectLst/>
              <a:uFillTx/>
              <a:latin typeface="Times New Roman"/>
            </a:endParaRPr>
          </a:p>
          <a:p>
            <a:pPr lvl="1" marL="743040" indent="-28584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1. </a:t>
            </a:r>
            <a:r>
              <a:rPr b="1" lang="en-US" sz="1800" strike="noStrike" u="none">
                <a:solidFill>
                  <a:srgbClr val="000000"/>
                </a:solidFill>
                <a:effectLst/>
                <a:uFillTx/>
                <a:latin typeface="Times New Roman"/>
              </a:rPr>
              <a:t> </a:t>
            </a:r>
            <a:r>
              <a:rPr b="1" lang="en-US" sz="1600" strike="noStrike" u="none">
                <a:solidFill>
                  <a:srgbClr val="000000"/>
                </a:solidFill>
                <a:effectLst/>
                <a:uFillTx/>
                <a:latin typeface="Times New Roman"/>
              </a:rPr>
              <a:t>Resource with no adjustment bid curve</a:t>
            </a:r>
            <a:endParaRPr b="0" lang="en-US" sz="16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Paid $150/MWh when the zonal price is above $150.</a:t>
            </a:r>
            <a:endParaRPr b="0" lang="en-US" sz="1400" strike="noStrike" u="none">
              <a:solidFill>
                <a:srgbClr val="000000"/>
              </a:solidFill>
              <a:effectLst/>
              <a:uFillTx/>
              <a:latin typeface="Times New Roman"/>
            </a:endParaRPr>
          </a:p>
          <a:p>
            <a:pPr lvl="1" marL="743040" indent="-285840">
              <a:lnSpc>
                <a:spcPct val="1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2.</a:t>
            </a:r>
            <a:r>
              <a:rPr b="0"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Resource with an adjustment bid that covers the full final   </a:t>
            </a:r>
            <a:r>
              <a:rPr b="1" lang="en-US" sz="1600" strike="noStrike" u="none">
                <a:solidFill>
                  <a:srgbClr val="000000"/>
                </a:solidFill>
                <a:effectLst/>
                <a:uFillTx/>
                <a:latin typeface="Times New Roman"/>
              </a:rPr>
              <a:t>	</a:t>
            </a:r>
            <a:r>
              <a:rPr b="1" lang="en-US" sz="1600" strike="noStrike" u="none">
                <a:solidFill>
                  <a:srgbClr val="000000"/>
                </a:solidFill>
                <a:effectLst/>
                <a:uFillTx/>
                <a:latin typeface="Times New Roman"/>
              </a:rPr>
              <a:t>        scheduled range of the resources is calculated as follows:</a:t>
            </a:r>
            <a:endParaRPr b="0" lang="en-US" sz="16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 of the resource’s bid curve below $150/MWh is paid $150/MWh.</a:t>
            </a:r>
            <a:endParaRPr b="0" lang="en-US" sz="1400" strike="noStrike" u="none">
              <a:solidFill>
                <a:srgbClr val="000000"/>
              </a:solidFill>
              <a:effectLst/>
              <a:uFillTx/>
              <a:latin typeface="Times New Roman"/>
            </a:endParaRPr>
          </a:p>
          <a:p>
            <a:pPr lvl="3" marL="1600200" indent="-228600">
              <a:lnSpc>
                <a:spcPct val="12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 of the resource’s bid curve above $150/MWh is paid as bid.  $150 times the number of MWh of accepted bids above $150 plus amount equal to area bounded by its bid curve, its final schedule and the $150 breakpoint.</a:t>
            </a:r>
            <a:endParaRPr b="0" lang="en-US" sz="1400" strike="noStrike" u="none">
              <a:solidFill>
                <a:srgbClr val="000000"/>
              </a:solidFill>
              <a:effectLst/>
              <a:uFillTx/>
              <a:latin typeface="Times New Roman"/>
            </a:endParaRPr>
          </a:p>
        </p:txBody>
      </p:sp>
      <p:sp>
        <p:nvSpPr>
          <p:cNvPr id="90"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91"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D8B9E10-9E94-4446-B2E5-DF1A9E42111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2" name="PlaceHolder 1"/>
          <p:cNvSpPr>
            <a:spLocks noGrp="1"/>
          </p:cNvSpPr>
          <p:nvPr>
            <p:ph/>
          </p:nvPr>
        </p:nvSpPr>
        <p:spPr>
          <a:xfrm>
            <a:off x="533520" y="1703160"/>
            <a:ext cx="7772400" cy="1725480"/>
          </a:xfrm>
          <a:prstGeom prst="rect">
            <a:avLst/>
          </a:prstGeom>
          <a:noFill/>
          <a:ln w="0">
            <a:noFill/>
          </a:ln>
        </p:spPr>
        <p:txBody>
          <a:bodyPr lIns="90000" rIns="90000" tIns="46800" bIns="46800" anchor="t">
            <a:normAutofit fontScale="62500" lnSpcReduction="19999"/>
          </a:bodyPr>
          <a:p>
            <a:pPr lvl="1" marL="743040" indent="-285840">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3.</a:t>
            </a:r>
            <a:r>
              <a:rPr b="0" lang="en-US" sz="1600" strike="noStrike" u="none">
                <a:solidFill>
                  <a:srgbClr val="000000"/>
                </a:solidFill>
                <a:effectLst/>
                <a:uFillTx/>
                <a:latin typeface="Times New Roman"/>
              </a:rPr>
              <a:t>  </a:t>
            </a:r>
            <a:r>
              <a:rPr b="1" lang="en-US" sz="1800" strike="noStrike" u="none">
                <a:solidFill>
                  <a:srgbClr val="000000"/>
                </a:solidFill>
                <a:effectLst/>
                <a:uFillTx/>
                <a:latin typeface="Times New Roman"/>
              </a:rPr>
              <a:t>Resource with an adjustment bid that does not cover the full final scheduled range is calculated by the same method as one that covers the full range, but requires a modified adjustment bid that is determined as follows:</a:t>
            </a:r>
            <a:endParaRPr b="0" lang="en-US" sz="1800" strike="noStrike" u="none">
              <a:solidFill>
                <a:srgbClr val="000000"/>
              </a:solidFill>
              <a:effectLst/>
              <a:uFillTx/>
              <a:latin typeface="Times New Roman"/>
            </a:endParaRPr>
          </a:p>
          <a:p>
            <a:pPr lvl="3" marL="1600200" indent="-228600">
              <a:lnSpc>
                <a:spcPct val="120000"/>
              </a:lnSpc>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p1 and q1 are the first price-quantity pair in the adjustment bid curve, and q1&gt;0, then a new price-quantity pair, (p0,q0) is inserted and becomes the first price quantity pair, where p0 equals zero and q0 equals zero</a:t>
            </a:r>
            <a:endParaRPr b="0" lang="en-US" sz="1600" strike="noStrike" u="none">
              <a:solidFill>
                <a:srgbClr val="000000"/>
              </a:solidFill>
              <a:effectLst/>
              <a:uFillTx/>
              <a:latin typeface="Times New Roman"/>
            </a:endParaRPr>
          </a:p>
          <a:p>
            <a:pPr lvl="3" marL="1600200" indent="-228600">
              <a:lnSpc>
                <a:spcPct val="120000"/>
              </a:lnSpc>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pf and qf are the last price-quantity pair in the adjustment bid curve, and qf is smaller than the scheduled quantity, then a new price-quantity pair is added to the end of the adjustment bid curve with the price of the new pair equal to the price of the previous pair and the quantity of the new pair equal to the final schedule amount for the resource.</a:t>
            </a:r>
            <a:endParaRPr b="0" lang="en-US" sz="1600" strike="noStrike" u="none">
              <a:solidFill>
                <a:srgbClr val="000000"/>
              </a:solidFill>
              <a:effectLst/>
              <a:uFillTx/>
              <a:latin typeface="Times New Roman"/>
            </a:endParaRPr>
          </a:p>
          <a:p>
            <a:pPr marL="343080" indent="0">
              <a:lnSpc>
                <a:spcPct val="1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Times New Roman"/>
            </a:endParaRPr>
          </a:p>
        </p:txBody>
      </p:sp>
      <p:sp>
        <p:nvSpPr>
          <p:cNvPr id="93" name="PlaceHolder 2"/>
          <p:cNvSpPr>
            <a:spLocks noGrp="1"/>
          </p:cNvSpPr>
          <p:nvPr>
            <p:ph type="title"/>
          </p:nvPr>
        </p:nvSpPr>
        <p:spPr>
          <a:xfrm>
            <a:off x="3885840" y="914400"/>
            <a:ext cx="472428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 Congestion (cont..)</a:t>
            </a:r>
            <a:endParaRPr b="1" lang="en-US" sz="1400" strike="noStrike" u="none">
              <a:solidFill>
                <a:srgbClr val="ffffff"/>
              </a:solidFill>
              <a:effectLst/>
              <a:uFillTx/>
              <a:latin typeface="Times New Roman"/>
            </a:endParaRPr>
          </a:p>
        </p:txBody>
      </p:sp>
      <p:sp>
        <p:nvSpPr>
          <p:cNvPr id="94"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95"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2774FDE-579D-4735-87C3-243A7BF280A5}"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4266720" y="83808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Conclusion</a:t>
            </a:r>
            <a:endParaRPr b="1" lang="en-US" sz="1400" strike="noStrike" u="none">
              <a:solidFill>
                <a:srgbClr val="ffffff"/>
              </a:solidFill>
              <a:effectLst/>
              <a:uFillTx/>
              <a:latin typeface="Times New Roman"/>
            </a:endParaRPr>
          </a:p>
        </p:txBody>
      </p:sp>
      <p:sp>
        <p:nvSpPr>
          <p:cNvPr id="97" name="PlaceHolder 2"/>
          <p:cNvSpPr>
            <a:spLocks noGrp="1"/>
          </p:cNvSpPr>
          <p:nvPr>
            <p:ph/>
          </p:nvPr>
        </p:nvSpPr>
        <p:spPr>
          <a:xfrm>
            <a:off x="685800" y="1523520"/>
            <a:ext cx="7772400" cy="4038840"/>
          </a:xfrm>
          <a:prstGeom prst="rect">
            <a:avLst/>
          </a:prstGeom>
          <a:noFill/>
          <a:ln w="0">
            <a:noFill/>
          </a:ln>
        </p:spPr>
        <p:txBody>
          <a:bodyPr lIns="90000" rIns="90000" tIns="46800" bIns="46800" anchor="t">
            <a:normAutofit/>
          </a:bodyPr>
          <a:p>
            <a:pPr marL="343080" indent="-343080">
              <a:lnSpc>
                <a:spcPct val="15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As stated by CalPX in their “Description of Calculation of Charge and Payment Adjustments made Due to FERC Ordered Soft Price Cap”, the January 2001 “calculations require the use of proprietary data, hence validation may not be possible for individual participants.”</a:t>
            </a: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98"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99"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D7C3630-A15B-4CAA-B91E-604A118BAB8C}" type="slidenum">
              <a:t>13</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32" name=""/>
          <p:cNvGrpSpPr/>
          <p:nvPr/>
        </p:nvGrpSpPr>
        <p:grpSpPr>
          <a:xfrm>
            <a:off x="1714680" y="2166840"/>
            <a:ext cx="5667120" cy="2524320"/>
            <a:chOff x="1714680" y="2166840"/>
            <a:chExt cx="5667120" cy="2524320"/>
          </a:xfrm>
        </p:grpSpPr>
        <p:pic>
          <p:nvPicPr>
            <p:cNvPr id="33" name="MAP1_OFF" descr=""/>
            <p:cNvPicPr/>
            <p:nvPr/>
          </p:nvPicPr>
          <p:blipFill>
            <a:blip r:embed="rId1"/>
            <a:stretch/>
          </p:blipFill>
          <p:spPr>
            <a:xfrm>
              <a:off x="1714680" y="2166840"/>
              <a:ext cx="2371680" cy="2524320"/>
            </a:xfrm>
            <a:prstGeom prst="rect">
              <a:avLst/>
            </a:prstGeom>
            <a:noFill/>
            <a:ln w="0">
              <a:noFill/>
            </a:ln>
          </p:spPr>
        </p:pic>
        <p:pic>
          <p:nvPicPr>
            <p:cNvPr id="34" name="MAP2_OFF" descr=""/>
            <p:cNvPicPr/>
            <p:nvPr/>
          </p:nvPicPr>
          <p:blipFill>
            <a:blip r:embed="rId2"/>
            <a:stretch/>
          </p:blipFill>
          <p:spPr>
            <a:xfrm>
              <a:off x="4086360" y="2166840"/>
              <a:ext cx="1438200" cy="2524320"/>
            </a:xfrm>
            <a:prstGeom prst="rect">
              <a:avLst/>
            </a:prstGeom>
            <a:noFill/>
            <a:ln w="0">
              <a:noFill/>
            </a:ln>
          </p:spPr>
        </p:pic>
        <p:pic>
          <p:nvPicPr>
            <p:cNvPr id="35" name="MAP3_OFF" descr=""/>
            <p:cNvPicPr/>
            <p:nvPr/>
          </p:nvPicPr>
          <p:blipFill>
            <a:blip r:embed="rId3"/>
            <a:stretch/>
          </p:blipFill>
          <p:spPr>
            <a:xfrm>
              <a:off x="5486400" y="2166840"/>
              <a:ext cx="1895400" cy="2524320"/>
            </a:xfrm>
            <a:prstGeom prst="rect">
              <a:avLst/>
            </a:prstGeom>
            <a:noFill/>
            <a:ln w="0">
              <a:noFill/>
            </a:ln>
          </p:spPr>
        </p:pic>
      </p:grpSp>
      <p:sp>
        <p:nvSpPr>
          <p:cNvPr id="36" name="PlaceHolder 1"/>
          <p:cNvSpPr>
            <a:spLocks noGrp="1"/>
          </p:cNvSpPr>
          <p:nvPr>
            <p:ph type="title"/>
          </p:nvPr>
        </p:nvSpPr>
        <p:spPr>
          <a:xfrm>
            <a:off x="685800" y="236196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Situation Overview</a:t>
            </a:r>
            <a:endParaRPr b="1" lang="en-US" sz="2400" strike="noStrike" u="none">
              <a:solidFill>
                <a:srgbClr val="000000"/>
              </a:solidFill>
              <a:effectLst/>
              <a:uFillTx/>
              <a:latin typeface="Times New Roman"/>
            </a:endParaRPr>
          </a:p>
        </p:txBody>
      </p:sp>
      <p:sp>
        <p:nvSpPr>
          <p:cNvPr id="37" name="PlaceHolder 2"/>
          <p:cNvSpPr>
            <a:spLocks noGrp="1"/>
          </p:cNvSpPr>
          <p:nvPr>
            <p:ph type="subTitle"/>
          </p:nvPr>
        </p:nvSpPr>
        <p:spPr>
          <a:xfrm>
            <a:off x="1371600" y="3886200"/>
            <a:ext cx="6400800" cy="1752480"/>
          </a:xfrm>
          <a:prstGeom prst="rect">
            <a:avLst/>
          </a:prstGeom>
          <a:noFill/>
          <a:ln w="0">
            <a:noFill/>
          </a:ln>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8"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39"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1969E7D-6D39-47B3-910F-A292F1D0575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Situation Overview</a:t>
            </a:r>
            <a:endParaRPr b="1" lang="en-US" sz="1400" strike="noStrike" u="none">
              <a:solidFill>
                <a:srgbClr val="ffffff"/>
              </a:solidFill>
              <a:effectLst/>
              <a:uFillTx/>
              <a:latin typeface="Times New Roman"/>
            </a:endParaRPr>
          </a:p>
        </p:txBody>
      </p:sp>
      <p:sp>
        <p:nvSpPr>
          <p:cNvPr id="41"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2"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3" name=""/>
          <p:cNvSpPr/>
          <p:nvPr/>
        </p:nvSpPr>
        <p:spPr>
          <a:xfrm>
            <a:off x="533520" y="1752480"/>
            <a:ext cx="8610480" cy="1374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4" name="PlaceHolder 2"/>
          <p:cNvSpPr>
            <a:spLocks noGrp="1"/>
          </p:cNvSpPr>
          <p:nvPr>
            <p:ph/>
          </p:nvPr>
        </p:nvSpPr>
        <p:spPr>
          <a:xfrm>
            <a:off x="609120" y="1599840"/>
            <a:ext cx="8001000" cy="4800600"/>
          </a:xfrm>
          <a:prstGeom prst="rect">
            <a:avLst/>
          </a:prstGeom>
          <a:noFill/>
          <a:ln w="0">
            <a:noFill/>
          </a:ln>
        </p:spPr>
        <p:txBody>
          <a:bodyPr lIns="90000" rIns="90000" tIns="46800" bIns="46800" anchor="t">
            <a:normAutofit/>
          </a:bodyPr>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FERC January 29, 2001 Order:  Use of a $150/MWh breakpoint</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CalPX ordered to recalculate wholesale rates as of January 1, 2001 utilizing a $150/MWh breakpoint method.</a:t>
            </a:r>
            <a:endParaRPr b="0" lang="en-US" sz="16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Bids below or equal to $150/MWh would receive market-clearing price.</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Bids above $150/MWh would be paid as-bid and would not be included in setting market-clearing price.</a:t>
            </a:r>
            <a:endParaRPr b="0" lang="en-US" sz="1400" strike="noStrike" u="none">
              <a:solidFill>
                <a:srgbClr val="000000"/>
              </a:solidFill>
              <a:effectLst/>
              <a:uFillTx/>
              <a:latin typeface="Times New Roman"/>
            </a:endParaRPr>
          </a:p>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May 8, 2001:  CalPX issued recalculated January 2001 invoices</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CalPX issued January 2001 invoices incorporating the $150/MWh breakpoint and as-bid pricing calculation.</a:t>
            </a:r>
            <a:endParaRPr b="0" lang="en-US" sz="16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Includes a description of how the adjustments were calculated. </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Recalculated invoices include ISO charges (i.e. real time market ), however, recalculations apply only to the CalPX Day-Ahead and Day-Of markets.</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Based on discussions with CalPX during PwC’s site visit on May 8, 2001, detailed calculations for the January 2001 bill were not being provided. </a:t>
            </a:r>
            <a:endParaRPr b="0" lang="en-US" sz="1400" strike="noStrike" u="none">
              <a:solidFill>
                <a:srgbClr val="000000"/>
              </a:solidFill>
              <a:effectLst/>
              <a:uFillTx/>
              <a:latin typeface="Times New Roman"/>
            </a:endParaRPr>
          </a:p>
          <a:p>
            <a:pPr lvl="2" marL="1143000" indent="-228600">
              <a:lnSpc>
                <a:spcPct val="85000"/>
              </a:lnSpc>
              <a:spcBef>
                <a:spcPts val="349"/>
              </a:spcBef>
              <a:spcAft>
                <a:spcPts val="349"/>
              </a:spcAft>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CalPX stated that “many of these calculations require the use of proprietary data, hence validation may not be possible for individual participants.”</a:t>
            </a:r>
            <a:endParaRPr b="0" lang="en-US" sz="1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706BF37-C10F-4A52-BD92-7B8C5B84D9E3}"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426672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Situation Overview (cont.)</a:t>
            </a:r>
            <a:endParaRPr b="1" lang="en-US" sz="1400" strike="noStrike" u="none">
              <a:solidFill>
                <a:srgbClr val="ffffff"/>
              </a:solidFill>
              <a:effectLst/>
              <a:uFillTx/>
              <a:latin typeface="Times New Roman"/>
            </a:endParaRPr>
          </a:p>
        </p:txBody>
      </p:sp>
      <p:sp>
        <p:nvSpPr>
          <p:cNvPr id="46"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47"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48" name=""/>
          <p:cNvSpPr/>
          <p:nvPr/>
        </p:nvSpPr>
        <p:spPr>
          <a:xfrm>
            <a:off x="533520" y="1752480"/>
            <a:ext cx="8610480" cy="1374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9" name="PlaceHolder 2"/>
          <p:cNvSpPr>
            <a:spLocks noGrp="1"/>
          </p:cNvSpPr>
          <p:nvPr>
            <p:ph/>
          </p:nvPr>
        </p:nvSpPr>
        <p:spPr>
          <a:xfrm>
            <a:off x="609120" y="1599840"/>
            <a:ext cx="8001000" cy="4800600"/>
          </a:xfrm>
          <a:prstGeom prst="rect">
            <a:avLst/>
          </a:prstGeom>
          <a:noFill/>
          <a:ln w="0">
            <a:noFill/>
          </a:ln>
        </p:spPr>
        <p:txBody>
          <a:bodyPr lIns="90000" rIns="90000" tIns="46800" bIns="46800" anchor="t">
            <a:normAutofit/>
          </a:bodyPr>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CalPX will shutdown their website within the next few weeks</a:t>
            </a:r>
            <a:endParaRPr b="1" lang="en-US" sz="1800" strike="noStrike" u="none">
              <a:solidFill>
                <a:srgbClr val="000000"/>
              </a:solidFill>
              <a:effectLst/>
              <a:uFillTx/>
              <a:latin typeface="Times New Roman"/>
            </a:endParaRPr>
          </a:p>
          <a:p>
            <a:pPr lvl="1" marL="743040" indent="-285840">
              <a:lnSpc>
                <a:spcPct val="85000"/>
              </a:lnSpc>
              <a:spcBef>
                <a:spcPts val="400"/>
              </a:spcBef>
              <a:spcAft>
                <a:spcPts val="400"/>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Any communication will be done in the “direct” method (i.e. e-mail, fax and phone).</a:t>
            </a:r>
            <a:endParaRPr b="0" lang="en-US" sz="1600" strike="noStrike" u="none">
              <a:solidFill>
                <a:srgbClr val="000000"/>
              </a:solidFill>
              <a:effectLst/>
              <a:uFillTx/>
              <a:latin typeface="Times New Roman"/>
            </a:endParaRPr>
          </a:p>
          <a:p>
            <a:pPr marL="343080" indent="0">
              <a:lnSpc>
                <a:spcPct val="85000"/>
              </a:lnSpc>
              <a:spcBef>
                <a:spcPts val="400"/>
              </a:spcBef>
              <a:spcAft>
                <a:spcPts val="400"/>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Times New Roman"/>
            </a:endParaRPr>
          </a:p>
          <a:p>
            <a:pPr marL="343080" indent="-343080">
              <a:lnSpc>
                <a:spcPct val="85000"/>
              </a:lnSpc>
              <a:spcBef>
                <a:spcPts val="451"/>
              </a:spcBef>
              <a:spcAft>
                <a:spcPts val="451"/>
              </a:spcAft>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Trust accounts.</a:t>
            </a:r>
            <a:endParaRPr b="1" lang="en-US" sz="18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Collateral account (Approx. $223MM):  Represents prepayment account.  Monies in this account are identifiable to particular participants.</a:t>
            </a:r>
            <a:endParaRPr b="0" lang="en-US" sz="16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Cash in bank account (Approx. $260MM): Represents $177MM of direct payments made to the ISO, and subsequently paid to CalPX.  This account has grown by approximately $83MM.</a:t>
            </a:r>
            <a:endParaRPr b="0" lang="en-US" sz="1600" strike="noStrike" u="none">
              <a:solidFill>
                <a:srgbClr val="000000"/>
              </a:solidFill>
              <a:effectLst/>
              <a:uFillTx/>
              <a:latin typeface="Times New Roman"/>
            </a:endParaRPr>
          </a:p>
          <a:p>
            <a:pPr lvl="1" marL="743040" indent="-285840">
              <a:lnSpc>
                <a:spcPct val="90000"/>
              </a:lnSpc>
              <a:spcBef>
                <a:spcPts val="499"/>
              </a:spcBef>
              <a:spcAft>
                <a:spcPts val="499"/>
              </a:spcAft>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Does not include monies held outside the trust accounts.</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7604CA7-ED87-401F-B734-937690F0D6B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0" name=""/>
          <p:cNvGrpSpPr/>
          <p:nvPr/>
        </p:nvGrpSpPr>
        <p:grpSpPr>
          <a:xfrm>
            <a:off x="1714680" y="2166840"/>
            <a:ext cx="5667120" cy="2524320"/>
            <a:chOff x="1714680" y="2166840"/>
            <a:chExt cx="5667120" cy="2524320"/>
          </a:xfrm>
        </p:grpSpPr>
        <p:pic>
          <p:nvPicPr>
            <p:cNvPr id="51" name="MAP1_OFF" descr=""/>
            <p:cNvPicPr/>
            <p:nvPr/>
          </p:nvPicPr>
          <p:blipFill>
            <a:blip r:embed="rId1"/>
            <a:stretch/>
          </p:blipFill>
          <p:spPr>
            <a:xfrm>
              <a:off x="1714680" y="2166840"/>
              <a:ext cx="2371680" cy="2524320"/>
            </a:xfrm>
            <a:prstGeom prst="rect">
              <a:avLst/>
            </a:prstGeom>
            <a:noFill/>
            <a:ln w="0">
              <a:noFill/>
            </a:ln>
          </p:spPr>
        </p:pic>
        <p:pic>
          <p:nvPicPr>
            <p:cNvPr id="52" name="MAP2_OFF" descr=""/>
            <p:cNvPicPr/>
            <p:nvPr/>
          </p:nvPicPr>
          <p:blipFill>
            <a:blip r:embed="rId2"/>
            <a:stretch/>
          </p:blipFill>
          <p:spPr>
            <a:xfrm>
              <a:off x="4086360" y="2166840"/>
              <a:ext cx="1438200" cy="2524320"/>
            </a:xfrm>
            <a:prstGeom prst="rect">
              <a:avLst/>
            </a:prstGeom>
            <a:noFill/>
            <a:ln w="0">
              <a:noFill/>
            </a:ln>
          </p:spPr>
        </p:pic>
        <p:pic>
          <p:nvPicPr>
            <p:cNvPr id="53" name="MAP3_OFF" descr=""/>
            <p:cNvPicPr/>
            <p:nvPr/>
          </p:nvPicPr>
          <p:blipFill>
            <a:blip r:embed="rId3"/>
            <a:stretch/>
          </p:blipFill>
          <p:spPr>
            <a:xfrm>
              <a:off x="5486400" y="2166840"/>
              <a:ext cx="1895400" cy="2524320"/>
            </a:xfrm>
            <a:prstGeom prst="rect">
              <a:avLst/>
            </a:prstGeom>
            <a:noFill/>
            <a:ln w="0">
              <a:noFill/>
            </a:ln>
          </p:spPr>
        </p:pic>
      </p:grpSp>
      <p:sp>
        <p:nvSpPr>
          <p:cNvPr id="54" name="PlaceHolder 1"/>
          <p:cNvSpPr>
            <a:spLocks noGrp="1"/>
          </p:cNvSpPr>
          <p:nvPr>
            <p:ph/>
          </p:nvPr>
        </p:nvSpPr>
        <p:spPr>
          <a:xfrm>
            <a:off x="609480" y="2666520"/>
            <a:ext cx="7925040" cy="381240"/>
          </a:xfrm>
          <a:prstGeom prst="rect">
            <a:avLst/>
          </a:prstGeom>
          <a:noFill/>
          <a:ln w="0">
            <a:noFill/>
          </a:ln>
        </p:spPr>
        <p:txBody>
          <a:bodyPr lIns="92160" rIns="92160" tIns="46080" bIns="46080" anchor="t">
            <a:normAutofit fontScale="77500" lnSpcReduction="19999"/>
          </a:bodyPr>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Calculation of Adjustments</a:t>
            </a:r>
            <a:endParaRPr b="1" lang="en-US" sz="2400" strike="noStrike" u="none">
              <a:solidFill>
                <a:srgbClr val="000000"/>
              </a:solidFill>
              <a:effectLst/>
              <a:uFillTx/>
              <a:latin typeface="Times New Roman"/>
            </a:endParaRPr>
          </a:p>
        </p:txBody>
      </p:sp>
      <p:sp>
        <p:nvSpPr>
          <p:cNvPr id="55"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56" name=""/>
          <p:cNvSpPr/>
          <p:nvPr/>
        </p:nvSpPr>
        <p:spPr>
          <a:xfrm>
            <a:off x="257040" y="52848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57" name=""/>
          <p:cNvSpPr/>
          <p:nvPr/>
        </p:nvSpPr>
        <p:spPr>
          <a:xfrm>
            <a:off x="3505320" y="3123720"/>
            <a:ext cx="5486400" cy="642600"/>
          </a:xfrm>
          <a:prstGeom prst="rect">
            <a:avLst/>
          </a:prstGeom>
          <a:noFill/>
          <a:ln w="0">
            <a:noFill/>
          </a:ln>
        </p:spPr>
        <p:style>
          <a:lnRef idx="0"/>
          <a:fillRef idx="0"/>
          <a:effectRef idx="0"/>
          <a:fontRef idx="minor"/>
        </p:style>
        <p:txBody>
          <a:bodyPr lIns="90000" rIns="90000" tIns="46800" bIns="46800" anchor="ctr">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Pay-as-bid Pricing Without Congestion</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Pay-as-bid Pricing With Congestion</a:t>
            </a:r>
            <a:endParaRPr b="0" lang="en-US" sz="18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F08EC4B1-EC78-4CF5-8003-FE3FEFC7262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4343040" y="914400"/>
            <a:ext cx="4343400" cy="324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Calculation of Adjustments</a:t>
            </a:r>
            <a:endParaRPr b="1" lang="en-US" sz="1400" strike="noStrike" u="none">
              <a:solidFill>
                <a:srgbClr val="ffffff"/>
              </a:solidFill>
              <a:effectLst/>
              <a:uFillTx/>
              <a:latin typeface="Times New Roman"/>
            </a:endParaRPr>
          </a:p>
        </p:txBody>
      </p:sp>
      <p:sp>
        <p:nvSpPr>
          <p:cNvPr id="59" name="PlaceHolder 2"/>
          <p:cNvSpPr>
            <a:spLocks noGrp="1"/>
          </p:cNvSpPr>
          <p:nvPr>
            <p:ph/>
          </p:nvPr>
        </p:nvSpPr>
        <p:spPr>
          <a:xfrm>
            <a:off x="533520" y="1371240"/>
            <a:ext cx="8229600" cy="4267080"/>
          </a:xfrm>
          <a:prstGeom prst="rect">
            <a:avLst/>
          </a:prstGeom>
          <a:noFill/>
          <a:ln w="0">
            <a:noFill/>
          </a:ln>
        </p:spPr>
        <p:txBody>
          <a:bodyPr lIns="90000" rIns="90000" tIns="46800" bIns="46800" anchor="t">
            <a:normAutofit/>
          </a:bodyPr>
          <a:p>
            <a:pPr marL="343080" indent="-343080">
              <a:lnSpc>
                <a:spcPct val="110000"/>
              </a:lnSpc>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To pay sellers as-bid, CalPX must determine how much of delivered energy was explicitly bid at prices above the $150 breakpoint.</a:t>
            </a:r>
            <a:endParaRPr b="1" lang="en-US" sz="2000" strike="noStrike" u="none">
              <a:solidFill>
                <a:srgbClr val="000000"/>
              </a:solidFill>
              <a:effectLst/>
              <a:uFillTx/>
              <a:latin typeface="Times New Roman"/>
            </a:endParaRPr>
          </a:p>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Recalculation using As-Bid Pricing:</a:t>
            </a:r>
            <a:endParaRPr b="1"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Uncongested hours:  </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the unconstrained market clearing price (“UMCP”) is at or below $150/MWh, recalculations are unnecessary.</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UMCP is above $150/MWh, as-bid pricing calculations are conducted.</a:t>
            </a:r>
            <a:endParaRPr b="0" lang="en-US" sz="16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Congested hours:  </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 congested hors zonal prices apply to all zones whether or not prices are increasing or decreasing in that particular zone.</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Zonal price is at or below $150/MWh, recalculations are unnecessary.</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If Zonal price is above $150/MWh, recalculations are conducted based on adjustment bids.  If no adjustment bid was submitted, participants are deemed price takers and calculations are based on $150/MWh.</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AF710E1-CA44-42BA-9F9A-F291F06501E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0" name="" descr=""/>
          <p:cNvPicPr/>
          <p:nvPr/>
        </p:nvPicPr>
        <p:blipFill>
          <a:blip r:embed="rId1"/>
          <a:stretch/>
        </p:blipFill>
        <p:spPr>
          <a:xfrm>
            <a:off x="533520" y="1371600"/>
            <a:ext cx="7772400" cy="3124080"/>
          </a:xfrm>
          <a:prstGeom prst="rect">
            <a:avLst/>
          </a:prstGeom>
          <a:noFill/>
          <a:ln w="0">
            <a:noFill/>
          </a:ln>
        </p:spPr>
      </p:pic>
      <p:sp>
        <p:nvSpPr>
          <p:cNvPr id="61" name="PlaceHolder 1"/>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a:t>
            </a:r>
            <a:endParaRPr b="1" lang="en-US" sz="1400" strike="noStrike" u="none">
              <a:solidFill>
                <a:srgbClr val="ffffff"/>
              </a:solidFill>
              <a:effectLst/>
              <a:uFillTx/>
              <a:latin typeface="Times New Roman"/>
            </a:endParaRPr>
          </a:p>
        </p:txBody>
      </p:sp>
      <p:sp>
        <p:nvSpPr>
          <p:cNvPr id="62" name="PlaceHolder 2"/>
          <p:cNvSpPr>
            <a:spLocks noGrp="1"/>
          </p:cNvSpPr>
          <p:nvPr>
            <p:ph/>
          </p:nvPr>
        </p:nvSpPr>
        <p:spPr>
          <a:xfrm>
            <a:off x="762120" y="3962520"/>
            <a:ext cx="7772400" cy="2286000"/>
          </a:xfrm>
          <a:prstGeom prst="rect">
            <a:avLst/>
          </a:prstGeom>
          <a:noFill/>
          <a:ln w="0">
            <a:noFill/>
          </a:ln>
        </p:spPr>
        <p:txBody>
          <a:bodyPr lIns="90000" rIns="90000" tIns="46800" bIns="46800" anchor="t">
            <a:normAutofit/>
          </a:bodyPr>
          <a:p>
            <a:pPr lvl="3" marL="16002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2" marL="114300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3"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64"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65" name=""/>
          <p:cNvSpPr/>
          <p:nvPr/>
        </p:nvSpPr>
        <p:spPr>
          <a:xfrm>
            <a:off x="609480" y="4495680"/>
            <a:ext cx="8001000" cy="167652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Market Clearing Pricing = (A+B+C+D+E)</a:t>
            </a:r>
            <a:endParaRPr b="0" lang="en-US" sz="1800" strike="noStrike" u="none">
              <a:solidFill>
                <a:srgbClr val="000000"/>
              </a:solidFill>
              <a:effectLst/>
              <a:uFillTx/>
              <a:latin typeface="Times New Roman"/>
            </a:endParaRPr>
          </a:p>
          <a:p>
            <a:pPr marL="343080" indent="-34308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As-Bid Pricing = (C+D+E) </a:t>
            </a:r>
            <a:r>
              <a:rPr b="1" lang="en-US" sz="1400" strike="noStrike" u="none">
                <a:solidFill>
                  <a:srgbClr val="000000"/>
                </a:solidFill>
                <a:effectLst/>
                <a:uFillTx/>
                <a:latin typeface="Times New Roman"/>
              </a:rPr>
              <a:t>Note: C = “area under the curve”</a:t>
            </a:r>
            <a:endParaRPr b="0" lang="en-US" sz="14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Adjustment w/o Block Forward Position = (A+B)</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Block Forward Position = (A+D)</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Adjustment w/ Block Forward Position = (B)</a:t>
            </a: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66" name=""/>
          <p:cNvSpPr/>
          <p:nvPr/>
        </p:nvSpPr>
        <p:spPr>
          <a:xfrm>
            <a:off x="6553080" y="2441520"/>
            <a:ext cx="129564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Breakpoint</a:t>
            </a:r>
            <a:endParaRPr b="0" lang="en-US" sz="1400" strike="noStrike" u="none">
              <a:solidFill>
                <a:srgbClr val="000000"/>
              </a:solidFill>
              <a:effectLst/>
              <a:uFillTx/>
              <a:latin typeface="Times New Roman"/>
            </a:endParaRPr>
          </a:p>
        </p:txBody>
      </p:sp>
      <p:sp>
        <p:nvSpPr>
          <p:cNvPr id="67" name=""/>
          <p:cNvSpPr/>
          <p:nvPr/>
        </p:nvSpPr>
        <p:spPr>
          <a:xfrm flipH="1">
            <a:off x="5334120" y="2743200"/>
            <a:ext cx="121896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6095880" y="4422960"/>
            <a:ext cx="160020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Portfolio award</a:t>
            </a:r>
            <a:endParaRPr b="0" lang="en-US" sz="1400" strike="noStrike" u="none">
              <a:solidFill>
                <a:srgbClr val="000000"/>
              </a:solidFill>
              <a:effectLst/>
              <a:uFillTx/>
              <a:latin typeface="Times New Roman"/>
            </a:endParaRPr>
          </a:p>
        </p:txBody>
      </p:sp>
      <p:sp>
        <p:nvSpPr>
          <p:cNvPr id="69" name=""/>
          <p:cNvSpPr/>
          <p:nvPr/>
        </p:nvSpPr>
        <p:spPr>
          <a:xfrm flipH="1" flipV="1">
            <a:off x="6324120" y="3809880"/>
            <a:ext cx="685800" cy="609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057400" y="1670040"/>
            <a:ext cx="99072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UMCP</a:t>
            </a:r>
            <a:endParaRPr b="0" lang="en-US" sz="1400" strike="noStrike" u="none">
              <a:solidFill>
                <a:srgbClr val="000000"/>
              </a:solidFill>
              <a:effectLst/>
              <a:uFillTx/>
              <a:latin typeface="Times New Roman"/>
            </a:endParaRPr>
          </a:p>
        </p:txBody>
      </p:sp>
      <p:sp>
        <p:nvSpPr>
          <p:cNvPr id="71" name=""/>
          <p:cNvSpPr/>
          <p:nvPr/>
        </p:nvSpPr>
        <p:spPr>
          <a:xfrm>
            <a:off x="3048120" y="1828800"/>
            <a:ext cx="83808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4876920" y="1679760"/>
            <a:ext cx="1295280" cy="30744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Bid Curve</a:t>
            </a:r>
            <a:endParaRPr b="0" lang="en-US" sz="1400" strike="noStrike" u="none">
              <a:solidFill>
                <a:srgbClr val="000000"/>
              </a:solidFill>
              <a:effectLst/>
              <a:uFillTx/>
              <a:latin typeface="Times New Roman"/>
            </a:endParaRPr>
          </a:p>
        </p:txBody>
      </p:sp>
      <p:sp>
        <p:nvSpPr>
          <p:cNvPr id="73" name=""/>
          <p:cNvSpPr/>
          <p:nvPr/>
        </p:nvSpPr>
        <p:spPr>
          <a:xfrm>
            <a:off x="6172200" y="1828800"/>
            <a:ext cx="76212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7E7770F-E527-40AC-9E62-98810D10A72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0">
              <a:lnSpc>
                <a:spcPct val="13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75"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76"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77" name="PlaceHolder 2"/>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 (cont..)</a:t>
            </a:r>
            <a:endParaRPr b="1" lang="en-US" sz="1400" strike="noStrike" u="none">
              <a:solidFill>
                <a:srgbClr val="ffffff"/>
              </a:solidFill>
              <a:effectLst/>
              <a:uFillTx/>
              <a:latin typeface="Times New Roman"/>
            </a:endParaRPr>
          </a:p>
        </p:txBody>
      </p:sp>
      <p:sp>
        <p:nvSpPr>
          <p:cNvPr id="78" name=""/>
          <p:cNvSpPr/>
          <p:nvPr/>
        </p:nvSpPr>
        <p:spPr>
          <a:xfrm>
            <a:off x="609480" y="1523880"/>
            <a:ext cx="8001000" cy="45720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Example - Uncongested Hour:</a:t>
            </a:r>
            <a:endParaRPr b="0"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Portfolio bid with price-quantity pairs of (0,0), (600,600), (2500,600).</a:t>
            </a: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If UMCP = $300, then Quantity Awarded = 300 MWh.</a:t>
            </a:r>
            <a:endParaRPr b="0" lang="en-US" sz="18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Normal Pricing = The UMCP * Quantity Awarded</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$90,000 = $300/MWh * 300 MWh</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As-Bid Pricing = Area Bounded by Breakpoint, Bid Curve and the Portfolio Award [C+D+E]</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$56,250 = [($300 – $150) * 150 MWh] + [($300 – $150) * (300 MWh – 150 MWh) * </a:t>
            </a:r>
            <a:r>
              <a:rPr b="1"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Note:  “</a:t>
            </a:r>
            <a:r>
              <a:rPr b="1"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 in this particular example calculation is part of the geometric formula for calculating the area of a triangle [area = (base * height)/2]</a:t>
            </a: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As-Bid Pricing Adjustment = Area Bounded by Breakpoint, Bid Curve and the UMCP [A+B]</a:t>
            </a:r>
            <a:endParaRPr b="0" lang="en-US" sz="16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($33,750) = $56,250 - $90,000</a:t>
            </a: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5D0229A-F26C-4F4C-B7C0-09642389622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p:nvPr>
        </p:nvSpPr>
        <p:spPr>
          <a:xfrm>
            <a:off x="685800" y="1600200"/>
            <a:ext cx="7772400" cy="4462560"/>
          </a:xfrm>
          <a:prstGeom prst="rect">
            <a:avLst/>
          </a:prstGeom>
          <a:noFill/>
          <a:ln w="0">
            <a:noFill/>
          </a:ln>
        </p:spPr>
        <p:txBody>
          <a:bodyPr lIns="90000" rIns="90000" tIns="46800" bIns="46800" anchor="t">
            <a:normAutofit/>
          </a:bodyPr>
          <a:p>
            <a:pPr marL="343080" indent="0">
              <a:lnSpc>
                <a:spcPct val="13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a:p>
            <a:pPr lvl="2" marL="1143000" indent="0">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Times New Roman"/>
            </a:endParaRPr>
          </a:p>
        </p:txBody>
      </p:sp>
      <p:sp>
        <p:nvSpPr>
          <p:cNvPr id="80" name=""/>
          <p:cNvSpPr/>
          <p:nvPr/>
        </p:nvSpPr>
        <p:spPr>
          <a:xfrm>
            <a:off x="257040" y="593640"/>
            <a:ext cx="2743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Recovery Services</a:t>
            </a:r>
            <a:endParaRPr b="0" lang="en-US" sz="1000" strike="noStrike" u="none">
              <a:solidFill>
                <a:srgbClr val="000000"/>
              </a:solidFill>
              <a:effectLst/>
              <a:uFillTx/>
              <a:latin typeface="Times New Roman"/>
            </a:endParaRPr>
          </a:p>
        </p:txBody>
      </p:sp>
      <p:sp>
        <p:nvSpPr>
          <p:cNvPr id="81" name=""/>
          <p:cNvSpPr/>
          <p:nvPr/>
        </p:nvSpPr>
        <p:spPr>
          <a:xfrm>
            <a:off x="3124080" y="6248520"/>
            <a:ext cx="2895840" cy="45720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Private &amp; Confidential</a:t>
            </a:r>
            <a:endParaRPr b="0" lang="en-US" sz="1000" strike="noStrike" u="none">
              <a:solidFill>
                <a:srgbClr val="000000"/>
              </a:solidFill>
              <a:effectLst/>
              <a:uFillTx/>
              <a:latin typeface="Times New Roman"/>
            </a:endParaRPr>
          </a:p>
        </p:txBody>
      </p:sp>
      <p:sp>
        <p:nvSpPr>
          <p:cNvPr id="82" name="PlaceHolder 2"/>
          <p:cNvSpPr>
            <a:spLocks noGrp="1"/>
          </p:cNvSpPr>
          <p:nvPr>
            <p:ph type="title"/>
          </p:nvPr>
        </p:nvSpPr>
        <p:spPr>
          <a:xfrm>
            <a:off x="3657600" y="914040"/>
            <a:ext cx="5029200" cy="320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Pay-as-bid Pricing Without Congestion (cont..)</a:t>
            </a:r>
            <a:endParaRPr b="1" lang="en-US" sz="1400" strike="noStrike" u="none">
              <a:solidFill>
                <a:srgbClr val="ffffff"/>
              </a:solidFill>
              <a:effectLst/>
              <a:uFillTx/>
              <a:latin typeface="Times New Roman"/>
            </a:endParaRPr>
          </a:p>
        </p:txBody>
      </p:sp>
      <p:sp>
        <p:nvSpPr>
          <p:cNvPr id="83" name=""/>
          <p:cNvSpPr/>
          <p:nvPr/>
        </p:nvSpPr>
        <p:spPr>
          <a:xfrm>
            <a:off x="609480" y="1600200"/>
            <a:ext cx="8001000" cy="45720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Uncongested Hour with a Block-Forward Purchase:</a:t>
            </a:r>
            <a:endParaRPr b="0" lang="en-US" sz="20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Block forward positions are removed from the calculation for both sellers and buyers, but are included in the participant’s invoice.</a:t>
            </a:r>
            <a:endParaRPr b="0" lang="en-US" sz="1800" strike="noStrike" u="none">
              <a:solidFill>
                <a:srgbClr val="000000"/>
              </a:solidFill>
              <a:effectLst/>
              <a:uFillTx/>
              <a:latin typeface="Times New Roman"/>
            </a:endParaRPr>
          </a:p>
          <a:p>
            <a:pPr lvl="1" marL="743040" indent="-285840">
              <a:spcBef>
                <a:spcPts val="451"/>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Sellers Example: If a block forward position is 150 MWh, then the adjustment for the above example would be calculated without consideration of this position. </a:t>
            </a:r>
            <a:endParaRPr b="0" lang="en-US" sz="1800" strike="noStrike" u="none">
              <a:solidFill>
                <a:srgbClr val="000000"/>
              </a:solidFill>
              <a:effectLst/>
              <a:uFillTx/>
              <a:latin typeface="Times New Roman"/>
            </a:endParaRPr>
          </a:p>
          <a:p>
            <a:pPr lvl="3" marL="1600200" indent="-228600">
              <a:spcBef>
                <a:spcPts val="400"/>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$11,250 = $33,750 – [($300 – $150) * 150 MWh]</a:t>
            </a:r>
            <a:endParaRPr b="0" lang="en-US" sz="1600" strike="noStrike" u="none">
              <a:solidFill>
                <a:srgbClr val="000000"/>
              </a:solidFill>
              <a:effectLst/>
              <a:uFillTx/>
              <a:latin typeface="Times New Roman"/>
            </a:endParaRPr>
          </a:p>
          <a:p>
            <a:pPr lvl="1" marL="743040" indent="-285840">
              <a:spcBef>
                <a:spcPts val="400"/>
              </a:spcBef>
              <a:buClr>
                <a:srgbClr val="00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1143000" indent="-228600">
              <a:spcBef>
                <a:spcPts val="400"/>
              </a:spcBef>
              <a:buClr>
                <a:srgbClr val="000000"/>
              </a:buClr>
              <a:buSzPct val="60000"/>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AE72AE9-F172-499B-BB7F-ADDECF51AF1F}"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24076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1997-11-12T20:23:46Z</dcterms:created>
  <dc:creator>Price Waterhouse LLP</dc:creator>
  <dc:description/>
  <dc:language>en-US</dc:language>
  <cp:lastModifiedBy>ekim003</cp:lastModifiedBy>
  <cp:lastPrinted>2001-05-10T02:08:33Z</cp:lastPrinted>
  <dcterms:modified xsi:type="dcterms:W3CDTF">2001-05-10T19:10:41Z</dcterms:modified>
  <cp:revision>991</cp:revision>
  <dc:subject/>
  <dc:title>DeCrane PATS Acquisition</dc:title>
</cp:coreProperties>
</file>