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1.xml.rels" ContentType="application/vnd.openxmlformats-package.relationships+xml"/>
  <Override PartName="/ppt/slideLayouts/slideLayout1.xml" ContentType="application/vnd.openxmlformats-officedocument.presentationml.slideLayout+xml"/>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_rels/presentation.xml.rels" ContentType="application/vnd.openxmlformats-package.relationships+xml"/>
  <Override PartName="/ppt/media/image29.wmf" ContentType="image/x-wmf"/>
  <Override PartName="/ppt/media/image28.wmf" ContentType="image/x-wmf"/>
  <Override PartName="/ppt/media/image27.wmf" ContentType="image/x-wmf"/>
  <Override PartName="/ppt/media/image26.wmf" ContentType="image/x-wmf"/>
  <Override PartName="/ppt/media/image25.wmf" ContentType="image/x-wmf"/>
  <Override PartName="/ppt/media/image24.wmf" ContentType="image/x-wmf"/>
  <Override PartName="/ppt/media/image23.wmf" ContentType="image/x-wmf"/>
  <Override PartName="/ppt/media/image22.wmf" ContentType="image/x-wmf"/>
  <Override PartName="/ppt/media/image21.wmf" ContentType="image/x-wmf"/>
  <Override PartName="/ppt/media/image19.wmf" ContentType="image/x-wmf"/>
  <Override PartName="/ppt/media/image14.wmf" ContentType="image/x-wmf"/>
  <Override PartName="/ppt/media/image5.wmf" ContentType="image/x-wmf"/>
  <Override PartName="/ppt/media/image37.wmf" ContentType="image/x-wmf"/>
  <Override PartName="/ppt/media/image15.wmf" ContentType="image/x-wmf"/>
  <Override PartName="/ppt/media/image1.jpeg" ContentType="image/jpeg"/>
  <Override PartName="/ppt/media/image13.wmf" ContentType="image/x-wmf"/>
  <Override PartName="/ppt/media/image36.wmf" ContentType="image/x-wmf"/>
  <Override PartName="/ppt/media/image4.wmf" ContentType="image/x-wmf"/>
  <Override PartName="/ppt/media/image40.wmf" ContentType="image/x-wmf"/>
  <Override PartName="/ppt/media/image6.wmf" ContentType="image/x-wmf"/>
  <Override PartName="/ppt/media/image38.wmf" ContentType="image/x-wmf"/>
  <Override PartName="/ppt/media/image41.wmf" ContentType="image/x-wmf"/>
  <Override PartName="/ppt/media/image30.wmf" ContentType="image/x-wmf"/>
  <Override PartName="/ppt/media/image42.wmf" ContentType="image/x-wmf"/>
  <Override PartName="/ppt/media/image31.wmf" ContentType="image/x-wmf"/>
  <Override PartName="/ppt/media/image43.wmf" ContentType="image/x-wmf"/>
  <Override PartName="/ppt/media/image32.wmf" ContentType="image/x-wmf"/>
  <Override PartName="/ppt/media/image44.wmf" ContentType="image/x-wmf"/>
  <Override PartName="/ppt/media/image33.wmf" ContentType="image/x-wmf"/>
  <Override PartName="/ppt/media/image45.wmf" ContentType="image/x-wmf"/>
  <Override PartName="/ppt/media/image10.wmf" ContentType="image/x-wmf"/>
  <Override PartName="/ppt/media/image9.wmf" ContentType="image/x-wmf"/>
  <Override PartName="/ppt/media/image18.wmf" ContentType="image/x-wmf"/>
  <Override PartName="/ppt/media/image20.wmf" ContentType="image/x-wmf"/>
  <Override PartName="/ppt/media/image12.wmf" ContentType="image/x-wmf"/>
  <Override PartName="/ppt/media/image3.wmf" ContentType="image/x-wmf"/>
  <Override PartName="/ppt/media/image35.wmf" ContentType="image/x-wmf"/>
  <Override PartName="/ppt/media/image8.wmf" ContentType="image/x-wmf"/>
  <Override PartName="/ppt/media/image17.wmf" ContentType="image/x-wmf"/>
  <Override PartName="/ppt/media/image11.wmf" ContentType="image/x-wmf"/>
  <Override PartName="/ppt/media/image2.wmf" ContentType="image/x-wmf"/>
  <Override PartName="/ppt/media/image34.wmf" ContentType="image/x-wmf"/>
  <Override PartName="/ppt/media/image39.wmf" ContentType="image/x-wmf"/>
  <Override PartName="/ppt/media/image7.wmf" ContentType="image/x-wmf"/>
  <Override PartName="/ppt/media/image16.wmf" ContentType="image/x-wmf"/>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6858000" cy="9144000"/>
  <p:notesSz cx="7113588" cy="94503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5"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sp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600" strike="noStrike" u="none">
              <a:solidFill>
                <a:srgbClr val="000000"/>
              </a:solidFill>
              <a:effectLst/>
              <a:uFillTx/>
              <a:latin typeface="Arial"/>
            </a:endParaRPr>
          </a:p>
        </p:txBody>
      </p:sp>
      <p:sp>
        <p:nvSpPr>
          <p:cNvPr id="6"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4BA5F8CD-6FFC-4E39-B913-882D165A4630}" type="slidenum">
              <a:t>&lt;#&gt;</a:t>
            </a:fld>
          </a:p>
        </p:txBody>
      </p:sp>
      <p:sp>
        <p:nvSpPr>
          <p:cNvPr id="6" name="PlaceHolder 5"/>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Click to edit the title text format</a:t>
            </a:r>
            <a:endParaRPr b="1" lang="en-US" sz="2600" strike="noStrike" u="none">
              <a:solidFill>
                <a:srgbClr val="000000"/>
              </a:solidFill>
              <a:effectLst/>
              <a:uFillTx/>
              <a:latin typeface="Arial"/>
            </a:endParaRPr>
          </a:p>
        </p:txBody>
      </p:sp>
      <p:sp>
        <p:nvSpPr>
          <p:cNvPr id="1" name="PlaceHolder 2"/>
          <p:cNvSpPr>
            <a:spLocks noGrp="1"/>
          </p:cNvSpPr>
          <p:nvPr>
            <p:ph type="body"/>
          </p:nvPr>
        </p:nvSpPr>
        <p:spPr>
          <a:xfrm>
            <a:off x="514440" y="3402000"/>
            <a:ext cx="5829120" cy="4294080"/>
          </a:xfrm>
          <a:prstGeom prst="rect">
            <a:avLst/>
          </a:prstGeom>
          <a:noFill/>
          <a:ln w="0">
            <a:noFill/>
          </a:ln>
        </p:spPr>
        <p:txBody>
          <a:bodyPr lIns="90000" rIns="90000" tIns="46800" bIns="46800" anchor="t">
            <a:normAutofit/>
          </a:bodyPr>
          <a:p>
            <a:pPr indent="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Click to edit the outline text format</a:t>
            </a:r>
            <a:endParaRPr b="0" lang="en-US" sz="1300" strike="noStrike" u="none">
              <a:solidFill>
                <a:srgbClr val="000000"/>
              </a:solidFill>
              <a:effectLst/>
              <a:uFillTx/>
              <a:latin typeface="Arial"/>
            </a:endParaRPr>
          </a:p>
          <a:p>
            <a:pPr lvl="1" marL="743040" indent="-285840">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Second Outline Level</a:t>
            </a:r>
            <a:endParaRPr b="0" lang="en-US" sz="1300" strike="noStrike" u="none">
              <a:solidFill>
                <a:srgbClr val="000000"/>
              </a:solidFill>
              <a:effectLst/>
              <a:uFillTx/>
              <a:latin typeface="Arial"/>
            </a:endParaRPr>
          </a:p>
          <a:p>
            <a:pPr lvl="2" marL="1143000" indent="-228600">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Third Outline Level</a:t>
            </a:r>
            <a:endParaRPr b="0" lang="en-US" sz="1300" strike="noStrike" u="none">
              <a:solidFill>
                <a:srgbClr val="000000"/>
              </a:solidFill>
              <a:effectLst/>
              <a:uFillTx/>
              <a:latin typeface="Arial"/>
            </a:endParaRPr>
          </a:p>
          <a:p>
            <a:pPr lvl="3" marL="1600200" indent="-228600">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Fourth Outline Level</a:t>
            </a:r>
            <a:endParaRPr b="0" lang="en-US" sz="1300" strike="noStrike" u="none">
              <a:solidFill>
                <a:srgbClr val="000000"/>
              </a:solidFill>
              <a:effectLst/>
              <a:uFillTx/>
              <a:latin typeface="Arial"/>
            </a:endParaRPr>
          </a:p>
          <a:p>
            <a:pPr lvl="4" marL="2057400" indent="-228600">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Fifth Outline Level</a:t>
            </a:r>
            <a:endParaRPr b="0" lang="en-US" sz="1300" strike="noStrike" u="none">
              <a:solidFill>
                <a:srgbClr val="000000"/>
              </a:solidFill>
              <a:effectLst/>
              <a:uFillTx/>
              <a:latin typeface="Arial"/>
            </a:endParaRPr>
          </a:p>
          <a:p>
            <a:pPr lvl="5" marL="2057400" indent="-228600">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Sixth Outline Level</a:t>
            </a:r>
            <a:endParaRPr b="0" lang="en-US" sz="1300" strike="noStrike" u="none">
              <a:solidFill>
                <a:srgbClr val="000000"/>
              </a:solidFill>
              <a:effectLst/>
              <a:uFillTx/>
              <a:latin typeface="Arial"/>
            </a:endParaRPr>
          </a:p>
          <a:p>
            <a:pPr lvl="6" marL="2057400" indent="-228600">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Seventh Outline Level</a:t>
            </a:r>
            <a:endParaRPr b="0" lang="en-US" sz="1300" strike="noStrike" u="none">
              <a:solidFill>
                <a:srgbClr val="000000"/>
              </a:solidFill>
              <a:effectLst/>
              <a:uFillTx/>
              <a:latin typeface="Arial"/>
            </a:endParaRPr>
          </a:p>
        </p:txBody>
      </p:sp>
      <p:sp>
        <p:nvSpPr>
          <p:cNvPr id="2" name="PlaceHolder 3"/>
          <p:cNvSpPr>
            <a:spLocks noGrp="1"/>
          </p:cNvSpPr>
          <p:nvPr>
            <p:ph type="dt" idx="1"/>
          </p:nvPr>
        </p:nvSpPr>
        <p:spPr>
          <a:xfrm>
            <a:off x="514080" y="8331120"/>
            <a:ext cx="1428840" cy="60984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2343240" y="8331120"/>
            <a:ext cx="2171520" cy="60984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4915080" y="8331120"/>
            <a:ext cx="1428480" cy="60984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3E31695-78BE-4FFB-81EB-AAA3A7544270}"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wmf"/><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7.wmf"/><Relationship Id="rId2" Type="http://schemas.openxmlformats.org/officeDocument/2006/relationships/image" Target="../media/image28.wmf"/><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wmf"/><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wmf"/><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33.wmf"/><Relationship Id="rId2" Type="http://schemas.openxmlformats.org/officeDocument/2006/relationships/image" Target="../media/image34.wmf"/><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35.wmf"/><Relationship Id="rId2" Type="http://schemas.openxmlformats.org/officeDocument/2006/relationships/image" Target="../media/image36.wmf"/><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37.wmf"/><Relationship Id="rId2" Type="http://schemas.openxmlformats.org/officeDocument/2006/relationships/image" Target="../media/image38.wmf"/><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 Id="rId3"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39.wmf"/><Relationship Id="rId2" Type="http://schemas.openxmlformats.org/officeDocument/2006/relationships/image" Target="../media/image40.wmf"/><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41.wmf"/><Relationship Id="rId2" Type="http://schemas.openxmlformats.org/officeDocument/2006/relationships/image" Target="../media/image42.wmf"/><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43.wmf"/><Relationship Id="rId2" Type="http://schemas.openxmlformats.org/officeDocument/2006/relationships/image" Target="../media/image44.wmf"/><Relationship Id="rId3"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45.wmf"/><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 name="BRIDGE-EXT" descr=""/>
          <p:cNvPicPr/>
          <p:nvPr/>
        </p:nvPicPr>
        <p:blipFill>
          <a:blip r:embed="rId1"/>
          <a:srcRect l="0" t="0" r="0" b="7219"/>
          <a:stretch/>
        </p:blipFill>
        <p:spPr>
          <a:xfrm>
            <a:off x="-457200" y="0"/>
            <a:ext cx="7731000" cy="9144000"/>
          </a:xfrm>
          <a:prstGeom prst="rect">
            <a:avLst/>
          </a:prstGeom>
          <a:noFill/>
          <a:ln w="0">
            <a:noFill/>
          </a:ln>
        </p:spPr>
      </p:pic>
      <p:sp>
        <p:nvSpPr>
          <p:cNvPr id="8" name=""/>
          <p:cNvSpPr/>
          <p:nvPr/>
        </p:nvSpPr>
        <p:spPr>
          <a:xfrm>
            <a:off x="-860400" y="0"/>
            <a:ext cx="8300880" cy="86184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 name="PlaceHolder 1"/>
          <p:cNvSpPr>
            <a:spLocks noGrp="1"/>
          </p:cNvSpPr>
          <p:nvPr>
            <p:ph type="title"/>
          </p:nvPr>
        </p:nvSpPr>
        <p:spPr>
          <a:xfrm>
            <a:off x="-611640" y="262080"/>
            <a:ext cx="8107560" cy="449280"/>
          </a:xfrm>
          <a:prstGeom prst="rect">
            <a:avLst/>
          </a:prstGeom>
          <a:noFill/>
          <a:ln w="0">
            <a:noFill/>
          </a:ln>
        </p:spPr>
        <p:txBody>
          <a:bodyPr lIns="90000" rIns="90000" tIns="46800" bIns="46800" anchor="t">
            <a:noAutofit/>
          </a:bodyPr>
          <a:p>
            <a:pPr indent="0" algn="ct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FUTURES &amp; OPTIONS STRATEGIES</a:t>
            </a:r>
            <a:endParaRPr b="1" lang="en-US" sz="3000" strike="noStrike" u="none">
              <a:solidFill>
                <a:srgbClr val="000000"/>
              </a:solidFill>
              <a:effectLst/>
              <a:uFillTx/>
              <a:latin typeface="Arial"/>
            </a:endParaRPr>
          </a:p>
        </p:txBody>
      </p:sp>
      <p:grpSp>
        <p:nvGrpSpPr>
          <p:cNvPr id="10" name=""/>
          <p:cNvGrpSpPr/>
          <p:nvPr/>
        </p:nvGrpSpPr>
        <p:grpSpPr>
          <a:xfrm>
            <a:off x="439560" y="7650000"/>
            <a:ext cx="1178280" cy="1177920"/>
            <a:chOff x="439560" y="7650000"/>
            <a:chExt cx="1178280" cy="1177920"/>
          </a:xfrm>
        </p:grpSpPr>
        <p:sp>
          <p:nvSpPr>
            <p:cNvPr id="11" name=""/>
            <p:cNvSpPr/>
            <p:nvPr/>
          </p:nvSpPr>
          <p:spPr>
            <a:xfrm>
              <a:off x="439560" y="7650000"/>
              <a:ext cx="1178280" cy="117792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12" name="Enron%20Logo" descr=""/>
            <p:cNvPicPr/>
            <p:nvPr/>
          </p:nvPicPr>
          <p:blipFill>
            <a:blip r:embed="rId2"/>
            <a:stretch/>
          </p:blipFill>
          <p:spPr>
            <a:xfrm>
              <a:off x="533520" y="7771680"/>
              <a:ext cx="1010160" cy="959040"/>
            </a:xfrm>
            <a:prstGeom prst="rect">
              <a:avLst/>
            </a:prstGeom>
            <a:noFill/>
            <a:ln w="0">
              <a:noFill/>
            </a:ln>
          </p:spPr>
        </p:pic>
      </p:gr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6"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SHORT</a:t>
            </a:r>
            <a:br>
              <a:rPr sz="2600"/>
            </a:br>
            <a:r>
              <a:rPr b="1" lang="en-US" sz="2600" strike="noStrike" u="none">
                <a:solidFill>
                  <a:srgbClr val="000000"/>
                </a:solidFill>
                <a:effectLst/>
                <a:uFillTx/>
                <a:latin typeface="Arial"/>
              </a:rPr>
              <a:t>PUT</a:t>
            </a:r>
            <a:endParaRPr b="1" lang="en-US" sz="2600" strike="noStrike" u="none">
              <a:solidFill>
                <a:srgbClr val="000000"/>
              </a:solidFill>
              <a:effectLst/>
              <a:uFillTx/>
              <a:latin typeface="Arial"/>
            </a:endParaRPr>
          </a:p>
        </p:txBody>
      </p:sp>
      <p:sp>
        <p:nvSpPr>
          <p:cNvPr id="137"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If you firmly believe market is not going down. Sell out-of-the-money (lower strike) options if you are only somewhat convinced; sell at-the-money options if you are very confident market will stagnate or rise. If you doubt market will stagnate, sell in-the-money options for maximum profit.</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Profit limited to premium received from sale. At expiration, break-even point is exercise price A – premium received. Maximum profit realized if market settles at or above A.</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Loss increases as market falls. At expiration, losses increase by one point for each point market is below break-even. Because risk is open-ended, position must be watched closely.</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Position is a growing asset. As time passes, value of position increases as option loses its time value. Maximum rate of increasing profits occurs if option is at-the-money.</a:t>
            </a:r>
            <a:endParaRPr b="0" lang="en-US" sz="1300" strike="noStrike" u="none">
              <a:solidFill>
                <a:srgbClr val="000000"/>
              </a:solidFill>
              <a:effectLst/>
              <a:uFillTx/>
              <a:latin typeface="Arial"/>
            </a:endParaRPr>
          </a:p>
        </p:txBody>
      </p:sp>
      <p:sp>
        <p:nvSpPr>
          <p:cNvPr id="138"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8</a:t>
            </a:r>
            <a:endParaRPr b="0" lang="en-US" sz="5400" strike="noStrike" u="none">
              <a:solidFill>
                <a:srgbClr val="000000"/>
              </a:solidFill>
              <a:effectLst/>
              <a:uFillTx/>
              <a:latin typeface="Times New Roman"/>
            </a:endParaRPr>
          </a:p>
        </p:txBody>
      </p:sp>
      <p:sp>
        <p:nvSpPr>
          <p:cNvPr id="139" name=""/>
          <p:cNvSpPr/>
          <p:nvPr/>
        </p:nvSpPr>
        <p:spPr>
          <a:xfrm>
            <a:off x="1220760" y="1519200"/>
            <a:ext cx="2760840" cy="73404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Directional</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instrument, short call</a:t>
            </a:r>
            <a:endParaRPr b="0" lang="en-US" sz="1200" strike="noStrike" u="none">
              <a:solidFill>
                <a:srgbClr val="000000"/>
              </a:solidFill>
              <a:effectLst/>
              <a:uFillTx/>
              <a:latin typeface="Times New Roman"/>
            </a:endParaRPr>
          </a:p>
        </p:txBody>
      </p:sp>
      <p:grpSp>
        <p:nvGrpSpPr>
          <p:cNvPr id="140" name=""/>
          <p:cNvGrpSpPr/>
          <p:nvPr/>
        </p:nvGrpSpPr>
        <p:grpSpPr>
          <a:xfrm>
            <a:off x="4249800" y="685800"/>
            <a:ext cx="2098440" cy="2444760"/>
            <a:chOff x="4249800" y="685800"/>
            <a:chExt cx="2098440" cy="2444760"/>
          </a:xfrm>
        </p:grpSpPr>
        <p:sp>
          <p:nvSpPr>
            <p:cNvPr id="141"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142" name="" descr=""/>
            <p:cNvPicPr/>
            <p:nvPr/>
          </p:nvPicPr>
          <p:blipFill>
            <a:blip r:embed="rId1"/>
            <a:stretch/>
          </p:blipFill>
          <p:spPr>
            <a:xfrm>
              <a:off x="4429080" y="1023840"/>
              <a:ext cx="1857600" cy="1687680"/>
            </a:xfrm>
            <a:prstGeom prst="rect">
              <a:avLst/>
            </a:prstGeom>
            <a:noFill/>
            <a:ln w="0">
              <a:noFill/>
            </a:ln>
          </p:spPr>
        </p:pic>
        <p:sp>
          <p:nvSpPr>
            <p:cNvPr id="143" name=""/>
            <p:cNvSpPr/>
            <p:nvPr/>
          </p:nvSpPr>
          <p:spPr>
            <a:xfrm>
              <a:off x="5510160" y="134784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grpSp>
      <p:grpSp>
        <p:nvGrpSpPr>
          <p:cNvPr id="144" name=""/>
          <p:cNvGrpSpPr/>
          <p:nvPr/>
        </p:nvGrpSpPr>
        <p:grpSpPr>
          <a:xfrm>
            <a:off x="1379520" y="7075440"/>
            <a:ext cx="4176720" cy="1773360"/>
            <a:chOff x="1379520" y="7075440"/>
            <a:chExt cx="4176720" cy="1773360"/>
          </a:xfrm>
        </p:grpSpPr>
        <p:pic>
          <p:nvPicPr>
            <p:cNvPr id="145" name="" descr=""/>
            <p:cNvPicPr/>
            <p:nvPr/>
          </p:nvPicPr>
          <p:blipFill>
            <a:blip r:embed="rId2"/>
            <a:stretch/>
          </p:blipFill>
          <p:spPr>
            <a:xfrm>
              <a:off x="2521080" y="7104240"/>
              <a:ext cx="3035160" cy="1744560"/>
            </a:xfrm>
            <a:prstGeom prst="rect">
              <a:avLst/>
            </a:prstGeom>
            <a:noFill/>
            <a:ln w="0">
              <a:noFill/>
            </a:ln>
          </p:spPr>
        </p:pic>
        <p:sp>
          <p:nvSpPr>
            <p:cNvPr id="146"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147" name=""/>
            <p:cNvSpPr/>
            <p:nvPr/>
          </p:nvSpPr>
          <p:spPr>
            <a:xfrm>
              <a:off x="3810240" y="8129520"/>
              <a:ext cx="12189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sp>
          <p:nvSpPr>
            <p:cNvPr id="148" name=""/>
            <p:cNvSpPr/>
            <p:nvPr/>
          </p:nvSpPr>
          <p:spPr>
            <a:xfrm>
              <a:off x="4313160" y="707544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149"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0"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BULL</a:t>
            </a:r>
            <a:br>
              <a:rPr sz="2600"/>
            </a:br>
            <a:r>
              <a:rPr b="1" lang="en-US" sz="2600" strike="noStrike" u="none">
                <a:solidFill>
                  <a:srgbClr val="000000"/>
                </a:solidFill>
                <a:effectLst/>
                <a:uFillTx/>
                <a:latin typeface="Arial"/>
              </a:rPr>
              <a:t>SPREAD</a:t>
            </a:r>
            <a:endParaRPr b="1" lang="en-US" sz="2600" strike="noStrike" u="none">
              <a:solidFill>
                <a:srgbClr val="000000"/>
              </a:solidFill>
              <a:effectLst/>
              <a:uFillTx/>
              <a:latin typeface="Arial"/>
            </a:endParaRPr>
          </a:p>
        </p:txBody>
      </p:sp>
      <p:sp>
        <p:nvSpPr>
          <p:cNvPr id="151"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If you think the market will go up somewhat or at least is a bit more likely to rise than fall. Good position if you want to be in the market but are unsure of bullish expectations. You’re in good company: This is the most bullish trade.</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Profit limited, reaching maximum if market ends at or above B at expiration. If call-vs.-call version (most common) used, break-even is at A + net cost of spread.</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What is gained by limiting profit potential is mainly a limit to loss if you guessed wrong on market. Maximum loss if market at expiration is at or below A. With call-vs.-call version, maximum loss is net cost of spread.</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If market is midway between A and B, no time effect. At A, profits increase at fastest rate with time. At B, losses increase at maximum rate with time.</a:t>
            </a:r>
            <a:endParaRPr b="0" lang="en-US" sz="1300" strike="noStrike" u="none">
              <a:solidFill>
                <a:srgbClr val="000000"/>
              </a:solidFill>
              <a:effectLst/>
              <a:uFillTx/>
              <a:latin typeface="Arial"/>
            </a:endParaRPr>
          </a:p>
        </p:txBody>
      </p:sp>
      <p:sp>
        <p:nvSpPr>
          <p:cNvPr id="152"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9</a:t>
            </a:r>
            <a:endParaRPr b="0" lang="en-US" sz="5400" strike="noStrike" u="none">
              <a:solidFill>
                <a:srgbClr val="000000"/>
              </a:solidFill>
              <a:effectLst/>
              <a:uFillTx/>
              <a:latin typeface="Times New Roman"/>
            </a:endParaRPr>
          </a:p>
        </p:txBody>
      </p:sp>
      <p:sp>
        <p:nvSpPr>
          <p:cNvPr id="153" name=""/>
          <p:cNvSpPr/>
          <p:nvPr/>
        </p:nvSpPr>
        <p:spPr>
          <a:xfrm>
            <a:off x="992160" y="1519200"/>
            <a:ext cx="2989440" cy="128268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Directional</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call A, short call B</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put A, short put B</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call A, short put B, short instrument</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put A, short call B, long instrument</a:t>
            </a:r>
            <a:endParaRPr b="0" lang="en-US" sz="1200" strike="noStrike" u="none">
              <a:solidFill>
                <a:srgbClr val="000000"/>
              </a:solidFill>
              <a:effectLst/>
              <a:uFillTx/>
              <a:latin typeface="Times New Roman"/>
            </a:endParaRPr>
          </a:p>
        </p:txBody>
      </p:sp>
      <p:grpSp>
        <p:nvGrpSpPr>
          <p:cNvPr id="154" name=""/>
          <p:cNvGrpSpPr/>
          <p:nvPr/>
        </p:nvGrpSpPr>
        <p:grpSpPr>
          <a:xfrm>
            <a:off x="4249800" y="685800"/>
            <a:ext cx="2098440" cy="2444760"/>
            <a:chOff x="4249800" y="685800"/>
            <a:chExt cx="2098440" cy="2444760"/>
          </a:xfrm>
        </p:grpSpPr>
        <p:sp>
          <p:nvSpPr>
            <p:cNvPr id="155"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156" name="" descr=""/>
            <p:cNvPicPr/>
            <p:nvPr/>
          </p:nvPicPr>
          <p:blipFill>
            <a:blip r:embed="rId1"/>
            <a:stretch/>
          </p:blipFill>
          <p:spPr>
            <a:xfrm>
              <a:off x="4390920" y="985680"/>
              <a:ext cx="1855800" cy="1855800"/>
            </a:xfrm>
            <a:prstGeom prst="rect">
              <a:avLst/>
            </a:prstGeom>
            <a:noFill/>
            <a:ln w="0">
              <a:noFill/>
            </a:ln>
          </p:spPr>
        </p:pic>
        <p:sp>
          <p:nvSpPr>
            <p:cNvPr id="157" name=""/>
            <p:cNvSpPr/>
            <p:nvPr/>
          </p:nvSpPr>
          <p:spPr>
            <a:xfrm>
              <a:off x="4767120" y="246204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sp>
          <p:nvSpPr>
            <p:cNvPr id="158" name=""/>
            <p:cNvSpPr/>
            <p:nvPr/>
          </p:nvSpPr>
          <p:spPr>
            <a:xfrm>
              <a:off x="5700600" y="115740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B</a:t>
              </a:r>
              <a:endParaRPr b="0" lang="en-US" sz="1200" strike="noStrike" u="none">
                <a:solidFill>
                  <a:srgbClr val="000000"/>
                </a:solidFill>
                <a:effectLst/>
                <a:uFillTx/>
                <a:latin typeface="Times New Roman"/>
              </a:endParaRPr>
            </a:p>
          </p:txBody>
        </p:sp>
      </p:grpSp>
      <p:grpSp>
        <p:nvGrpSpPr>
          <p:cNvPr id="159" name=""/>
          <p:cNvGrpSpPr/>
          <p:nvPr/>
        </p:nvGrpSpPr>
        <p:grpSpPr>
          <a:xfrm>
            <a:off x="1379520" y="6932520"/>
            <a:ext cx="4048200" cy="2015280"/>
            <a:chOff x="1379520" y="6932520"/>
            <a:chExt cx="4048200" cy="2015280"/>
          </a:xfrm>
        </p:grpSpPr>
        <p:pic>
          <p:nvPicPr>
            <p:cNvPr id="160" name="" descr=""/>
            <p:cNvPicPr/>
            <p:nvPr/>
          </p:nvPicPr>
          <p:blipFill>
            <a:blip r:embed="rId2"/>
            <a:stretch/>
          </p:blipFill>
          <p:spPr>
            <a:xfrm>
              <a:off x="2521080" y="7104240"/>
              <a:ext cx="2860560" cy="1712880"/>
            </a:xfrm>
            <a:prstGeom prst="rect">
              <a:avLst/>
            </a:prstGeom>
            <a:noFill/>
            <a:ln w="0">
              <a:noFill/>
            </a:ln>
          </p:spPr>
        </p:pic>
        <p:sp>
          <p:nvSpPr>
            <p:cNvPr id="161"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162" name=""/>
            <p:cNvSpPr/>
            <p:nvPr/>
          </p:nvSpPr>
          <p:spPr>
            <a:xfrm>
              <a:off x="2656080" y="7662960"/>
              <a:ext cx="12189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sp>
          <p:nvSpPr>
            <p:cNvPr id="163" name=""/>
            <p:cNvSpPr/>
            <p:nvPr/>
          </p:nvSpPr>
          <p:spPr>
            <a:xfrm>
              <a:off x="3141720" y="870120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164" name=""/>
            <p:cNvSpPr/>
            <p:nvPr/>
          </p:nvSpPr>
          <p:spPr>
            <a:xfrm>
              <a:off x="4560840" y="693252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B</a:t>
              </a:r>
              <a:endParaRPr b="0" lang="en-US" sz="1000" strike="noStrike" u="none">
                <a:solidFill>
                  <a:srgbClr val="000000"/>
                </a:solidFill>
                <a:effectLst/>
                <a:uFillTx/>
                <a:latin typeface="Times New Roman"/>
              </a:endParaRPr>
            </a:p>
          </p:txBody>
        </p:sp>
        <p:sp>
          <p:nvSpPr>
            <p:cNvPr id="165"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sp>
          <p:nvSpPr>
            <p:cNvPr id="166" name=""/>
            <p:cNvSpPr/>
            <p:nvPr/>
          </p:nvSpPr>
          <p:spPr>
            <a:xfrm>
              <a:off x="4208400" y="8015400"/>
              <a:ext cx="12193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7"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BEAR</a:t>
            </a:r>
            <a:br>
              <a:rPr sz="2600"/>
            </a:br>
            <a:r>
              <a:rPr b="1" lang="en-US" sz="2600" strike="noStrike" u="none">
                <a:solidFill>
                  <a:srgbClr val="000000"/>
                </a:solidFill>
                <a:effectLst/>
                <a:uFillTx/>
                <a:latin typeface="Arial"/>
              </a:rPr>
              <a:t>SPREAD</a:t>
            </a:r>
            <a:endParaRPr b="1" lang="en-US" sz="2600" strike="noStrike" u="none">
              <a:solidFill>
                <a:srgbClr val="000000"/>
              </a:solidFill>
              <a:effectLst/>
              <a:uFillTx/>
              <a:latin typeface="Arial"/>
            </a:endParaRPr>
          </a:p>
        </p:txBody>
      </p:sp>
      <p:sp>
        <p:nvSpPr>
          <p:cNvPr id="168"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If you think the market will fall somewhat or at least is a bit more likely to fall than rise. The most popular position among bears because it may be entered as a conservative trade when uncertain about bearish stance.</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Profit limited, reaching maximum at expiration if market is at or below A. If put-vs.-put version (most common) used, break-even is at B – net cost of spread.</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By accepting limit to profits, you gain a limit to risk. Losses, at expiration, increase as market rises to B, where they stabilize. With put-vs.-put version, maximum loss is net cost of spread.</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If market is midway between A and B, no time effect. At A, profits increase at fastest rate with time. At B, losses increase at maximum rate with time.</a:t>
            </a:r>
            <a:endParaRPr b="0" lang="en-US" sz="1300" strike="noStrike" u="none">
              <a:solidFill>
                <a:srgbClr val="000000"/>
              </a:solidFill>
              <a:effectLst/>
              <a:uFillTx/>
              <a:latin typeface="Arial"/>
            </a:endParaRPr>
          </a:p>
        </p:txBody>
      </p:sp>
      <p:sp>
        <p:nvSpPr>
          <p:cNvPr id="169"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10</a:t>
            </a:r>
            <a:endParaRPr b="0" lang="en-US" sz="5400" strike="noStrike" u="none">
              <a:solidFill>
                <a:srgbClr val="000000"/>
              </a:solidFill>
              <a:effectLst/>
              <a:uFillTx/>
              <a:latin typeface="Times New Roman"/>
            </a:endParaRPr>
          </a:p>
        </p:txBody>
      </p:sp>
      <p:sp>
        <p:nvSpPr>
          <p:cNvPr id="170" name=""/>
          <p:cNvSpPr/>
          <p:nvPr/>
        </p:nvSpPr>
        <p:spPr>
          <a:xfrm>
            <a:off x="922320" y="1519200"/>
            <a:ext cx="3059280" cy="128268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Directional</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call A, long call B</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put A, long put B</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call A, long put B, long instrument</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put A, long call B, short instrument</a:t>
            </a:r>
            <a:endParaRPr b="0" lang="en-US" sz="1200" strike="noStrike" u="none">
              <a:solidFill>
                <a:srgbClr val="000000"/>
              </a:solidFill>
              <a:effectLst/>
              <a:uFillTx/>
              <a:latin typeface="Times New Roman"/>
            </a:endParaRPr>
          </a:p>
        </p:txBody>
      </p:sp>
      <p:grpSp>
        <p:nvGrpSpPr>
          <p:cNvPr id="171" name=""/>
          <p:cNvGrpSpPr/>
          <p:nvPr/>
        </p:nvGrpSpPr>
        <p:grpSpPr>
          <a:xfrm>
            <a:off x="4249800" y="685800"/>
            <a:ext cx="2098440" cy="2444760"/>
            <a:chOff x="4249800" y="685800"/>
            <a:chExt cx="2098440" cy="2444760"/>
          </a:xfrm>
        </p:grpSpPr>
        <p:sp>
          <p:nvSpPr>
            <p:cNvPr id="172"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173" name="" descr=""/>
            <p:cNvPicPr/>
            <p:nvPr/>
          </p:nvPicPr>
          <p:blipFill>
            <a:blip r:embed="rId1"/>
            <a:stretch/>
          </p:blipFill>
          <p:spPr>
            <a:xfrm>
              <a:off x="4367160" y="985680"/>
              <a:ext cx="1836720" cy="1860840"/>
            </a:xfrm>
            <a:prstGeom prst="rect">
              <a:avLst/>
            </a:prstGeom>
            <a:noFill/>
            <a:ln w="0">
              <a:noFill/>
            </a:ln>
          </p:spPr>
        </p:pic>
        <p:sp>
          <p:nvSpPr>
            <p:cNvPr id="174" name=""/>
            <p:cNvSpPr/>
            <p:nvPr/>
          </p:nvSpPr>
          <p:spPr>
            <a:xfrm>
              <a:off x="4728960" y="108108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sp>
          <p:nvSpPr>
            <p:cNvPr id="175" name=""/>
            <p:cNvSpPr/>
            <p:nvPr/>
          </p:nvSpPr>
          <p:spPr>
            <a:xfrm>
              <a:off x="5614920" y="236700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B</a:t>
              </a:r>
              <a:endParaRPr b="0" lang="en-US" sz="1200" strike="noStrike" u="none">
                <a:solidFill>
                  <a:srgbClr val="000000"/>
                </a:solidFill>
                <a:effectLst/>
                <a:uFillTx/>
                <a:latin typeface="Times New Roman"/>
              </a:endParaRPr>
            </a:p>
          </p:txBody>
        </p:sp>
      </p:grpSp>
      <p:grpSp>
        <p:nvGrpSpPr>
          <p:cNvPr id="176" name=""/>
          <p:cNvGrpSpPr/>
          <p:nvPr/>
        </p:nvGrpSpPr>
        <p:grpSpPr>
          <a:xfrm>
            <a:off x="1379520" y="6962760"/>
            <a:ext cx="4002120" cy="1975320"/>
            <a:chOff x="1379520" y="6962760"/>
            <a:chExt cx="4002120" cy="1975320"/>
          </a:xfrm>
        </p:grpSpPr>
        <p:pic>
          <p:nvPicPr>
            <p:cNvPr id="177" name="" descr=""/>
            <p:cNvPicPr/>
            <p:nvPr/>
          </p:nvPicPr>
          <p:blipFill>
            <a:blip r:embed="rId2"/>
            <a:stretch/>
          </p:blipFill>
          <p:spPr>
            <a:xfrm>
              <a:off x="2521080" y="7094520"/>
              <a:ext cx="2860560" cy="1712880"/>
            </a:xfrm>
            <a:prstGeom prst="rect">
              <a:avLst/>
            </a:prstGeom>
            <a:noFill/>
            <a:ln w="0">
              <a:noFill/>
            </a:ln>
          </p:spPr>
        </p:pic>
        <p:sp>
          <p:nvSpPr>
            <p:cNvPr id="178"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179" name=""/>
            <p:cNvSpPr/>
            <p:nvPr/>
          </p:nvSpPr>
          <p:spPr>
            <a:xfrm>
              <a:off x="4151520" y="7586640"/>
              <a:ext cx="12189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sp>
          <p:nvSpPr>
            <p:cNvPr id="180" name=""/>
            <p:cNvSpPr/>
            <p:nvPr/>
          </p:nvSpPr>
          <p:spPr>
            <a:xfrm>
              <a:off x="3198960" y="696276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181" name=""/>
            <p:cNvSpPr/>
            <p:nvPr/>
          </p:nvSpPr>
          <p:spPr>
            <a:xfrm>
              <a:off x="4589640" y="8691480"/>
              <a:ext cx="3045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B</a:t>
              </a:r>
              <a:endParaRPr b="0" lang="en-US" sz="1000" strike="noStrike" u="none">
                <a:solidFill>
                  <a:srgbClr val="000000"/>
                </a:solidFill>
                <a:effectLst/>
                <a:uFillTx/>
                <a:latin typeface="Times New Roman"/>
              </a:endParaRPr>
            </a:p>
          </p:txBody>
        </p:sp>
        <p:sp>
          <p:nvSpPr>
            <p:cNvPr id="182"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sp>
          <p:nvSpPr>
            <p:cNvPr id="183" name=""/>
            <p:cNvSpPr/>
            <p:nvPr/>
          </p:nvSpPr>
          <p:spPr>
            <a:xfrm>
              <a:off x="2617920" y="8034480"/>
              <a:ext cx="12193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4"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LONG</a:t>
            </a:r>
            <a:br>
              <a:rPr sz="2600"/>
            </a:br>
            <a:r>
              <a:rPr b="1" lang="en-US" sz="2600" strike="noStrike" u="none">
                <a:solidFill>
                  <a:srgbClr val="000000"/>
                </a:solidFill>
                <a:effectLst/>
                <a:uFillTx/>
                <a:latin typeface="Arial"/>
              </a:rPr>
              <a:t>BUTTERFLY</a:t>
            </a:r>
            <a:endParaRPr b="1" lang="en-US" sz="2600" strike="noStrike" u="none">
              <a:solidFill>
                <a:srgbClr val="000000"/>
              </a:solidFill>
              <a:effectLst/>
              <a:uFillTx/>
              <a:latin typeface="Arial"/>
            </a:endParaRPr>
          </a:p>
        </p:txBody>
      </p:sp>
      <p:sp>
        <p:nvSpPr>
          <p:cNvPr id="185"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One of the few positions which may be entered advantageously in a long-term option series. Enter when, with one month or more to go, cost of the spread is 10% or less of B – A (20% if a strike exists between A and B). This is a rule of thumb; check theoretical values.</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Maximum profit occurs if market is at B at expiration. That profit would be B – A – cost of doing spread. This profit develops, almost totally, in last month.</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Maximum loss, in either direction, is cost of spread. A very conservative trade, break-evens are at A plus cost of spread and at C less cost of spread.</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Decay negligible until final month, during which distinctive pattern of butterfly forms. Maximum profit growth is at B. If you are away from A – C range entering last month, you may want to liquidate position.</a:t>
            </a:r>
            <a:endParaRPr b="0" lang="en-US" sz="1300" strike="noStrike" u="none">
              <a:solidFill>
                <a:srgbClr val="000000"/>
              </a:solidFill>
              <a:effectLst/>
              <a:uFillTx/>
              <a:latin typeface="Arial"/>
            </a:endParaRPr>
          </a:p>
        </p:txBody>
      </p:sp>
      <p:sp>
        <p:nvSpPr>
          <p:cNvPr id="186"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11</a:t>
            </a:r>
            <a:endParaRPr b="0" lang="en-US" sz="5400" strike="noStrike" u="none">
              <a:solidFill>
                <a:srgbClr val="000000"/>
              </a:solidFill>
              <a:effectLst/>
              <a:uFillTx/>
              <a:latin typeface="Times New Roman"/>
            </a:endParaRPr>
          </a:p>
        </p:txBody>
      </p:sp>
      <p:sp>
        <p:nvSpPr>
          <p:cNvPr id="187" name=""/>
          <p:cNvSpPr/>
          <p:nvPr/>
        </p:nvSpPr>
        <p:spPr>
          <a:xfrm>
            <a:off x="306360" y="1519200"/>
            <a:ext cx="3675240" cy="146556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Precision</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call A, short 2 calls B, long call C</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put A, short 2 puts B, long put C</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put A, short put B, short call B, long call C</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call A, short call B, short put B, long put C</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(Note: B – A must equal C – B)</a:t>
            </a:r>
            <a:endParaRPr b="0" lang="en-US" sz="1200" strike="noStrike" u="none">
              <a:solidFill>
                <a:srgbClr val="000000"/>
              </a:solidFill>
              <a:effectLst/>
              <a:uFillTx/>
              <a:latin typeface="Times New Roman"/>
            </a:endParaRPr>
          </a:p>
        </p:txBody>
      </p:sp>
      <p:grpSp>
        <p:nvGrpSpPr>
          <p:cNvPr id="188" name=""/>
          <p:cNvGrpSpPr/>
          <p:nvPr/>
        </p:nvGrpSpPr>
        <p:grpSpPr>
          <a:xfrm>
            <a:off x="4249800" y="685800"/>
            <a:ext cx="2098440" cy="2444760"/>
            <a:chOff x="4249800" y="685800"/>
            <a:chExt cx="2098440" cy="2444760"/>
          </a:xfrm>
        </p:grpSpPr>
        <p:sp>
          <p:nvSpPr>
            <p:cNvPr id="189"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190" name="" descr=""/>
            <p:cNvPicPr/>
            <p:nvPr/>
          </p:nvPicPr>
          <p:blipFill>
            <a:blip r:embed="rId1"/>
            <a:stretch/>
          </p:blipFill>
          <p:spPr>
            <a:xfrm>
              <a:off x="4367160" y="1027080"/>
              <a:ext cx="1952640" cy="1795320"/>
            </a:xfrm>
            <a:prstGeom prst="rect">
              <a:avLst/>
            </a:prstGeom>
            <a:noFill/>
            <a:ln w="0">
              <a:noFill/>
            </a:ln>
          </p:spPr>
        </p:pic>
        <p:sp>
          <p:nvSpPr>
            <p:cNvPr id="191" name=""/>
            <p:cNvSpPr/>
            <p:nvPr/>
          </p:nvSpPr>
          <p:spPr>
            <a:xfrm>
              <a:off x="4728960" y="203364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sp>
          <p:nvSpPr>
            <p:cNvPr id="192" name=""/>
            <p:cNvSpPr/>
            <p:nvPr/>
          </p:nvSpPr>
          <p:spPr>
            <a:xfrm>
              <a:off x="5252760" y="125244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B</a:t>
              </a:r>
              <a:endParaRPr b="0" lang="en-US" sz="1200" strike="noStrike" u="none">
                <a:solidFill>
                  <a:srgbClr val="000000"/>
                </a:solidFill>
                <a:effectLst/>
                <a:uFillTx/>
                <a:latin typeface="Times New Roman"/>
              </a:endParaRPr>
            </a:p>
          </p:txBody>
        </p:sp>
        <p:sp>
          <p:nvSpPr>
            <p:cNvPr id="193" name=""/>
            <p:cNvSpPr/>
            <p:nvPr/>
          </p:nvSpPr>
          <p:spPr>
            <a:xfrm>
              <a:off x="5786280" y="203364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C</a:t>
              </a:r>
              <a:endParaRPr b="0" lang="en-US" sz="1200" strike="noStrike" u="none">
                <a:solidFill>
                  <a:srgbClr val="000000"/>
                </a:solidFill>
                <a:effectLst/>
                <a:uFillTx/>
                <a:latin typeface="Times New Roman"/>
              </a:endParaRPr>
            </a:p>
          </p:txBody>
        </p:sp>
      </p:grpSp>
      <p:grpSp>
        <p:nvGrpSpPr>
          <p:cNvPr id="194" name=""/>
          <p:cNvGrpSpPr/>
          <p:nvPr/>
        </p:nvGrpSpPr>
        <p:grpSpPr>
          <a:xfrm>
            <a:off x="1379520" y="7018200"/>
            <a:ext cx="4164120" cy="1816200"/>
            <a:chOff x="1379520" y="7018200"/>
            <a:chExt cx="4164120" cy="1816200"/>
          </a:xfrm>
        </p:grpSpPr>
        <p:pic>
          <p:nvPicPr>
            <p:cNvPr id="195" name="" descr=""/>
            <p:cNvPicPr/>
            <p:nvPr/>
          </p:nvPicPr>
          <p:blipFill>
            <a:blip r:embed="rId2"/>
            <a:stretch/>
          </p:blipFill>
          <p:spPr>
            <a:xfrm>
              <a:off x="2521080" y="7104240"/>
              <a:ext cx="2943360" cy="1730160"/>
            </a:xfrm>
            <a:prstGeom prst="rect">
              <a:avLst/>
            </a:prstGeom>
            <a:noFill/>
            <a:ln w="0">
              <a:noFill/>
            </a:ln>
          </p:spPr>
        </p:pic>
        <p:sp>
          <p:nvSpPr>
            <p:cNvPr id="196"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197" name=""/>
            <p:cNvSpPr/>
            <p:nvPr/>
          </p:nvSpPr>
          <p:spPr>
            <a:xfrm>
              <a:off x="3246480" y="8205840"/>
              <a:ext cx="12193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sp>
          <p:nvSpPr>
            <p:cNvPr id="198" name=""/>
            <p:cNvSpPr/>
            <p:nvPr/>
          </p:nvSpPr>
          <p:spPr>
            <a:xfrm>
              <a:off x="2760840" y="8186760"/>
              <a:ext cx="3045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199" name=""/>
            <p:cNvSpPr/>
            <p:nvPr/>
          </p:nvSpPr>
          <p:spPr>
            <a:xfrm>
              <a:off x="3903840" y="7018200"/>
              <a:ext cx="3045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B</a:t>
              </a:r>
              <a:endParaRPr b="0" lang="en-US" sz="1000" strike="noStrike" u="none">
                <a:solidFill>
                  <a:srgbClr val="000000"/>
                </a:solidFill>
                <a:effectLst/>
                <a:uFillTx/>
                <a:latin typeface="Times New Roman"/>
              </a:endParaRPr>
            </a:p>
          </p:txBody>
        </p:sp>
        <p:sp>
          <p:nvSpPr>
            <p:cNvPr id="200" name=""/>
            <p:cNvSpPr/>
            <p:nvPr/>
          </p:nvSpPr>
          <p:spPr>
            <a:xfrm>
              <a:off x="5238720" y="820584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a:t>
              </a:r>
              <a:endParaRPr b="0" lang="en-US" sz="1000" strike="noStrike" u="none">
                <a:solidFill>
                  <a:srgbClr val="000000"/>
                </a:solidFill>
                <a:effectLst/>
                <a:uFillTx/>
                <a:latin typeface="Times New Roman"/>
              </a:endParaRPr>
            </a:p>
          </p:txBody>
        </p:sp>
        <p:sp>
          <p:nvSpPr>
            <p:cNvPr id="201"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2"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SHORT</a:t>
            </a:r>
            <a:br>
              <a:rPr sz="2600"/>
            </a:br>
            <a:r>
              <a:rPr b="1" lang="en-US" sz="2600" strike="noStrike" u="none">
                <a:solidFill>
                  <a:srgbClr val="000000"/>
                </a:solidFill>
                <a:effectLst/>
                <a:uFillTx/>
                <a:latin typeface="Arial"/>
              </a:rPr>
              <a:t>BUTTERFLY</a:t>
            </a:r>
            <a:endParaRPr b="1" lang="en-US" sz="2600" strike="noStrike" u="none">
              <a:solidFill>
                <a:srgbClr val="000000"/>
              </a:solidFill>
              <a:effectLst/>
              <a:uFillTx/>
              <a:latin typeface="Arial"/>
            </a:endParaRPr>
          </a:p>
        </p:txBody>
      </p:sp>
      <p:sp>
        <p:nvSpPr>
          <p:cNvPr id="203"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 </a:t>
            </a:r>
            <a:r>
              <a:rPr b="0" lang="en-US" sz="1300" strike="noStrike" u="none">
                <a:solidFill>
                  <a:srgbClr val="000000"/>
                </a:solidFill>
                <a:effectLst/>
                <a:uFillTx/>
                <a:latin typeface="Arial"/>
              </a:rPr>
              <a:t>When the market is either below A or above C and position is overpriced with month or so left. Or when only a few weeks are left, market is near B, and  you expect an imminent move in either direction.</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Maximum profit is credit for which spread is put on. Occurs when market, at expiration, is below A or above C, thus making all options in-the-money or all options out-of-the-money.</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Maximum loss occurs if market is at B at expiration. Amount of that loss is B – A – credit received when setting up position. Break-evens are at A plus initial credit and C less initial credit.</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Decay negligible until final month, during which distinctive pattern of butterfly forms. Maximum loss acceleration is at B.</a:t>
            </a:r>
            <a:endParaRPr b="0" lang="en-US" sz="1300" strike="noStrike" u="none">
              <a:solidFill>
                <a:srgbClr val="000000"/>
              </a:solidFill>
              <a:effectLst/>
              <a:uFillTx/>
              <a:latin typeface="Arial"/>
            </a:endParaRPr>
          </a:p>
        </p:txBody>
      </p:sp>
      <p:sp>
        <p:nvSpPr>
          <p:cNvPr id="204"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12</a:t>
            </a:r>
            <a:endParaRPr b="0" lang="en-US" sz="5400" strike="noStrike" u="none">
              <a:solidFill>
                <a:srgbClr val="000000"/>
              </a:solidFill>
              <a:effectLst/>
              <a:uFillTx/>
              <a:latin typeface="Times New Roman"/>
            </a:endParaRPr>
          </a:p>
        </p:txBody>
      </p:sp>
      <p:sp>
        <p:nvSpPr>
          <p:cNvPr id="205" name=""/>
          <p:cNvSpPr/>
          <p:nvPr/>
        </p:nvSpPr>
        <p:spPr>
          <a:xfrm>
            <a:off x="569880" y="1519200"/>
            <a:ext cx="3411720" cy="146556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Precision</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call A, long 2 calls B, short call C</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put A, long 2 puts B, short put C</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put A, long put B, long call B, short call C</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call A, long call B, long put B, short put C</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(Note: B – A must equal C – B)</a:t>
            </a:r>
            <a:endParaRPr b="0" lang="en-US" sz="1200" strike="noStrike" u="none">
              <a:solidFill>
                <a:srgbClr val="000000"/>
              </a:solidFill>
              <a:effectLst/>
              <a:uFillTx/>
              <a:latin typeface="Times New Roman"/>
            </a:endParaRPr>
          </a:p>
        </p:txBody>
      </p:sp>
      <p:grpSp>
        <p:nvGrpSpPr>
          <p:cNvPr id="206" name=""/>
          <p:cNvGrpSpPr/>
          <p:nvPr/>
        </p:nvGrpSpPr>
        <p:grpSpPr>
          <a:xfrm>
            <a:off x="4249800" y="685800"/>
            <a:ext cx="2098440" cy="2444760"/>
            <a:chOff x="4249800" y="685800"/>
            <a:chExt cx="2098440" cy="2444760"/>
          </a:xfrm>
        </p:grpSpPr>
        <p:sp>
          <p:nvSpPr>
            <p:cNvPr id="207"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8" name=""/>
            <p:cNvSpPr/>
            <p:nvPr/>
          </p:nvSpPr>
          <p:spPr>
            <a:xfrm>
              <a:off x="4709880" y="145260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sp>
          <p:nvSpPr>
            <p:cNvPr id="209" name=""/>
            <p:cNvSpPr/>
            <p:nvPr/>
          </p:nvSpPr>
          <p:spPr>
            <a:xfrm>
              <a:off x="5662440" y="144288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B</a:t>
              </a:r>
              <a:endParaRPr b="0" lang="en-US" sz="1200" strike="noStrike" u="none">
                <a:solidFill>
                  <a:srgbClr val="000000"/>
                </a:solidFill>
                <a:effectLst/>
                <a:uFillTx/>
                <a:latin typeface="Times New Roman"/>
              </a:endParaRPr>
            </a:p>
          </p:txBody>
        </p:sp>
        <p:sp>
          <p:nvSpPr>
            <p:cNvPr id="210" name=""/>
            <p:cNvSpPr/>
            <p:nvPr/>
          </p:nvSpPr>
          <p:spPr>
            <a:xfrm>
              <a:off x="5233680" y="229068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C</a:t>
              </a:r>
              <a:endParaRPr b="0" lang="en-US" sz="1200" strike="noStrike" u="none">
                <a:solidFill>
                  <a:srgbClr val="000000"/>
                </a:solidFill>
                <a:effectLst/>
                <a:uFillTx/>
                <a:latin typeface="Times New Roman"/>
              </a:endParaRPr>
            </a:p>
          </p:txBody>
        </p:sp>
        <p:pic>
          <p:nvPicPr>
            <p:cNvPr id="211" name="" descr=""/>
            <p:cNvPicPr/>
            <p:nvPr/>
          </p:nvPicPr>
          <p:blipFill>
            <a:blip r:embed="rId1"/>
            <a:stretch/>
          </p:blipFill>
          <p:spPr>
            <a:xfrm>
              <a:off x="4376880" y="957240"/>
              <a:ext cx="1836720" cy="1860480"/>
            </a:xfrm>
            <a:prstGeom prst="rect">
              <a:avLst/>
            </a:prstGeom>
            <a:noFill/>
            <a:ln w="0">
              <a:noFill/>
            </a:ln>
          </p:spPr>
        </p:pic>
      </p:grpSp>
      <p:grpSp>
        <p:nvGrpSpPr>
          <p:cNvPr id="212" name=""/>
          <p:cNvGrpSpPr/>
          <p:nvPr/>
        </p:nvGrpSpPr>
        <p:grpSpPr>
          <a:xfrm>
            <a:off x="1379520" y="7104240"/>
            <a:ext cx="3929040" cy="1795680"/>
            <a:chOff x="1379520" y="7104240"/>
            <a:chExt cx="3929040" cy="1795680"/>
          </a:xfrm>
        </p:grpSpPr>
        <p:sp>
          <p:nvSpPr>
            <p:cNvPr id="213"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214" name=""/>
            <p:cNvSpPr/>
            <p:nvPr/>
          </p:nvSpPr>
          <p:spPr>
            <a:xfrm>
              <a:off x="3341880" y="7358040"/>
              <a:ext cx="12189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sp>
          <p:nvSpPr>
            <p:cNvPr id="215" name=""/>
            <p:cNvSpPr/>
            <p:nvPr/>
          </p:nvSpPr>
          <p:spPr>
            <a:xfrm>
              <a:off x="2732040" y="751032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216" name=""/>
            <p:cNvSpPr/>
            <p:nvPr/>
          </p:nvSpPr>
          <p:spPr>
            <a:xfrm>
              <a:off x="3741840" y="865332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B</a:t>
              </a:r>
              <a:endParaRPr b="0" lang="en-US" sz="1000" strike="noStrike" u="none">
                <a:solidFill>
                  <a:srgbClr val="000000"/>
                </a:solidFill>
                <a:effectLst/>
                <a:uFillTx/>
                <a:latin typeface="Times New Roman"/>
              </a:endParaRPr>
            </a:p>
          </p:txBody>
        </p:sp>
        <p:sp>
          <p:nvSpPr>
            <p:cNvPr id="217" name=""/>
            <p:cNvSpPr/>
            <p:nvPr/>
          </p:nvSpPr>
          <p:spPr>
            <a:xfrm>
              <a:off x="4780080" y="751032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a:t>
              </a:r>
              <a:endParaRPr b="0" lang="en-US" sz="1000" strike="noStrike" u="none">
                <a:solidFill>
                  <a:srgbClr val="000000"/>
                </a:solidFill>
                <a:effectLst/>
                <a:uFillTx/>
                <a:latin typeface="Times New Roman"/>
              </a:endParaRPr>
            </a:p>
          </p:txBody>
        </p:sp>
        <p:sp>
          <p:nvSpPr>
            <p:cNvPr id="218"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pic>
          <p:nvPicPr>
            <p:cNvPr id="219" name="" descr=""/>
            <p:cNvPicPr/>
            <p:nvPr/>
          </p:nvPicPr>
          <p:blipFill>
            <a:blip r:embed="rId2"/>
            <a:stretch/>
          </p:blipFill>
          <p:spPr>
            <a:xfrm>
              <a:off x="2521080" y="7104240"/>
              <a:ext cx="2787480" cy="1676160"/>
            </a:xfrm>
            <a:prstGeom prst="rect">
              <a:avLst/>
            </a:prstGeom>
            <a:noFill/>
            <a:ln w="0">
              <a:noFill/>
            </a:ln>
          </p:spPr>
        </p:pic>
      </p:gr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0"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LONG</a:t>
            </a:r>
            <a:br>
              <a:rPr sz="2600"/>
            </a:br>
            <a:r>
              <a:rPr b="1" lang="en-US" sz="2600" strike="noStrike" u="none">
                <a:solidFill>
                  <a:srgbClr val="000000"/>
                </a:solidFill>
                <a:effectLst/>
                <a:uFillTx/>
                <a:latin typeface="Arial"/>
              </a:rPr>
              <a:t>STRADDLE</a:t>
            </a:r>
            <a:endParaRPr b="1" lang="en-US" sz="2600" strike="noStrike" u="none">
              <a:solidFill>
                <a:srgbClr val="000000"/>
              </a:solidFill>
              <a:effectLst/>
              <a:uFillTx/>
              <a:latin typeface="Arial"/>
            </a:endParaRPr>
          </a:p>
        </p:txBody>
      </p:sp>
      <p:sp>
        <p:nvSpPr>
          <p:cNvPr id="221"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 </a:t>
            </a:r>
            <a:r>
              <a:rPr b="0" lang="en-US" sz="1300" strike="noStrike" u="none">
                <a:solidFill>
                  <a:srgbClr val="000000"/>
                </a:solidFill>
                <a:effectLst/>
                <a:uFillTx/>
                <a:latin typeface="Arial"/>
              </a:rPr>
              <a:t>If market is near A and you expect it to start moving but are not sure which way. Especially good position if market has been quiet, then starts to zigzag sharply, signaling potential eruption.</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Profit open-ended in either direction. At expiration, break-even is at A, plus or minus cost of spread. However, position is seldom held to expiration because of increasing decay levels with time.</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Loss limited to cost of spread (assuming most common version, the call-put spread). Maximum loss incurred if market is at A at expiration.</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Decay accelerates as options approach expiration. For this reason, position is adjusted to neutrality by frequent profit-taking. It is normally taken off well before expiration.</a:t>
            </a:r>
            <a:endParaRPr b="0" lang="en-US" sz="1300" strike="noStrike" u="none">
              <a:solidFill>
                <a:srgbClr val="000000"/>
              </a:solidFill>
              <a:effectLst/>
              <a:uFillTx/>
              <a:latin typeface="Arial"/>
            </a:endParaRPr>
          </a:p>
        </p:txBody>
      </p:sp>
      <p:sp>
        <p:nvSpPr>
          <p:cNvPr id="222"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13</a:t>
            </a:r>
            <a:endParaRPr b="0" lang="en-US" sz="5400" strike="noStrike" u="none">
              <a:solidFill>
                <a:srgbClr val="000000"/>
              </a:solidFill>
              <a:effectLst/>
              <a:uFillTx/>
              <a:latin typeface="Times New Roman"/>
            </a:endParaRPr>
          </a:p>
        </p:txBody>
      </p:sp>
      <p:sp>
        <p:nvSpPr>
          <p:cNvPr id="223" name=""/>
          <p:cNvSpPr/>
          <p:nvPr/>
        </p:nvSpPr>
        <p:spPr>
          <a:xfrm>
            <a:off x="604800" y="1519200"/>
            <a:ext cx="3376800" cy="18630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Precision</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call A, long put A</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calls A, short instrument</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puts A, long instrument</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(All done to initial delta neutrality. A delta neutral spread is a ration spread established as a neutral position by using the deltas of the options involved. The neutral ration is determined by dividing the delta of the purchased option by the delta of the written option.)</a:t>
            </a:r>
            <a:endParaRPr b="0" lang="en-US" sz="1000" strike="noStrike" u="none">
              <a:solidFill>
                <a:srgbClr val="000000"/>
              </a:solidFill>
              <a:effectLst/>
              <a:uFillTx/>
              <a:latin typeface="Times New Roman"/>
            </a:endParaRPr>
          </a:p>
        </p:txBody>
      </p:sp>
      <p:grpSp>
        <p:nvGrpSpPr>
          <p:cNvPr id="224" name=""/>
          <p:cNvGrpSpPr/>
          <p:nvPr/>
        </p:nvGrpSpPr>
        <p:grpSpPr>
          <a:xfrm>
            <a:off x="4249800" y="685800"/>
            <a:ext cx="2098440" cy="2444760"/>
            <a:chOff x="4249800" y="685800"/>
            <a:chExt cx="2098440" cy="2444760"/>
          </a:xfrm>
        </p:grpSpPr>
        <p:sp>
          <p:nvSpPr>
            <p:cNvPr id="225"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226" name="" descr=""/>
            <p:cNvPicPr/>
            <p:nvPr/>
          </p:nvPicPr>
          <p:blipFill>
            <a:blip r:embed="rId1"/>
            <a:stretch/>
          </p:blipFill>
          <p:spPr>
            <a:xfrm>
              <a:off x="4400640" y="919080"/>
              <a:ext cx="1809720" cy="1855800"/>
            </a:xfrm>
            <a:prstGeom prst="rect">
              <a:avLst/>
            </a:prstGeom>
            <a:noFill/>
            <a:ln w="0">
              <a:noFill/>
            </a:ln>
          </p:spPr>
        </p:pic>
        <p:sp>
          <p:nvSpPr>
            <p:cNvPr id="227" name=""/>
            <p:cNvSpPr/>
            <p:nvPr/>
          </p:nvSpPr>
          <p:spPr>
            <a:xfrm>
              <a:off x="5128920" y="261468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grpSp>
      <p:grpSp>
        <p:nvGrpSpPr>
          <p:cNvPr id="228" name=""/>
          <p:cNvGrpSpPr/>
          <p:nvPr/>
        </p:nvGrpSpPr>
        <p:grpSpPr>
          <a:xfrm>
            <a:off x="1379520" y="6980400"/>
            <a:ext cx="4075200" cy="2024280"/>
            <a:chOff x="1379520" y="6980400"/>
            <a:chExt cx="4075200" cy="2024280"/>
          </a:xfrm>
        </p:grpSpPr>
        <p:pic>
          <p:nvPicPr>
            <p:cNvPr id="229" name="" descr=""/>
            <p:cNvPicPr/>
            <p:nvPr/>
          </p:nvPicPr>
          <p:blipFill>
            <a:blip r:embed="rId2"/>
            <a:stretch/>
          </p:blipFill>
          <p:spPr>
            <a:xfrm>
              <a:off x="2521080" y="6980400"/>
              <a:ext cx="2933640" cy="1923840"/>
            </a:xfrm>
            <a:prstGeom prst="rect">
              <a:avLst/>
            </a:prstGeom>
            <a:noFill/>
            <a:ln w="0">
              <a:noFill/>
            </a:ln>
          </p:spPr>
        </p:pic>
        <p:sp>
          <p:nvSpPr>
            <p:cNvPr id="230"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231" name=""/>
            <p:cNvSpPr/>
            <p:nvPr/>
          </p:nvSpPr>
          <p:spPr>
            <a:xfrm>
              <a:off x="3456000" y="7396200"/>
              <a:ext cx="12193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sp>
          <p:nvSpPr>
            <p:cNvPr id="232" name=""/>
            <p:cNvSpPr/>
            <p:nvPr/>
          </p:nvSpPr>
          <p:spPr>
            <a:xfrm>
              <a:off x="4056120" y="875808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233"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4"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SHORT</a:t>
            </a:r>
            <a:br>
              <a:rPr sz="2600"/>
            </a:br>
            <a:r>
              <a:rPr b="1" lang="en-US" sz="2600" strike="noStrike" u="none">
                <a:solidFill>
                  <a:srgbClr val="000000"/>
                </a:solidFill>
                <a:effectLst/>
                <a:uFillTx/>
                <a:latin typeface="Arial"/>
              </a:rPr>
              <a:t>STRADDLE</a:t>
            </a:r>
            <a:endParaRPr b="1" lang="en-US" sz="2600" strike="noStrike" u="none">
              <a:solidFill>
                <a:srgbClr val="000000"/>
              </a:solidFill>
              <a:effectLst/>
              <a:uFillTx/>
              <a:latin typeface="Arial"/>
            </a:endParaRPr>
          </a:p>
        </p:txBody>
      </p:sp>
      <p:sp>
        <p:nvSpPr>
          <p:cNvPr id="235"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If market is near A and you expect market is stagnating. Because you are short options, you reap profits as they decay – as long as market remains near A.</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Profit maximized if market, at expiration, is at A. In call-put scenario (most common), maximum profit is credit from establishing position; break-even is A plus or minus that amount.</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Loss potential open-ended in either direction. Position, therefore, must be closely monitored and readjusted to neutrality if market begins to drift away from A.</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Because you are only short options, you pick up time-value decay at an increasing rate as expiration nears, maximized if market is near A.</a:t>
            </a:r>
            <a:endParaRPr b="0" lang="en-US" sz="1300" strike="noStrike" u="none">
              <a:solidFill>
                <a:srgbClr val="000000"/>
              </a:solidFill>
              <a:effectLst/>
              <a:uFillTx/>
              <a:latin typeface="Arial"/>
            </a:endParaRPr>
          </a:p>
        </p:txBody>
      </p:sp>
      <p:sp>
        <p:nvSpPr>
          <p:cNvPr id="236"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14</a:t>
            </a:r>
            <a:endParaRPr b="0" lang="en-US" sz="5400" strike="noStrike" u="none">
              <a:solidFill>
                <a:srgbClr val="000000"/>
              </a:solidFill>
              <a:effectLst/>
              <a:uFillTx/>
              <a:latin typeface="Times New Roman"/>
            </a:endParaRPr>
          </a:p>
        </p:txBody>
      </p:sp>
      <p:sp>
        <p:nvSpPr>
          <p:cNvPr id="237" name=""/>
          <p:cNvSpPr/>
          <p:nvPr/>
        </p:nvSpPr>
        <p:spPr>
          <a:xfrm>
            <a:off x="1220760" y="1519200"/>
            <a:ext cx="2760840" cy="125244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Precision</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call A, short put A</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calls A, long instrument</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puts A, short instrument</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(All done to initial delta neutrality.)</a:t>
            </a:r>
            <a:endParaRPr b="0" lang="en-US" sz="1000" strike="noStrike" u="none">
              <a:solidFill>
                <a:srgbClr val="000000"/>
              </a:solidFill>
              <a:effectLst/>
              <a:uFillTx/>
              <a:latin typeface="Times New Roman"/>
            </a:endParaRPr>
          </a:p>
        </p:txBody>
      </p:sp>
      <p:grpSp>
        <p:nvGrpSpPr>
          <p:cNvPr id="238" name=""/>
          <p:cNvGrpSpPr/>
          <p:nvPr/>
        </p:nvGrpSpPr>
        <p:grpSpPr>
          <a:xfrm>
            <a:off x="4249800" y="685800"/>
            <a:ext cx="2098440" cy="2444760"/>
            <a:chOff x="4249800" y="685800"/>
            <a:chExt cx="2098440" cy="2444760"/>
          </a:xfrm>
        </p:grpSpPr>
        <p:sp>
          <p:nvSpPr>
            <p:cNvPr id="239"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240" name="" descr=""/>
            <p:cNvPicPr/>
            <p:nvPr/>
          </p:nvPicPr>
          <p:blipFill>
            <a:blip r:embed="rId1"/>
            <a:stretch/>
          </p:blipFill>
          <p:spPr>
            <a:xfrm>
              <a:off x="4405320" y="995400"/>
              <a:ext cx="1890720" cy="1779480"/>
            </a:xfrm>
            <a:prstGeom prst="rect">
              <a:avLst/>
            </a:prstGeom>
            <a:noFill/>
            <a:ln w="0">
              <a:noFill/>
            </a:ln>
          </p:spPr>
        </p:pic>
        <p:sp>
          <p:nvSpPr>
            <p:cNvPr id="241" name=""/>
            <p:cNvSpPr/>
            <p:nvPr/>
          </p:nvSpPr>
          <p:spPr>
            <a:xfrm>
              <a:off x="5224320" y="106200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grpSp>
      <p:grpSp>
        <p:nvGrpSpPr>
          <p:cNvPr id="242" name=""/>
          <p:cNvGrpSpPr/>
          <p:nvPr/>
        </p:nvGrpSpPr>
        <p:grpSpPr>
          <a:xfrm>
            <a:off x="1379520" y="6735600"/>
            <a:ext cx="3875040" cy="2048040"/>
            <a:chOff x="1379520" y="6735600"/>
            <a:chExt cx="3875040" cy="2048040"/>
          </a:xfrm>
        </p:grpSpPr>
        <p:pic>
          <p:nvPicPr>
            <p:cNvPr id="243" name="" descr=""/>
            <p:cNvPicPr/>
            <p:nvPr/>
          </p:nvPicPr>
          <p:blipFill>
            <a:blip r:embed="rId2"/>
            <a:stretch/>
          </p:blipFill>
          <p:spPr>
            <a:xfrm>
              <a:off x="2521080" y="6913440"/>
              <a:ext cx="2733480" cy="1870200"/>
            </a:xfrm>
            <a:prstGeom prst="rect">
              <a:avLst/>
            </a:prstGeom>
            <a:noFill/>
            <a:ln w="0">
              <a:noFill/>
            </a:ln>
          </p:spPr>
        </p:pic>
        <p:sp>
          <p:nvSpPr>
            <p:cNvPr id="244"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245" name=""/>
            <p:cNvSpPr/>
            <p:nvPr/>
          </p:nvSpPr>
          <p:spPr>
            <a:xfrm>
              <a:off x="3151440" y="8244000"/>
              <a:ext cx="12189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sp>
          <p:nvSpPr>
            <p:cNvPr id="246" name=""/>
            <p:cNvSpPr/>
            <p:nvPr/>
          </p:nvSpPr>
          <p:spPr>
            <a:xfrm>
              <a:off x="3627360" y="673560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247"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8"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LONG</a:t>
            </a:r>
            <a:br>
              <a:rPr sz="2600"/>
            </a:br>
            <a:r>
              <a:rPr b="1" lang="en-US" sz="2600" strike="noStrike" u="none">
                <a:solidFill>
                  <a:srgbClr val="000000"/>
                </a:solidFill>
                <a:effectLst/>
                <a:uFillTx/>
                <a:latin typeface="Arial"/>
              </a:rPr>
              <a:t>STRANGLE</a:t>
            </a:r>
            <a:endParaRPr b="1" lang="en-US" sz="2600" strike="noStrike" u="none">
              <a:solidFill>
                <a:srgbClr val="000000"/>
              </a:solidFill>
              <a:effectLst/>
              <a:uFillTx/>
              <a:latin typeface="Arial"/>
            </a:endParaRPr>
          </a:p>
        </p:txBody>
      </p:sp>
      <p:sp>
        <p:nvSpPr>
          <p:cNvPr id="249"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If market is within or near A-B range and has been stagnant. If market explodes either way, you make money; if market continues to stagnate, you lose less than with a long straddle.</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Profit open-ended in either direction. With put A vs. call B version (most common), break-evens are at A minus cost of spread and B plus cost of spread. However, spread is usually not held to expiration.</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Loss limited. In most common version, loss is equal to net cost of position. Maximum loss incurred if, at expiration, market is between A and B.</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Decay accelerates as options approach expiration but not as rapidly as with long straddle. To avoid largest part of decay, the position is normally taken off prior to expiration.</a:t>
            </a:r>
            <a:endParaRPr b="0" lang="en-US" sz="1300" strike="noStrike" u="none">
              <a:solidFill>
                <a:srgbClr val="000000"/>
              </a:solidFill>
              <a:effectLst/>
              <a:uFillTx/>
              <a:latin typeface="Arial"/>
            </a:endParaRPr>
          </a:p>
        </p:txBody>
      </p:sp>
      <p:sp>
        <p:nvSpPr>
          <p:cNvPr id="250"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15</a:t>
            </a:r>
            <a:endParaRPr b="0" lang="en-US" sz="5400" strike="noStrike" u="none">
              <a:solidFill>
                <a:srgbClr val="000000"/>
              </a:solidFill>
              <a:effectLst/>
              <a:uFillTx/>
              <a:latin typeface="Times New Roman"/>
            </a:endParaRPr>
          </a:p>
        </p:txBody>
      </p:sp>
      <p:sp>
        <p:nvSpPr>
          <p:cNvPr id="251" name=""/>
          <p:cNvSpPr/>
          <p:nvPr/>
        </p:nvSpPr>
        <p:spPr>
          <a:xfrm>
            <a:off x="517680" y="1519200"/>
            <a:ext cx="3463920" cy="143532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Precision</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put A, long call B</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call A, long put B</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put A, long put B, long instrument</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call A, long call B, short instrument</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(All done to initial delta neutrality.)</a:t>
            </a:r>
            <a:endParaRPr b="0" lang="en-US" sz="1000" strike="noStrike" u="none">
              <a:solidFill>
                <a:srgbClr val="000000"/>
              </a:solidFill>
              <a:effectLst/>
              <a:uFillTx/>
              <a:latin typeface="Times New Roman"/>
            </a:endParaRPr>
          </a:p>
        </p:txBody>
      </p:sp>
      <p:grpSp>
        <p:nvGrpSpPr>
          <p:cNvPr id="252" name=""/>
          <p:cNvGrpSpPr/>
          <p:nvPr/>
        </p:nvGrpSpPr>
        <p:grpSpPr>
          <a:xfrm>
            <a:off x="4249800" y="685800"/>
            <a:ext cx="2098440" cy="2444760"/>
            <a:chOff x="4249800" y="685800"/>
            <a:chExt cx="2098440" cy="2444760"/>
          </a:xfrm>
        </p:grpSpPr>
        <p:sp>
          <p:nvSpPr>
            <p:cNvPr id="253"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254" name="" descr=""/>
            <p:cNvPicPr/>
            <p:nvPr/>
          </p:nvPicPr>
          <p:blipFill>
            <a:blip r:embed="rId1"/>
            <a:stretch/>
          </p:blipFill>
          <p:spPr>
            <a:xfrm>
              <a:off x="4338720" y="1042920"/>
              <a:ext cx="1919160" cy="1849680"/>
            </a:xfrm>
            <a:prstGeom prst="rect">
              <a:avLst/>
            </a:prstGeom>
            <a:noFill/>
            <a:ln w="0">
              <a:noFill/>
            </a:ln>
          </p:spPr>
        </p:pic>
        <p:sp>
          <p:nvSpPr>
            <p:cNvPr id="255" name=""/>
            <p:cNvSpPr/>
            <p:nvPr/>
          </p:nvSpPr>
          <p:spPr>
            <a:xfrm>
              <a:off x="4976640" y="218592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sp>
          <p:nvSpPr>
            <p:cNvPr id="256" name=""/>
            <p:cNvSpPr/>
            <p:nvPr/>
          </p:nvSpPr>
          <p:spPr>
            <a:xfrm>
              <a:off x="5491080" y="217656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B</a:t>
              </a:r>
              <a:endParaRPr b="0" lang="en-US" sz="1200" strike="noStrike" u="none">
                <a:solidFill>
                  <a:srgbClr val="000000"/>
                </a:solidFill>
                <a:effectLst/>
                <a:uFillTx/>
                <a:latin typeface="Times New Roman"/>
              </a:endParaRPr>
            </a:p>
          </p:txBody>
        </p:sp>
      </p:grpSp>
      <p:grpSp>
        <p:nvGrpSpPr>
          <p:cNvPr id="257" name=""/>
          <p:cNvGrpSpPr/>
          <p:nvPr/>
        </p:nvGrpSpPr>
        <p:grpSpPr>
          <a:xfrm>
            <a:off x="1379520" y="7113600"/>
            <a:ext cx="3865680" cy="1690560"/>
            <a:chOff x="1379520" y="7113600"/>
            <a:chExt cx="3865680" cy="1690560"/>
          </a:xfrm>
        </p:grpSpPr>
        <p:pic>
          <p:nvPicPr>
            <p:cNvPr id="258" name="" descr=""/>
            <p:cNvPicPr/>
            <p:nvPr/>
          </p:nvPicPr>
          <p:blipFill>
            <a:blip r:embed="rId2"/>
            <a:stretch/>
          </p:blipFill>
          <p:spPr>
            <a:xfrm>
              <a:off x="2521080" y="7113600"/>
              <a:ext cx="2724120" cy="1690560"/>
            </a:xfrm>
            <a:prstGeom prst="rect">
              <a:avLst/>
            </a:prstGeom>
            <a:noFill/>
            <a:ln w="0">
              <a:noFill/>
            </a:ln>
          </p:spPr>
        </p:pic>
        <p:sp>
          <p:nvSpPr>
            <p:cNvPr id="259"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260" name=""/>
            <p:cNvSpPr/>
            <p:nvPr/>
          </p:nvSpPr>
          <p:spPr>
            <a:xfrm>
              <a:off x="3313080" y="7291440"/>
              <a:ext cx="12193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sp>
          <p:nvSpPr>
            <p:cNvPr id="261" name=""/>
            <p:cNvSpPr/>
            <p:nvPr/>
          </p:nvSpPr>
          <p:spPr>
            <a:xfrm>
              <a:off x="3598920" y="833904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262" name=""/>
            <p:cNvSpPr/>
            <p:nvPr/>
          </p:nvSpPr>
          <p:spPr>
            <a:xfrm>
              <a:off x="3951360" y="833904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B</a:t>
              </a:r>
              <a:endParaRPr b="0" lang="en-US" sz="1000" strike="noStrike" u="none">
                <a:solidFill>
                  <a:srgbClr val="000000"/>
                </a:solidFill>
                <a:effectLst/>
                <a:uFillTx/>
                <a:latin typeface="Times New Roman"/>
              </a:endParaRPr>
            </a:p>
          </p:txBody>
        </p:sp>
        <p:sp>
          <p:nvSpPr>
            <p:cNvPr id="263"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4"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SHORT</a:t>
            </a:r>
            <a:br>
              <a:rPr sz="2600"/>
            </a:br>
            <a:r>
              <a:rPr b="1" lang="en-US" sz="2600" strike="noStrike" u="none">
                <a:solidFill>
                  <a:srgbClr val="000000"/>
                </a:solidFill>
                <a:effectLst/>
                <a:uFillTx/>
                <a:latin typeface="Arial"/>
              </a:rPr>
              <a:t>STRANGLE</a:t>
            </a:r>
            <a:endParaRPr b="1" lang="en-US" sz="2600" strike="noStrike" u="none">
              <a:solidFill>
                <a:srgbClr val="000000"/>
              </a:solidFill>
              <a:effectLst/>
              <a:uFillTx/>
              <a:latin typeface="Arial"/>
            </a:endParaRPr>
          </a:p>
        </p:txBody>
      </p:sp>
      <p:sp>
        <p:nvSpPr>
          <p:cNvPr id="265"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If market is within or near A - B range and, though active, is quieting down. If market goes into stagnation, you make money; if it continues to be active, you have a bit less risk than with a short straddle.</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Maximum profit equals option receipts if put-call version employed. Maximum profit realized if market, at expiration, is between A and B.</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At expiration, losses occur only if market is above B plus option receipts (for put-call) or below A less that amount. Potential loss open-ended. Although less risky than short straddle, position is not riskless. It got its name during the April 1978 IBM price swings, when a number of good traders holding this position were wiped out.</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Because you are only short options, you pick up time-value decay at an increasing rate as expiration nears, maximized if market is with A-B range.</a:t>
            </a:r>
            <a:endParaRPr b="0" lang="en-US" sz="1300" strike="noStrike" u="none">
              <a:solidFill>
                <a:srgbClr val="000000"/>
              </a:solidFill>
              <a:effectLst/>
              <a:uFillTx/>
              <a:latin typeface="Arial"/>
            </a:endParaRPr>
          </a:p>
        </p:txBody>
      </p:sp>
      <p:sp>
        <p:nvSpPr>
          <p:cNvPr id="266"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16</a:t>
            </a:r>
            <a:endParaRPr b="0" lang="en-US" sz="5400" strike="noStrike" u="none">
              <a:solidFill>
                <a:srgbClr val="000000"/>
              </a:solidFill>
              <a:effectLst/>
              <a:uFillTx/>
              <a:latin typeface="Times New Roman"/>
            </a:endParaRPr>
          </a:p>
        </p:txBody>
      </p:sp>
      <p:sp>
        <p:nvSpPr>
          <p:cNvPr id="267" name=""/>
          <p:cNvSpPr/>
          <p:nvPr/>
        </p:nvSpPr>
        <p:spPr>
          <a:xfrm>
            <a:off x="657360" y="1519200"/>
            <a:ext cx="3324240" cy="143532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Precision</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put A, short call B</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call A, short put B</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put a, short put B, short instrument</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call A, short call B, long instrument</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(All done to initial delta neutrality.)</a:t>
            </a:r>
            <a:endParaRPr b="0" lang="en-US" sz="1000" strike="noStrike" u="none">
              <a:solidFill>
                <a:srgbClr val="000000"/>
              </a:solidFill>
              <a:effectLst/>
              <a:uFillTx/>
              <a:latin typeface="Times New Roman"/>
            </a:endParaRPr>
          </a:p>
        </p:txBody>
      </p:sp>
      <p:grpSp>
        <p:nvGrpSpPr>
          <p:cNvPr id="268" name=""/>
          <p:cNvGrpSpPr/>
          <p:nvPr/>
        </p:nvGrpSpPr>
        <p:grpSpPr>
          <a:xfrm>
            <a:off x="4249800" y="685800"/>
            <a:ext cx="2098440" cy="2444760"/>
            <a:chOff x="4249800" y="685800"/>
            <a:chExt cx="2098440" cy="2444760"/>
          </a:xfrm>
        </p:grpSpPr>
        <p:sp>
          <p:nvSpPr>
            <p:cNvPr id="269"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270" name="" descr=""/>
            <p:cNvPicPr/>
            <p:nvPr/>
          </p:nvPicPr>
          <p:blipFill>
            <a:blip r:embed="rId1"/>
            <a:stretch/>
          </p:blipFill>
          <p:spPr>
            <a:xfrm>
              <a:off x="4319640" y="985680"/>
              <a:ext cx="1954080" cy="1757520"/>
            </a:xfrm>
            <a:prstGeom prst="rect">
              <a:avLst/>
            </a:prstGeom>
            <a:noFill/>
            <a:ln w="0">
              <a:noFill/>
            </a:ln>
          </p:spPr>
        </p:pic>
        <p:sp>
          <p:nvSpPr>
            <p:cNvPr id="271" name=""/>
            <p:cNvSpPr/>
            <p:nvPr/>
          </p:nvSpPr>
          <p:spPr>
            <a:xfrm>
              <a:off x="4938480" y="148104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sp>
          <p:nvSpPr>
            <p:cNvPr id="272" name=""/>
            <p:cNvSpPr/>
            <p:nvPr/>
          </p:nvSpPr>
          <p:spPr>
            <a:xfrm>
              <a:off x="5433840" y="148104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B</a:t>
              </a:r>
              <a:endParaRPr b="0" lang="en-US" sz="1200" strike="noStrike" u="none">
                <a:solidFill>
                  <a:srgbClr val="000000"/>
                </a:solidFill>
                <a:effectLst/>
                <a:uFillTx/>
                <a:latin typeface="Times New Roman"/>
              </a:endParaRPr>
            </a:p>
          </p:txBody>
        </p:sp>
      </p:grpSp>
      <p:grpSp>
        <p:nvGrpSpPr>
          <p:cNvPr id="273" name=""/>
          <p:cNvGrpSpPr/>
          <p:nvPr/>
        </p:nvGrpSpPr>
        <p:grpSpPr>
          <a:xfrm>
            <a:off x="1379520" y="7104240"/>
            <a:ext cx="3902040" cy="1677960"/>
            <a:chOff x="1379520" y="7104240"/>
            <a:chExt cx="3902040" cy="1677960"/>
          </a:xfrm>
        </p:grpSpPr>
        <p:pic>
          <p:nvPicPr>
            <p:cNvPr id="274" name="" descr=""/>
            <p:cNvPicPr/>
            <p:nvPr/>
          </p:nvPicPr>
          <p:blipFill>
            <a:blip r:embed="rId2"/>
            <a:stretch/>
          </p:blipFill>
          <p:spPr>
            <a:xfrm>
              <a:off x="2521080" y="7104240"/>
              <a:ext cx="2760480" cy="1677960"/>
            </a:xfrm>
            <a:prstGeom prst="rect">
              <a:avLst/>
            </a:prstGeom>
            <a:noFill/>
            <a:ln w="0">
              <a:noFill/>
            </a:ln>
          </p:spPr>
        </p:pic>
        <p:sp>
          <p:nvSpPr>
            <p:cNvPr id="275"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276" name=""/>
            <p:cNvSpPr/>
            <p:nvPr/>
          </p:nvSpPr>
          <p:spPr>
            <a:xfrm>
              <a:off x="3389400" y="8443800"/>
              <a:ext cx="12193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sp>
          <p:nvSpPr>
            <p:cNvPr id="277" name=""/>
            <p:cNvSpPr/>
            <p:nvPr/>
          </p:nvSpPr>
          <p:spPr>
            <a:xfrm>
              <a:off x="3646440" y="740556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278" name=""/>
            <p:cNvSpPr/>
            <p:nvPr/>
          </p:nvSpPr>
          <p:spPr>
            <a:xfrm>
              <a:off x="4065840" y="7405560"/>
              <a:ext cx="3045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B</a:t>
              </a:r>
              <a:endParaRPr b="0" lang="en-US" sz="1000" strike="noStrike" u="none">
                <a:solidFill>
                  <a:srgbClr val="000000"/>
                </a:solidFill>
                <a:effectLst/>
                <a:uFillTx/>
                <a:latin typeface="Times New Roman"/>
              </a:endParaRPr>
            </a:p>
          </p:txBody>
        </p:sp>
        <p:sp>
          <p:nvSpPr>
            <p:cNvPr id="279"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0"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RATIO CALL</a:t>
            </a:r>
            <a:br>
              <a:rPr sz="2600"/>
            </a:br>
            <a:r>
              <a:rPr b="1" lang="en-US" sz="2600" strike="noStrike" u="none">
                <a:solidFill>
                  <a:srgbClr val="000000"/>
                </a:solidFill>
                <a:effectLst/>
                <a:uFillTx/>
                <a:latin typeface="Arial"/>
              </a:rPr>
              <a:t>SPREAD</a:t>
            </a:r>
            <a:endParaRPr b="1" lang="en-US" sz="2600" strike="noStrike" u="none">
              <a:solidFill>
                <a:srgbClr val="000000"/>
              </a:solidFill>
              <a:effectLst/>
              <a:uFillTx/>
              <a:latin typeface="Arial"/>
            </a:endParaRPr>
          </a:p>
        </p:txBody>
      </p:sp>
      <p:sp>
        <p:nvSpPr>
          <p:cNvPr id="281"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Usually entered when market is near A and user expects a slight rise in market but sees a potential for sell-off. One of the most common spreads, seldom done more than 1:3 (two excess shorts) because of upside risk.</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Maximum profit, in amount of B – A – net cost of position (for call-vs.-call version), realized if market is at B at expiration.</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 </a:t>
            </a:r>
            <a:r>
              <a:rPr b="0" lang="en-US" sz="1300" strike="noStrike" u="none">
                <a:solidFill>
                  <a:srgbClr val="000000"/>
                </a:solidFill>
                <a:effectLst/>
                <a:uFillTx/>
                <a:latin typeface="Arial"/>
              </a:rPr>
              <a:t>Loss limited on downside (to net cost of position in call-vs.-call) but open-ended if market rises. Rate of loss, if market rises beyond B, is proportional to number of excess shorts in position.</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If market is at B, profits from option decay accelerate the most rapidly with passage of time. At A, you have greatest rate of loss accrual by decay of long option.</a:t>
            </a:r>
            <a:endParaRPr b="0" lang="en-US" sz="1300" strike="noStrike" u="none">
              <a:solidFill>
                <a:srgbClr val="000000"/>
              </a:solidFill>
              <a:effectLst/>
              <a:uFillTx/>
              <a:latin typeface="Arial"/>
            </a:endParaRPr>
          </a:p>
        </p:txBody>
      </p:sp>
      <p:sp>
        <p:nvSpPr>
          <p:cNvPr id="282"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17</a:t>
            </a:r>
            <a:endParaRPr b="0" lang="en-US" sz="5400" strike="noStrike" u="none">
              <a:solidFill>
                <a:srgbClr val="000000"/>
              </a:solidFill>
              <a:effectLst/>
              <a:uFillTx/>
              <a:latin typeface="Times New Roman"/>
            </a:endParaRPr>
          </a:p>
        </p:txBody>
      </p:sp>
      <p:sp>
        <p:nvSpPr>
          <p:cNvPr id="283" name=""/>
          <p:cNvSpPr/>
          <p:nvPr/>
        </p:nvSpPr>
        <p:spPr>
          <a:xfrm>
            <a:off x="798480" y="1519200"/>
            <a:ext cx="3183120" cy="106956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Precision</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call A, short calls B</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put A, short calls B, long instrument</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(All done to initial delta neutrality.)</a:t>
            </a:r>
            <a:endParaRPr b="0" lang="en-US" sz="1000" strike="noStrike" u="none">
              <a:solidFill>
                <a:srgbClr val="000000"/>
              </a:solidFill>
              <a:effectLst/>
              <a:uFillTx/>
              <a:latin typeface="Times New Roman"/>
            </a:endParaRPr>
          </a:p>
        </p:txBody>
      </p:sp>
      <p:grpSp>
        <p:nvGrpSpPr>
          <p:cNvPr id="284" name=""/>
          <p:cNvGrpSpPr/>
          <p:nvPr/>
        </p:nvGrpSpPr>
        <p:grpSpPr>
          <a:xfrm>
            <a:off x="4249800" y="685800"/>
            <a:ext cx="2098440" cy="2444760"/>
            <a:chOff x="4249800" y="685800"/>
            <a:chExt cx="2098440" cy="2444760"/>
          </a:xfrm>
        </p:grpSpPr>
        <p:sp>
          <p:nvSpPr>
            <p:cNvPr id="285"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286" name="" descr=""/>
            <p:cNvPicPr/>
            <p:nvPr/>
          </p:nvPicPr>
          <p:blipFill>
            <a:blip r:embed="rId1"/>
            <a:stretch/>
          </p:blipFill>
          <p:spPr>
            <a:xfrm>
              <a:off x="4329000" y="1004760"/>
              <a:ext cx="1893960" cy="1741680"/>
            </a:xfrm>
            <a:prstGeom prst="rect">
              <a:avLst/>
            </a:prstGeom>
            <a:noFill/>
            <a:ln w="0">
              <a:noFill/>
            </a:ln>
          </p:spPr>
        </p:pic>
        <p:sp>
          <p:nvSpPr>
            <p:cNvPr id="287" name=""/>
            <p:cNvSpPr/>
            <p:nvPr/>
          </p:nvSpPr>
          <p:spPr>
            <a:xfrm>
              <a:off x="4833720" y="190980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sp>
          <p:nvSpPr>
            <p:cNvPr id="288" name=""/>
            <p:cNvSpPr/>
            <p:nvPr/>
          </p:nvSpPr>
          <p:spPr>
            <a:xfrm>
              <a:off x="5367240" y="112860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B</a:t>
              </a:r>
              <a:endParaRPr b="0" lang="en-US" sz="1200" strike="noStrike" u="none">
                <a:solidFill>
                  <a:srgbClr val="000000"/>
                </a:solidFill>
                <a:effectLst/>
                <a:uFillTx/>
                <a:latin typeface="Times New Roman"/>
              </a:endParaRPr>
            </a:p>
          </p:txBody>
        </p:sp>
      </p:grpSp>
      <p:grpSp>
        <p:nvGrpSpPr>
          <p:cNvPr id="289" name=""/>
          <p:cNvGrpSpPr/>
          <p:nvPr/>
        </p:nvGrpSpPr>
        <p:grpSpPr>
          <a:xfrm>
            <a:off x="1379520" y="6888240"/>
            <a:ext cx="4011120" cy="1955880"/>
            <a:chOff x="1379520" y="6888240"/>
            <a:chExt cx="4011120" cy="1955880"/>
          </a:xfrm>
        </p:grpSpPr>
        <p:sp>
          <p:nvSpPr>
            <p:cNvPr id="290" name=""/>
            <p:cNvSpPr/>
            <p:nvPr/>
          </p:nvSpPr>
          <p:spPr>
            <a:xfrm>
              <a:off x="1379520" y="7176960"/>
              <a:ext cx="121896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291" name=""/>
            <p:cNvSpPr/>
            <p:nvPr/>
          </p:nvSpPr>
          <p:spPr>
            <a:xfrm>
              <a:off x="3389040" y="8043840"/>
              <a:ext cx="12189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sp>
          <p:nvSpPr>
            <p:cNvPr id="292" name=""/>
            <p:cNvSpPr/>
            <p:nvPr/>
          </p:nvSpPr>
          <p:spPr>
            <a:xfrm>
              <a:off x="2960280" y="7977240"/>
              <a:ext cx="3045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293" name=""/>
            <p:cNvSpPr/>
            <p:nvPr/>
          </p:nvSpPr>
          <p:spPr>
            <a:xfrm>
              <a:off x="3836880" y="6888240"/>
              <a:ext cx="30420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B</a:t>
              </a:r>
              <a:endParaRPr b="0" lang="en-US" sz="1000" strike="noStrike" u="none">
                <a:solidFill>
                  <a:srgbClr val="000000"/>
                </a:solidFill>
                <a:effectLst/>
                <a:uFillTx/>
                <a:latin typeface="Times New Roman"/>
              </a:endParaRPr>
            </a:p>
          </p:txBody>
        </p:sp>
        <p:sp>
          <p:nvSpPr>
            <p:cNvPr id="294" name=""/>
            <p:cNvSpPr/>
            <p:nvPr/>
          </p:nvSpPr>
          <p:spPr>
            <a:xfrm>
              <a:off x="2293560" y="7639200"/>
              <a:ext cx="30312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pic>
          <p:nvPicPr>
            <p:cNvPr id="295" name="" descr=""/>
            <p:cNvPicPr/>
            <p:nvPr/>
          </p:nvPicPr>
          <p:blipFill>
            <a:blip r:embed="rId2"/>
            <a:stretch/>
          </p:blipFill>
          <p:spPr>
            <a:xfrm>
              <a:off x="2520720" y="7104240"/>
              <a:ext cx="2869920" cy="1739880"/>
            </a:xfrm>
            <a:prstGeom prst="rect">
              <a:avLst/>
            </a:prstGeom>
            <a:noFill/>
            <a:ln w="0">
              <a:noFill/>
            </a:ln>
          </p:spPr>
        </p:pic>
      </p:gr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426960" y="580680"/>
            <a:ext cx="2687760" cy="1397160"/>
          </a:xfrm>
          <a:prstGeom prst="rect">
            <a:avLst/>
          </a:prstGeom>
          <a:noFill/>
          <a:ln w="0">
            <a:noFill/>
          </a:ln>
        </p:spPr>
        <p:txBody>
          <a:bodyPr lIns="90000" rIns="90000" tIns="46800" bIns="46800" anchor="t">
            <a:noAutofit/>
          </a:bodyPr>
          <a:p>
            <a:pPr indent="0">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HOW TO USE THIS CHART</a:t>
            </a:r>
            <a:endParaRPr b="1" lang="en-US" sz="2600" strike="noStrike" u="none">
              <a:solidFill>
                <a:srgbClr val="000000"/>
              </a:solidFill>
              <a:effectLst/>
              <a:uFillTx/>
              <a:latin typeface="Arial"/>
            </a:endParaRPr>
          </a:p>
        </p:txBody>
      </p:sp>
      <p:sp>
        <p:nvSpPr>
          <p:cNvPr id="14" name="PlaceHolder 2"/>
          <p:cNvSpPr>
            <a:spLocks noGrp="1"/>
          </p:cNvSpPr>
          <p:nvPr>
            <p:ph/>
          </p:nvPr>
        </p:nvSpPr>
        <p:spPr>
          <a:xfrm>
            <a:off x="514440" y="1697040"/>
            <a:ext cx="5844960" cy="478800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An illustration is used with each strategy to demonstrate the effect of time decay on the total option premium involved in the position.</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The basic diagram in black shows the profit/loss scale on the left vertical axis. The horizontal zero in the middle is the break even point, not including commissions. Therefore, anything above that line indicates profits; anything below it, losses. The price of underlying instrument would be represented by a scale along the bottom, with lower prices to the left and higher prices to the right. “A,” “B,” and “C” in the diagrams indicate the strike price(s) involved.</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Arrows on the diagrams under the heading of “Pattern evolution” indicate what impact the decay of option prices with time has on the total position. The blue line reflects the situation with four months left until expiration; the red line, the status with one month left; and the green line, the situation at expiration, which is also reflected in the box at the top of each strategy.</a:t>
            </a:r>
            <a:endParaRPr b="0" lang="en-US" sz="1300" strike="noStrike" u="none">
              <a:solidFill>
                <a:srgbClr val="000000"/>
              </a:solidFill>
              <a:effectLst/>
              <a:uFillTx/>
              <a:latin typeface="Arial"/>
            </a:endParaRPr>
          </a:p>
        </p:txBody>
      </p:sp>
      <p:grpSp>
        <p:nvGrpSpPr>
          <p:cNvPr id="15" name=""/>
          <p:cNvGrpSpPr/>
          <p:nvPr/>
        </p:nvGrpSpPr>
        <p:grpSpPr>
          <a:xfrm>
            <a:off x="728640" y="4941720"/>
            <a:ext cx="5794200" cy="3811680"/>
            <a:chOff x="728640" y="4941720"/>
            <a:chExt cx="5794200" cy="3811680"/>
          </a:xfrm>
        </p:grpSpPr>
        <p:grpSp>
          <p:nvGrpSpPr>
            <p:cNvPr id="16" name=""/>
            <p:cNvGrpSpPr/>
            <p:nvPr/>
          </p:nvGrpSpPr>
          <p:grpSpPr>
            <a:xfrm>
              <a:off x="728640" y="5429160"/>
              <a:ext cx="3598920" cy="3324240"/>
              <a:chOff x="728640" y="5429160"/>
              <a:chExt cx="3598920" cy="3324240"/>
            </a:xfrm>
          </p:grpSpPr>
          <p:pic>
            <p:nvPicPr>
              <p:cNvPr id="17" name="" descr=""/>
              <p:cNvPicPr/>
              <p:nvPr/>
            </p:nvPicPr>
            <p:blipFill>
              <a:blip r:embed="rId1"/>
              <a:stretch/>
            </p:blipFill>
            <p:spPr>
              <a:xfrm>
                <a:off x="1297080" y="5429160"/>
                <a:ext cx="2979720" cy="2720880"/>
              </a:xfrm>
              <a:prstGeom prst="rect">
                <a:avLst/>
              </a:prstGeom>
              <a:noFill/>
              <a:ln w="0">
                <a:noFill/>
              </a:ln>
            </p:spPr>
          </p:pic>
          <p:sp>
            <p:nvSpPr>
              <p:cNvPr id="18" name=""/>
              <p:cNvSpPr/>
              <p:nvPr/>
            </p:nvSpPr>
            <p:spPr>
              <a:xfrm>
                <a:off x="1266840" y="6564240"/>
                <a:ext cx="113040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Break-even line</a:t>
                </a:r>
                <a:endParaRPr b="0" lang="en-US" sz="1000" strike="noStrike" u="none">
                  <a:solidFill>
                    <a:srgbClr val="000000"/>
                  </a:solidFill>
                  <a:effectLst/>
                  <a:uFillTx/>
                  <a:latin typeface="Times New Roman"/>
                </a:endParaRPr>
              </a:p>
            </p:txBody>
          </p:sp>
          <p:grpSp>
            <p:nvGrpSpPr>
              <p:cNvPr id="19" name=""/>
              <p:cNvGrpSpPr/>
              <p:nvPr/>
            </p:nvGrpSpPr>
            <p:grpSpPr>
              <a:xfrm>
                <a:off x="728640" y="5852520"/>
                <a:ext cx="506520" cy="1833480"/>
                <a:chOff x="728640" y="5852520"/>
                <a:chExt cx="506520" cy="1833480"/>
              </a:xfrm>
            </p:grpSpPr>
            <p:sp>
              <p:nvSpPr>
                <p:cNvPr id="20" name=""/>
                <p:cNvSpPr/>
                <p:nvPr/>
              </p:nvSpPr>
              <p:spPr>
                <a:xfrm rot="16200000">
                  <a:off x="223920" y="6614640"/>
                  <a:ext cx="1730160" cy="2923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Profit</a:t>
                  </a:r>
                  <a:endParaRPr b="0" lang="en-US" sz="1300" strike="noStrike" u="none">
                    <a:solidFill>
                      <a:srgbClr val="000000"/>
                    </a:solidFill>
                    <a:effectLst/>
                    <a:uFillTx/>
                    <a:latin typeface="Times New Roman"/>
                  </a:endParaRPr>
                </a:p>
              </p:txBody>
            </p:sp>
            <p:sp>
              <p:nvSpPr>
                <p:cNvPr id="21" name=""/>
                <p:cNvSpPr/>
                <p:nvPr/>
              </p:nvSpPr>
              <p:spPr>
                <a:xfrm rot="16200000">
                  <a:off x="-64440" y="6645960"/>
                  <a:ext cx="183348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Total price of option(s)</a:t>
                  </a:r>
                  <a:endParaRPr b="0" lang="en-US" sz="1000" strike="noStrike" u="none">
                    <a:solidFill>
                      <a:srgbClr val="000000"/>
                    </a:solidFill>
                    <a:effectLst/>
                    <a:uFillTx/>
                    <a:latin typeface="Times New Roman"/>
                  </a:endParaRPr>
                </a:p>
              </p:txBody>
            </p:sp>
          </p:grpSp>
          <p:sp>
            <p:nvSpPr>
              <p:cNvPr id="22" name=""/>
              <p:cNvSpPr/>
              <p:nvPr/>
            </p:nvSpPr>
            <p:spPr>
              <a:xfrm>
                <a:off x="2898720" y="721332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23" name=""/>
              <p:cNvSpPr/>
              <p:nvPr/>
            </p:nvSpPr>
            <p:spPr>
              <a:xfrm>
                <a:off x="4024440" y="6673680"/>
                <a:ext cx="30312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p:txBody>
          </p:sp>
          <p:grpSp>
            <p:nvGrpSpPr>
              <p:cNvPr id="24" name=""/>
              <p:cNvGrpSpPr/>
              <p:nvPr/>
            </p:nvGrpSpPr>
            <p:grpSpPr>
              <a:xfrm>
                <a:off x="1446120" y="8267400"/>
                <a:ext cx="2606760" cy="486000"/>
                <a:chOff x="1446120" y="8267400"/>
                <a:chExt cx="2606760" cy="486000"/>
              </a:xfrm>
            </p:grpSpPr>
            <p:sp>
              <p:nvSpPr>
                <p:cNvPr id="25" name=""/>
                <p:cNvSpPr/>
                <p:nvPr/>
              </p:nvSpPr>
              <p:spPr>
                <a:xfrm>
                  <a:off x="1778040" y="8461080"/>
                  <a:ext cx="1903320" cy="2923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Falling</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Rising</a:t>
                  </a:r>
                  <a:endParaRPr b="0" lang="en-US" sz="1300" strike="noStrike" u="none">
                    <a:solidFill>
                      <a:srgbClr val="000000"/>
                    </a:solidFill>
                    <a:effectLst/>
                    <a:uFillTx/>
                    <a:latin typeface="Times New Roman"/>
                  </a:endParaRPr>
                </a:p>
              </p:txBody>
            </p:sp>
            <p:sp>
              <p:nvSpPr>
                <p:cNvPr id="26" name=""/>
                <p:cNvSpPr/>
                <p:nvPr/>
              </p:nvSpPr>
              <p:spPr>
                <a:xfrm>
                  <a:off x="1446120" y="8267400"/>
                  <a:ext cx="2606760" cy="2923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Underlying instrument price</a:t>
                  </a:r>
                  <a:endParaRPr b="0" lang="en-US" sz="1300" strike="noStrike" u="none">
                    <a:solidFill>
                      <a:srgbClr val="000000"/>
                    </a:solidFill>
                    <a:effectLst/>
                    <a:uFillTx/>
                    <a:latin typeface="Times New Roman"/>
                  </a:endParaRPr>
                </a:p>
              </p:txBody>
            </p:sp>
          </p:grpSp>
          <p:sp>
            <p:nvSpPr>
              <p:cNvPr id="27" name=""/>
              <p:cNvSpPr/>
              <p:nvPr/>
            </p:nvSpPr>
            <p:spPr>
              <a:xfrm>
                <a:off x="3490920" y="8597520"/>
                <a:ext cx="75564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 name=""/>
              <p:cNvSpPr/>
              <p:nvPr/>
            </p:nvSpPr>
            <p:spPr>
              <a:xfrm flipH="1" flipV="1">
                <a:off x="1204560" y="8597160"/>
                <a:ext cx="755640" cy="1800"/>
              </a:xfrm>
              <a:prstGeom prst="line">
                <a:avLst/>
              </a:prstGeom>
              <a:ln w="9360">
                <a:solidFill>
                  <a:srgbClr val="000000"/>
                </a:solidFill>
                <a:miter/>
                <a:tailEnd len="med" type="triangle" w="me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9" name=""/>
              <p:cNvSpPr/>
              <p:nvPr/>
            </p:nvSpPr>
            <p:spPr>
              <a:xfrm flipV="1">
                <a:off x="1063440" y="5466960"/>
                <a:ext cx="0" cy="5623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 name=""/>
              <p:cNvSpPr/>
              <p:nvPr/>
            </p:nvSpPr>
            <p:spPr>
              <a:xfrm flipH="1">
                <a:off x="1063080" y="7506360"/>
                <a:ext cx="1800" cy="5619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1" name=""/>
            <p:cNvGrpSpPr/>
            <p:nvPr/>
          </p:nvGrpSpPr>
          <p:grpSpPr>
            <a:xfrm>
              <a:off x="4689360" y="4941720"/>
              <a:ext cx="1833480" cy="680760"/>
              <a:chOff x="4689360" y="4941720"/>
              <a:chExt cx="1833480" cy="680760"/>
            </a:xfrm>
          </p:grpSpPr>
          <p:pic>
            <p:nvPicPr>
              <p:cNvPr id="32" name="" descr=""/>
              <p:cNvPicPr/>
              <p:nvPr/>
            </p:nvPicPr>
            <p:blipFill>
              <a:blip r:embed="rId2"/>
              <a:stretch/>
            </p:blipFill>
            <p:spPr>
              <a:xfrm>
                <a:off x="4689360" y="5020920"/>
                <a:ext cx="493920" cy="514440"/>
              </a:xfrm>
              <a:prstGeom prst="rect">
                <a:avLst/>
              </a:prstGeom>
              <a:noFill/>
              <a:ln w="0">
                <a:noFill/>
              </a:ln>
            </p:spPr>
          </p:pic>
          <p:sp>
            <p:nvSpPr>
              <p:cNvPr id="33" name=""/>
              <p:cNvSpPr/>
              <p:nvPr/>
            </p:nvSpPr>
            <p:spPr>
              <a:xfrm>
                <a:off x="5133960" y="4941720"/>
                <a:ext cx="1388880" cy="680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4 mos. Left</a:t>
                </a:r>
                <a:endParaRPr b="0" lang="en-US" sz="1200" strike="noStrike" u="none">
                  <a:solidFill>
                    <a:srgbClr val="000000"/>
                  </a:solidFill>
                  <a:effectLst/>
                  <a:uFillTx/>
                  <a:latin typeface="Times New Roman"/>
                </a:endParaRPr>
              </a:p>
              <a:p>
                <a:pPr>
                  <a:lnSpc>
                    <a:spcPct val="100000"/>
                  </a:lnSpc>
                  <a:spcBef>
                    <a:spcPts val="1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1 mo. Left</a:t>
                </a:r>
                <a:endParaRPr b="0" lang="en-US" sz="1200" strike="noStrike" u="none">
                  <a:solidFill>
                    <a:srgbClr val="000000"/>
                  </a:solidFill>
                  <a:effectLst/>
                  <a:uFillTx/>
                  <a:latin typeface="Times New Roman"/>
                </a:endParaRPr>
              </a:p>
              <a:p>
                <a:pPr>
                  <a:lnSpc>
                    <a:spcPct val="100000"/>
                  </a:lnSpc>
                  <a:spcBef>
                    <a:spcPts val="1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At expiration</a:t>
                </a:r>
                <a:endParaRPr b="0" lang="en-US" sz="1200" strike="noStrike" u="none">
                  <a:solidFill>
                    <a:srgbClr val="000000"/>
                  </a:solidFill>
                  <a:effectLst/>
                  <a:uFillTx/>
                  <a:latin typeface="Times New Roman"/>
                </a:endParaRPr>
              </a:p>
            </p:txBody>
          </p:sp>
        </p:grpSp>
      </p:gr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6"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RATIO PUT</a:t>
            </a:r>
            <a:br>
              <a:rPr sz="2600"/>
            </a:br>
            <a:r>
              <a:rPr b="1" lang="en-US" sz="2600" strike="noStrike" u="none">
                <a:solidFill>
                  <a:srgbClr val="000000"/>
                </a:solidFill>
                <a:effectLst/>
                <a:uFillTx/>
                <a:latin typeface="Arial"/>
              </a:rPr>
              <a:t>SPREAD</a:t>
            </a:r>
            <a:endParaRPr b="1" lang="en-US" sz="2600" strike="noStrike" u="none">
              <a:solidFill>
                <a:srgbClr val="000000"/>
              </a:solidFill>
              <a:effectLst/>
              <a:uFillTx/>
              <a:latin typeface="Arial"/>
            </a:endParaRPr>
          </a:p>
        </p:txBody>
      </p:sp>
      <p:sp>
        <p:nvSpPr>
          <p:cNvPr id="297"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Usually entered when market is near B and you expect market to fall slightly but see a potential for sharp rise. One of the most common spreads, seldom done more than 1:3 (two excess shorts) because of downside risk.</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Maximum profit in amount of B – A – net cost of position (for put-vs.-put version), realized if market is at A at expiration.</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Loss limited on upside (to net cost of position in put-vs.-put version) but open-ended if market is at A at expiration.</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If market is at A, profits from option decay accelerate the most rapidly with passage of time. At B, you have greatest rate of loss accrual by decay of long option.</a:t>
            </a:r>
            <a:endParaRPr b="0" lang="en-US" sz="1300" strike="noStrike" u="none">
              <a:solidFill>
                <a:srgbClr val="000000"/>
              </a:solidFill>
              <a:effectLst/>
              <a:uFillTx/>
              <a:latin typeface="Arial"/>
            </a:endParaRPr>
          </a:p>
        </p:txBody>
      </p:sp>
      <p:sp>
        <p:nvSpPr>
          <p:cNvPr id="298"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18</a:t>
            </a:r>
            <a:endParaRPr b="0" lang="en-US" sz="5400" strike="noStrike" u="none">
              <a:solidFill>
                <a:srgbClr val="000000"/>
              </a:solidFill>
              <a:effectLst/>
              <a:uFillTx/>
              <a:latin typeface="Times New Roman"/>
            </a:endParaRPr>
          </a:p>
        </p:txBody>
      </p:sp>
      <p:sp>
        <p:nvSpPr>
          <p:cNvPr id="299" name=""/>
          <p:cNvSpPr/>
          <p:nvPr/>
        </p:nvSpPr>
        <p:spPr>
          <a:xfrm>
            <a:off x="833400" y="1519200"/>
            <a:ext cx="3148200" cy="106956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Precision</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put B, short puts A</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call B, short puts A, short instrument</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(All done to initial delta neutrality.)</a:t>
            </a:r>
            <a:endParaRPr b="0" lang="en-US" sz="1000" strike="noStrike" u="none">
              <a:solidFill>
                <a:srgbClr val="000000"/>
              </a:solidFill>
              <a:effectLst/>
              <a:uFillTx/>
              <a:latin typeface="Times New Roman"/>
            </a:endParaRPr>
          </a:p>
        </p:txBody>
      </p:sp>
      <p:grpSp>
        <p:nvGrpSpPr>
          <p:cNvPr id="300" name=""/>
          <p:cNvGrpSpPr/>
          <p:nvPr/>
        </p:nvGrpSpPr>
        <p:grpSpPr>
          <a:xfrm>
            <a:off x="4249800" y="685800"/>
            <a:ext cx="2098440" cy="2444760"/>
            <a:chOff x="4249800" y="685800"/>
            <a:chExt cx="2098440" cy="2444760"/>
          </a:xfrm>
        </p:grpSpPr>
        <p:sp>
          <p:nvSpPr>
            <p:cNvPr id="301"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302" name="" descr=""/>
            <p:cNvPicPr/>
            <p:nvPr/>
          </p:nvPicPr>
          <p:blipFill>
            <a:blip r:embed="rId1"/>
            <a:stretch/>
          </p:blipFill>
          <p:spPr>
            <a:xfrm>
              <a:off x="4348080" y="1100160"/>
              <a:ext cx="1873440" cy="1849320"/>
            </a:xfrm>
            <a:prstGeom prst="rect">
              <a:avLst/>
            </a:prstGeom>
            <a:noFill/>
            <a:ln w="0">
              <a:noFill/>
            </a:ln>
          </p:spPr>
        </p:pic>
        <p:sp>
          <p:nvSpPr>
            <p:cNvPr id="303" name=""/>
            <p:cNvSpPr/>
            <p:nvPr/>
          </p:nvSpPr>
          <p:spPr>
            <a:xfrm>
              <a:off x="5157720" y="110952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sp>
          <p:nvSpPr>
            <p:cNvPr id="304" name=""/>
            <p:cNvSpPr/>
            <p:nvPr/>
          </p:nvSpPr>
          <p:spPr>
            <a:xfrm>
              <a:off x="5671800" y="197640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B</a:t>
              </a:r>
              <a:endParaRPr b="0" lang="en-US" sz="1200" strike="noStrike" u="none">
                <a:solidFill>
                  <a:srgbClr val="000000"/>
                </a:solidFill>
                <a:effectLst/>
                <a:uFillTx/>
                <a:latin typeface="Times New Roman"/>
              </a:endParaRPr>
            </a:p>
          </p:txBody>
        </p:sp>
      </p:grpSp>
      <p:grpSp>
        <p:nvGrpSpPr>
          <p:cNvPr id="305" name=""/>
          <p:cNvGrpSpPr/>
          <p:nvPr/>
        </p:nvGrpSpPr>
        <p:grpSpPr>
          <a:xfrm>
            <a:off x="1379520" y="6897600"/>
            <a:ext cx="4075200" cy="1989360"/>
            <a:chOff x="1379520" y="6897600"/>
            <a:chExt cx="4075200" cy="1989360"/>
          </a:xfrm>
        </p:grpSpPr>
        <p:pic>
          <p:nvPicPr>
            <p:cNvPr id="306" name="" descr=""/>
            <p:cNvPicPr/>
            <p:nvPr/>
          </p:nvPicPr>
          <p:blipFill>
            <a:blip r:embed="rId2"/>
            <a:stretch/>
          </p:blipFill>
          <p:spPr>
            <a:xfrm>
              <a:off x="2521080" y="7104240"/>
              <a:ext cx="2933640" cy="1782720"/>
            </a:xfrm>
            <a:prstGeom prst="rect">
              <a:avLst/>
            </a:prstGeom>
            <a:noFill/>
            <a:ln w="0">
              <a:noFill/>
            </a:ln>
          </p:spPr>
        </p:pic>
        <p:sp>
          <p:nvSpPr>
            <p:cNvPr id="307"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308" name=""/>
            <p:cNvSpPr/>
            <p:nvPr/>
          </p:nvSpPr>
          <p:spPr>
            <a:xfrm>
              <a:off x="3408480" y="8110440"/>
              <a:ext cx="12193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sp>
          <p:nvSpPr>
            <p:cNvPr id="309" name=""/>
            <p:cNvSpPr/>
            <p:nvPr/>
          </p:nvSpPr>
          <p:spPr>
            <a:xfrm>
              <a:off x="3865680" y="689760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310" name=""/>
            <p:cNvSpPr/>
            <p:nvPr/>
          </p:nvSpPr>
          <p:spPr>
            <a:xfrm>
              <a:off x="4751640" y="7986600"/>
              <a:ext cx="3045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B</a:t>
              </a:r>
              <a:endParaRPr b="0" lang="en-US" sz="1000" strike="noStrike" u="none">
                <a:solidFill>
                  <a:srgbClr val="000000"/>
                </a:solidFill>
                <a:effectLst/>
                <a:uFillTx/>
                <a:latin typeface="Times New Roman"/>
              </a:endParaRPr>
            </a:p>
          </p:txBody>
        </p:sp>
        <p:sp>
          <p:nvSpPr>
            <p:cNvPr id="311"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2"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CALL RATIO</a:t>
            </a:r>
            <a:br>
              <a:rPr sz="2600"/>
            </a:br>
            <a:r>
              <a:rPr b="1" lang="en-US" sz="2600" strike="noStrike" u="none">
                <a:solidFill>
                  <a:srgbClr val="000000"/>
                </a:solidFill>
                <a:effectLst/>
                <a:uFillTx/>
                <a:latin typeface="Arial"/>
              </a:rPr>
              <a:t>BACKSPREAD</a:t>
            </a:r>
            <a:endParaRPr b="1" lang="en-US" sz="2600" strike="noStrike" u="none">
              <a:solidFill>
                <a:srgbClr val="000000"/>
              </a:solidFill>
              <a:effectLst/>
              <a:uFillTx/>
              <a:latin typeface="Arial"/>
            </a:endParaRPr>
          </a:p>
        </p:txBody>
      </p:sp>
      <p:sp>
        <p:nvSpPr>
          <p:cNvPr id="313"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Normally entered when market is near B and shows signs of increasing activity, with greater probability to upside (for example, if last major move was down, followed by stagnation).</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Profit limited on downside (to net credit taken in when position was set up in call-vs.-call version) but open-ended in rallying market.</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Maximum loss, in amount of B – A – initial credit, is realized if market is at B at expiration. This loss is less than for equivalent long straddle, the trade-off for the sacrificing profit potential on the downside.</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If market is at B, loss from decay will accelerate the most rapidly. Therefore, you may want to exit early if market is near B as you enter last month. At A, you have the greatest rate of profit accrual by decay of short option.</a:t>
            </a:r>
            <a:endParaRPr b="0" lang="en-US" sz="1300" strike="noStrike" u="none">
              <a:solidFill>
                <a:srgbClr val="000000"/>
              </a:solidFill>
              <a:effectLst/>
              <a:uFillTx/>
              <a:latin typeface="Arial"/>
            </a:endParaRPr>
          </a:p>
        </p:txBody>
      </p:sp>
      <p:sp>
        <p:nvSpPr>
          <p:cNvPr id="314"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19</a:t>
            </a:r>
            <a:endParaRPr b="0" lang="en-US" sz="5400" strike="noStrike" u="none">
              <a:solidFill>
                <a:srgbClr val="000000"/>
              </a:solidFill>
              <a:effectLst/>
              <a:uFillTx/>
              <a:latin typeface="Times New Roman"/>
            </a:endParaRPr>
          </a:p>
        </p:txBody>
      </p:sp>
      <p:sp>
        <p:nvSpPr>
          <p:cNvPr id="315" name=""/>
          <p:cNvSpPr/>
          <p:nvPr/>
        </p:nvSpPr>
        <p:spPr>
          <a:xfrm>
            <a:off x="781200" y="1519200"/>
            <a:ext cx="3200400" cy="106956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Precision</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call A, long calls B</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put A, long calls B, short instrument</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(All done to initial delta neutrality.)</a:t>
            </a:r>
            <a:endParaRPr b="0" lang="en-US" sz="1000" strike="noStrike" u="none">
              <a:solidFill>
                <a:srgbClr val="000000"/>
              </a:solidFill>
              <a:effectLst/>
              <a:uFillTx/>
              <a:latin typeface="Times New Roman"/>
            </a:endParaRPr>
          </a:p>
        </p:txBody>
      </p:sp>
      <p:grpSp>
        <p:nvGrpSpPr>
          <p:cNvPr id="316" name=""/>
          <p:cNvGrpSpPr/>
          <p:nvPr/>
        </p:nvGrpSpPr>
        <p:grpSpPr>
          <a:xfrm>
            <a:off x="4249800" y="685800"/>
            <a:ext cx="2098440" cy="2444760"/>
            <a:chOff x="4249800" y="685800"/>
            <a:chExt cx="2098440" cy="2444760"/>
          </a:xfrm>
        </p:grpSpPr>
        <p:sp>
          <p:nvSpPr>
            <p:cNvPr id="317"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318" name="" descr=""/>
            <p:cNvPicPr/>
            <p:nvPr/>
          </p:nvPicPr>
          <p:blipFill>
            <a:blip r:embed="rId1"/>
            <a:stretch/>
          </p:blipFill>
          <p:spPr>
            <a:xfrm>
              <a:off x="4410000" y="966960"/>
              <a:ext cx="1809720" cy="1855440"/>
            </a:xfrm>
            <a:prstGeom prst="rect">
              <a:avLst/>
            </a:prstGeom>
            <a:noFill/>
            <a:ln w="0">
              <a:noFill/>
            </a:ln>
          </p:spPr>
        </p:pic>
        <p:sp>
          <p:nvSpPr>
            <p:cNvPr id="319" name=""/>
            <p:cNvSpPr/>
            <p:nvPr/>
          </p:nvSpPr>
          <p:spPr>
            <a:xfrm>
              <a:off x="4738320" y="152892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sp>
          <p:nvSpPr>
            <p:cNvPr id="320" name=""/>
            <p:cNvSpPr/>
            <p:nvPr/>
          </p:nvSpPr>
          <p:spPr>
            <a:xfrm>
              <a:off x="5243400" y="237636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B</a:t>
              </a:r>
              <a:endParaRPr b="0" lang="en-US" sz="1200" strike="noStrike" u="none">
                <a:solidFill>
                  <a:srgbClr val="000000"/>
                </a:solidFill>
                <a:effectLst/>
                <a:uFillTx/>
                <a:latin typeface="Times New Roman"/>
              </a:endParaRPr>
            </a:p>
          </p:txBody>
        </p:sp>
      </p:grpSp>
      <p:grpSp>
        <p:nvGrpSpPr>
          <p:cNvPr id="321" name=""/>
          <p:cNvGrpSpPr/>
          <p:nvPr/>
        </p:nvGrpSpPr>
        <p:grpSpPr>
          <a:xfrm>
            <a:off x="1379520" y="7104240"/>
            <a:ext cx="3994200" cy="1805400"/>
            <a:chOff x="1379520" y="7104240"/>
            <a:chExt cx="3994200" cy="1805400"/>
          </a:xfrm>
        </p:grpSpPr>
        <p:sp>
          <p:nvSpPr>
            <p:cNvPr id="322"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323" name=""/>
            <p:cNvSpPr/>
            <p:nvPr/>
          </p:nvSpPr>
          <p:spPr>
            <a:xfrm>
              <a:off x="3389400" y="7634160"/>
              <a:ext cx="12193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sp>
          <p:nvSpPr>
            <p:cNvPr id="324" name=""/>
            <p:cNvSpPr/>
            <p:nvPr/>
          </p:nvSpPr>
          <p:spPr>
            <a:xfrm>
              <a:off x="2998800" y="760248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325" name=""/>
            <p:cNvSpPr/>
            <p:nvPr/>
          </p:nvSpPr>
          <p:spPr>
            <a:xfrm>
              <a:off x="3827520" y="866304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B</a:t>
              </a:r>
              <a:endParaRPr b="0" lang="en-US" sz="1000" strike="noStrike" u="none">
                <a:solidFill>
                  <a:srgbClr val="000000"/>
                </a:solidFill>
                <a:effectLst/>
                <a:uFillTx/>
                <a:latin typeface="Times New Roman"/>
              </a:endParaRPr>
            </a:p>
          </p:txBody>
        </p:sp>
        <p:sp>
          <p:nvSpPr>
            <p:cNvPr id="326"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pic>
          <p:nvPicPr>
            <p:cNvPr id="327" name="" descr=""/>
            <p:cNvPicPr/>
            <p:nvPr/>
          </p:nvPicPr>
          <p:blipFill>
            <a:blip r:embed="rId2"/>
            <a:stretch/>
          </p:blipFill>
          <p:spPr>
            <a:xfrm>
              <a:off x="2521080" y="7104240"/>
              <a:ext cx="2852640" cy="1685880"/>
            </a:xfrm>
            <a:prstGeom prst="rect">
              <a:avLst/>
            </a:prstGeom>
            <a:noFill/>
            <a:ln w="0">
              <a:noFill/>
            </a:ln>
          </p:spPr>
        </p:pic>
      </p:gr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8"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PUT RATIO BACKSPREAD</a:t>
            </a:r>
            <a:endParaRPr b="1" lang="en-US" sz="2600" strike="noStrike" u="none">
              <a:solidFill>
                <a:srgbClr val="000000"/>
              </a:solidFill>
              <a:effectLst/>
              <a:uFillTx/>
              <a:latin typeface="Arial"/>
            </a:endParaRPr>
          </a:p>
        </p:txBody>
      </p:sp>
      <p:sp>
        <p:nvSpPr>
          <p:cNvPr id="329"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Normally entered when market is near A and shows signs of increasing activity, with greater probability to downside (for example, if last major move was up, followed by stagnation).</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Profit limited on upside (to net credit taken in when position was set up in put-vs.-put version) but open-ended in collapsing market.</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Maximum loss, in amount of B – A – initial credit, realized if market is at A at expiration. This loss is less than for the equivalent long straddle, the trade-off for sacrificing profit potential on the upside.</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If market is at A, loss from decay will accelerate the most rapidly. Therefore, you may want to exit early if market is near A as you enter last month. At B, you have the greatest rate of profit accrual by decay of short option.</a:t>
            </a:r>
            <a:endParaRPr b="0" lang="en-US" sz="1300" strike="noStrike" u="none">
              <a:solidFill>
                <a:srgbClr val="000000"/>
              </a:solidFill>
              <a:effectLst/>
              <a:uFillTx/>
              <a:latin typeface="Arial"/>
            </a:endParaRPr>
          </a:p>
        </p:txBody>
      </p:sp>
      <p:sp>
        <p:nvSpPr>
          <p:cNvPr id="330"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20</a:t>
            </a:r>
            <a:endParaRPr b="0" lang="en-US" sz="5400" strike="noStrike" u="none">
              <a:solidFill>
                <a:srgbClr val="000000"/>
              </a:solidFill>
              <a:effectLst/>
              <a:uFillTx/>
              <a:latin typeface="Times New Roman"/>
            </a:endParaRPr>
          </a:p>
        </p:txBody>
      </p:sp>
      <p:sp>
        <p:nvSpPr>
          <p:cNvPr id="331" name=""/>
          <p:cNvSpPr/>
          <p:nvPr/>
        </p:nvSpPr>
        <p:spPr>
          <a:xfrm>
            <a:off x="639720" y="1519200"/>
            <a:ext cx="3341880" cy="106956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Precision</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put B, long puts A</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call B, long puts A, long instrument</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(All done to initial delta neutrality.)</a:t>
            </a:r>
            <a:endParaRPr b="0" lang="en-US" sz="1000" strike="noStrike" u="none">
              <a:solidFill>
                <a:srgbClr val="000000"/>
              </a:solidFill>
              <a:effectLst/>
              <a:uFillTx/>
              <a:latin typeface="Times New Roman"/>
            </a:endParaRPr>
          </a:p>
        </p:txBody>
      </p:sp>
      <p:grpSp>
        <p:nvGrpSpPr>
          <p:cNvPr id="332" name=""/>
          <p:cNvGrpSpPr/>
          <p:nvPr/>
        </p:nvGrpSpPr>
        <p:grpSpPr>
          <a:xfrm>
            <a:off x="4249800" y="685800"/>
            <a:ext cx="2098440" cy="2444760"/>
            <a:chOff x="4249800" y="685800"/>
            <a:chExt cx="2098440" cy="2444760"/>
          </a:xfrm>
        </p:grpSpPr>
        <p:sp>
          <p:nvSpPr>
            <p:cNvPr id="333"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334" name="" descr=""/>
            <p:cNvPicPr/>
            <p:nvPr/>
          </p:nvPicPr>
          <p:blipFill>
            <a:blip r:embed="rId1"/>
            <a:stretch/>
          </p:blipFill>
          <p:spPr>
            <a:xfrm>
              <a:off x="4343400" y="1004760"/>
              <a:ext cx="1901880" cy="1855800"/>
            </a:xfrm>
            <a:prstGeom prst="rect">
              <a:avLst/>
            </a:prstGeom>
            <a:noFill/>
            <a:ln w="0">
              <a:noFill/>
            </a:ln>
          </p:spPr>
        </p:pic>
        <p:sp>
          <p:nvSpPr>
            <p:cNvPr id="335" name=""/>
            <p:cNvSpPr/>
            <p:nvPr/>
          </p:nvSpPr>
          <p:spPr>
            <a:xfrm>
              <a:off x="5024160" y="233856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sp>
          <p:nvSpPr>
            <p:cNvPr id="336" name=""/>
            <p:cNvSpPr/>
            <p:nvPr/>
          </p:nvSpPr>
          <p:spPr>
            <a:xfrm>
              <a:off x="5690880" y="157644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B</a:t>
              </a:r>
              <a:endParaRPr b="0" lang="en-US" sz="1200" strike="noStrike" u="none">
                <a:solidFill>
                  <a:srgbClr val="000000"/>
                </a:solidFill>
                <a:effectLst/>
                <a:uFillTx/>
                <a:latin typeface="Times New Roman"/>
              </a:endParaRPr>
            </a:p>
          </p:txBody>
        </p:sp>
      </p:grpSp>
      <p:grpSp>
        <p:nvGrpSpPr>
          <p:cNvPr id="337" name=""/>
          <p:cNvGrpSpPr/>
          <p:nvPr/>
        </p:nvGrpSpPr>
        <p:grpSpPr>
          <a:xfrm>
            <a:off x="1379520" y="7104240"/>
            <a:ext cx="3975120" cy="1833840"/>
            <a:chOff x="1379520" y="7104240"/>
            <a:chExt cx="3975120" cy="1833840"/>
          </a:xfrm>
        </p:grpSpPr>
        <p:pic>
          <p:nvPicPr>
            <p:cNvPr id="338" name="" descr=""/>
            <p:cNvPicPr/>
            <p:nvPr/>
          </p:nvPicPr>
          <p:blipFill>
            <a:blip r:embed="rId2"/>
            <a:stretch/>
          </p:blipFill>
          <p:spPr>
            <a:xfrm>
              <a:off x="2521080" y="7104240"/>
              <a:ext cx="2833560" cy="1684080"/>
            </a:xfrm>
            <a:prstGeom prst="rect">
              <a:avLst/>
            </a:prstGeom>
            <a:noFill/>
            <a:ln w="0">
              <a:noFill/>
            </a:ln>
          </p:spPr>
        </p:pic>
        <p:sp>
          <p:nvSpPr>
            <p:cNvPr id="339"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340" name=""/>
            <p:cNvSpPr/>
            <p:nvPr/>
          </p:nvSpPr>
          <p:spPr>
            <a:xfrm>
              <a:off x="3436920" y="7624800"/>
              <a:ext cx="12193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sp>
          <p:nvSpPr>
            <p:cNvPr id="341" name=""/>
            <p:cNvSpPr/>
            <p:nvPr/>
          </p:nvSpPr>
          <p:spPr>
            <a:xfrm>
              <a:off x="3903840" y="8691480"/>
              <a:ext cx="3045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342" name=""/>
            <p:cNvSpPr/>
            <p:nvPr/>
          </p:nvSpPr>
          <p:spPr>
            <a:xfrm>
              <a:off x="4713480" y="7662960"/>
              <a:ext cx="3045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B</a:t>
              </a:r>
              <a:endParaRPr b="0" lang="en-US" sz="1000" strike="noStrike" u="none">
                <a:solidFill>
                  <a:srgbClr val="000000"/>
                </a:solidFill>
                <a:effectLst/>
                <a:uFillTx/>
                <a:latin typeface="Times New Roman"/>
              </a:endParaRPr>
            </a:p>
          </p:txBody>
        </p:sp>
        <p:sp>
          <p:nvSpPr>
            <p:cNvPr id="343"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4"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BOX OR</a:t>
            </a:r>
            <a:br>
              <a:rPr sz="2600"/>
            </a:br>
            <a:r>
              <a:rPr b="1" lang="en-US" sz="2600" strike="noStrike" u="none">
                <a:solidFill>
                  <a:srgbClr val="000000"/>
                </a:solidFill>
                <a:effectLst/>
                <a:uFillTx/>
                <a:latin typeface="Arial"/>
              </a:rPr>
              <a:t>CONVERSION</a:t>
            </a:r>
            <a:endParaRPr b="1" lang="en-US" sz="2600" strike="noStrike" u="none">
              <a:solidFill>
                <a:srgbClr val="000000"/>
              </a:solidFill>
              <a:effectLst/>
              <a:uFillTx/>
              <a:latin typeface="Arial"/>
            </a:endParaRPr>
          </a:p>
        </p:txBody>
      </p:sp>
      <p:sp>
        <p:nvSpPr>
          <p:cNvPr id="345"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300" strike="noStrike" u="none">
                <a:solidFill>
                  <a:srgbClr val="000000"/>
                </a:solidFill>
                <a:effectLst/>
                <a:uFillTx/>
                <a:latin typeface="Arial"/>
              </a:rPr>
              <a:t>These spreads are referred to as “locked trades” because their value at expiration is totally independent of the price of they underlying instrument. If you can buy them for less than that value or sell them for more, you will make a profit (ignoring commission costs).</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Occasionally, a market will get out of line enough to justify an initial entry into one of these positions. However, they are most commonly used to “lock” all or part of a portfolio by buying or selling to create the missing “legs” of the position. These are alternatives to closing out positions at possibly unfavorable prices.</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Long box:</a:t>
            </a:r>
            <a:r>
              <a:rPr b="0" lang="en-US" sz="1300" strike="noStrike" u="none">
                <a:solidFill>
                  <a:srgbClr val="000000"/>
                </a:solidFill>
                <a:effectLst/>
                <a:uFillTx/>
                <a:latin typeface="Arial"/>
              </a:rPr>
              <a:t> Long a bull spread, long a bear spread – that is, long call A, short call B, long put B, short put A. Value = B – A.</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Short box:</a:t>
            </a:r>
            <a:r>
              <a:rPr b="0" lang="en-US" sz="1300" strike="noStrike" u="none">
                <a:solidFill>
                  <a:srgbClr val="000000"/>
                </a:solidFill>
                <a:effectLst/>
                <a:uFillTx/>
                <a:latin typeface="Arial"/>
              </a:rPr>
              <a:t> Long call B, short call A, long put A, short put B. value = A – B.</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Long-instrument conversion:</a:t>
            </a:r>
            <a:r>
              <a:rPr b="0" lang="en-US" sz="1300" strike="noStrike" u="none">
                <a:solidFill>
                  <a:srgbClr val="000000"/>
                </a:solidFill>
                <a:effectLst/>
                <a:uFillTx/>
                <a:latin typeface="Arial"/>
              </a:rPr>
              <a:t> Long instrument, long put A, short call A. Value = 0. “Price” = instrument + put – A – call.</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Short-instrument conversion:</a:t>
            </a:r>
            <a:r>
              <a:rPr b="0" lang="en-US" sz="1300" strike="noStrike" u="none">
                <a:solidFill>
                  <a:srgbClr val="000000"/>
                </a:solidFill>
                <a:effectLst/>
                <a:uFillTx/>
                <a:latin typeface="Arial"/>
              </a:rPr>
              <a:t> Short instrument, long call A, short put A. Value = 0. “Price” = A + call – instrument – put.</a:t>
            </a:r>
            <a:endParaRPr b="0" lang="en-US" sz="1300" strike="noStrike" u="none">
              <a:solidFill>
                <a:srgbClr val="000000"/>
              </a:solidFill>
              <a:effectLst/>
              <a:uFillTx/>
              <a:latin typeface="Arial"/>
            </a:endParaRPr>
          </a:p>
        </p:txBody>
      </p:sp>
      <p:sp>
        <p:nvSpPr>
          <p:cNvPr id="346"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21</a:t>
            </a:r>
            <a:endParaRPr b="0" lang="en-US" sz="5400" strike="noStrike" u="none">
              <a:solidFill>
                <a:srgbClr val="000000"/>
              </a:solidFill>
              <a:effectLst/>
              <a:uFillTx/>
              <a:latin typeface="Times New Roman"/>
            </a:endParaRPr>
          </a:p>
        </p:txBody>
      </p:sp>
      <p:sp>
        <p:nvSpPr>
          <p:cNvPr id="347" name=""/>
          <p:cNvSpPr/>
          <p:nvPr/>
        </p:nvSpPr>
        <p:spPr>
          <a:xfrm>
            <a:off x="1220760" y="1519200"/>
            <a:ext cx="2760840" cy="45972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Locked trade</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grpSp>
        <p:nvGrpSpPr>
          <p:cNvPr id="348" name=""/>
          <p:cNvGrpSpPr/>
          <p:nvPr/>
        </p:nvGrpSpPr>
        <p:grpSpPr>
          <a:xfrm>
            <a:off x="4249800" y="685800"/>
            <a:ext cx="2098440" cy="2444760"/>
            <a:chOff x="4249800" y="685800"/>
            <a:chExt cx="2098440" cy="2444760"/>
          </a:xfrm>
        </p:grpSpPr>
        <p:sp>
          <p:nvSpPr>
            <p:cNvPr id="349"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350" name="" descr=""/>
            <p:cNvPicPr/>
            <p:nvPr/>
          </p:nvPicPr>
          <p:blipFill>
            <a:blip r:embed="rId1"/>
            <a:stretch/>
          </p:blipFill>
          <p:spPr>
            <a:xfrm>
              <a:off x="4381560" y="1042920"/>
              <a:ext cx="1809720" cy="1855800"/>
            </a:xfrm>
            <a:prstGeom prst="rect">
              <a:avLst/>
            </a:prstGeom>
            <a:noFill/>
            <a:ln w="0">
              <a:noFill/>
            </a:ln>
          </p:spPr>
        </p:pic>
        <p:sp>
          <p:nvSpPr>
            <p:cNvPr id="351" name=""/>
            <p:cNvSpPr/>
            <p:nvPr/>
          </p:nvSpPr>
          <p:spPr>
            <a:xfrm>
              <a:off x="4614480" y="160488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sp>
          <p:nvSpPr>
            <p:cNvPr id="352" name=""/>
            <p:cNvSpPr/>
            <p:nvPr/>
          </p:nvSpPr>
          <p:spPr>
            <a:xfrm>
              <a:off x="5567040" y="160488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B</a:t>
              </a:r>
              <a:endParaRPr b="0" lang="en-US" sz="12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1162080" y="580680"/>
            <a:ext cx="282888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LONG FUTURES</a:t>
            </a:r>
            <a:endParaRPr b="1" lang="en-US" sz="2600" strike="noStrike" u="none">
              <a:solidFill>
                <a:srgbClr val="000000"/>
              </a:solidFill>
              <a:effectLst/>
              <a:uFillTx/>
              <a:latin typeface="Arial"/>
            </a:endParaRPr>
          </a:p>
        </p:txBody>
      </p:sp>
      <p:sp>
        <p:nvSpPr>
          <p:cNvPr id="35"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When you are bullish on the market and uncertain about volatility. You will not be affected by volatility changing. However, if you have an opinion on volatility and that opinion turns out to be correct, one of the other strategies may have greater profit potential and/or less risk.</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Profit increases as market rises. Profit is based strictly on the difference between the exit price and the entry price.</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 </a:t>
            </a:r>
            <a:r>
              <a:rPr b="0" lang="en-US" sz="1300" strike="noStrike" u="none">
                <a:solidFill>
                  <a:srgbClr val="000000"/>
                </a:solidFill>
                <a:effectLst/>
                <a:uFillTx/>
                <a:latin typeface="Arial"/>
              </a:rPr>
              <a:t>Loss increases as market falls. Loss is based strictly on the difference between the exit price and the entry price.</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None.</a:t>
            </a:r>
            <a:endParaRPr b="0" lang="en-US" sz="1300" strike="noStrike" u="none">
              <a:solidFill>
                <a:srgbClr val="000000"/>
              </a:solidFill>
              <a:effectLst/>
              <a:uFillTx/>
              <a:latin typeface="Arial"/>
            </a:endParaRPr>
          </a:p>
        </p:txBody>
      </p:sp>
      <p:sp>
        <p:nvSpPr>
          <p:cNvPr id="36"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1</a:t>
            </a:r>
            <a:endParaRPr b="0" lang="en-US" sz="5400" strike="noStrike" u="none">
              <a:solidFill>
                <a:srgbClr val="000000"/>
              </a:solidFill>
              <a:effectLst/>
              <a:uFillTx/>
              <a:latin typeface="Times New Roman"/>
            </a:endParaRPr>
          </a:p>
        </p:txBody>
      </p:sp>
      <p:sp>
        <p:nvSpPr>
          <p:cNvPr id="37" name=""/>
          <p:cNvSpPr/>
          <p:nvPr/>
        </p:nvSpPr>
        <p:spPr>
          <a:xfrm>
            <a:off x="1220760" y="1519200"/>
            <a:ext cx="2760840" cy="73404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Directional</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call A, short put A</a:t>
            </a:r>
            <a:endParaRPr b="0" lang="en-US" sz="1200" strike="noStrike" u="none">
              <a:solidFill>
                <a:srgbClr val="000000"/>
              </a:solidFill>
              <a:effectLst/>
              <a:uFillTx/>
              <a:latin typeface="Times New Roman"/>
            </a:endParaRPr>
          </a:p>
        </p:txBody>
      </p:sp>
      <p:grpSp>
        <p:nvGrpSpPr>
          <p:cNvPr id="38" name=""/>
          <p:cNvGrpSpPr/>
          <p:nvPr/>
        </p:nvGrpSpPr>
        <p:grpSpPr>
          <a:xfrm>
            <a:off x="4249800" y="685800"/>
            <a:ext cx="2098440" cy="2444760"/>
            <a:chOff x="4249800" y="685800"/>
            <a:chExt cx="2098440" cy="2444760"/>
          </a:xfrm>
        </p:grpSpPr>
        <p:sp>
          <p:nvSpPr>
            <p:cNvPr id="39"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40" name="" descr=""/>
            <p:cNvPicPr/>
            <p:nvPr/>
          </p:nvPicPr>
          <p:blipFill>
            <a:blip r:embed="rId1"/>
            <a:stretch/>
          </p:blipFill>
          <p:spPr>
            <a:xfrm>
              <a:off x="4405320" y="930240"/>
              <a:ext cx="1847880" cy="1870200"/>
            </a:xfrm>
            <a:prstGeom prst="rect">
              <a:avLst/>
            </a:prstGeom>
            <a:noFill/>
            <a:ln w="0">
              <a:noFill/>
            </a:ln>
          </p:spPr>
        </p:pic>
        <p:sp>
          <p:nvSpPr>
            <p:cNvPr id="41" name=""/>
            <p:cNvSpPr/>
            <p:nvPr/>
          </p:nvSpPr>
          <p:spPr>
            <a:xfrm>
              <a:off x="5319360" y="183348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grpSp>
      <p:grpSp>
        <p:nvGrpSpPr>
          <p:cNvPr id="42" name=""/>
          <p:cNvGrpSpPr/>
          <p:nvPr/>
        </p:nvGrpSpPr>
        <p:grpSpPr>
          <a:xfrm>
            <a:off x="1379520" y="7107120"/>
            <a:ext cx="3882960" cy="1685880"/>
            <a:chOff x="1379520" y="7107120"/>
            <a:chExt cx="3882960" cy="1685880"/>
          </a:xfrm>
        </p:grpSpPr>
        <p:pic>
          <p:nvPicPr>
            <p:cNvPr id="43" name="" descr=""/>
            <p:cNvPicPr/>
            <p:nvPr/>
          </p:nvPicPr>
          <p:blipFill>
            <a:blip r:embed="rId2"/>
            <a:stretch/>
          </p:blipFill>
          <p:spPr>
            <a:xfrm>
              <a:off x="2521080" y="7107120"/>
              <a:ext cx="2741400" cy="1685880"/>
            </a:xfrm>
            <a:prstGeom prst="rect">
              <a:avLst/>
            </a:prstGeom>
            <a:noFill/>
            <a:ln w="0">
              <a:noFill/>
            </a:ln>
          </p:spPr>
        </p:pic>
        <p:sp>
          <p:nvSpPr>
            <p:cNvPr id="44"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45" name=""/>
            <p:cNvSpPr/>
            <p:nvPr/>
          </p:nvSpPr>
          <p:spPr>
            <a:xfrm>
              <a:off x="2633760" y="7421400"/>
              <a:ext cx="14097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No decay with time</a:t>
              </a:r>
              <a:endParaRPr b="0" lang="en-US" sz="1000" strike="noStrike" u="none">
                <a:solidFill>
                  <a:srgbClr val="000000"/>
                </a:solidFill>
                <a:effectLst/>
                <a:uFillTx/>
                <a:latin typeface="Times New Roman"/>
              </a:endParaRPr>
            </a:p>
          </p:txBody>
        </p:sp>
        <p:sp>
          <p:nvSpPr>
            <p:cNvPr id="46" name=""/>
            <p:cNvSpPr/>
            <p:nvPr/>
          </p:nvSpPr>
          <p:spPr>
            <a:xfrm>
              <a:off x="3699000" y="798516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47"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810720" y="580680"/>
            <a:ext cx="317988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SHORT FUTURES</a:t>
            </a:r>
            <a:endParaRPr b="1" lang="en-US" sz="2600" strike="noStrike" u="none">
              <a:solidFill>
                <a:srgbClr val="000000"/>
              </a:solidFill>
              <a:effectLst/>
              <a:uFillTx/>
              <a:latin typeface="Arial"/>
            </a:endParaRPr>
          </a:p>
        </p:txBody>
      </p:sp>
      <p:sp>
        <p:nvSpPr>
          <p:cNvPr id="49"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When you are bearish on the market and uncertain about volatility. You will not be affected by volatility changing. However, if you have an opinion on volatility and that opinion turns out to be correct, one of the other strategies may have greater profit potential and/or less risk.</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Profit increases as market falls. Profit is based strictly on the difference between the entry price and the exit price.</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Loss increases as market rises. Loss is based strictly on the difference between the entry price and the exit price.</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None</a:t>
            </a:r>
            <a:endParaRPr b="0" lang="en-US" sz="1300" strike="noStrike" u="none">
              <a:solidFill>
                <a:srgbClr val="000000"/>
              </a:solidFill>
              <a:effectLst/>
              <a:uFillTx/>
              <a:latin typeface="Arial"/>
            </a:endParaRPr>
          </a:p>
        </p:txBody>
      </p:sp>
      <p:sp>
        <p:nvSpPr>
          <p:cNvPr id="50"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2</a:t>
            </a:r>
            <a:endParaRPr b="0" lang="en-US" sz="5400" strike="noStrike" u="none">
              <a:solidFill>
                <a:srgbClr val="000000"/>
              </a:solidFill>
              <a:effectLst/>
              <a:uFillTx/>
              <a:latin typeface="Times New Roman"/>
            </a:endParaRPr>
          </a:p>
        </p:txBody>
      </p:sp>
      <p:sp>
        <p:nvSpPr>
          <p:cNvPr id="51" name=""/>
          <p:cNvSpPr/>
          <p:nvPr/>
        </p:nvSpPr>
        <p:spPr>
          <a:xfrm>
            <a:off x="1220760" y="1519200"/>
            <a:ext cx="2760840" cy="73404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Directional</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put A, short call A</a:t>
            </a:r>
            <a:endParaRPr b="0" lang="en-US" sz="1200" strike="noStrike" u="none">
              <a:solidFill>
                <a:srgbClr val="000000"/>
              </a:solidFill>
              <a:effectLst/>
              <a:uFillTx/>
              <a:latin typeface="Times New Roman"/>
            </a:endParaRPr>
          </a:p>
        </p:txBody>
      </p:sp>
      <p:grpSp>
        <p:nvGrpSpPr>
          <p:cNvPr id="52" name=""/>
          <p:cNvGrpSpPr/>
          <p:nvPr/>
        </p:nvGrpSpPr>
        <p:grpSpPr>
          <a:xfrm>
            <a:off x="4249800" y="685800"/>
            <a:ext cx="2098440" cy="2444760"/>
            <a:chOff x="4249800" y="685800"/>
            <a:chExt cx="2098440" cy="2444760"/>
          </a:xfrm>
        </p:grpSpPr>
        <p:grpSp>
          <p:nvGrpSpPr>
            <p:cNvPr id="53" name=""/>
            <p:cNvGrpSpPr/>
            <p:nvPr/>
          </p:nvGrpSpPr>
          <p:grpSpPr>
            <a:xfrm>
              <a:off x="4249800" y="685800"/>
              <a:ext cx="2098440" cy="2444760"/>
              <a:chOff x="4249800" y="685800"/>
              <a:chExt cx="2098440" cy="2444760"/>
            </a:xfrm>
          </p:grpSpPr>
          <p:sp>
            <p:nvSpPr>
              <p:cNvPr id="54"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55" name="" descr=""/>
              <p:cNvPicPr/>
              <p:nvPr/>
            </p:nvPicPr>
            <p:blipFill>
              <a:blip r:embed="rId1"/>
              <a:stretch/>
            </p:blipFill>
            <p:spPr>
              <a:xfrm>
                <a:off x="4352760" y="938160"/>
                <a:ext cx="1819440" cy="1866960"/>
              </a:xfrm>
              <a:prstGeom prst="rect">
                <a:avLst/>
              </a:prstGeom>
              <a:noFill/>
              <a:ln w="0">
                <a:noFill/>
              </a:ln>
            </p:spPr>
          </p:pic>
        </p:grpSp>
        <p:sp>
          <p:nvSpPr>
            <p:cNvPr id="56" name=""/>
            <p:cNvSpPr/>
            <p:nvPr/>
          </p:nvSpPr>
          <p:spPr>
            <a:xfrm>
              <a:off x="5425920" y="158580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grpSp>
      <p:grpSp>
        <p:nvGrpSpPr>
          <p:cNvPr id="57" name=""/>
          <p:cNvGrpSpPr/>
          <p:nvPr/>
        </p:nvGrpSpPr>
        <p:grpSpPr>
          <a:xfrm>
            <a:off x="1379520" y="7104240"/>
            <a:ext cx="3865680" cy="1674720"/>
            <a:chOff x="1379520" y="7104240"/>
            <a:chExt cx="3865680" cy="1674720"/>
          </a:xfrm>
        </p:grpSpPr>
        <p:pic>
          <p:nvPicPr>
            <p:cNvPr id="58" name="" descr=""/>
            <p:cNvPicPr/>
            <p:nvPr/>
          </p:nvPicPr>
          <p:blipFill>
            <a:blip r:embed="rId2"/>
            <a:stretch/>
          </p:blipFill>
          <p:spPr>
            <a:xfrm>
              <a:off x="2521080" y="7104240"/>
              <a:ext cx="2724120" cy="1674720"/>
            </a:xfrm>
            <a:prstGeom prst="rect">
              <a:avLst/>
            </a:prstGeom>
            <a:noFill/>
            <a:ln w="0">
              <a:noFill/>
            </a:ln>
          </p:spPr>
        </p:pic>
        <p:sp>
          <p:nvSpPr>
            <p:cNvPr id="59"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60" name=""/>
            <p:cNvSpPr/>
            <p:nvPr/>
          </p:nvSpPr>
          <p:spPr>
            <a:xfrm>
              <a:off x="2678040" y="8005680"/>
              <a:ext cx="158940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No decay with time</a:t>
              </a:r>
              <a:endParaRPr b="0" lang="en-US" sz="1000" strike="noStrike" u="none">
                <a:solidFill>
                  <a:srgbClr val="000000"/>
                </a:solidFill>
                <a:effectLst/>
                <a:uFillTx/>
                <a:latin typeface="Times New Roman"/>
              </a:endParaRPr>
            </a:p>
          </p:txBody>
        </p:sp>
        <p:sp>
          <p:nvSpPr>
            <p:cNvPr id="61" name=""/>
            <p:cNvSpPr/>
            <p:nvPr/>
          </p:nvSpPr>
          <p:spPr>
            <a:xfrm>
              <a:off x="3946680" y="7719840"/>
              <a:ext cx="3045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62"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1039680" y="580680"/>
            <a:ext cx="295128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SYNTHETIC LONG FUTURES </a:t>
            </a:r>
            <a:r>
              <a:rPr b="1" lang="en-US" sz="2000" strike="noStrike" u="none">
                <a:solidFill>
                  <a:srgbClr val="000000"/>
                </a:solidFill>
                <a:effectLst/>
                <a:uFillTx/>
                <a:latin typeface="Arial"/>
              </a:rPr>
              <a:t>(SPLIT STRIKE)</a:t>
            </a:r>
            <a:endParaRPr b="1" lang="en-US" sz="2000" strike="noStrike" u="none">
              <a:solidFill>
                <a:srgbClr val="000000"/>
              </a:solidFill>
              <a:effectLst/>
              <a:uFillTx/>
              <a:latin typeface="Arial"/>
            </a:endParaRPr>
          </a:p>
        </p:txBody>
      </p:sp>
      <p:sp>
        <p:nvSpPr>
          <p:cNvPr id="64"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When you are bullish on the market and uncertain about volatility. Normally this position is initiated as a follow-up to another strategy. Its risk/reward is the same as a LONG FUTURES except that there is a flat area of little or no gain/loss.</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Profit increases as market rises past the long call. Profit at expiration is exercise price of B plus or minus price received or paid to initiate position.</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Loss increases as market falls past the short put. Loss at expiration is open-ended and is based on the exercise price of A plus or minus price received or paid to initiate position.</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Depending on the underlying futures, time decay works for you (if futures are lower) or against you (if futures are higher).</a:t>
            </a:r>
            <a:endParaRPr b="0" lang="en-US" sz="1300" strike="noStrike" u="none">
              <a:solidFill>
                <a:srgbClr val="000000"/>
              </a:solidFill>
              <a:effectLst/>
              <a:uFillTx/>
              <a:latin typeface="Arial"/>
            </a:endParaRPr>
          </a:p>
        </p:txBody>
      </p:sp>
      <p:sp>
        <p:nvSpPr>
          <p:cNvPr id="65"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3</a:t>
            </a:r>
            <a:endParaRPr b="0" lang="en-US" sz="5400" strike="noStrike" u="none">
              <a:solidFill>
                <a:srgbClr val="000000"/>
              </a:solidFill>
              <a:effectLst/>
              <a:uFillTx/>
              <a:latin typeface="Times New Roman"/>
            </a:endParaRPr>
          </a:p>
        </p:txBody>
      </p:sp>
      <p:sp>
        <p:nvSpPr>
          <p:cNvPr id="66" name=""/>
          <p:cNvSpPr/>
          <p:nvPr/>
        </p:nvSpPr>
        <p:spPr>
          <a:xfrm>
            <a:off x="1220760" y="1519200"/>
            <a:ext cx="2760840" cy="642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Directional</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call B, short put A</a:t>
            </a:r>
            <a:endParaRPr b="0" lang="en-US" sz="1200" strike="noStrike" u="none">
              <a:solidFill>
                <a:srgbClr val="000000"/>
              </a:solidFill>
              <a:effectLst/>
              <a:uFillTx/>
              <a:latin typeface="Times New Roman"/>
            </a:endParaRPr>
          </a:p>
        </p:txBody>
      </p:sp>
      <p:grpSp>
        <p:nvGrpSpPr>
          <p:cNvPr id="67" name=""/>
          <p:cNvGrpSpPr/>
          <p:nvPr/>
        </p:nvGrpSpPr>
        <p:grpSpPr>
          <a:xfrm>
            <a:off x="4249800" y="685800"/>
            <a:ext cx="2098440" cy="2444760"/>
            <a:chOff x="4249800" y="685800"/>
            <a:chExt cx="2098440" cy="2444760"/>
          </a:xfrm>
        </p:grpSpPr>
        <p:sp>
          <p:nvSpPr>
            <p:cNvPr id="68"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69" name="" descr=""/>
            <p:cNvPicPr/>
            <p:nvPr/>
          </p:nvPicPr>
          <p:blipFill>
            <a:blip r:embed="rId1"/>
            <a:stretch/>
          </p:blipFill>
          <p:spPr>
            <a:xfrm>
              <a:off x="4429080" y="995400"/>
              <a:ext cx="1809720" cy="1855800"/>
            </a:xfrm>
            <a:prstGeom prst="rect">
              <a:avLst/>
            </a:prstGeom>
            <a:noFill/>
            <a:ln w="0">
              <a:noFill/>
            </a:ln>
          </p:spPr>
        </p:pic>
        <p:sp>
          <p:nvSpPr>
            <p:cNvPr id="70" name=""/>
            <p:cNvSpPr/>
            <p:nvPr/>
          </p:nvSpPr>
          <p:spPr>
            <a:xfrm>
              <a:off x="5043240" y="193824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sp>
          <p:nvSpPr>
            <p:cNvPr id="71" name=""/>
            <p:cNvSpPr/>
            <p:nvPr/>
          </p:nvSpPr>
          <p:spPr>
            <a:xfrm>
              <a:off x="5557680" y="193824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B</a:t>
              </a:r>
              <a:endParaRPr b="0" lang="en-US" sz="1200" strike="noStrike" u="none">
                <a:solidFill>
                  <a:srgbClr val="000000"/>
                </a:solidFill>
                <a:effectLst/>
                <a:uFillTx/>
                <a:latin typeface="Times New Roman"/>
              </a:endParaRPr>
            </a:p>
          </p:txBody>
        </p:sp>
      </p:grpSp>
      <p:grpSp>
        <p:nvGrpSpPr>
          <p:cNvPr id="72" name=""/>
          <p:cNvGrpSpPr/>
          <p:nvPr/>
        </p:nvGrpSpPr>
        <p:grpSpPr>
          <a:xfrm>
            <a:off x="1379520" y="7104240"/>
            <a:ext cx="3865680" cy="1674720"/>
            <a:chOff x="1379520" y="7104240"/>
            <a:chExt cx="3865680" cy="1674720"/>
          </a:xfrm>
        </p:grpSpPr>
        <p:pic>
          <p:nvPicPr>
            <p:cNvPr id="73" name="" descr=""/>
            <p:cNvPicPr/>
            <p:nvPr/>
          </p:nvPicPr>
          <p:blipFill>
            <a:blip r:embed="rId2"/>
            <a:stretch/>
          </p:blipFill>
          <p:spPr>
            <a:xfrm>
              <a:off x="2521080" y="7104240"/>
              <a:ext cx="2724120" cy="1674720"/>
            </a:xfrm>
            <a:prstGeom prst="rect">
              <a:avLst/>
            </a:prstGeom>
            <a:noFill/>
            <a:ln w="0">
              <a:noFill/>
            </a:ln>
          </p:spPr>
        </p:pic>
        <p:sp>
          <p:nvSpPr>
            <p:cNvPr id="74"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75" name=""/>
            <p:cNvSpPr/>
            <p:nvPr/>
          </p:nvSpPr>
          <p:spPr>
            <a:xfrm>
              <a:off x="2637000" y="7310520"/>
              <a:ext cx="12189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sp>
          <p:nvSpPr>
            <p:cNvPr id="76" name=""/>
            <p:cNvSpPr/>
            <p:nvPr/>
          </p:nvSpPr>
          <p:spPr>
            <a:xfrm>
              <a:off x="3027600" y="7682040"/>
              <a:ext cx="3045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77" name=""/>
            <p:cNvSpPr/>
            <p:nvPr/>
          </p:nvSpPr>
          <p:spPr>
            <a:xfrm>
              <a:off x="4065840" y="7948440"/>
              <a:ext cx="3045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B</a:t>
              </a:r>
              <a:endParaRPr b="0" lang="en-US" sz="1000" strike="noStrike" u="none">
                <a:solidFill>
                  <a:srgbClr val="000000"/>
                </a:solidFill>
                <a:effectLst/>
                <a:uFillTx/>
                <a:latin typeface="Times New Roman"/>
              </a:endParaRPr>
            </a:p>
          </p:txBody>
        </p:sp>
        <p:sp>
          <p:nvSpPr>
            <p:cNvPr id="78"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987120" y="580680"/>
            <a:ext cx="300348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SYNTHETIC SHORT FUTURES </a:t>
            </a:r>
            <a:r>
              <a:rPr b="1" lang="en-US" sz="2000" strike="noStrike" u="none">
                <a:solidFill>
                  <a:srgbClr val="000000"/>
                </a:solidFill>
                <a:effectLst/>
                <a:uFillTx/>
                <a:latin typeface="Arial"/>
              </a:rPr>
              <a:t>(SPLIT STRIKE)</a:t>
            </a:r>
            <a:endParaRPr b="1" lang="en-US" sz="2000" strike="noStrike" u="none">
              <a:solidFill>
                <a:srgbClr val="000000"/>
              </a:solidFill>
              <a:effectLst/>
              <a:uFillTx/>
              <a:latin typeface="Arial"/>
            </a:endParaRPr>
          </a:p>
        </p:txBody>
      </p:sp>
      <p:sp>
        <p:nvSpPr>
          <p:cNvPr id="80"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When you are bearish on the market and uncertain about volatility. Normally this position is initiated as a follow-up to another strategy. Its risk/reward is the same as a SHORT FUTURES except that there is a flat area of little or no gain/loss.</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Profit increases as market falls past the long put. Profit at expiration is exercise price of A plus or minus price received or paid to initiate position.</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Loss increases as market rises past the short call. Loss at expiration is exercise price of B plus or minus price received or paid to initiate position.</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Depending on the underlying futures, time decay works for you (if futures are higher) or against you (if futures are lower).</a:t>
            </a:r>
            <a:endParaRPr b="0" lang="en-US" sz="1300" strike="noStrike" u="none">
              <a:solidFill>
                <a:srgbClr val="000000"/>
              </a:solidFill>
              <a:effectLst/>
              <a:uFillTx/>
              <a:latin typeface="Arial"/>
            </a:endParaRPr>
          </a:p>
        </p:txBody>
      </p:sp>
      <p:sp>
        <p:nvSpPr>
          <p:cNvPr id="81"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4</a:t>
            </a:r>
            <a:endParaRPr b="0" lang="en-US" sz="5400" strike="noStrike" u="none">
              <a:solidFill>
                <a:srgbClr val="000000"/>
              </a:solidFill>
              <a:effectLst/>
              <a:uFillTx/>
              <a:latin typeface="Times New Roman"/>
            </a:endParaRPr>
          </a:p>
        </p:txBody>
      </p:sp>
      <p:sp>
        <p:nvSpPr>
          <p:cNvPr id="82" name=""/>
          <p:cNvSpPr/>
          <p:nvPr/>
        </p:nvSpPr>
        <p:spPr>
          <a:xfrm>
            <a:off x="1220760" y="1519200"/>
            <a:ext cx="2760840" cy="642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Directional</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put A, short call B</a:t>
            </a:r>
            <a:endParaRPr b="0" lang="en-US" sz="1200" strike="noStrike" u="none">
              <a:solidFill>
                <a:srgbClr val="000000"/>
              </a:solidFill>
              <a:effectLst/>
              <a:uFillTx/>
              <a:latin typeface="Times New Roman"/>
            </a:endParaRPr>
          </a:p>
        </p:txBody>
      </p:sp>
      <p:grpSp>
        <p:nvGrpSpPr>
          <p:cNvPr id="83" name=""/>
          <p:cNvGrpSpPr/>
          <p:nvPr/>
        </p:nvGrpSpPr>
        <p:grpSpPr>
          <a:xfrm>
            <a:off x="4249800" y="685800"/>
            <a:ext cx="2098440" cy="2444760"/>
            <a:chOff x="4249800" y="685800"/>
            <a:chExt cx="2098440" cy="2444760"/>
          </a:xfrm>
        </p:grpSpPr>
        <p:sp>
          <p:nvSpPr>
            <p:cNvPr id="84"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85" name="" descr=""/>
            <p:cNvPicPr/>
            <p:nvPr/>
          </p:nvPicPr>
          <p:blipFill>
            <a:blip r:embed="rId1"/>
            <a:stretch/>
          </p:blipFill>
          <p:spPr>
            <a:xfrm>
              <a:off x="4390920" y="976320"/>
              <a:ext cx="1809720" cy="1855800"/>
            </a:xfrm>
            <a:prstGeom prst="rect">
              <a:avLst/>
            </a:prstGeom>
            <a:noFill/>
            <a:ln w="0">
              <a:noFill/>
            </a:ln>
          </p:spPr>
        </p:pic>
        <p:sp>
          <p:nvSpPr>
            <p:cNvPr id="86" name=""/>
            <p:cNvSpPr/>
            <p:nvPr/>
          </p:nvSpPr>
          <p:spPr>
            <a:xfrm>
              <a:off x="4824360" y="187164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sp>
          <p:nvSpPr>
            <p:cNvPr id="87" name=""/>
            <p:cNvSpPr/>
            <p:nvPr/>
          </p:nvSpPr>
          <p:spPr>
            <a:xfrm>
              <a:off x="5338440" y="187164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B</a:t>
              </a:r>
              <a:endParaRPr b="0" lang="en-US" sz="1200" strike="noStrike" u="none">
                <a:solidFill>
                  <a:srgbClr val="000000"/>
                </a:solidFill>
                <a:effectLst/>
                <a:uFillTx/>
                <a:latin typeface="Times New Roman"/>
              </a:endParaRPr>
            </a:p>
          </p:txBody>
        </p:sp>
      </p:grpSp>
      <p:grpSp>
        <p:nvGrpSpPr>
          <p:cNvPr id="88" name=""/>
          <p:cNvGrpSpPr/>
          <p:nvPr/>
        </p:nvGrpSpPr>
        <p:grpSpPr>
          <a:xfrm>
            <a:off x="1379520" y="7104240"/>
            <a:ext cx="3865680" cy="1674720"/>
            <a:chOff x="1379520" y="7104240"/>
            <a:chExt cx="3865680" cy="1674720"/>
          </a:xfrm>
        </p:grpSpPr>
        <p:pic>
          <p:nvPicPr>
            <p:cNvPr id="89" name="" descr=""/>
            <p:cNvPicPr/>
            <p:nvPr/>
          </p:nvPicPr>
          <p:blipFill>
            <a:blip r:embed="rId2"/>
            <a:stretch/>
          </p:blipFill>
          <p:spPr>
            <a:xfrm>
              <a:off x="2521080" y="7104240"/>
              <a:ext cx="2724120" cy="1674720"/>
            </a:xfrm>
            <a:prstGeom prst="rect">
              <a:avLst/>
            </a:prstGeom>
            <a:noFill/>
            <a:ln w="0">
              <a:noFill/>
            </a:ln>
          </p:spPr>
        </p:pic>
        <p:sp>
          <p:nvSpPr>
            <p:cNvPr id="90"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91" name=""/>
            <p:cNvSpPr/>
            <p:nvPr/>
          </p:nvSpPr>
          <p:spPr>
            <a:xfrm>
              <a:off x="3084480" y="796752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92" name=""/>
            <p:cNvSpPr/>
            <p:nvPr/>
          </p:nvSpPr>
          <p:spPr>
            <a:xfrm>
              <a:off x="4075200" y="764388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B</a:t>
              </a:r>
              <a:endParaRPr b="0" lang="en-US" sz="1000" strike="noStrike" u="none">
                <a:solidFill>
                  <a:srgbClr val="000000"/>
                </a:solidFill>
                <a:effectLst/>
                <a:uFillTx/>
                <a:latin typeface="Times New Roman"/>
              </a:endParaRPr>
            </a:p>
          </p:txBody>
        </p:sp>
        <p:sp>
          <p:nvSpPr>
            <p:cNvPr id="93"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LONG</a:t>
            </a:r>
            <a:br>
              <a:rPr sz="2600"/>
            </a:br>
            <a:r>
              <a:rPr b="1" lang="en-US" sz="2600" strike="noStrike" u="none">
                <a:solidFill>
                  <a:srgbClr val="000000"/>
                </a:solidFill>
                <a:effectLst/>
                <a:uFillTx/>
                <a:latin typeface="Arial"/>
              </a:rPr>
              <a:t>CALL</a:t>
            </a:r>
            <a:endParaRPr b="1" lang="en-US" sz="2600" strike="noStrike" u="none">
              <a:solidFill>
                <a:srgbClr val="000000"/>
              </a:solidFill>
              <a:effectLst/>
              <a:uFillTx/>
              <a:latin typeface="Arial"/>
            </a:endParaRPr>
          </a:p>
        </p:txBody>
      </p:sp>
      <p:sp>
        <p:nvSpPr>
          <p:cNvPr id="95"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When you are very bullish on the market. The more bullish you are, the more out-of-the-money (higher) should be the option you buy. No other position gives you as much leveraged advantage in a rising market (with limited downside risk).</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Profit increases as market rises. At expiration, break-even point will be option exercise price A + price paid for option. For each point above break-even, profit increases by an additional point.</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Loss limited to amount paid for option. Maximum loss realized if market ends below option exercise A. For each point above A, loss decreases by additional point.</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Position is a wasting asset. As time passes, value of position erodes toward expiration value. If volatility increases, erosion slows; as volatility decreases, erosion speeds up.</a:t>
            </a:r>
            <a:endParaRPr b="0" lang="en-US" sz="1300" strike="noStrike" u="none">
              <a:solidFill>
                <a:srgbClr val="000000"/>
              </a:solidFill>
              <a:effectLst/>
              <a:uFillTx/>
              <a:latin typeface="Arial"/>
            </a:endParaRPr>
          </a:p>
        </p:txBody>
      </p:sp>
      <p:sp>
        <p:nvSpPr>
          <p:cNvPr id="96"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5</a:t>
            </a:r>
            <a:endParaRPr b="0" lang="en-US" sz="5400" strike="noStrike" u="none">
              <a:solidFill>
                <a:srgbClr val="000000"/>
              </a:solidFill>
              <a:effectLst/>
              <a:uFillTx/>
              <a:latin typeface="Times New Roman"/>
            </a:endParaRPr>
          </a:p>
        </p:txBody>
      </p:sp>
      <p:sp>
        <p:nvSpPr>
          <p:cNvPr id="97" name=""/>
          <p:cNvSpPr/>
          <p:nvPr/>
        </p:nvSpPr>
        <p:spPr>
          <a:xfrm>
            <a:off x="1220760" y="1519200"/>
            <a:ext cx="2760840" cy="73404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Directional</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Long instrument, Long put</a:t>
            </a:r>
            <a:endParaRPr b="0" lang="en-US" sz="1200" strike="noStrike" u="none">
              <a:solidFill>
                <a:srgbClr val="000000"/>
              </a:solidFill>
              <a:effectLst/>
              <a:uFillTx/>
              <a:latin typeface="Times New Roman"/>
            </a:endParaRPr>
          </a:p>
        </p:txBody>
      </p:sp>
      <p:grpSp>
        <p:nvGrpSpPr>
          <p:cNvPr id="98" name=""/>
          <p:cNvGrpSpPr/>
          <p:nvPr/>
        </p:nvGrpSpPr>
        <p:grpSpPr>
          <a:xfrm>
            <a:off x="4249800" y="685800"/>
            <a:ext cx="2098440" cy="2444760"/>
            <a:chOff x="4249800" y="685800"/>
            <a:chExt cx="2098440" cy="2444760"/>
          </a:xfrm>
        </p:grpSpPr>
        <p:sp>
          <p:nvSpPr>
            <p:cNvPr id="99"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100" name="" descr=""/>
            <p:cNvPicPr/>
            <p:nvPr/>
          </p:nvPicPr>
          <p:blipFill>
            <a:blip r:embed="rId1"/>
            <a:stretch/>
          </p:blipFill>
          <p:spPr>
            <a:xfrm>
              <a:off x="4410000" y="957240"/>
              <a:ext cx="1809720" cy="1855800"/>
            </a:xfrm>
            <a:prstGeom prst="rect">
              <a:avLst/>
            </a:prstGeom>
            <a:noFill/>
            <a:ln w="0">
              <a:noFill/>
            </a:ln>
          </p:spPr>
        </p:pic>
        <p:sp>
          <p:nvSpPr>
            <p:cNvPr id="101" name=""/>
            <p:cNvSpPr/>
            <p:nvPr/>
          </p:nvSpPr>
          <p:spPr>
            <a:xfrm>
              <a:off x="5128920" y="229068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grpSp>
      <p:grpSp>
        <p:nvGrpSpPr>
          <p:cNvPr id="102" name=""/>
          <p:cNvGrpSpPr/>
          <p:nvPr/>
        </p:nvGrpSpPr>
        <p:grpSpPr>
          <a:xfrm>
            <a:off x="1379520" y="7104240"/>
            <a:ext cx="4184640" cy="1786320"/>
            <a:chOff x="1379520" y="7104240"/>
            <a:chExt cx="4184640" cy="1786320"/>
          </a:xfrm>
        </p:grpSpPr>
        <p:pic>
          <p:nvPicPr>
            <p:cNvPr id="103" name="" descr=""/>
            <p:cNvPicPr/>
            <p:nvPr/>
          </p:nvPicPr>
          <p:blipFill>
            <a:blip r:embed="rId2"/>
            <a:stretch/>
          </p:blipFill>
          <p:spPr>
            <a:xfrm>
              <a:off x="2521080" y="7104240"/>
              <a:ext cx="3043080" cy="1677960"/>
            </a:xfrm>
            <a:prstGeom prst="rect">
              <a:avLst/>
            </a:prstGeom>
            <a:noFill/>
            <a:ln w="0">
              <a:noFill/>
            </a:ln>
          </p:spPr>
        </p:pic>
        <p:sp>
          <p:nvSpPr>
            <p:cNvPr id="104"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105" name=""/>
            <p:cNvSpPr/>
            <p:nvPr/>
          </p:nvSpPr>
          <p:spPr>
            <a:xfrm>
              <a:off x="3256200" y="7377120"/>
              <a:ext cx="12189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sp>
          <p:nvSpPr>
            <p:cNvPr id="106"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sp>
          <p:nvSpPr>
            <p:cNvPr id="107" name=""/>
            <p:cNvSpPr/>
            <p:nvPr/>
          </p:nvSpPr>
          <p:spPr>
            <a:xfrm>
              <a:off x="4227480" y="8643960"/>
              <a:ext cx="3049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SHORT</a:t>
            </a:r>
            <a:br>
              <a:rPr sz="2600"/>
            </a:br>
            <a:r>
              <a:rPr b="1" lang="en-US" sz="2600" strike="noStrike" u="none">
                <a:solidFill>
                  <a:srgbClr val="000000"/>
                </a:solidFill>
                <a:effectLst/>
                <a:uFillTx/>
                <a:latin typeface="Arial"/>
              </a:rPr>
              <a:t>CALL</a:t>
            </a:r>
            <a:endParaRPr b="1" lang="en-US" sz="2600" strike="noStrike" u="none">
              <a:solidFill>
                <a:srgbClr val="000000"/>
              </a:solidFill>
              <a:effectLst/>
              <a:uFillTx/>
              <a:latin typeface="Arial"/>
            </a:endParaRPr>
          </a:p>
        </p:txBody>
      </p:sp>
      <p:sp>
        <p:nvSpPr>
          <p:cNvPr id="109"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 </a:t>
            </a:r>
            <a:r>
              <a:rPr b="0" lang="en-US" sz="1300" strike="noStrike" u="none">
                <a:solidFill>
                  <a:srgbClr val="000000"/>
                </a:solidFill>
                <a:effectLst/>
                <a:uFillTx/>
                <a:latin typeface="Arial"/>
              </a:rPr>
              <a:t>If you firmly believe the market is not going up. Sell out-of-the-money (higher strike) options if you are only somewhat convinced; sell at-the-money options if you are very confident the market will stagnate or fail. If you doubt market will stagnate, sell in-the-money options for maximum profit.</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Profit limited to premium received. At expiration, break-even is exercise price A + premium received. Maximum profit realized if market settles at or below A.</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Loss increases as market rises. At expiration, losses increase by one point for each point market is above break-even. Because risk is open-ended, position must be watched closely.</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Position is a growing asset. As time passes, value of position increases as option loses its time value. Maximum rate of increasing profits occurs if opting is at-the-money.</a:t>
            </a:r>
            <a:endParaRPr b="0" lang="en-US" sz="1300" strike="noStrike" u="none">
              <a:solidFill>
                <a:srgbClr val="000000"/>
              </a:solidFill>
              <a:effectLst/>
              <a:uFillTx/>
              <a:latin typeface="Arial"/>
            </a:endParaRPr>
          </a:p>
        </p:txBody>
      </p:sp>
      <p:sp>
        <p:nvSpPr>
          <p:cNvPr id="110"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6</a:t>
            </a:r>
            <a:endParaRPr b="0" lang="en-US" sz="5400" strike="noStrike" u="none">
              <a:solidFill>
                <a:srgbClr val="000000"/>
              </a:solidFill>
              <a:effectLst/>
              <a:uFillTx/>
              <a:latin typeface="Times New Roman"/>
            </a:endParaRPr>
          </a:p>
        </p:txBody>
      </p:sp>
      <p:sp>
        <p:nvSpPr>
          <p:cNvPr id="111" name=""/>
          <p:cNvSpPr/>
          <p:nvPr/>
        </p:nvSpPr>
        <p:spPr>
          <a:xfrm>
            <a:off x="1220760" y="1519200"/>
            <a:ext cx="2760840" cy="73404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Directional</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instrument, short put</a:t>
            </a:r>
            <a:endParaRPr b="0" lang="en-US" sz="1200" strike="noStrike" u="none">
              <a:solidFill>
                <a:srgbClr val="000000"/>
              </a:solidFill>
              <a:effectLst/>
              <a:uFillTx/>
              <a:latin typeface="Times New Roman"/>
            </a:endParaRPr>
          </a:p>
        </p:txBody>
      </p:sp>
      <p:grpSp>
        <p:nvGrpSpPr>
          <p:cNvPr id="112" name=""/>
          <p:cNvGrpSpPr/>
          <p:nvPr/>
        </p:nvGrpSpPr>
        <p:grpSpPr>
          <a:xfrm>
            <a:off x="4249800" y="685800"/>
            <a:ext cx="2098440" cy="2444760"/>
            <a:chOff x="4249800" y="685800"/>
            <a:chExt cx="2098440" cy="2444760"/>
          </a:xfrm>
        </p:grpSpPr>
        <p:sp>
          <p:nvSpPr>
            <p:cNvPr id="113"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114" name="" descr=""/>
            <p:cNvPicPr/>
            <p:nvPr/>
          </p:nvPicPr>
          <p:blipFill>
            <a:blip r:embed="rId1"/>
            <a:stretch/>
          </p:blipFill>
          <p:spPr>
            <a:xfrm>
              <a:off x="4376880" y="1004760"/>
              <a:ext cx="1919160" cy="1849680"/>
            </a:xfrm>
            <a:prstGeom prst="rect">
              <a:avLst/>
            </a:prstGeom>
            <a:noFill/>
            <a:ln w="0">
              <a:noFill/>
            </a:ln>
          </p:spPr>
        </p:pic>
        <p:sp>
          <p:nvSpPr>
            <p:cNvPr id="115" name=""/>
            <p:cNvSpPr/>
            <p:nvPr/>
          </p:nvSpPr>
          <p:spPr>
            <a:xfrm>
              <a:off x="4976640" y="105264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grpSp>
      <p:grpSp>
        <p:nvGrpSpPr>
          <p:cNvPr id="116" name=""/>
          <p:cNvGrpSpPr/>
          <p:nvPr/>
        </p:nvGrpSpPr>
        <p:grpSpPr>
          <a:xfrm>
            <a:off x="1379520" y="7037280"/>
            <a:ext cx="3984120" cy="1809720"/>
            <a:chOff x="1379520" y="7037280"/>
            <a:chExt cx="3984120" cy="1809720"/>
          </a:xfrm>
        </p:grpSpPr>
        <p:pic>
          <p:nvPicPr>
            <p:cNvPr id="117" name="" descr=""/>
            <p:cNvPicPr/>
            <p:nvPr/>
          </p:nvPicPr>
          <p:blipFill>
            <a:blip r:embed="rId2"/>
            <a:stretch/>
          </p:blipFill>
          <p:spPr>
            <a:xfrm>
              <a:off x="2520720" y="7104240"/>
              <a:ext cx="2842920" cy="1742760"/>
            </a:xfrm>
            <a:prstGeom prst="rect">
              <a:avLst/>
            </a:prstGeom>
            <a:noFill/>
            <a:ln w="0">
              <a:noFill/>
            </a:ln>
          </p:spPr>
        </p:pic>
        <p:sp>
          <p:nvSpPr>
            <p:cNvPr id="118" name=""/>
            <p:cNvSpPr/>
            <p:nvPr/>
          </p:nvSpPr>
          <p:spPr>
            <a:xfrm>
              <a:off x="1379520" y="7176960"/>
              <a:ext cx="121896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119" name=""/>
            <p:cNvSpPr/>
            <p:nvPr/>
          </p:nvSpPr>
          <p:spPr>
            <a:xfrm>
              <a:off x="3046320" y="8110440"/>
              <a:ext cx="121860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sp>
          <p:nvSpPr>
            <p:cNvPr id="120" name=""/>
            <p:cNvSpPr/>
            <p:nvPr/>
          </p:nvSpPr>
          <p:spPr>
            <a:xfrm>
              <a:off x="3531960" y="7037280"/>
              <a:ext cx="3045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121" name=""/>
            <p:cNvSpPr/>
            <p:nvPr/>
          </p:nvSpPr>
          <p:spPr>
            <a:xfrm>
              <a:off x="2293560" y="7639200"/>
              <a:ext cx="30312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2" name="PlaceHolder 1"/>
          <p:cNvSpPr>
            <a:spLocks noGrp="1"/>
          </p:cNvSpPr>
          <p:nvPr>
            <p:ph type="title"/>
          </p:nvPr>
        </p:nvSpPr>
        <p:spPr>
          <a:xfrm>
            <a:off x="1303200" y="580680"/>
            <a:ext cx="2687760" cy="1397160"/>
          </a:xfrm>
          <a:prstGeom prst="rect">
            <a:avLst/>
          </a:prstGeom>
          <a:noFill/>
          <a:ln w="0">
            <a:noFill/>
          </a:ln>
        </p:spPr>
        <p:txBody>
          <a:bodyPr lIns="90000" rIns="90000" tIns="46800" bIns="46800" anchor="t">
            <a:noAutofit/>
          </a:bodyPr>
          <a:p>
            <a:pPr indent="0" algn="r">
              <a:lnSpc>
                <a:spcPct val="7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LONG</a:t>
            </a:r>
            <a:br>
              <a:rPr sz="2600"/>
            </a:br>
            <a:r>
              <a:rPr b="1" lang="en-US" sz="2600" strike="noStrike" u="none">
                <a:solidFill>
                  <a:srgbClr val="000000"/>
                </a:solidFill>
                <a:effectLst/>
                <a:uFillTx/>
                <a:latin typeface="Arial"/>
              </a:rPr>
              <a:t>PUT</a:t>
            </a:r>
            <a:endParaRPr b="1" lang="en-US" sz="2600" strike="noStrike" u="none">
              <a:solidFill>
                <a:srgbClr val="000000"/>
              </a:solidFill>
              <a:effectLst/>
              <a:uFillTx/>
              <a:latin typeface="Arial"/>
            </a:endParaRPr>
          </a:p>
        </p:txBody>
      </p:sp>
      <p:sp>
        <p:nvSpPr>
          <p:cNvPr id="123" name="PlaceHolder 2"/>
          <p:cNvSpPr>
            <a:spLocks noGrp="1"/>
          </p:cNvSpPr>
          <p:nvPr>
            <p:ph/>
          </p:nvPr>
        </p:nvSpPr>
        <p:spPr>
          <a:xfrm>
            <a:off x="514440" y="3402000"/>
            <a:ext cx="5829120" cy="4294080"/>
          </a:xfrm>
          <a:prstGeom prst="rect">
            <a:avLst/>
          </a:prstGeom>
          <a:noFill/>
          <a:ln w="0">
            <a:noFill/>
          </a:ln>
        </p:spPr>
        <p:txBody>
          <a:bodyPr lIns="90000" rIns="90000" tIns="46800" bIns="46800" anchor="t">
            <a:norm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When to use:</a:t>
            </a:r>
            <a:r>
              <a:rPr b="0" lang="en-US" sz="1300" strike="noStrike" u="none">
                <a:solidFill>
                  <a:srgbClr val="000000"/>
                </a:solidFill>
                <a:effectLst/>
                <a:uFillTx/>
                <a:latin typeface="Arial"/>
              </a:rPr>
              <a:t> When you are very bearish on market. The more bearish you are, the more out-of-the-money (lower) should be the option you buy. No other position gives you as much leveraged advantage in a falling market (with limited upside risk).</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Profit characteristics:</a:t>
            </a:r>
            <a:r>
              <a:rPr b="0" lang="en-US" sz="1300" strike="noStrike" u="none">
                <a:solidFill>
                  <a:srgbClr val="000000"/>
                </a:solidFill>
                <a:effectLst/>
                <a:uFillTx/>
                <a:latin typeface="Arial"/>
              </a:rPr>
              <a:t> Profit increases as market falls. At expiration, break-even point will be option exercise price A – price paid for option. For each point below break-even, profit increases by additional point.</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Loss characteristics:</a:t>
            </a:r>
            <a:r>
              <a:rPr b="0" lang="en-US" sz="1300" strike="noStrike" u="none">
                <a:solidFill>
                  <a:srgbClr val="000000"/>
                </a:solidFill>
                <a:effectLst/>
                <a:uFillTx/>
                <a:latin typeface="Arial"/>
              </a:rPr>
              <a:t> Loss limited to amount paid for option. Maximum loss realized if market ends above option exercise A. For each point below A, loss decreases by additional point.</a:t>
            </a: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Decay characteristics:</a:t>
            </a:r>
            <a:r>
              <a:rPr b="0" lang="en-US" sz="1300" strike="noStrike" u="none">
                <a:solidFill>
                  <a:srgbClr val="000000"/>
                </a:solidFill>
                <a:effectLst/>
                <a:uFillTx/>
                <a:latin typeface="Arial"/>
              </a:rPr>
              <a:t> Position is a wasting asset. As time passes, value of position erodes toward expiration value. If volatility increases, erosion slows; as volatility decreases, erosion speeds up.</a:t>
            </a:r>
            <a:endParaRPr b="0" lang="en-US" sz="1300" strike="noStrike" u="none">
              <a:solidFill>
                <a:srgbClr val="000000"/>
              </a:solidFill>
              <a:effectLst/>
              <a:uFillTx/>
              <a:latin typeface="Arial"/>
            </a:endParaRPr>
          </a:p>
        </p:txBody>
      </p:sp>
      <p:sp>
        <p:nvSpPr>
          <p:cNvPr id="124" name=""/>
          <p:cNvSpPr/>
          <p:nvPr/>
        </p:nvSpPr>
        <p:spPr>
          <a:xfrm>
            <a:off x="212760" y="511200"/>
            <a:ext cx="979560" cy="1396800"/>
          </a:xfrm>
          <a:prstGeom prst="rect">
            <a:avLst/>
          </a:prstGeom>
          <a:noFill/>
          <a:ln w="0">
            <a:noFill/>
          </a:ln>
        </p:spPr>
        <p:style>
          <a:lnRef idx="0"/>
          <a:fillRef idx="0"/>
          <a:effectRef idx="0"/>
          <a:fontRef idx="minor"/>
        </p:style>
        <p:txBody>
          <a:bodyPr lIns="90000" rIns="90000" tIns="46800" bIns="46800" anchor="t" anchorCtr="1">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3333cc"/>
                </a:solidFill>
                <a:effectLst/>
                <a:uFillTx/>
                <a:latin typeface="Arial"/>
              </a:rPr>
              <a:t>7</a:t>
            </a:r>
            <a:endParaRPr b="0" lang="en-US" sz="5400" strike="noStrike" u="none">
              <a:solidFill>
                <a:srgbClr val="000000"/>
              </a:solidFill>
              <a:effectLst/>
              <a:uFillTx/>
              <a:latin typeface="Times New Roman"/>
            </a:endParaRPr>
          </a:p>
        </p:txBody>
      </p:sp>
      <p:sp>
        <p:nvSpPr>
          <p:cNvPr id="125" name=""/>
          <p:cNvSpPr/>
          <p:nvPr/>
        </p:nvSpPr>
        <p:spPr>
          <a:xfrm>
            <a:off x="1220760" y="1519200"/>
            <a:ext cx="2760840" cy="73404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Class:</a:t>
            </a:r>
            <a:r>
              <a:rPr b="0" lang="en-US" sz="1200" strike="noStrike" u="none">
                <a:solidFill>
                  <a:srgbClr val="000000"/>
                </a:solidFill>
                <a:effectLst/>
                <a:uFillTx/>
                <a:latin typeface="Arial"/>
              </a:rPr>
              <a:t> Directional</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Synthetics:</a:t>
            </a:r>
            <a:endParaRPr b="0" lang="en-US" sz="12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Short instrument, long call</a:t>
            </a:r>
            <a:endParaRPr b="0" lang="en-US" sz="1200" strike="noStrike" u="none">
              <a:solidFill>
                <a:srgbClr val="000000"/>
              </a:solidFill>
              <a:effectLst/>
              <a:uFillTx/>
              <a:latin typeface="Times New Roman"/>
            </a:endParaRPr>
          </a:p>
        </p:txBody>
      </p:sp>
      <p:grpSp>
        <p:nvGrpSpPr>
          <p:cNvPr id="126" name=""/>
          <p:cNvGrpSpPr/>
          <p:nvPr/>
        </p:nvGrpSpPr>
        <p:grpSpPr>
          <a:xfrm>
            <a:off x="4249800" y="685800"/>
            <a:ext cx="2098440" cy="2444760"/>
            <a:chOff x="4249800" y="685800"/>
            <a:chExt cx="2098440" cy="2444760"/>
          </a:xfrm>
        </p:grpSpPr>
        <p:sp>
          <p:nvSpPr>
            <p:cNvPr id="127" name=""/>
            <p:cNvSpPr/>
            <p:nvPr/>
          </p:nvSpPr>
          <p:spPr>
            <a:xfrm>
              <a:off x="4249800" y="685800"/>
              <a:ext cx="2098440" cy="2444760"/>
            </a:xfrm>
            <a:prstGeom prst="rect">
              <a:avLst/>
            </a:prstGeom>
            <a:solidFill>
              <a:srgbClr val="d4a97e"/>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128" name="" descr=""/>
            <p:cNvPicPr/>
            <p:nvPr/>
          </p:nvPicPr>
          <p:blipFill>
            <a:blip r:embed="rId1"/>
            <a:stretch/>
          </p:blipFill>
          <p:spPr>
            <a:xfrm>
              <a:off x="4334040" y="1014480"/>
              <a:ext cx="1939680" cy="1803240"/>
            </a:xfrm>
            <a:prstGeom prst="rect">
              <a:avLst/>
            </a:prstGeom>
            <a:noFill/>
            <a:ln w="0">
              <a:noFill/>
            </a:ln>
          </p:spPr>
        </p:pic>
        <p:sp>
          <p:nvSpPr>
            <p:cNvPr id="129" name=""/>
            <p:cNvSpPr/>
            <p:nvPr/>
          </p:nvSpPr>
          <p:spPr>
            <a:xfrm>
              <a:off x="5462280" y="2309760"/>
              <a:ext cx="290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a:t>
              </a:r>
              <a:endParaRPr b="0" lang="en-US" sz="1200" strike="noStrike" u="none">
                <a:solidFill>
                  <a:srgbClr val="000000"/>
                </a:solidFill>
                <a:effectLst/>
                <a:uFillTx/>
                <a:latin typeface="Times New Roman"/>
              </a:endParaRPr>
            </a:p>
          </p:txBody>
        </p:sp>
      </p:grpSp>
      <p:grpSp>
        <p:nvGrpSpPr>
          <p:cNvPr id="130" name=""/>
          <p:cNvGrpSpPr/>
          <p:nvPr/>
        </p:nvGrpSpPr>
        <p:grpSpPr>
          <a:xfrm>
            <a:off x="1379520" y="7104240"/>
            <a:ext cx="4140360" cy="1843560"/>
            <a:chOff x="1379520" y="7104240"/>
            <a:chExt cx="4140360" cy="1843560"/>
          </a:xfrm>
        </p:grpSpPr>
        <p:pic>
          <p:nvPicPr>
            <p:cNvPr id="131" name="" descr=""/>
            <p:cNvPicPr/>
            <p:nvPr/>
          </p:nvPicPr>
          <p:blipFill>
            <a:blip r:embed="rId2"/>
            <a:stretch/>
          </p:blipFill>
          <p:spPr>
            <a:xfrm>
              <a:off x="2521080" y="7104240"/>
              <a:ext cx="2998800" cy="1679400"/>
            </a:xfrm>
            <a:prstGeom prst="rect">
              <a:avLst/>
            </a:prstGeom>
            <a:noFill/>
            <a:ln w="0">
              <a:noFill/>
            </a:ln>
          </p:spPr>
        </p:pic>
        <p:sp>
          <p:nvSpPr>
            <p:cNvPr id="132" name=""/>
            <p:cNvSpPr/>
            <p:nvPr/>
          </p:nvSpPr>
          <p:spPr>
            <a:xfrm>
              <a:off x="1379520" y="7176960"/>
              <a:ext cx="1219320" cy="49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Pattern</a:t>
              </a:r>
              <a:endParaRPr b="0" lang="en-US" sz="13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Evolution:</a:t>
              </a:r>
              <a:endParaRPr b="0" lang="en-US" sz="1300" strike="noStrike" u="none">
                <a:solidFill>
                  <a:srgbClr val="000000"/>
                </a:solidFill>
                <a:effectLst/>
                <a:uFillTx/>
                <a:latin typeface="Times New Roman"/>
              </a:endParaRPr>
            </a:p>
          </p:txBody>
        </p:sp>
        <p:sp>
          <p:nvSpPr>
            <p:cNvPr id="133" name=""/>
            <p:cNvSpPr/>
            <p:nvPr/>
          </p:nvSpPr>
          <p:spPr>
            <a:xfrm>
              <a:off x="3684600" y="7491240"/>
              <a:ext cx="121932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Decay with time</a:t>
              </a:r>
              <a:endParaRPr b="0" lang="en-US" sz="1000" strike="noStrike" u="none">
                <a:solidFill>
                  <a:srgbClr val="000000"/>
                </a:solidFill>
                <a:effectLst/>
                <a:uFillTx/>
                <a:latin typeface="Times New Roman"/>
              </a:endParaRPr>
            </a:p>
          </p:txBody>
        </p:sp>
        <p:sp>
          <p:nvSpPr>
            <p:cNvPr id="134" name=""/>
            <p:cNvSpPr/>
            <p:nvPr/>
          </p:nvSpPr>
          <p:spPr>
            <a:xfrm>
              <a:off x="4151520" y="8701200"/>
              <a:ext cx="30456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a:t>
              </a:r>
              <a:endParaRPr b="0" lang="en-US" sz="1000" strike="noStrike" u="none">
                <a:solidFill>
                  <a:srgbClr val="000000"/>
                </a:solidFill>
                <a:effectLst/>
                <a:uFillTx/>
                <a:latin typeface="Times New Roman"/>
              </a:endParaRPr>
            </a:p>
          </p:txBody>
        </p:sp>
        <p:sp>
          <p:nvSpPr>
            <p:cNvPr id="135" name=""/>
            <p:cNvSpPr/>
            <p:nvPr/>
          </p:nvSpPr>
          <p:spPr>
            <a:xfrm>
              <a:off x="2293920" y="7639200"/>
              <a:ext cx="303480" cy="583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a:p>
              <a:pPr algn="ct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0</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
              </a:r>
              <a:endParaRPr b="0" lang="en-US" sz="10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1198</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2001-10-29T21:40:04Z</dcterms:created>
  <dc:creator>Stephen Dornbos</dc:creator>
  <dc:description/>
  <dc:language>en-US</dc:language>
  <cp:lastModifiedBy>TPorter</cp:lastModifiedBy>
  <dcterms:modified xsi:type="dcterms:W3CDTF">2001-11-13T13:22:02Z</dcterms:modified>
  <cp:revision>128</cp:revision>
  <dc:subject/>
  <dc:title>PowerPoint Presentation</dc:title>
</cp:coreProperties>
</file>