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png" ContentType="image/png"/>
  <Override PartName="/ppt/media/image2.wmf" ContentType="image/x-wmf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0" name=""/>
          <p:cNvGraphicFramePr/>
          <p:nvPr/>
        </p:nvGraphicFramePr>
        <p:xfrm>
          <a:off x="326880" y="6032520"/>
          <a:ext cx="1965600" cy="6573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26880" y="6032520"/>
                    <a:ext cx="1965600" cy="65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120" y="380880"/>
            <a:ext cx="7448760" cy="54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838080" y="1371240"/>
            <a:ext cx="7391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679320" y="6330960"/>
            <a:ext cx="8464680" cy="0"/>
          </a:xfrm>
          <a:prstGeom prst="line">
            <a:avLst/>
          </a:prstGeom>
          <a:ln w="12600">
            <a:solidFill>
              <a:srgbClr val="ff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748560" y="6643800"/>
            <a:ext cx="2395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buClr>
                <a:srgbClr val="333399"/>
              </a:buClr>
              <a:buFont typeface="Arial"/>
              <a:buChar char="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2000 PaperExchange.  All rights reserved.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679320" y="914400"/>
            <a:ext cx="8464680" cy="0"/>
          </a:xfrm>
          <a:prstGeom prst="line">
            <a:avLst/>
          </a:prstGeom>
          <a:ln w="12600">
            <a:solidFill>
              <a:srgbClr val="ff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146040" y="6557400"/>
            <a:ext cx="2871000" cy="3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Proprietary and Confidential to PaperExchange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Duplication or distribution prohibited without written consent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539200" y="6477120"/>
            <a:ext cx="604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Page: </a:t>
            </a:r>
            <a:fld id="{450521D4-1038-4EB2-8744-9C16416834D3}" type="slidenum">
              <a:rPr b="0" lang="en-US" sz="8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326880" y="6032520"/>
          <a:ext cx="1965600" cy="6573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26880" y="6032520"/>
                    <a:ext cx="1965600" cy="65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120" y="380880"/>
            <a:ext cx="7448760" cy="54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838080" y="1371240"/>
            <a:ext cx="7391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"/>
          <p:cNvSpPr/>
          <p:nvPr/>
        </p:nvSpPr>
        <p:spPr>
          <a:xfrm>
            <a:off x="679320" y="6330960"/>
            <a:ext cx="8464680" cy="0"/>
          </a:xfrm>
          <a:prstGeom prst="line">
            <a:avLst/>
          </a:prstGeom>
          <a:ln w="12600">
            <a:solidFill>
              <a:srgbClr val="ff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748560" y="6643800"/>
            <a:ext cx="2395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buClr>
                <a:srgbClr val="333399"/>
              </a:buClr>
              <a:buFont typeface="Arial"/>
              <a:buChar char="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2000 PaperExchange.  All rights reserved.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79320" y="914400"/>
            <a:ext cx="8464680" cy="0"/>
          </a:xfrm>
          <a:prstGeom prst="line">
            <a:avLst/>
          </a:prstGeom>
          <a:ln w="12600">
            <a:solidFill>
              <a:srgbClr val="ff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146040" y="6557400"/>
            <a:ext cx="2871000" cy="3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Proprietary and Confidential to PaperExchange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Duplication or distribution prohibited without written consent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539200" y="6477120"/>
            <a:ext cx="604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Page: </a:t>
            </a:r>
            <a:fld id="{64C5EF6B-8CDB-4292-9C44-83303C3A4F5C}" type="slidenum">
              <a:rPr b="0" lang="en-US" sz="8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"/>
          <p:cNvGraphicFramePr/>
          <p:nvPr/>
        </p:nvGraphicFramePr>
        <p:xfrm>
          <a:off x="326880" y="6032520"/>
          <a:ext cx="1965600" cy="65736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326880" y="6032520"/>
                    <a:ext cx="1965600" cy="657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120" y="380880"/>
            <a:ext cx="7448760" cy="54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8080" y="1371240"/>
            <a:ext cx="7391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"/>
          <p:cNvSpPr/>
          <p:nvPr/>
        </p:nvSpPr>
        <p:spPr>
          <a:xfrm>
            <a:off x="679320" y="6330960"/>
            <a:ext cx="8464680" cy="0"/>
          </a:xfrm>
          <a:prstGeom prst="line">
            <a:avLst/>
          </a:prstGeom>
          <a:ln w="12600">
            <a:solidFill>
              <a:srgbClr val="ff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6748560" y="6643800"/>
            <a:ext cx="239544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buClr>
                <a:srgbClr val="333399"/>
              </a:buClr>
              <a:buFont typeface="Arial"/>
              <a:buChar char="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2000 PaperExchange.  All rights reserved.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79320" y="914400"/>
            <a:ext cx="8464680" cy="0"/>
          </a:xfrm>
          <a:prstGeom prst="line">
            <a:avLst/>
          </a:prstGeom>
          <a:ln w="12600">
            <a:solidFill>
              <a:srgbClr val="ff663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3146040" y="6557400"/>
            <a:ext cx="2871000" cy="30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b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Proprietary and Confidential to PaperExchange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Duplication or distribution prohibited without written consent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539200" y="6477120"/>
            <a:ext cx="6048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Page: </a:t>
            </a:r>
            <a:fld id="{226D80F3-211E-4B0F-90CC-D483080FC506}" type="slidenum">
              <a:rPr b="0" lang="en-US" sz="8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14400" y="2819520"/>
            <a:ext cx="7448400" cy="54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8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NewCo</a:t>
            </a:r>
            <a:endParaRPr b="0" lang="en-US" sz="4800" strike="noStrike" u="none">
              <a:solidFill>
                <a:srgbClr val="333399"/>
              </a:solidFill>
              <a:effectLst/>
              <a:uFillTx/>
              <a:latin typeface="Arial"/>
            </a:endParaRPr>
          </a:p>
        </p:txBody>
      </p:sp>
    </p:spTree>
  </p:cSld>
  <p:transition>
    <p:zoom dir="out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120" y="380880"/>
            <a:ext cx="7448760" cy="54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The Overall Vision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Arial"/>
            </a:endParaRPr>
          </a:p>
        </p:txBody>
      </p:sp>
      <p:grpSp>
        <p:nvGrpSpPr>
          <p:cNvPr id="23" name=""/>
          <p:cNvGrpSpPr/>
          <p:nvPr/>
        </p:nvGrpSpPr>
        <p:grpSpPr>
          <a:xfrm>
            <a:off x="6000480" y="2133720"/>
            <a:ext cx="2914920" cy="609480"/>
            <a:chOff x="6000480" y="2133720"/>
            <a:chExt cx="2914920" cy="609480"/>
          </a:xfrm>
        </p:grpSpPr>
        <p:cxnSp>
          <p:nvCxnSpPr>
            <p:cNvPr id="24" name=""/>
            <p:cNvCxnSpPr>
              <a:stCxn id="25" idx="0"/>
              <a:endCxn id="26" idx="0"/>
            </p:cNvCxnSpPr>
            <p:nvPr/>
          </p:nvCxnSpPr>
          <p:spPr>
            <a:xfrm>
              <a:off x="6000480" y="2437920"/>
              <a:ext cx="1315080" cy="1080"/>
            </a:xfrm>
            <a:prstGeom prst="bentConnector2">
              <a:avLst/>
            </a:prstGeom>
            <a:ln w="12600">
              <a:solidFill>
                <a:srgbClr val="cc3300"/>
              </a:solidFill>
              <a:miter/>
              <a:headEnd len="med" type="triangle" w="med"/>
              <a:tailEnd len="med" type="triangle" w="med"/>
            </a:ln>
          </p:spPr>
        </p:cxnSp>
        <p:sp>
          <p:nvSpPr>
            <p:cNvPr id="26" name=""/>
            <p:cNvSpPr/>
            <p:nvPr/>
          </p:nvSpPr>
          <p:spPr>
            <a:xfrm>
              <a:off x="7315200" y="2133720"/>
              <a:ext cx="1600200" cy="609480"/>
            </a:xfrm>
            <a:prstGeom prst="bevel">
              <a:avLst>
                <a:gd name="adj" fmla="val 6944"/>
              </a:avLst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Technical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Solutions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" name=""/>
          <p:cNvGrpSpPr/>
          <p:nvPr/>
        </p:nvGrpSpPr>
        <p:grpSpPr>
          <a:xfrm>
            <a:off x="5200200" y="2700000"/>
            <a:ext cx="3715200" cy="1109880"/>
            <a:chOff x="5200200" y="2700000"/>
            <a:chExt cx="3715200" cy="1109880"/>
          </a:xfrm>
        </p:grpSpPr>
        <p:cxnSp>
          <p:nvCxnSpPr>
            <p:cNvPr id="28" name=""/>
            <p:cNvCxnSpPr>
              <a:stCxn id="25" idx="3"/>
              <a:endCxn id="29" idx="1"/>
            </p:cNvCxnSpPr>
            <p:nvPr/>
          </p:nvCxnSpPr>
          <p:spPr>
            <a:xfrm>
              <a:off x="5200200" y="2700000"/>
              <a:ext cx="2915640" cy="500760"/>
            </a:xfrm>
            <a:prstGeom prst="straightConnector1">
              <a:avLst/>
            </a:prstGeom>
            <a:ln w="12600">
              <a:solidFill>
                <a:srgbClr val="cc3300"/>
              </a:solidFill>
              <a:miter/>
              <a:headEnd len="med" type="triangle" w="med"/>
              <a:tailEnd len="med" type="triangle" w="med"/>
            </a:ln>
          </p:spPr>
        </p:cxnSp>
        <p:grpSp>
          <p:nvGrpSpPr>
            <p:cNvPr id="30" name=""/>
            <p:cNvGrpSpPr/>
            <p:nvPr/>
          </p:nvGrpSpPr>
          <p:grpSpPr>
            <a:xfrm>
              <a:off x="7315200" y="2700000"/>
              <a:ext cx="1600200" cy="1109880"/>
              <a:chOff x="7315200" y="2700000"/>
              <a:chExt cx="1600200" cy="1109880"/>
            </a:xfrm>
          </p:grpSpPr>
          <p:cxnSp>
            <p:nvCxnSpPr>
              <p:cNvPr id="31" name=""/>
              <p:cNvCxnSpPr>
                <a:stCxn id="26" idx="1"/>
                <a:endCxn id="29" idx="2"/>
              </p:cNvCxnSpPr>
              <p:nvPr/>
            </p:nvCxnSpPr>
            <p:spPr>
              <a:xfrm>
                <a:off x="8115120" y="2700000"/>
                <a:ext cx="1080" cy="500760"/>
              </a:xfrm>
              <a:prstGeom prst="straightConnector1">
                <a:avLst/>
              </a:prstGeom>
              <a:ln w="12600">
                <a:solidFill>
                  <a:srgbClr val="cc3300"/>
                </a:solidFill>
                <a:miter/>
                <a:headEnd len="med" type="triangle" w="med"/>
                <a:tailEnd len="med" type="triangle" w="med"/>
              </a:ln>
            </p:spPr>
          </p:cxnSp>
          <p:sp>
            <p:nvSpPr>
              <p:cNvPr id="29" name=""/>
              <p:cNvSpPr/>
              <p:nvPr/>
            </p:nvSpPr>
            <p:spPr>
              <a:xfrm>
                <a:off x="7315200" y="3200400"/>
                <a:ext cx="1600200" cy="609480"/>
              </a:xfrm>
              <a:prstGeom prst="bevel">
                <a:avLst>
                  <a:gd name="adj" fmla="val 6944"/>
                </a:avLst>
              </a:prstGeom>
              <a:gradFill rotWithShape="0">
                <a:gsLst>
                  <a:gs pos="0">
                    <a:srgbClr val="17175e"/>
                  </a:gs>
                  <a:gs pos="50000">
                    <a:srgbClr val="3333cc"/>
                  </a:gs>
                  <a:gs pos="100000">
                    <a:srgbClr val="17175e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Technical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Consulting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grpSp>
        <p:nvGrpSpPr>
          <p:cNvPr id="32" name=""/>
          <p:cNvGrpSpPr/>
          <p:nvPr/>
        </p:nvGrpSpPr>
        <p:grpSpPr>
          <a:xfrm>
            <a:off x="1447920" y="3767040"/>
            <a:ext cx="1600200" cy="957240"/>
            <a:chOff x="1447920" y="3767040"/>
            <a:chExt cx="1600200" cy="957240"/>
          </a:xfrm>
        </p:grpSpPr>
        <p:cxnSp>
          <p:nvCxnSpPr>
            <p:cNvPr id="33" name=""/>
            <p:cNvCxnSpPr>
              <a:stCxn id="34" idx="0"/>
              <a:endCxn id="35" idx="0"/>
            </p:cNvCxnSpPr>
            <p:nvPr/>
          </p:nvCxnSpPr>
          <p:spPr>
            <a:xfrm flipV="1" rot="10800000">
              <a:off x="2247120" y="3766680"/>
              <a:ext cx="1080" cy="348480"/>
            </a:xfrm>
            <a:prstGeom prst="bentConnector2">
              <a:avLst/>
            </a:prstGeom>
            <a:ln w="12600">
              <a:solidFill>
                <a:srgbClr val="cc3300"/>
              </a:solidFill>
              <a:miter/>
              <a:tailEnd len="med" type="triangle" w="med"/>
            </a:ln>
          </p:spPr>
        </p:cxnSp>
        <p:sp>
          <p:nvSpPr>
            <p:cNvPr id="35" name=""/>
            <p:cNvSpPr/>
            <p:nvPr/>
          </p:nvSpPr>
          <p:spPr>
            <a:xfrm>
              <a:off x="1447920" y="4114800"/>
              <a:ext cx="1600200" cy="609480"/>
            </a:xfrm>
            <a:prstGeom prst="bevel">
              <a:avLst>
                <a:gd name="adj" fmla="val 6944"/>
              </a:avLst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Futures Market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" name=""/>
          <p:cNvGrpSpPr/>
          <p:nvPr/>
        </p:nvGrpSpPr>
        <p:grpSpPr>
          <a:xfrm>
            <a:off x="7315200" y="3809520"/>
            <a:ext cx="1600200" cy="914760"/>
            <a:chOff x="7315200" y="3809520"/>
            <a:chExt cx="1600200" cy="914760"/>
          </a:xfrm>
        </p:grpSpPr>
        <p:cxnSp>
          <p:nvCxnSpPr>
            <p:cNvPr id="37" name=""/>
            <p:cNvCxnSpPr>
              <a:stCxn id="29" idx="0"/>
              <a:endCxn id="38" idx="0"/>
            </p:cNvCxnSpPr>
            <p:nvPr/>
          </p:nvCxnSpPr>
          <p:spPr>
            <a:xfrm flipV="1" rot="10800000">
              <a:off x="8114760" y="3809520"/>
              <a:ext cx="1080" cy="305640"/>
            </a:xfrm>
            <a:prstGeom prst="bentConnector2">
              <a:avLst/>
            </a:prstGeom>
            <a:ln w="12600">
              <a:solidFill>
                <a:srgbClr val="cc3300"/>
              </a:solidFill>
              <a:miter/>
              <a:tailEnd len="med" type="triangle" w="med"/>
            </a:ln>
          </p:spPr>
        </p:cxnSp>
        <p:sp>
          <p:nvSpPr>
            <p:cNvPr id="38" name=""/>
            <p:cNvSpPr/>
            <p:nvPr/>
          </p:nvSpPr>
          <p:spPr>
            <a:xfrm>
              <a:off x="7315200" y="4114800"/>
              <a:ext cx="1600200" cy="609480"/>
            </a:xfrm>
            <a:prstGeom prst="bevel">
              <a:avLst>
                <a:gd name="adj" fmla="val 6944"/>
              </a:avLst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Reinventing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IT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" name=""/>
          <p:cNvGrpSpPr/>
          <p:nvPr/>
        </p:nvGrpSpPr>
        <p:grpSpPr>
          <a:xfrm>
            <a:off x="1447920" y="2133720"/>
            <a:ext cx="2952720" cy="609480"/>
            <a:chOff x="1447920" y="2133720"/>
            <a:chExt cx="2952720" cy="609480"/>
          </a:xfrm>
        </p:grpSpPr>
        <p:sp>
          <p:nvSpPr>
            <p:cNvPr id="40" name=""/>
            <p:cNvSpPr/>
            <p:nvPr/>
          </p:nvSpPr>
          <p:spPr>
            <a:xfrm>
              <a:off x="1447920" y="2133720"/>
              <a:ext cx="1600200" cy="609480"/>
            </a:xfrm>
            <a:prstGeom prst="bevel">
              <a:avLst>
                <a:gd name="adj" fmla="val 6944"/>
              </a:avLst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Trading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41" name=""/>
            <p:cNvCxnSpPr>
              <a:stCxn id="25" idx="1"/>
              <a:endCxn id="40" idx="0"/>
            </p:cNvCxnSpPr>
            <p:nvPr/>
          </p:nvCxnSpPr>
          <p:spPr>
            <a:xfrm rot="10800000">
              <a:off x="3005280" y="2437560"/>
              <a:ext cx="1395720" cy="1080"/>
            </a:xfrm>
            <a:prstGeom prst="bentConnector2">
              <a:avLst/>
            </a:prstGeom>
            <a:ln w="12600">
              <a:solidFill>
                <a:srgbClr val="cc3300"/>
              </a:solidFill>
              <a:miter/>
              <a:headEnd len="med" type="triangle" w="med"/>
              <a:tailEnd len="med" type="triangle" w="med"/>
            </a:ln>
          </p:spPr>
        </p:cxnSp>
      </p:grpSp>
      <p:sp>
        <p:nvSpPr>
          <p:cNvPr id="25" name=""/>
          <p:cNvSpPr/>
          <p:nvPr/>
        </p:nvSpPr>
        <p:spPr>
          <a:xfrm>
            <a:off x="4400640" y="2133720"/>
            <a:ext cx="1600200" cy="609480"/>
          </a:xfrm>
          <a:prstGeom prst="bevel">
            <a:avLst>
              <a:gd name="adj" fmla="val 6944"/>
            </a:avLst>
          </a:prstGeom>
          <a:gradFill rotWithShape="0">
            <a:gsLst>
              <a:gs pos="0">
                <a:srgbClr val="17175e"/>
              </a:gs>
              <a:gs pos="50000">
                <a:srgbClr val="3333cc"/>
              </a:gs>
              <a:gs pos="100000">
                <a:srgbClr val="17175e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Marketplaces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" name=""/>
          <p:cNvGrpSpPr/>
          <p:nvPr/>
        </p:nvGrpSpPr>
        <p:grpSpPr>
          <a:xfrm>
            <a:off x="2247480" y="1066680"/>
            <a:ext cx="5867280" cy="1067040"/>
            <a:chOff x="2247480" y="1066680"/>
            <a:chExt cx="5867280" cy="1067040"/>
          </a:xfrm>
        </p:grpSpPr>
        <p:sp>
          <p:nvSpPr>
            <p:cNvPr id="43" name=""/>
            <p:cNvSpPr/>
            <p:nvPr/>
          </p:nvSpPr>
          <p:spPr>
            <a:xfrm>
              <a:off x="4400640" y="1066680"/>
              <a:ext cx="1600200" cy="609480"/>
            </a:xfrm>
            <a:prstGeom prst="bevel">
              <a:avLst>
                <a:gd name="adj" fmla="val 6944"/>
              </a:avLst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Strategic Consulting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44" name=""/>
            <p:cNvCxnSpPr>
              <a:stCxn id="43" idx="0"/>
              <a:endCxn id="40" idx="1"/>
            </p:cNvCxnSpPr>
            <p:nvPr/>
          </p:nvCxnSpPr>
          <p:spPr>
            <a:xfrm rot="5400000">
              <a:off x="3494880" y="428400"/>
              <a:ext cx="457920" cy="2953440"/>
            </a:xfrm>
            <a:prstGeom prst="bentConnector3">
              <a:avLst>
                <a:gd name="adj1" fmla="val 49960"/>
              </a:avLst>
            </a:prstGeom>
            <a:ln w="12600">
              <a:solidFill>
                <a:srgbClr val="cc3300"/>
              </a:solidFill>
              <a:miter/>
              <a:tailEnd len="med" type="triangle" w="med"/>
            </a:ln>
          </p:spPr>
        </p:cxnSp>
        <p:cxnSp>
          <p:nvCxnSpPr>
            <p:cNvPr id="45" name=""/>
            <p:cNvCxnSpPr>
              <a:stCxn id="43" idx="1"/>
              <a:endCxn id="26" idx="2"/>
            </p:cNvCxnSpPr>
            <p:nvPr/>
          </p:nvCxnSpPr>
          <p:spPr>
            <a:xfrm flipH="1" rot="16200000">
              <a:off x="6428520" y="447120"/>
              <a:ext cx="457920" cy="2915640"/>
            </a:xfrm>
            <a:prstGeom prst="bentConnector3">
              <a:avLst>
                <a:gd name="adj1" fmla="val 49960"/>
              </a:avLst>
            </a:prstGeom>
            <a:ln w="12600">
              <a:solidFill>
                <a:srgbClr val="cc3300"/>
              </a:solidFill>
              <a:miter/>
              <a:tailEnd len="med" type="triangle" w="med"/>
            </a:ln>
          </p:spPr>
        </p:cxnSp>
        <p:cxnSp>
          <p:nvCxnSpPr>
            <p:cNvPr id="46" name=""/>
            <p:cNvCxnSpPr>
              <a:stCxn id="43" idx="2"/>
              <a:endCxn id="25" idx="4"/>
            </p:cNvCxnSpPr>
            <p:nvPr/>
          </p:nvCxnSpPr>
          <p:spPr>
            <a:xfrm flipV="1" rot="10800000">
              <a:off x="5199840" y="1675800"/>
              <a:ext cx="1080" cy="457920"/>
            </a:xfrm>
            <a:prstGeom prst="bentConnector2">
              <a:avLst/>
            </a:prstGeom>
            <a:ln w="12600">
              <a:solidFill>
                <a:srgbClr val="cc3300"/>
              </a:solidFill>
              <a:miter/>
              <a:tailEnd len="med" type="triangle" w="med"/>
            </a:ln>
          </p:spPr>
        </p:cxnSp>
      </p:grpSp>
      <p:grpSp>
        <p:nvGrpSpPr>
          <p:cNvPr id="47" name=""/>
          <p:cNvGrpSpPr/>
          <p:nvPr/>
        </p:nvGrpSpPr>
        <p:grpSpPr>
          <a:xfrm>
            <a:off x="1447920" y="2743200"/>
            <a:ext cx="3752640" cy="1066680"/>
            <a:chOff x="1447920" y="2743200"/>
            <a:chExt cx="3752640" cy="1066680"/>
          </a:xfrm>
        </p:grpSpPr>
        <p:cxnSp>
          <p:nvCxnSpPr>
            <p:cNvPr id="48" name=""/>
            <p:cNvCxnSpPr>
              <a:stCxn id="25" idx="2"/>
              <a:endCxn id="34" idx="1"/>
            </p:cNvCxnSpPr>
            <p:nvPr/>
          </p:nvCxnSpPr>
          <p:spPr>
            <a:xfrm flipH="1">
              <a:off x="2247480" y="2743200"/>
              <a:ext cx="2953440" cy="457920"/>
            </a:xfrm>
            <a:prstGeom prst="straightConnector1">
              <a:avLst/>
            </a:prstGeom>
            <a:ln w="12600">
              <a:solidFill>
                <a:srgbClr val="cc3300"/>
              </a:solidFill>
              <a:miter/>
              <a:headEnd len="med" type="triangle" w="med"/>
              <a:tailEnd len="med" type="triangle" w="med"/>
            </a:ln>
          </p:spPr>
        </p:cxnSp>
        <p:grpSp>
          <p:nvGrpSpPr>
            <p:cNvPr id="49" name=""/>
            <p:cNvGrpSpPr/>
            <p:nvPr/>
          </p:nvGrpSpPr>
          <p:grpSpPr>
            <a:xfrm>
              <a:off x="1447920" y="2743200"/>
              <a:ext cx="1600200" cy="1066680"/>
              <a:chOff x="1447920" y="2743200"/>
              <a:chExt cx="1600200" cy="1066680"/>
            </a:xfrm>
          </p:grpSpPr>
          <p:sp>
            <p:nvSpPr>
              <p:cNvPr id="34" name=""/>
              <p:cNvSpPr/>
              <p:nvPr/>
            </p:nvSpPr>
            <p:spPr>
              <a:xfrm>
                <a:off x="1447920" y="3200400"/>
                <a:ext cx="1600200" cy="609480"/>
              </a:xfrm>
              <a:prstGeom prst="bevel">
                <a:avLst>
                  <a:gd name="adj" fmla="val 6944"/>
                </a:avLst>
              </a:prstGeom>
              <a:gradFill rotWithShape="0">
                <a:gsLst>
                  <a:gs pos="0">
                    <a:srgbClr val="17175e"/>
                  </a:gs>
                  <a:gs pos="50000">
                    <a:srgbClr val="3333cc"/>
                  </a:gs>
                  <a:gs pos="100000">
                    <a:srgbClr val="17175e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ctr">
                <a:noAutofit/>
              </a:bodyPr>
              <a:p>
                <a:pPr algn="ctr"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6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Derivatives Consulting</a:t>
                </a:r>
                <a:endParaRPr b="0" lang="en-US" sz="1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cxnSp>
            <p:nvCxnSpPr>
              <p:cNvPr id="50" name=""/>
              <p:cNvCxnSpPr>
                <a:stCxn id="40" idx="2"/>
                <a:endCxn id="34" idx="2"/>
              </p:cNvCxnSpPr>
              <p:nvPr/>
            </p:nvCxnSpPr>
            <p:spPr>
              <a:xfrm>
                <a:off x="2247480" y="2743200"/>
                <a:ext cx="1080" cy="457920"/>
              </a:xfrm>
              <a:prstGeom prst="straightConnector1">
                <a:avLst/>
              </a:prstGeom>
              <a:ln w="12600">
                <a:solidFill>
                  <a:srgbClr val="cc3300"/>
                </a:solidFill>
                <a:miter/>
                <a:headEnd len="med" type="triangle" w="med"/>
                <a:tailEnd len="med" type="triangle" w="med"/>
              </a:ln>
            </p:spPr>
          </p:cxnSp>
        </p:grpSp>
      </p:grpSp>
      <p:grpSp>
        <p:nvGrpSpPr>
          <p:cNvPr id="51" name=""/>
          <p:cNvGrpSpPr/>
          <p:nvPr/>
        </p:nvGrpSpPr>
        <p:grpSpPr>
          <a:xfrm>
            <a:off x="2247840" y="2742840"/>
            <a:ext cx="5867280" cy="1067040"/>
            <a:chOff x="2247840" y="2742840"/>
            <a:chExt cx="5867280" cy="1067040"/>
          </a:xfrm>
        </p:grpSpPr>
        <p:cxnSp>
          <p:nvCxnSpPr>
            <p:cNvPr id="52" name=""/>
            <p:cNvCxnSpPr>
              <a:stCxn id="40" idx="3"/>
              <a:endCxn id="53" idx="0"/>
            </p:cNvCxnSpPr>
            <p:nvPr/>
          </p:nvCxnSpPr>
          <p:spPr>
            <a:xfrm>
              <a:off x="2247840" y="2743200"/>
              <a:ext cx="2953440" cy="457920"/>
            </a:xfrm>
            <a:prstGeom prst="straightConnector1">
              <a:avLst/>
            </a:prstGeom>
            <a:ln w="12600">
              <a:solidFill>
                <a:srgbClr val="cc3300"/>
              </a:solidFill>
              <a:miter/>
              <a:headEnd len="med" type="triangle" w="med"/>
              <a:tailEnd len="med" type="triangle" w="med"/>
            </a:ln>
          </p:spPr>
        </p:cxnSp>
        <p:cxnSp>
          <p:nvCxnSpPr>
            <p:cNvPr id="54" name=""/>
            <p:cNvCxnSpPr>
              <a:stCxn id="26" idx="3"/>
              <a:endCxn id="53" idx="1"/>
            </p:cNvCxnSpPr>
            <p:nvPr/>
          </p:nvCxnSpPr>
          <p:spPr>
            <a:xfrm flipH="1">
              <a:off x="5199840" y="2743200"/>
              <a:ext cx="2915640" cy="457920"/>
            </a:xfrm>
            <a:prstGeom prst="straightConnector1">
              <a:avLst/>
            </a:prstGeom>
            <a:ln w="12600">
              <a:solidFill>
                <a:srgbClr val="cc3300"/>
              </a:solidFill>
              <a:miter/>
              <a:headEnd len="med" type="triangle" w="med"/>
              <a:tailEnd len="med" type="triangle" w="med"/>
            </a:ln>
          </p:spPr>
        </p:cxnSp>
        <p:sp>
          <p:nvSpPr>
            <p:cNvPr id="53" name=""/>
            <p:cNvSpPr/>
            <p:nvPr/>
          </p:nvSpPr>
          <p:spPr>
            <a:xfrm>
              <a:off x="4400640" y="3200400"/>
              <a:ext cx="1600200" cy="609480"/>
            </a:xfrm>
            <a:prstGeom prst="bevel">
              <a:avLst>
                <a:gd name="adj" fmla="val 6944"/>
              </a:avLst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Sourcing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Consulting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55" name=""/>
            <p:cNvCxnSpPr>
              <a:stCxn id="53" idx="2"/>
              <a:endCxn id="25" idx="5"/>
            </p:cNvCxnSpPr>
            <p:nvPr/>
          </p:nvCxnSpPr>
          <p:spPr>
            <a:xfrm flipV="1">
              <a:off x="5200200" y="2742840"/>
              <a:ext cx="1080" cy="457920"/>
            </a:xfrm>
            <a:prstGeom prst="straightConnector1">
              <a:avLst/>
            </a:prstGeom>
            <a:ln w="12600">
              <a:solidFill>
                <a:srgbClr val="cc3300"/>
              </a:solidFill>
              <a:miter/>
              <a:headEnd len="med" type="triangle" w="med"/>
              <a:tailEnd len="med" type="triangle" w="med"/>
            </a:ln>
          </p:spPr>
        </p:cxnSp>
      </p:grpSp>
      <p:grpSp>
        <p:nvGrpSpPr>
          <p:cNvPr id="56" name=""/>
          <p:cNvGrpSpPr/>
          <p:nvPr/>
        </p:nvGrpSpPr>
        <p:grpSpPr>
          <a:xfrm>
            <a:off x="4400640" y="3809520"/>
            <a:ext cx="1600200" cy="914760"/>
            <a:chOff x="4400640" y="3809520"/>
            <a:chExt cx="1600200" cy="914760"/>
          </a:xfrm>
        </p:grpSpPr>
        <p:sp>
          <p:nvSpPr>
            <p:cNvPr id="57" name=""/>
            <p:cNvSpPr/>
            <p:nvPr/>
          </p:nvSpPr>
          <p:spPr>
            <a:xfrm>
              <a:off x="4400640" y="4114800"/>
              <a:ext cx="1600200" cy="609480"/>
            </a:xfrm>
            <a:prstGeom prst="bevel">
              <a:avLst>
                <a:gd name="adj" fmla="val 6944"/>
              </a:avLst>
            </a:prstGeom>
            <a:gradFill rotWithShape="0">
              <a:gsLst>
                <a:gs pos="0">
                  <a:srgbClr val="17175e"/>
                </a:gs>
                <a:gs pos="50000">
                  <a:srgbClr val="3333cc"/>
                </a:gs>
                <a:gs pos="100000">
                  <a:srgbClr val="17175e"/>
                </a:gs>
              </a:gsLst>
              <a:lin ang="5400000"/>
            </a:gra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Horizontal Partnerships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58" name=""/>
            <p:cNvCxnSpPr>
              <a:stCxn id="53" idx="3"/>
              <a:endCxn id="57" idx="0"/>
            </p:cNvCxnSpPr>
            <p:nvPr/>
          </p:nvCxnSpPr>
          <p:spPr>
            <a:xfrm flipV="1" rot="10800000">
              <a:off x="5199840" y="3809520"/>
              <a:ext cx="1080" cy="305640"/>
            </a:xfrm>
            <a:prstGeom prst="bentConnector2">
              <a:avLst/>
            </a:prstGeom>
            <a:ln w="12600">
              <a:solidFill>
                <a:srgbClr val="cc3300"/>
              </a:solidFill>
              <a:miter/>
              <a:tailEnd len="med" type="triangle" w="med"/>
            </a:ln>
          </p:spPr>
        </p:cxnSp>
      </p:grpSp>
      <p:sp>
        <p:nvSpPr>
          <p:cNvPr id="59" name=""/>
          <p:cNvSpPr/>
          <p:nvPr/>
        </p:nvSpPr>
        <p:spPr>
          <a:xfrm>
            <a:off x="1600200" y="5257800"/>
            <a:ext cx="1295280" cy="34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CEO/CFO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572000" y="5257800"/>
            <a:ext cx="1295280" cy="58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Operating VP/MGR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7467480" y="5257800"/>
            <a:ext cx="1295640" cy="34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CTO/CIO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rot="16200000">
            <a:off x="154440" y="2667240"/>
            <a:ext cx="136296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OFFERINGS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 rot="16200000">
            <a:off x="216000" y="5241960"/>
            <a:ext cx="1239480" cy="313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AUDIENCE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80880" y="380880"/>
            <a:ext cx="8305920" cy="54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The Offerings – NewCo: The Forest Products Industry Service Provider</a:t>
            </a:r>
            <a:endParaRPr b="0" lang="en-US" sz="2000" strike="noStrike" u="none">
              <a:solidFill>
                <a:srgbClr val="333399"/>
              </a:solidFill>
              <a:effectLst/>
              <a:uFillTx/>
              <a:latin typeface="Arial"/>
            </a:endParaRPr>
          </a:p>
        </p:txBody>
      </p:sp>
      <p:cxnSp>
        <p:nvCxnSpPr>
          <p:cNvPr id="65" name=""/>
          <p:cNvCxnSpPr>
            <a:stCxn id="66" idx="3"/>
            <a:endCxn id="67" idx="1"/>
          </p:cNvCxnSpPr>
          <p:nvPr/>
        </p:nvCxnSpPr>
        <p:spPr>
          <a:xfrm>
            <a:off x="5829120" y="2819160"/>
            <a:ext cx="286200" cy="1080"/>
          </a:xfrm>
          <a:prstGeom prst="bentConnector2">
            <a:avLst/>
          </a:prstGeom>
          <a:ln w="12600">
            <a:solidFill>
              <a:srgbClr val="cc33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67" name=""/>
          <p:cNvSpPr/>
          <p:nvPr/>
        </p:nvSpPr>
        <p:spPr>
          <a:xfrm>
            <a:off x="6114960" y="2362320"/>
            <a:ext cx="2629080" cy="914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Autofit/>
          </a:bodyPr>
          <a:p>
            <a:pPr marL="112680" indent="-112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Solutions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StoreBuilder – Seller Storefronts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ProcurementManager – Buying Portal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StockMover – Supply Chain Management CorporateSource – Corporate Buying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47680" y="2362320"/>
            <a:ext cx="2628720" cy="914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Autofit/>
          </a:bodyPr>
          <a:p>
            <a:pPr marL="112680" indent="-112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Trading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contracts/derivatives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Physical, principle based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Back to back trading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9" name=""/>
          <p:cNvCxnSpPr>
            <a:stCxn id="66" idx="2"/>
            <a:endCxn id="70" idx="0"/>
          </p:cNvCxnSpPr>
          <p:nvPr/>
        </p:nvCxnSpPr>
        <p:spPr>
          <a:xfrm>
            <a:off x="4514400" y="3276720"/>
            <a:ext cx="2918520" cy="457920"/>
          </a:xfrm>
          <a:prstGeom prst="straightConnector1">
            <a:avLst/>
          </a:prstGeom>
          <a:ln w="12600">
            <a:solidFill>
              <a:srgbClr val="cc33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71" name=""/>
          <p:cNvCxnSpPr>
            <a:stCxn id="67" idx="2"/>
            <a:endCxn id="70" idx="0"/>
          </p:cNvCxnSpPr>
          <p:nvPr/>
        </p:nvCxnSpPr>
        <p:spPr>
          <a:xfrm>
            <a:off x="7429680" y="3276720"/>
            <a:ext cx="3600" cy="457920"/>
          </a:xfrm>
          <a:prstGeom prst="straightConnector1">
            <a:avLst/>
          </a:prstGeom>
          <a:ln w="12600">
            <a:solidFill>
              <a:srgbClr val="cc33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70" name=""/>
          <p:cNvSpPr/>
          <p:nvPr/>
        </p:nvSpPr>
        <p:spPr>
          <a:xfrm>
            <a:off x="6118200" y="3733920"/>
            <a:ext cx="2629080" cy="914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Autofit/>
          </a:bodyPr>
          <a:p>
            <a:pPr marL="112680" indent="-112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Technical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eCommerce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Implementation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restructuring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2" name=""/>
          <p:cNvCxnSpPr>
            <a:stCxn id="73" idx="2"/>
            <a:endCxn id="74" idx="0"/>
          </p:cNvCxnSpPr>
          <p:nvPr/>
        </p:nvCxnSpPr>
        <p:spPr>
          <a:xfrm flipV="1" rot="10800000">
            <a:off x="1569240" y="4647960"/>
            <a:ext cx="1080" cy="381600"/>
          </a:xfrm>
          <a:prstGeom prst="bentConnector2">
            <a:avLst/>
          </a:prstGeom>
          <a:ln w="12600">
            <a:solidFill>
              <a:srgbClr val="cc3300"/>
            </a:solidFill>
            <a:miter/>
            <a:tailEnd len="med" type="triangle" w="med"/>
          </a:ln>
        </p:spPr>
      </p:cxnSp>
      <p:sp>
        <p:nvSpPr>
          <p:cNvPr id="74" name=""/>
          <p:cNvSpPr/>
          <p:nvPr/>
        </p:nvSpPr>
        <p:spPr>
          <a:xfrm>
            <a:off x="255600" y="5029200"/>
            <a:ext cx="2628720" cy="914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Futures Market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Liquid global futures market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Supported by CBOT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5" name=""/>
          <p:cNvCxnSpPr>
            <a:stCxn id="70" idx="2"/>
            <a:endCxn id="76" idx="0"/>
          </p:cNvCxnSpPr>
          <p:nvPr/>
        </p:nvCxnSpPr>
        <p:spPr>
          <a:xfrm flipV="1" rot="10800000">
            <a:off x="7431840" y="4647960"/>
            <a:ext cx="1080" cy="381600"/>
          </a:xfrm>
          <a:prstGeom prst="bentConnector2">
            <a:avLst/>
          </a:prstGeom>
          <a:ln w="12600">
            <a:solidFill>
              <a:srgbClr val="cc3300"/>
            </a:solidFill>
            <a:miter/>
            <a:tailEnd len="med" type="triangle" w="med"/>
          </a:ln>
        </p:spPr>
      </p:cxnSp>
      <p:sp>
        <p:nvSpPr>
          <p:cNvPr id="76" name=""/>
          <p:cNvSpPr/>
          <p:nvPr/>
        </p:nvSpPr>
        <p:spPr>
          <a:xfrm>
            <a:off x="6118200" y="5029200"/>
            <a:ext cx="2629080" cy="914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Reinventing IT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 solutions built around solution components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Application development outsourcing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Software sales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7" name=""/>
          <p:cNvCxnSpPr>
            <a:stCxn id="66" idx="1"/>
            <a:endCxn id="68" idx="3"/>
          </p:cNvCxnSpPr>
          <p:nvPr/>
        </p:nvCxnSpPr>
        <p:spPr>
          <a:xfrm rot="10800000">
            <a:off x="2875680" y="2818800"/>
            <a:ext cx="324720" cy="1080"/>
          </a:xfrm>
          <a:prstGeom prst="bentConnector2">
            <a:avLst/>
          </a:prstGeom>
          <a:ln w="12600">
            <a:solidFill>
              <a:srgbClr val="cc33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66" name=""/>
          <p:cNvSpPr/>
          <p:nvPr/>
        </p:nvSpPr>
        <p:spPr>
          <a:xfrm>
            <a:off x="3200400" y="2362320"/>
            <a:ext cx="2629080" cy="914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Autofit/>
          </a:bodyPr>
          <a:p>
            <a:pPr marL="112680" indent="-112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Marketplaces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Open Exchanges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Private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Geographic Markets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Fulfillment Services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200400" y="990720"/>
            <a:ext cx="2629080" cy="914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Strategic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segment/channel strategies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eCommerce strategies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Marketplace strategies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strategies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79" name=""/>
          <p:cNvCxnSpPr>
            <a:stCxn id="78" idx="2"/>
            <a:endCxn id="68" idx="0"/>
          </p:cNvCxnSpPr>
          <p:nvPr/>
        </p:nvCxnSpPr>
        <p:spPr>
          <a:xfrm rot="5400000">
            <a:off x="2809080" y="657360"/>
            <a:ext cx="457920" cy="2953440"/>
          </a:xfrm>
          <a:prstGeom prst="bentConnector3">
            <a:avLst>
              <a:gd name="adj1" fmla="val 49960"/>
            </a:avLst>
          </a:prstGeom>
          <a:ln w="12600">
            <a:solidFill>
              <a:srgbClr val="cc3300"/>
            </a:solidFill>
            <a:miter/>
            <a:tailEnd len="med" type="triangle" w="med"/>
          </a:ln>
        </p:spPr>
      </p:cxnSp>
      <p:cxnSp>
        <p:nvCxnSpPr>
          <p:cNvPr id="80" name=""/>
          <p:cNvCxnSpPr>
            <a:stCxn id="78" idx="2"/>
            <a:endCxn id="67" idx="0"/>
          </p:cNvCxnSpPr>
          <p:nvPr/>
        </p:nvCxnSpPr>
        <p:spPr>
          <a:xfrm flipH="1" rot="16200000">
            <a:off x="5742720" y="676080"/>
            <a:ext cx="457920" cy="2915640"/>
          </a:xfrm>
          <a:prstGeom prst="bentConnector3">
            <a:avLst>
              <a:gd name="adj1" fmla="val 49960"/>
            </a:avLst>
          </a:prstGeom>
          <a:ln w="12600">
            <a:solidFill>
              <a:srgbClr val="cc3300"/>
            </a:solidFill>
            <a:miter/>
            <a:tailEnd len="med" type="triangle" w="med"/>
          </a:ln>
        </p:spPr>
      </p:cxnSp>
      <p:cxnSp>
        <p:nvCxnSpPr>
          <p:cNvPr id="81" name=""/>
          <p:cNvCxnSpPr>
            <a:stCxn id="78" idx="2"/>
            <a:endCxn id="66" idx="0"/>
          </p:cNvCxnSpPr>
          <p:nvPr/>
        </p:nvCxnSpPr>
        <p:spPr>
          <a:xfrm flipV="1" rot="10800000">
            <a:off x="4514040" y="1904760"/>
            <a:ext cx="1080" cy="457920"/>
          </a:xfrm>
          <a:prstGeom prst="bentConnector2">
            <a:avLst/>
          </a:prstGeom>
          <a:ln w="12600">
            <a:solidFill>
              <a:srgbClr val="cc3300"/>
            </a:solidFill>
            <a:miter/>
            <a:tailEnd len="med" type="triangle" w="med"/>
          </a:ln>
        </p:spPr>
      </p:cxnSp>
      <p:cxnSp>
        <p:nvCxnSpPr>
          <p:cNvPr id="82" name=""/>
          <p:cNvCxnSpPr>
            <a:stCxn id="66" idx="2"/>
            <a:endCxn id="73" idx="0"/>
          </p:cNvCxnSpPr>
          <p:nvPr/>
        </p:nvCxnSpPr>
        <p:spPr>
          <a:xfrm flipH="1">
            <a:off x="1569960" y="3276720"/>
            <a:ext cx="2945160" cy="457920"/>
          </a:xfrm>
          <a:prstGeom prst="straightConnector1">
            <a:avLst/>
          </a:prstGeom>
          <a:ln w="12600">
            <a:solidFill>
              <a:srgbClr val="cc33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73" name=""/>
          <p:cNvSpPr/>
          <p:nvPr/>
        </p:nvSpPr>
        <p:spPr>
          <a:xfrm>
            <a:off x="255600" y="3733920"/>
            <a:ext cx="2628720" cy="914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Derivatives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strategies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 programs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Derivatives education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3" name=""/>
          <p:cNvCxnSpPr>
            <a:stCxn id="68" idx="2"/>
            <a:endCxn id="73" idx="0"/>
          </p:cNvCxnSpPr>
          <p:nvPr/>
        </p:nvCxnSpPr>
        <p:spPr>
          <a:xfrm>
            <a:off x="1562040" y="3276720"/>
            <a:ext cx="8640" cy="457920"/>
          </a:xfrm>
          <a:prstGeom prst="straightConnector1">
            <a:avLst/>
          </a:prstGeom>
          <a:ln w="12600">
            <a:solidFill>
              <a:srgbClr val="cc33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84" name=""/>
          <p:cNvCxnSpPr>
            <a:stCxn id="68" idx="2"/>
            <a:endCxn id="85" idx="0"/>
          </p:cNvCxnSpPr>
          <p:nvPr/>
        </p:nvCxnSpPr>
        <p:spPr>
          <a:xfrm>
            <a:off x="1562040" y="3276720"/>
            <a:ext cx="2953440" cy="457920"/>
          </a:xfrm>
          <a:prstGeom prst="straightConnector1">
            <a:avLst/>
          </a:prstGeom>
          <a:ln w="12600">
            <a:solidFill>
              <a:srgbClr val="cc3300"/>
            </a:solidFill>
            <a:miter/>
            <a:headEnd len="med" type="triangle" w="med"/>
            <a:tailEnd len="med" type="triangle" w="med"/>
          </a:ln>
        </p:spPr>
      </p:cxnSp>
      <p:cxnSp>
        <p:nvCxnSpPr>
          <p:cNvPr id="86" name=""/>
          <p:cNvCxnSpPr>
            <a:stCxn id="67" idx="2"/>
            <a:endCxn id="85" idx="0"/>
          </p:cNvCxnSpPr>
          <p:nvPr/>
        </p:nvCxnSpPr>
        <p:spPr>
          <a:xfrm flipH="1">
            <a:off x="4514040" y="3276720"/>
            <a:ext cx="2915640" cy="457920"/>
          </a:xfrm>
          <a:prstGeom prst="straightConnector1">
            <a:avLst/>
          </a:prstGeom>
          <a:ln w="12600">
            <a:solidFill>
              <a:srgbClr val="cc33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85" name=""/>
          <p:cNvSpPr/>
          <p:nvPr/>
        </p:nvSpPr>
        <p:spPr>
          <a:xfrm>
            <a:off x="3200400" y="3733920"/>
            <a:ext cx="2629080" cy="914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Autofit/>
          </a:bodyPr>
          <a:p>
            <a:pPr marL="112680" indent="-1126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Sourcing Consulting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Complex paper sourcing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Aggregation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2680" indent="-1126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sourcing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7" name=""/>
          <p:cNvCxnSpPr>
            <a:stCxn id="85" idx="0"/>
            <a:endCxn id="66" idx="2"/>
          </p:cNvCxnSpPr>
          <p:nvPr/>
        </p:nvCxnSpPr>
        <p:spPr>
          <a:xfrm flipV="1">
            <a:off x="4514400" y="3276360"/>
            <a:ext cx="1080" cy="457920"/>
          </a:xfrm>
          <a:prstGeom prst="straightConnector1">
            <a:avLst/>
          </a:prstGeom>
          <a:ln w="12600">
            <a:solidFill>
              <a:srgbClr val="cc3300"/>
            </a:solidFill>
            <a:miter/>
            <a:headEnd len="med" type="triangle" w="med"/>
            <a:tailEnd len="med" type="triangle" w="med"/>
          </a:ln>
        </p:spPr>
      </p:cxnSp>
      <p:sp>
        <p:nvSpPr>
          <p:cNvPr id="88" name=""/>
          <p:cNvSpPr/>
          <p:nvPr/>
        </p:nvSpPr>
        <p:spPr>
          <a:xfrm>
            <a:off x="3200400" y="5029200"/>
            <a:ext cx="2629080" cy="91440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t">
            <a:noAutofit/>
          </a:bodyPr>
          <a:p>
            <a:pPr marL="114480" indent="-1144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Horizontal Partnerships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Sourcing support to: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eProcurement providers (Ariba, ICG Commerce)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 indent="-114480">
              <a:lnSpc>
                <a:spcPct val="100000"/>
              </a:lnSpc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Consortia and large corporations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89" name=""/>
          <p:cNvCxnSpPr>
            <a:stCxn id="85" idx="2"/>
            <a:endCxn id="88" idx="0"/>
          </p:cNvCxnSpPr>
          <p:nvPr/>
        </p:nvCxnSpPr>
        <p:spPr>
          <a:xfrm flipV="1" rot="10800000">
            <a:off x="4514040" y="4647960"/>
            <a:ext cx="1080" cy="381600"/>
          </a:xfrm>
          <a:prstGeom prst="bentConnector2">
            <a:avLst/>
          </a:prstGeom>
          <a:ln w="12600">
            <a:solidFill>
              <a:srgbClr val="cc3300"/>
            </a:solidFill>
            <a:miter/>
            <a:tailEnd len="med" type="triangle" w="med"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09120" y="380880"/>
            <a:ext cx="7448760" cy="54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NewCo Competency Requirements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838080" y="1371240"/>
            <a:ext cx="7391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and financial trading capability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Large balance sheet to backup trading activity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making capability to provide liquid environment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Derivatives consulting to educate the market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Deep industry domain expertise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Marketplace and technology solutions specific to the industry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Deep sourcing and selling expertise for operational coverage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Strategy and advisory services for executive coverage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handling and consolidation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delivery capability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Global presence to serve large customers and broad business coverage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Broad and deep skill base (applications, architecture, integration, development) to help clients implement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120" y="380880"/>
            <a:ext cx="7448760" cy="54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Key Operational Points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Arial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838080" y="1371240"/>
            <a:ext cx="7391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All existing ClickPaper transactions and future transactions that would be considered to have naturally been executed through ClickPaper would have NO revenue accruing to NewCo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transactions that originate in a PaperExchange solution (e.g. contract sold through a customer StoreFront) NewCo would receive a commission of x%)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would be the sales arm of the technology solutions created by Enron Net Works and PaperExchange for only the Forest Products sector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to become logistics provider for EIM physical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09120" y="380880"/>
            <a:ext cx="7448760" cy="54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Conceptual Transaction Model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Arial"/>
            </a:endParaRPr>
          </a:p>
        </p:txBody>
      </p:sp>
      <p:sp>
        <p:nvSpPr>
          <p:cNvPr id="95" name=""/>
          <p:cNvSpPr/>
          <p:nvPr/>
        </p:nvSpPr>
        <p:spPr>
          <a:xfrm>
            <a:off x="762120" y="1800360"/>
            <a:ext cx="1676160" cy="66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spcBef>
                <a:spcPts val="5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Industrial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581280" y="1800360"/>
            <a:ext cx="1676520" cy="66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spcBef>
                <a:spcPts val="5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ClickPaper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591240" y="1800360"/>
            <a:ext cx="1676520" cy="66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spcBef>
                <a:spcPts val="5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PaperExchange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762120" y="4419720"/>
            <a:ext cx="1676160" cy="66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spcBef>
                <a:spcPts val="5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Industrial Markets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3581280" y="4419720"/>
            <a:ext cx="1676520" cy="66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spcBef>
                <a:spcPts val="5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NewCo.com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6629400" y="4419720"/>
            <a:ext cx="1676520" cy="666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90000"/>
              </a:lnSpc>
              <a:spcBef>
                <a:spcPts val="5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NewCo.com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4268880" y="1143000"/>
            <a:ext cx="307800" cy="34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820960" y="1963800"/>
            <a:ext cx="307800" cy="34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3" name=""/>
          <p:cNvCxnSpPr>
            <a:stCxn id="101" idx="2"/>
            <a:endCxn id="96" idx="0"/>
          </p:cNvCxnSpPr>
          <p:nvPr/>
        </p:nvCxnSpPr>
        <p:spPr>
          <a:xfrm rot="5400000">
            <a:off x="4262040" y="1640160"/>
            <a:ext cx="317880" cy="360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04" name=""/>
          <p:cNvCxnSpPr>
            <a:stCxn id="96" idx="1"/>
            <a:endCxn id="102" idx="3"/>
          </p:cNvCxnSpPr>
          <p:nvPr/>
        </p:nvCxnSpPr>
        <p:spPr>
          <a:xfrm rot="10800000">
            <a:off x="3129840" y="2133000"/>
            <a:ext cx="451440" cy="10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05" name=""/>
          <p:cNvCxnSpPr>
            <a:stCxn id="102" idx="1"/>
            <a:endCxn id="95" idx="3"/>
          </p:cNvCxnSpPr>
          <p:nvPr/>
        </p:nvCxnSpPr>
        <p:spPr>
          <a:xfrm rot="10800000">
            <a:off x="2437560" y="2133000"/>
            <a:ext cx="381960" cy="10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06" name=""/>
          <p:cNvSpPr/>
          <p:nvPr/>
        </p:nvSpPr>
        <p:spPr>
          <a:xfrm>
            <a:off x="4268880" y="3733920"/>
            <a:ext cx="307800" cy="34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2820960" y="4583160"/>
            <a:ext cx="307800" cy="34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08" name=""/>
          <p:cNvCxnSpPr>
            <a:stCxn id="106" idx="2"/>
            <a:endCxn id="99" idx="0"/>
          </p:cNvCxnSpPr>
          <p:nvPr/>
        </p:nvCxnSpPr>
        <p:spPr>
          <a:xfrm rot="5400000">
            <a:off x="4247280" y="4245120"/>
            <a:ext cx="347040" cy="3600"/>
          </a:xfrm>
          <a:prstGeom prst="bentConnector3">
            <a:avLst>
              <a:gd name="adj1" fmla="val 49948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09" name=""/>
          <p:cNvCxnSpPr>
            <a:stCxn id="99" idx="1"/>
            <a:endCxn id="107" idx="3"/>
          </p:cNvCxnSpPr>
          <p:nvPr/>
        </p:nvCxnSpPr>
        <p:spPr>
          <a:xfrm rot="10800000">
            <a:off x="3129840" y="4752360"/>
            <a:ext cx="451440" cy="10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0" name=""/>
          <p:cNvCxnSpPr>
            <a:stCxn id="107" idx="1"/>
            <a:endCxn id="98" idx="3"/>
          </p:cNvCxnSpPr>
          <p:nvPr/>
        </p:nvCxnSpPr>
        <p:spPr>
          <a:xfrm rot="10800000">
            <a:off x="2437560" y="4752360"/>
            <a:ext cx="381960" cy="10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11" name=""/>
          <p:cNvSpPr/>
          <p:nvPr/>
        </p:nvSpPr>
        <p:spPr>
          <a:xfrm>
            <a:off x="7315200" y="3733920"/>
            <a:ext cx="311040" cy="34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2" name=""/>
          <p:cNvCxnSpPr>
            <a:stCxn id="111" idx="2"/>
            <a:endCxn id="100" idx="0"/>
          </p:cNvCxnSpPr>
          <p:nvPr/>
        </p:nvCxnSpPr>
        <p:spPr>
          <a:xfrm rot="5400000">
            <a:off x="7295040" y="4244760"/>
            <a:ext cx="347040" cy="3960"/>
          </a:xfrm>
          <a:prstGeom prst="bentConnector3">
            <a:avLst>
              <a:gd name="adj1" fmla="val 49948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13" name=""/>
          <p:cNvSpPr/>
          <p:nvPr/>
        </p:nvSpPr>
        <p:spPr>
          <a:xfrm>
            <a:off x="5784840" y="4583160"/>
            <a:ext cx="311040" cy="34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4" name=""/>
          <p:cNvCxnSpPr>
            <a:stCxn id="100" idx="1"/>
            <a:endCxn id="113" idx="3"/>
          </p:cNvCxnSpPr>
          <p:nvPr/>
        </p:nvCxnSpPr>
        <p:spPr>
          <a:xfrm rot="10800000">
            <a:off x="6095160" y="4752360"/>
            <a:ext cx="534240" cy="10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5" name=""/>
          <p:cNvCxnSpPr>
            <a:stCxn id="113" idx="1"/>
            <a:endCxn id="99" idx="3"/>
          </p:cNvCxnSpPr>
          <p:nvPr/>
        </p:nvCxnSpPr>
        <p:spPr>
          <a:xfrm rot="10800000">
            <a:off x="5257080" y="4752360"/>
            <a:ext cx="527760" cy="1080"/>
          </a:xfrm>
          <a:prstGeom prst="bentConnector2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16" name=""/>
          <p:cNvSpPr/>
          <p:nvPr/>
        </p:nvSpPr>
        <p:spPr>
          <a:xfrm>
            <a:off x="7275600" y="1143000"/>
            <a:ext cx="311040" cy="34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7" name=""/>
          <p:cNvCxnSpPr>
            <a:stCxn id="116" idx="2"/>
            <a:endCxn id="97" idx="0"/>
          </p:cNvCxnSpPr>
          <p:nvPr/>
        </p:nvCxnSpPr>
        <p:spPr>
          <a:xfrm rot="5400000">
            <a:off x="7271280" y="1640880"/>
            <a:ext cx="317880" cy="2160"/>
          </a:xfrm>
          <a:prstGeom prst="bentConnector3">
            <a:avLst>
              <a:gd name="adj1" fmla="val 50000"/>
            </a:avLst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18" name=""/>
          <p:cNvSpPr/>
          <p:nvPr/>
        </p:nvSpPr>
        <p:spPr>
          <a:xfrm>
            <a:off x="2230920" y="2562120"/>
            <a:ext cx="2940480" cy="70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ClickPaper is electronic channel for EIM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fee charged to users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recognized by EIM via 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575320" y="2562120"/>
            <a:ext cx="3516480" cy="92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PEx receives transaction revenue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 revenue based on subscriptions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ability to sell physical or financial instruments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Consulting revenue by project or retainer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230920" y="5334120"/>
            <a:ext cx="3033720" cy="923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NewCo.com is electronic channel for EIM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Identity/branding of NewCo TBD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fee charged to users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451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recognized by EIM via spread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5792040" y="5181480"/>
            <a:ext cx="2521080" cy="115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spcBef>
                <a:spcPts val="374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receives transaction revenue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Solution revenue based on subscriptions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Generate new business for EIM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Consulting revenue by project or retainer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Software license revenue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spcBef>
                <a:spcPts val="374"/>
              </a:spcBef>
              <a:buClr>
                <a:srgbClr val="3333cc"/>
              </a:buClr>
              <a:buSzPct val="12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Logistics outsourcing for EIM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39840" y="1049400"/>
            <a:ext cx="853920" cy="34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Today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90360" y="3821040"/>
            <a:ext cx="1361880" cy="34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90000"/>
              </a:lnSpc>
              <a:spcBef>
                <a:spcPts val="67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cc0000"/>
                </a:solidFill>
                <a:effectLst/>
                <a:uFillTx/>
                <a:latin typeface="Arial"/>
              </a:rPr>
              <a:t>The Future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PlaceHolder 1"/>
          <p:cNvSpPr>
            <a:spLocks noGrp="1"/>
          </p:cNvSpPr>
          <p:nvPr>
            <p:ph type="title"/>
          </p:nvPr>
        </p:nvSpPr>
        <p:spPr>
          <a:xfrm>
            <a:off x="609120" y="380880"/>
            <a:ext cx="7448760" cy="54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Transactional Value Proposition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Arial"/>
            </a:endParaRPr>
          </a:p>
        </p:txBody>
      </p:sp>
      <p:sp>
        <p:nvSpPr>
          <p:cNvPr id="125" name="PlaceHolder 2"/>
          <p:cNvSpPr>
            <a:spLocks noGrp="1"/>
          </p:cNvSpPr>
          <p:nvPr>
            <p:ph/>
          </p:nvPr>
        </p:nvSpPr>
        <p:spPr>
          <a:xfrm>
            <a:off x="838080" y="1371240"/>
            <a:ext cx="7391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 volume through EIM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channels for selling physical and financial products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‘virtual’ capacity to expand geographic coverage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rapidly develop liquid markets for new grades (i.e. UCFS and Linerboard)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Integrate direct selling, direct buying and supply chain applications with trading capability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Improve logistics performance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Focused effort on maximizing logistics efficiency of all trading, exchange and solutions business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to provide logistics capability and develop logistics partnerships for EIM transactions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" name=""/>
          <p:cNvGrpSpPr/>
          <p:nvPr/>
        </p:nvGrpSpPr>
        <p:grpSpPr>
          <a:xfrm>
            <a:off x="336600" y="1828800"/>
            <a:ext cx="1523880" cy="1600200"/>
            <a:chOff x="336600" y="1828800"/>
            <a:chExt cx="1523880" cy="1600200"/>
          </a:xfrm>
        </p:grpSpPr>
        <p:sp>
          <p:nvSpPr>
            <p:cNvPr id="127" name=""/>
            <p:cNvSpPr/>
            <p:nvPr/>
          </p:nvSpPr>
          <p:spPr>
            <a:xfrm>
              <a:off x="336600" y="1828800"/>
              <a:ext cx="1523880" cy="1600200"/>
            </a:xfrm>
            <a:custGeom>
              <a:avLst/>
              <a:gdLst/>
              <a:ahLst/>
              <a:rect l="l" t="t" r="r" b="b"/>
              <a:pathLst>
                <a:path w="960" h="1008">
                  <a:moveTo>
                    <a:pt x="0" y="1008"/>
                  </a:moveTo>
                  <a:lnTo>
                    <a:pt x="960" y="1008"/>
                  </a:lnTo>
                  <a:lnTo>
                    <a:pt x="960" y="768"/>
                  </a:lnTo>
                  <a:lnTo>
                    <a:pt x="528" y="768"/>
                  </a:lnTo>
                  <a:lnTo>
                    <a:pt x="528" y="240"/>
                  </a:lnTo>
                  <a:lnTo>
                    <a:pt x="960" y="240"/>
                  </a:lnTo>
                  <a:lnTo>
                    <a:pt x="960" y="0"/>
                  </a:lnTo>
                  <a:lnTo>
                    <a:pt x="0" y="0"/>
                  </a:lnTo>
                  <a:lnTo>
                    <a:pt x="0" y="1008"/>
                  </a:lnTo>
                  <a:close/>
                </a:path>
              </a:pathLst>
            </a:custGeom>
            <a:solidFill>
              <a:srgbClr val="ffffff"/>
            </a:solidFill>
            <a:ln w="38160">
              <a:solidFill>
                <a:srgbClr val="3333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411120" y="1843200"/>
              <a:ext cx="4366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3333cc"/>
                  </a:solidFill>
                  <a:effectLst/>
                  <a:uFillTx/>
                  <a:latin typeface="Arial"/>
                </a:rPr>
                <a:t>Liner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9" name=""/>
          <p:cNvGrpSpPr/>
          <p:nvPr/>
        </p:nvGrpSpPr>
        <p:grpSpPr>
          <a:xfrm>
            <a:off x="565200" y="2057400"/>
            <a:ext cx="1523880" cy="1600200"/>
            <a:chOff x="565200" y="2057400"/>
            <a:chExt cx="1523880" cy="1600200"/>
          </a:xfrm>
        </p:grpSpPr>
        <p:sp>
          <p:nvSpPr>
            <p:cNvPr id="130" name=""/>
            <p:cNvSpPr/>
            <p:nvPr/>
          </p:nvSpPr>
          <p:spPr>
            <a:xfrm>
              <a:off x="565200" y="2057400"/>
              <a:ext cx="1523880" cy="1600200"/>
            </a:xfrm>
            <a:custGeom>
              <a:avLst/>
              <a:gdLst/>
              <a:ahLst/>
              <a:rect l="l" t="t" r="r" b="b"/>
              <a:pathLst>
                <a:path w="960" h="1008">
                  <a:moveTo>
                    <a:pt x="0" y="1008"/>
                  </a:moveTo>
                  <a:lnTo>
                    <a:pt x="960" y="1008"/>
                  </a:lnTo>
                  <a:lnTo>
                    <a:pt x="960" y="768"/>
                  </a:lnTo>
                  <a:lnTo>
                    <a:pt x="528" y="768"/>
                  </a:lnTo>
                  <a:lnTo>
                    <a:pt x="528" y="240"/>
                  </a:lnTo>
                  <a:lnTo>
                    <a:pt x="960" y="240"/>
                  </a:lnTo>
                  <a:lnTo>
                    <a:pt x="960" y="0"/>
                  </a:lnTo>
                  <a:lnTo>
                    <a:pt x="0" y="0"/>
                  </a:lnTo>
                  <a:lnTo>
                    <a:pt x="0" y="1008"/>
                  </a:lnTo>
                  <a:close/>
                </a:path>
              </a:pathLst>
            </a:custGeom>
            <a:solidFill>
              <a:srgbClr val="ffffff"/>
            </a:solidFill>
            <a:ln w="38160">
              <a:solidFill>
                <a:srgbClr val="3333cc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640440" y="2071800"/>
              <a:ext cx="4860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3333cc"/>
                  </a:solidFill>
                  <a:effectLst/>
                  <a:uFillTx/>
                  <a:latin typeface="Arial"/>
                </a:rPr>
                <a:t>UCFS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2" name="PlaceHolder 1"/>
          <p:cNvSpPr>
            <a:spLocks noGrp="1"/>
          </p:cNvSpPr>
          <p:nvPr>
            <p:ph type="title"/>
          </p:nvPr>
        </p:nvSpPr>
        <p:spPr>
          <a:xfrm>
            <a:off x="609120" y="380880"/>
            <a:ext cx="7448760" cy="54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Expanding the Enron Business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Arial"/>
            </a:endParaRPr>
          </a:p>
        </p:txBody>
      </p:sp>
      <p:grpSp>
        <p:nvGrpSpPr>
          <p:cNvPr id="133" name=""/>
          <p:cNvGrpSpPr/>
          <p:nvPr/>
        </p:nvGrpSpPr>
        <p:grpSpPr>
          <a:xfrm>
            <a:off x="793800" y="2286000"/>
            <a:ext cx="1981080" cy="2057400"/>
            <a:chOff x="793800" y="2286000"/>
            <a:chExt cx="1981080" cy="2057400"/>
          </a:xfrm>
        </p:grpSpPr>
        <p:sp>
          <p:nvSpPr>
            <p:cNvPr id="134" name=""/>
            <p:cNvSpPr/>
            <p:nvPr/>
          </p:nvSpPr>
          <p:spPr>
            <a:xfrm>
              <a:off x="793800" y="2286000"/>
              <a:ext cx="1523880" cy="1600200"/>
            </a:xfrm>
            <a:custGeom>
              <a:avLst/>
              <a:gdLst/>
              <a:ahLst/>
              <a:rect l="l" t="t" r="r" b="b"/>
              <a:pathLst>
                <a:path w="960" h="1008">
                  <a:moveTo>
                    <a:pt x="0" y="1008"/>
                  </a:moveTo>
                  <a:lnTo>
                    <a:pt x="960" y="1008"/>
                  </a:lnTo>
                  <a:lnTo>
                    <a:pt x="960" y="768"/>
                  </a:lnTo>
                  <a:lnTo>
                    <a:pt x="528" y="768"/>
                  </a:lnTo>
                  <a:lnTo>
                    <a:pt x="528" y="240"/>
                  </a:lnTo>
                  <a:lnTo>
                    <a:pt x="960" y="240"/>
                  </a:lnTo>
                  <a:lnTo>
                    <a:pt x="960" y="0"/>
                  </a:lnTo>
                  <a:lnTo>
                    <a:pt x="0" y="0"/>
                  </a:lnTo>
                  <a:lnTo>
                    <a:pt x="0" y="1008"/>
                  </a:lnTo>
                  <a:close/>
                </a:path>
              </a:pathLst>
            </a:custGeom>
            <a:solidFill>
              <a:srgbClr val="ffffff"/>
            </a:solidFill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869040" y="2300400"/>
              <a:ext cx="3970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cc3300"/>
                  </a:solidFill>
                  <a:effectLst/>
                  <a:uFillTx/>
                  <a:latin typeface="Arial"/>
                </a:rPr>
                <a:t>OCC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1022400" y="2514600"/>
              <a:ext cx="1523880" cy="1600200"/>
            </a:xfrm>
            <a:custGeom>
              <a:avLst/>
              <a:gdLst/>
              <a:ahLst/>
              <a:rect l="l" t="t" r="r" b="b"/>
              <a:pathLst>
                <a:path w="960" h="1008">
                  <a:moveTo>
                    <a:pt x="0" y="1008"/>
                  </a:moveTo>
                  <a:lnTo>
                    <a:pt x="960" y="1008"/>
                  </a:lnTo>
                  <a:lnTo>
                    <a:pt x="960" y="768"/>
                  </a:lnTo>
                  <a:lnTo>
                    <a:pt x="528" y="768"/>
                  </a:lnTo>
                  <a:lnTo>
                    <a:pt x="528" y="240"/>
                  </a:lnTo>
                  <a:lnTo>
                    <a:pt x="960" y="240"/>
                  </a:lnTo>
                  <a:lnTo>
                    <a:pt x="960" y="0"/>
                  </a:lnTo>
                  <a:lnTo>
                    <a:pt x="0" y="0"/>
                  </a:lnTo>
                  <a:lnTo>
                    <a:pt x="0" y="1008"/>
                  </a:lnTo>
                  <a:close/>
                </a:path>
              </a:pathLst>
            </a:custGeom>
            <a:solidFill>
              <a:srgbClr val="ffffff"/>
            </a:solidFill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1251000" y="2743200"/>
              <a:ext cx="1523880" cy="1600200"/>
            </a:xfrm>
            <a:custGeom>
              <a:avLst/>
              <a:gdLst>
                <a:gd name="GluePoint1X" fmla="*/ 960 w 960"/>
                <a:gd name="GluePoint1Y" fmla="*/ 894 h 1008"/>
                <a:gd name="GluePoint2X" fmla="*/ 960 w 960"/>
                <a:gd name="GluePoint2Y" fmla="*/ 121 h 1008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</a:cxnLst>
              <a:rect l="l" t="t" r="r" b="b"/>
              <a:pathLst>
                <a:path w="960" h="1008">
                  <a:moveTo>
                    <a:pt x="0" y="1008"/>
                  </a:moveTo>
                  <a:lnTo>
                    <a:pt x="960" y="1008"/>
                  </a:lnTo>
                  <a:lnTo>
                    <a:pt x="960" y="894"/>
                  </a:lnTo>
                  <a:lnTo>
                    <a:pt x="960" y="768"/>
                  </a:lnTo>
                  <a:lnTo>
                    <a:pt x="528" y="768"/>
                  </a:lnTo>
                  <a:lnTo>
                    <a:pt x="528" y="240"/>
                  </a:lnTo>
                  <a:lnTo>
                    <a:pt x="960" y="240"/>
                  </a:lnTo>
                  <a:lnTo>
                    <a:pt x="960" y="121"/>
                  </a:lnTo>
                  <a:lnTo>
                    <a:pt x="960" y="0"/>
                  </a:lnTo>
                  <a:lnTo>
                    <a:pt x="0" y="0"/>
                  </a:lnTo>
                  <a:lnTo>
                    <a:pt x="0" y="1008"/>
                  </a:lnTo>
                  <a:close/>
                </a:path>
              </a:pathLst>
            </a:custGeom>
            <a:solidFill>
              <a:srgbClr val="ffffff"/>
            </a:solidFill>
            <a:ln w="38160">
              <a:solidFill>
                <a:srgbClr val="cc33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2394000" y="4071960"/>
              <a:ext cx="2462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Bid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2392560" y="2857680"/>
              <a:ext cx="280440" cy="183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Ask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1324440" y="2757600"/>
              <a:ext cx="8625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cc3300"/>
                  </a:solidFill>
                  <a:effectLst/>
                  <a:uFillTx/>
                  <a:latin typeface="Arial"/>
                </a:rPr>
                <a:t>Newsprint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" name=""/>
            <p:cNvSpPr/>
            <p:nvPr/>
          </p:nvSpPr>
          <p:spPr>
            <a:xfrm>
              <a:off x="1098000" y="2529000"/>
              <a:ext cx="5058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cc3300"/>
                  </a:solidFill>
                  <a:effectLst/>
                  <a:uFillTx/>
                  <a:latin typeface="Arial"/>
                </a:rPr>
                <a:t>NBSK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42" name="mp00225_" descr=""/>
          <p:cNvPicPr/>
          <p:nvPr/>
        </p:nvPicPr>
        <p:blipFill>
          <a:blip r:embed="rId1"/>
          <a:stretch/>
        </p:blipFill>
        <p:spPr>
          <a:xfrm>
            <a:off x="4800600" y="1752480"/>
            <a:ext cx="3436920" cy="227988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143" name=""/>
          <p:cNvGrpSpPr/>
          <p:nvPr/>
        </p:nvGrpSpPr>
        <p:grpSpPr>
          <a:xfrm>
            <a:off x="6477120" y="2514600"/>
            <a:ext cx="1295280" cy="1082520"/>
            <a:chOff x="6477120" y="2514600"/>
            <a:chExt cx="1295280" cy="1082520"/>
          </a:xfrm>
        </p:grpSpPr>
        <p:sp>
          <p:nvSpPr>
            <p:cNvPr id="144" name=""/>
            <p:cNvSpPr/>
            <p:nvPr/>
          </p:nvSpPr>
          <p:spPr>
            <a:xfrm>
              <a:off x="7696080" y="2666880"/>
              <a:ext cx="76320" cy="7632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45" name=""/>
            <p:cNvGrpSpPr/>
            <p:nvPr/>
          </p:nvGrpSpPr>
          <p:grpSpPr>
            <a:xfrm>
              <a:off x="6477120" y="2514600"/>
              <a:ext cx="500040" cy="1082520"/>
              <a:chOff x="6477120" y="2514600"/>
              <a:chExt cx="500040" cy="1082520"/>
            </a:xfrm>
          </p:grpSpPr>
          <p:sp>
            <p:nvSpPr>
              <p:cNvPr id="146" name=""/>
              <p:cNvSpPr/>
              <p:nvPr/>
            </p:nvSpPr>
            <p:spPr>
              <a:xfrm>
                <a:off x="6858000" y="2514600"/>
                <a:ext cx="119160" cy="103320"/>
              </a:xfrm>
              <a:prstGeom prst="triangle">
                <a:avLst>
                  <a:gd name="adj" fmla="val 50000"/>
                </a:avLst>
              </a:prstGeom>
              <a:solidFill>
                <a:srgbClr val="cc3300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47" name=""/>
              <p:cNvSpPr/>
              <p:nvPr/>
            </p:nvSpPr>
            <p:spPr>
              <a:xfrm>
                <a:off x="6477120" y="3505320"/>
                <a:ext cx="91800" cy="91800"/>
              </a:xfrm>
              <a:prstGeom prst="ellipse">
                <a:avLst/>
              </a:prstGeom>
              <a:solidFill>
                <a:srgbClr val="3333cc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ctr">
                <a:sp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cxnSp>
        <p:nvCxnSpPr>
          <p:cNvPr id="148" name=""/>
          <p:cNvCxnSpPr>
            <a:stCxn id="146" idx="4"/>
            <a:endCxn id="144" idx="1"/>
          </p:cNvCxnSpPr>
          <p:nvPr/>
        </p:nvCxnSpPr>
        <p:spPr>
          <a:xfrm>
            <a:off x="6976800" y="2617920"/>
            <a:ext cx="719640" cy="87840"/>
          </a:xfrm>
          <a:prstGeom prst="straightConnector1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</p:cxnSp>
      <p:cxnSp>
        <p:nvCxnSpPr>
          <p:cNvPr id="149" name=""/>
          <p:cNvCxnSpPr>
            <a:stCxn id="144" idx="2"/>
            <a:endCxn id="147" idx="7"/>
          </p:cNvCxnSpPr>
          <p:nvPr/>
        </p:nvCxnSpPr>
        <p:spPr>
          <a:xfrm flipH="1">
            <a:off x="6555960" y="2743200"/>
            <a:ext cx="1178640" cy="775440"/>
          </a:xfrm>
          <a:prstGeom prst="straightConnector1">
            <a:avLst/>
          </a:prstGeom>
          <a:ln w="19080">
            <a:solidFill>
              <a:srgbClr val="000000"/>
            </a:solidFill>
            <a:miter/>
            <a:tailEnd len="sm" type="triangle" w="sm"/>
          </a:ln>
        </p:spPr>
      </p:cxnSp>
      <p:cxnSp>
        <p:nvCxnSpPr>
          <p:cNvPr id="150" name=""/>
          <p:cNvCxnSpPr>
            <a:stCxn id="146" idx="3"/>
            <a:endCxn id="147" idx="0"/>
          </p:cNvCxnSpPr>
          <p:nvPr/>
        </p:nvCxnSpPr>
        <p:spPr>
          <a:xfrm flipH="1">
            <a:off x="6522840" y="2617560"/>
            <a:ext cx="396000" cy="888120"/>
          </a:xfrm>
          <a:prstGeom prst="straightConnector1">
            <a:avLst/>
          </a:prstGeom>
          <a:ln w="12600">
            <a:solidFill>
              <a:srgbClr val="000000"/>
            </a:solidFill>
            <a:prstDash val="dash"/>
            <a:miter/>
            <a:tailEnd len="sm" type="triangle" w="sm"/>
          </a:ln>
        </p:spPr>
      </p:cxnSp>
      <p:sp>
        <p:nvSpPr>
          <p:cNvPr id="151" name=""/>
          <p:cNvSpPr/>
          <p:nvPr/>
        </p:nvSpPr>
        <p:spPr>
          <a:xfrm>
            <a:off x="762120" y="5181480"/>
            <a:ext cx="2797200" cy="65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225360" indent="-22536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Product Lines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12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UCFS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12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Linerboard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2" name=""/>
          <p:cNvGrpSpPr/>
          <p:nvPr/>
        </p:nvGrpSpPr>
        <p:grpSpPr>
          <a:xfrm>
            <a:off x="2793600" y="4064040"/>
            <a:ext cx="1533960" cy="213840"/>
            <a:chOff x="2793600" y="4064040"/>
            <a:chExt cx="1533960" cy="213840"/>
          </a:xfrm>
        </p:grpSpPr>
        <p:sp>
          <p:nvSpPr>
            <p:cNvPr id="153" name=""/>
            <p:cNvSpPr/>
            <p:nvPr/>
          </p:nvSpPr>
          <p:spPr>
            <a:xfrm>
              <a:off x="3286080" y="4064040"/>
              <a:ext cx="104148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cc3300"/>
                  </a:solidFill>
                  <a:effectLst/>
                  <a:uFillTx/>
                  <a:latin typeface="Arial"/>
                </a:rPr>
                <a:t>More sellers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154" name=""/>
            <p:cNvCxnSpPr>
              <a:stCxn id="153" idx="1"/>
              <a:endCxn id="137" idx="0"/>
            </p:cNvCxnSpPr>
            <p:nvPr/>
          </p:nvCxnSpPr>
          <p:spPr>
            <a:xfrm flipH="1" flipV="1">
              <a:off x="2793600" y="4162320"/>
              <a:ext cx="496080" cy="8640"/>
            </a:xfrm>
            <a:prstGeom prst="straightConnector1">
              <a:avLst/>
            </a:prstGeom>
            <a:ln w="19080">
              <a:solidFill>
                <a:srgbClr val="000000"/>
              </a:solidFill>
              <a:miter/>
              <a:tailEnd len="med" type="triangle" w="sm"/>
            </a:ln>
          </p:spPr>
        </p:cxnSp>
      </p:grpSp>
      <p:grpSp>
        <p:nvGrpSpPr>
          <p:cNvPr id="155" name=""/>
          <p:cNvGrpSpPr/>
          <p:nvPr/>
        </p:nvGrpSpPr>
        <p:grpSpPr>
          <a:xfrm>
            <a:off x="2793600" y="2819520"/>
            <a:ext cx="1553400" cy="213840"/>
            <a:chOff x="2793600" y="2819520"/>
            <a:chExt cx="1553400" cy="213840"/>
          </a:xfrm>
        </p:grpSpPr>
        <p:sp>
          <p:nvSpPr>
            <p:cNvPr id="156" name=""/>
            <p:cNvSpPr/>
            <p:nvPr/>
          </p:nvSpPr>
          <p:spPr>
            <a:xfrm>
              <a:off x="3286080" y="2819520"/>
              <a:ext cx="10609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 algn="ctr">
                <a:lnSpc>
                  <a:spcPct val="100000"/>
                </a:lnSpc>
                <a:spcBef>
                  <a:spcPts val="876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1400" strike="noStrike" u="none">
                  <a:solidFill>
                    <a:srgbClr val="cc3300"/>
                  </a:solidFill>
                  <a:effectLst/>
                  <a:uFillTx/>
                  <a:latin typeface="Arial"/>
                </a:rPr>
                <a:t>More buyers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157" name=""/>
            <p:cNvCxnSpPr>
              <a:stCxn id="156" idx="1"/>
              <a:endCxn id="137" idx="1"/>
            </p:cNvCxnSpPr>
            <p:nvPr/>
          </p:nvCxnSpPr>
          <p:spPr>
            <a:xfrm flipH="1">
              <a:off x="2793600" y="2925360"/>
              <a:ext cx="496080" cy="10440"/>
            </a:xfrm>
            <a:prstGeom prst="straightConnector1">
              <a:avLst/>
            </a:prstGeom>
            <a:ln w="19080">
              <a:solidFill>
                <a:srgbClr val="000000"/>
              </a:solidFill>
              <a:miter/>
              <a:headEnd len="med" type="triangle" w="med"/>
            </a:ln>
          </p:spPr>
        </p:cxnSp>
      </p:grpSp>
      <p:sp>
        <p:nvSpPr>
          <p:cNvPr id="158" name=""/>
          <p:cNvSpPr/>
          <p:nvPr/>
        </p:nvSpPr>
        <p:spPr>
          <a:xfrm>
            <a:off x="1104480" y="1447920"/>
            <a:ext cx="27439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MORE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cc3300"/>
                </a:solidFill>
                <a:effectLst/>
                <a:uFillTx/>
                <a:latin typeface="Arial"/>
              </a:rPr>
              <a:t>FASTER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5465160" y="1447920"/>
            <a:ext cx="1995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Physical 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Wingdings"/>
                <a:ea typeface="Wingdings"/>
              </a:rPr>
              <a:t>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 Virtual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5105520" y="5105520"/>
            <a:ext cx="2987640" cy="83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 marL="225360" indent="-22536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World Class Logistics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12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Arbitrage the freight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12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Trade freight as a commodity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762120" y="4495680"/>
            <a:ext cx="2438280" cy="65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225360" indent="-22536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Velocity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12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customers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12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geographies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2" name=""/>
          <p:cNvGrpSpPr/>
          <p:nvPr/>
        </p:nvGrpSpPr>
        <p:grpSpPr>
          <a:xfrm>
            <a:off x="4952880" y="1905120"/>
            <a:ext cx="1812600" cy="1612800"/>
            <a:chOff x="4952880" y="1905120"/>
            <a:chExt cx="1812600" cy="1612800"/>
          </a:xfrm>
        </p:grpSpPr>
        <p:sp>
          <p:nvSpPr>
            <p:cNvPr id="163" name=""/>
            <p:cNvSpPr/>
            <p:nvPr/>
          </p:nvSpPr>
          <p:spPr>
            <a:xfrm>
              <a:off x="4952880" y="2362320"/>
              <a:ext cx="119160" cy="102960"/>
            </a:xfrm>
            <a:prstGeom prst="triangle">
              <a:avLst>
                <a:gd name="adj" fmla="val 50000"/>
              </a:avLst>
            </a:prstGeom>
            <a:solidFill>
              <a:srgbClr val="cc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164" name=""/>
            <p:cNvCxnSpPr>
              <a:stCxn id="163" idx="4"/>
              <a:endCxn id="165" idx="1"/>
            </p:cNvCxnSpPr>
            <p:nvPr/>
          </p:nvCxnSpPr>
          <p:spPr>
            <a:xfrm>
              <a:off x="5072040" y="2464920"/>
              <a:ext cx="1100880" cy="405720"/>
            </a:xfrm>
            <a:prstGeom prst="straightConnector1">
              <a:avLst/>
            </a:prstGeom>
            <a:ln w="12600">
              <a:solidFill>
                <a:srgbClr val="000000"/>
              </a:solidFill>
              <a:prstDash val="dash"/>
              <a:miter/>
              <a:tailEnd len="sm" type="triangle" w="sm"/>
            </a:ln>
          </p:spPr>
        </p:cxnSp>
        <p:cxnSp>
          <p:nvCxnSpPr>
            <p:cNvPr id="166" name=""/>
            <p:cNvCxnSpPr>
              <a:stCxn id="167" idx="3"/>
              <a:endCxn id="165" idx="3"/>
            </p:cNvCxnSpPr>
            <p:nvPr/>
          </p:nvCxnSpPr>
          <p:spPr>
            <a:xfrm flipH="1">
              <a:off x="6271560" y="2389320"/>
              <a:ext cx="494280" cy="481680"/>
            </a:xfrm>
            <a:prstGeom prst="straightConnector1">
              <a:avLst/>
            </a:prstGeom>
            <a:ln w="12600">
              <a:solidFill>
                <a:srgbClr val="000000"/>
              </a:solidFill>
              <a:prstDash val="dash"/>
              <a:miter/>
              <a:tailEnd len="sm" type="triangle" w="sm"/>
            </a:ln>
          </p:spPr>
        </p:cxnSp>
        <p:sp>
          <p:nvSpPr>
            <p:cNvPr id="165" name=""/>
            <p:cNvSpPr/>
            <p:nvPr/>
          </p:nvSpPr>
          <p:spPr>
            <a:xfrm>
              <a:off x="6172200" y="2819520"/>
              <a:ext cx="100080" cy="99720"/>
            </a:xfrm>
            <a:prstGeom prst="plus">
              <a:avLst>
                <a:gd name="adj" fmla="val 25000"/>
              </a:avLst>
            </a:prstGeom>
            <a:solidFill>
              <a:srgbClr val="ffff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3240" bIns="324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" name=""/>
            <p:cNvSpPr/>
            <p:nvPr/>
          </p:nvSpPr>
          <p:spPr>
            <a:xfrm>
              <a:off x="5715000" y="1905120"/>
              <a:ext cx="119160" cy="102960"/>
            </a:xfrm>
            <a:prstGeom prst="triangle">
              <a:avLst>
                <a:gd name="adj" fmla="val 50000"/>
              </a:avLst>
            </a:prstGeom>
            <a:solidFill>
              <a:srgbClr val="cc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169" name=""/>
            <p:cNvCxnSpPr>
              <a:stCxn id="168" idx="3"/>
              <a:endCxn id="165" idx="0"/>
            </p:cNvCxnSpPr>
            <p:nvPr/>
          </p:nvCxnSpPr>
          <p:spPr>
            <a:xfrm>
              <a:off x="5775120" y="2008080"/>
              <a:ext cx="448200" cy="812160"/>
            </a:xfrm>
            <a:prstGeom prst="straightConnector1">
              <a:avLst/>
            </a:prstGeom>
            <a:ln w="12600">
              <a:solidFill>
                <a:srgbClr val="000000"/>
              </a:solidFill>
              <a:prstDash val="dash"/>
              <a:miter/>
              <a:tailEnd len="sm" type="triangle" w="sm"/>
            </a:ln>
          </p:spPr>
        </p:cxnSp>
        <p:cxnSp>
          <p:nvCxnSpPr>
            <p:cNvPr id="170" name=""/>
            <p:cNvCxnSpPr>
              <a:stCxn id="165" idx="2"/>
              <a:endCxn id="147" idx="1"/>
            </p:cNvCxnSpPr>
            <p:nvPr/>
          </p:nvCxnSpPr>
          <p:spPr>
            <a:xfrm>
              <a:off x="6222600" y="2918880"/>
              <a:ext cx="267120" cy="599400"/>
            </a:xfrm>
            <a:prstGeom prst="straightConnector1">
              <a:avLst/>
            </a:prstGeom>
            <a:ln w="12600">
              <a:solidFill>
                <a:srgbClr val="000000"/>
              </a:solidFill>
              <a:prstDash val="dash"/>
              <a:miter/>
              <a:tailEnd len="sm" type="triangle" w="sm"/>
            </a:ln>
          </p:spPr>
        </p:cxnSp>
      </p:grpSp>
      <p:grpSp>
        <p:nvGrpSpPr>
          <p:cNvPr id="171" name=""/>
          <p:cNvGrpSpPr/>
          <p:nvPr/>
        </p:nvGrpSpPr>
        <p:grpSpPr>
          <a:xfrm>
            <a:off x="6522840" y="2286000"/>
            <a:ext cx="682920" cy="1265760"/>
            <a:chOff x="6522840" y="2286000"/>
            <a:chExt cx="682920" cy="1265760"/>
          </a:xfrm>
        </p:grpSpPr>
        <p:sp>
          <p:nvSpPr>
            <p:cNvPr id="172" name=""/>
            <p:cNvSpPr/>
            <p:nvPr/>
          </p:nvSpPr>
          <p:spPr>
            <a:xfrm>
              <a:off x="7086600" y="3352680"/>
              <a:ext cx="119160" cy="103320"/>
            </a:xfrm>
            <a:prstGeom prst="triangle">
              <a:avLst>
                <a:gd name="adj" fmla="val 50000"/>
              </a:avLst>
            </a:prstGeom>
            <a:solidFill>
              <a:srgbClr val="cc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6705720" y="2286000"/>
              <a:ext cx="118800" cy="103320"/>
            </a:xfrm>
            <a:prstGeom prst="triangle">
              <a:avLst>
                <a:gd name="adj" fmla="val 50000"/>
              </a:avLst>
            </a:prstGeom>
            <a:solidFill>
              <a:srgbClr val="cc33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173" name=""/>
            <p:cNvCxnSpPr>
              <a:stCxn id="172" idx="1"/>
              <a:endCxn id="147" idx="6"/>
            </p:cNvCxnSpPr>
            <p:nvPr/>
          </p:nvCxnSpPr>
          <p:spPr>
            <a:xfrm flipH="1">
              <a:off x="6568560" y="3405240"/>
              <a:ext cx="548640" cy="146880"/>
            </a:xfrm>
            <a:prstGeom prst="straightConnector1">
              <a:avLst/>
            </a:prstGeom>
            <a:ln w="12600">
              <a:solidFill>
                <a:srgbClr val="000000"/>
              </a:solidFill>
              <a:prstDash val="dash"/>
              <a:miter/>
              <a:tailEnd len="sm" type="triangle" w="sm"/>
            </a:ln>
          </p:spPr>
        </p:cxnSp>
        <p:cxnSp>
          <p:nvCxnSpPr>
            <p:cNvPr id="174" name=""/>
            <p:cNvCxnSpPr>
              <a:stCxn id="167" idx="3"/>
              <a:endCxn id="147" idx="0"/>
            </p:cNvCxnSpPr>
            <p:nvPr/>
          </p:nvCxnSpPr>
          <p:spPr>
            <a:xfrm flipH="1">
              <a:off x="6522840" y="2389320"/>
              <a:ext cx="243360" cy="1116720"/>
            </a:xfrm>
            <a:prstGeom prst="straightConnector1">
              <a:avLst/>
            </a:prstGeom>
            <a:ln w="12600">
              <a:solidFill>
                <a:srgbClr val="000000"/>
              </a:solidFill>
              <a:prstDash val="dash"/>
              <a:miter/>
              <a:tailEnd len="sm" type="triangle" w="sm"/>
            </a:ln>
          </p:spPr>
        </p:cxnSp>
      </p:grpSp>
      <p:sp>
        <p:nvSpPr>
          <p:cNvPr id="175" name=""/>
          <p:cNvSpPr/>
          <p:nvPr/>
        </p:nvSpPr>
        <p:spPr>
          <a:xfrm>
            <a:off x="5105520" y="4419720"/>
            <a:ext cx="2987640" cy="838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91440" bIns="91440" anchor="t">
            <a:spAutoFit/>
          </a:bodyPr>
          <a:p>
            <a:pPr marL="225360" indent="-225360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Increased sources/demands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12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customers/suppliers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576360" indent="-11124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More geographies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PlaceHolder 1"/>
          <p:cNvSpPr>
            <a:spLocks noGrp="1"/>
          </p:cNvSpPr>
          <p:nvPr>
            <p:ph type="title"/>
          </p:nvPr>
        </p:nvSpPr>
        <p:spPr>
          <a:xfrm>
            <a:off x="609480" y="380880"/>
            <a:ext cx="7925040" cy="54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333399"/>
                </a:solidFill>
                <a:effectLst/>
                <a:uFillTx/>
                <a:latin typeface="Arial"/>
              </a:rPr>
              <a:t>Draft Terms – Option 1 or 2  OR  Somewhere in Between</a:t>
            </a:r>
            <a:endParaRPr b="0" lang="en-US" sz="2400" strike="noStrike" u="none">
              <a:solidFill>
                <a:srgbClr val="333399"/>
              </a:solidFill>
              <a:effectLst/>
              <a:uFillTx/>
              <a:latin typeface="Arial"/>
            </a:endParaRPr>
          </a:p>
        </p:txBody>
      </p:sp>
      <p:sp>
        <p:nvSpPr>
          <p:cNvPr id="177" name="PlaceHolder 2"/>
          <p:cNvSpPr>
            <a:spLocks noGrp="1"/>
          </p:cNvSpPr>
          <p:nvPr>
            <p:ph/>
          </p:nvPr>
        </p:nvSpPr>
        <p:spPr>
          <a:xfrm>
            <a:off x="838080" y="1371240"/>
            <a:ext cx="7391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Similar to original discussion with caveat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Software payment to ENW $5MM upon NewCo raising of capital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ENW to invest $2.5MM in NewCo from proceeds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to hold X% stake in NewCo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99"/>
              </a:spcBef>
              <a:buClr>
                <a:srgbClr val="ff6633"/>
              </a:buClr>
              <a:buFont typeface="Wingdings" charset="2"/>
              <a:buChar char="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Enron/ENW to acquire PEx for Enron equity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2001-03-14T22:22:24Z</dcterms:created>
  <dc:creator>BBrenner</dc:creator>
  <dc:description/>
  <dc:language>en-US</dc:language>
  <cp:lastModifiedBy>PaperExchange.Com Staff</cp:lastModifiedBy>
  <dcterms:modified xsi:type="dcterms:W3CDTF">2001-03-19T13:30:50Z</dcterms:modified>
  <cp:revision>11</cp:revision>
  <dc:subject/>
  <dc:title>NewCo</dc:title>
</cp:coreProperties>
</file>