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media/image3.wmf" ContentType="image/x-wmf"/>
  <Override PartName="/ppt/media/image4.png" ContentType="image/png"/>
  <Override PartName="/ppt/media/image5.png" ContentType="image/png"/>
  <Override PartName="/ppt/media/image6.wmf" ContentType="image/x-wmf"/>
  <Override PartName="/ppt/media/image7.png" ContentType="image/png"/>
  <Override PartName="/ppt/media/image8.png" ContentType="image/png"/>
  <Override PartName="/ppt/embeddings/oleObject13.bin" ContentType="application/vnd.openxmlformats-officedocument.oleObject"/>
  <Override PartName="/ppt/embeddings/oleObject12.bin" ContentType="application/vnd.openxmlformats-officedocument.oleObject"/>
  <Override PartName="/ppt/embeddings/oleObject11.bin" ContentType="application/vnd.openxmlformats-officedocument.oleObject"/>
  <Override PartName="/ppt/embeddings/oleObject10.bin" ContentType="application/vnd.openxmlformats-officedocument.oleObject"/>
  <Override PartName="/ppt/embeddings/oleObject17.bin" ContentType="application/vnd.openxmlformats-officedocument.oleObject"/>
  <Override PartName="/ppt/embeddings/oleObject4.bin" ContentType="application/vnd.openxmlformats-officedocument.oleObject"/>
  <Override PartName="/ppt/embeddings/oleObject16.bin" ContentType="application/vnd.openxmlformats-officedocument.oleObject"/>
  <Override PartName="/ppt/embeddings/oleObject3.bin" ContentType="application/vnd.openxmlformats-officedocument.oleObject"/>
  <Override PartName="/ppt/embeddings/oleObject15.bin" ContentType="application/vnd.openxmlformats-officedocument.oleObject"/>
  <Override PartName="/ppt/embeddings/oleObject2.bin" ContentType="application/vnd.openxmlformats-officedocument.oleObject"/>
  <Override PartName="/ppt/embeddings/oleObject14.bin" ContentType="application/vnd.openxmlformats-officedocument.oleObject"/>
  <Override PartName="/ppt/embeddings/oleObject1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907588" cy="6858000"/>
  <p:notesSz cx="6753225" cy="9842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90612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736200" y="-360"/>
            <a:ext cx="9024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906120" cy="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071880" y="6611400"/>
            <a:ext cx="6710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0F3E2618-20EB-422B-9D32-E0F6ED84B96B}" type="slidenum"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71524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71524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7500" lnSpcReduction="19999"/>
          </a:bodyPr>
          <a:p>
            <a:pPr marL="198360" indent="-198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71520" indent="-171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581040" indent="-208080">
              <a:spcAft>
                <a:spcPts val="499"/>
              </a:spcAft>
              <a:buClr>
                <a:srgbClr val="000066"/>
              </a:buClr>
              <a:buSzPct val="60000"/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lvl="3" marL="42703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90612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36200" y="-360"/>
            <a:ext cx="9024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906120" cy="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071880" y="6611400"/>
            <a:ext cx="6710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BA4A9E0B-EAAF-4EC6-8A47-542153AD5F41}" type="slidenum"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871524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71524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7500" lnSpcReduction="19999"/>
          </a:bodyPr>
          <a:p>
            <a:pPr marL="198360" indent="-198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71520" indent="-171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581040" indent="-208080">
              <a:spcAft>
                <a:spcPts val="499"/>
              </a:spcAft>
              <a:buClr>
                <a:srgbClr val="000066"/>
              </a:buClr>
              <a:buSzPct val="60000"/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lvl="3" marL="42703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90612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36200" y="-360"/>
            <a:ext cx="9024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906120" cy="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071880" y="6611400"/>
            <a:ext cx="6710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8E52DE7F-A136-4984-B3FE-4B94231F87AD}" type="slidenum"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871524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71524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7500" lnSpcReduction="19999"/>
          </a:bodyPr>
          <a:p>
            <a:pPr marL="198360" indent="-198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71520" indent="-171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581040" indent="-208080">
              <a:spcAft>
                <a:spcPts val="499"/>
              </a:spcAft>
              <a:buClr>
                <a:srgbClr val="000066"/>
              </a:buClr>
              <a:buSzPct val="60000"/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lvl="3" marL="42703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90612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36200" y="-360"/>
            <a:ext cx="9024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906120" cy="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071880" y="6611400"/>
            <a:ext cx="6710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E4A60259-10C3-4182-ACB7-22C4F62B5D46}" type="slidenum"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871524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71524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7500" lnSpcReduction="19999"/>
          </a:bodyPr>
          <a:p>
            <a:pPr marL="198360" indent="-198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71520" indent="-171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581040" indent="-208080">
              <a:spcAft>
                <a:spcPts val="499"/>
              </a:spcAft>
              <a:buClr>
                <a:srgbClr val="000066"/>
              </a:buClr>
              <a:buSzPct val="60000"/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lvl="3" marL="42703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90612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36200" y="-360"/>
            <a:ext cx="9024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906120" cy="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071880" y="6611400"/>
            <a:ext cx="6710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fld id="{3F1C9B20-D4AF-4F0C-AC68-E5039775019B}" type="slidenum">
              <a:rPr b="0" lang="en-GB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871524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71524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7500" lnSpcReduction="19999"/>
          </a:bodyPr>
          <a:p>
            <a:pPr marL="198360" indent="-198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71520" indent="-171360"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581040" indent="-208080">
              <a:spcAft>
                <a:spcPts val="499"/>
              </a:spcAft>
              <a:buClr>
                <a:srgbClr val="000066"/>
              </a:buClr>
              <a:buSzPct val="60000"/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lvl="3" marL="42703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450072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5" Type="http://schemas.openxmlformats.org/officeDocument/2006/relationships/image" Target="../media/image7.png"/><Relationship Id="rId6" Type="http://schemas.openxmlformats.org/officeDocument/2006/relationships/oleObject" Target="../embeddings/oleObject3.bin"/><Relationship Id="rId7" Type="http://schemas.openxmlformats.org/officeDocument/2006/relationships/image" Target="../media/image8.png"/><Relationship Id="rId8" Type="http://schemas.openxmlformats.org/officeDocument/2006/relationships/oleObject" Target="../embeddings/oleObject4.bin"/><Relationship Id="rId9" Type="http://schemas.openxmlformats.org/officeDocument/2006/relationships/image" Target="../media/image5.png"/><Relationship Id="rId10" Type="http://schemas.openxmlformats.org/officeDocument/2006/relationships/image" Target="../media/image5.png"/><Relationship Id="rId11" Type="http://schemas.openxmlformats.org/officeDocument/2006/relationships/image" Target="../media/image5.png"/><Relationship Id="rId12" Type="http://schemas.openxmlformats.org/officeDocument/2006/relationships/image" Target="../media/image5.png"/><Relationship Id="rId13" Type="http://schemas.openxmlformats.org/officeDocument/2006/relationships/image" Target="../media/image5.png"/><Relationship Id="rId14" Type="http://schemas.openxmlformats.org/officeDocument/2006/relationships/image" Target="../media/image5.png"/><Relationship Id="rId15" Type="http://schemas.openxmlformats.org/officeDocument/2006/relationships/image" Target="../media/image5.png"/><Relationship Id="rId16" Type="http://schemas.openxmlformats.org/officeDocument/2006/relationships/image" Target="../media/image5.png"/><Relationship Id="rId17" Type="http://schemas.openxmlformats.org/officeDocument/2006/relationships/image" Target="../media/image5.png"/><Relationship Id="rId18" Type="http://schemas.openxmlformats.org/officeDocument/2006/relationships/image" Target="../media/image5.png"/><Relationship Id="rId19" Type="http://schemas.openxmlformats.org/officeDocument/2006/relationships/image" Target="../media/image5.png"/><Relationship Id="rId20" Type="http://schemas.openxmlformats.org/officeDocument/2006/relationships/image" Target="../media/image5.png"/><Relationship Id="rId21" Type="http://schemas.openxmlformats.org/officeDocument/2006/relationships/image" Target="../media/image5.png"/><Relationship Id="rId22" Type="http://schemas.openxmlformats.org/officeDocument/2006/relationships/image" Target="../media/image5.png"/><Relationship Id="rId23" Type="http://schemas.openxmlformats.org/officeDocument/2006/relationships/image" Target="../media/image5.png"/><Relationship Id="rId24" Type="http://schemas.openxmlformats.org/officeDocument/2006/relationships/image" Target="../media/image5.png"/><Relationship Id="rId25" Type="http://schemas.openxmlformats.org/officeDocument/2006/relationships/image" Target="../media/image5.png"/><Relationship Id="rId26" Type="http://schemas.openxmlformats.org/officeDocument/2006/relationships/image" Target="../media/image5.png"/><Relationship Id="rId27" Type="http://schemas.openxmlformats.org/officeDocument/2006/relationships/image" Target="../media/image5.png"/><Relationship Id="rId28" Type="http://schemas.openxmlformats.org/officeDocument/2006/relationships/image" Target="../media/image5.png"/><Relationship Id="rId29" Type="http://schemas.openxmlformats.org/officeDocument/2006/relationships/image" Target="../media/image5.png"/><Relationship Id="rId30" Type="http://schemas.openxmlformats.org/officeDocument/2006/relationships/image" Target="../media/image5.png"/><Relationship Id="rId31" Type="http://schemas.openxmlformats.org/officeDocument/2006/relationships/image" Target="../media/image5.png"/><Relationship Id="rId32" Type="http://schemas.openxmlformats.org/officeDocument/2006/relationships/image" Target="../media/image5.png"/><Relationship Id="rId33" Type="http://schemas.openxmlformats.org/officeDocument/2006/relationships/image" Target="../media/image5.png"/><Relationship Id="rId34" Type="http://schemas.openxmlformats.org/officeDocument/2006/relationships/image" Target="../media/image5.png"/><Relationship Id="rId35" Type="http://schemas.openxmlformats.org/officeDocument/2006/relationships/image" Target="../media/image5.png"/><Relationship Id="rId36" Type="http://schemas.openxmlformats.org/officeDocument/2006/relationships/image" Target="../media/image5.png"/><Relationship Id="rId37" Type="http://schemas.openxmlformats.org/officeDocument/2006/relationships/image" Target="../media/image5.png"/><Relationship Id="rId38" Type="http://schemas.openxmlformats.org/officeDocument/2006/relationships/image" Target="../media/image5.png"/><Relationship Id="rId39" Type="http://schemas.openxmlformats.org/officeDocument/2006/relationships/image" Target="../media/image5.png"/><Relationship Id="rId40" Type="http://schemas.openxmlformats.org/officeDocument/2006/relationships/image" Target="../media/image6.wmf"/><Relationship Id="rId41" Type="http://schemas.openxmlformats.org/officeDocument/2006/relationships/image" Target="../media/image6.wmf"/><Relationship Id="rId42" Type="http://schemas.openxmlformats.org/officeDocument/2006/relationships/image" Target="../media/image6.wmf"/><Relationship Id="rId43" Type="http://schemas.openxmlformats.org/officeDocument/2006/relationships/image" Target="../media/image6.wmf"/><Relationship Id="rId44" Type="http://schemas.openxmlformats.org/officeDocument/2006/relationships/image" Target="../media/image6.wmf"/><Relationship Id="rId45" Type="http://schemas.openxmlformats.org/officeDocument/2006/relationships/image" Target="../media/image6.wmf"/><Relationship Id="rId46" Type="http://schemas.openxmlformats.org/officeDocument/2006/relationships/image" Target="../media/image6.wmf"/><Relationship Id="rId47" Type="http://schemas.openxmlformats.org/officeDocument/2006/relationships/image" Target="../media/image6.wmf"/><Relationship Id="rId48" Type="http://schemas.openxmlformats.org/officeDocument/2006/relationships/oleObject" Target="../embeddings/oleObject5.bin"/><Relationship Id="rId49" Type="http://schemas.openxmlformats.org/officeDocument/2006/relationships/image" Target="../media/image7.png"/><Relationship Id="rId50" Type="http://schemas.openxmlformats.org/officeDocument/2006/relationships/oleObject" Target="../embeddings/oleObject6.bin"/><Relationship Id="rId51" Type="http://schemas.openxmlformats.org/officeDocument/2006/relationships/image" Target="../media/image7.png"/><Relationship Id="rId52" Type="http://schemas.openxmlformats.org/officeDocument/2006/relationships/oleObject" Target="../embeddings/oleObject7.bin"/><Relationship Id="rId53" Type="http://schemas.openxmlformats.org/officeDocument/2006/relationships/image" Target="../media/image7.png"/><Relationship Id="rId54" Type="http://schemas.openxmlformats.org/officeDocument/2006/relationships/oleObject" Target="../embeddings/oleObject8.bin"/><Relationship Id="rId55" Type="http://schemas.openxmlformats.org/officeDocument/2006/relationships/image" Target="../media/image7.png"/><Relationship Id="rId56" Type="http://schemas.openxmlformats.org/officeDocument/2006/relationships/oleObject" Target="../embeddings/oleObject9.bin"/><Relationship Id="rId57" Type="http://schemas.openxmlformats.org/officeDocument/2006/relationships/image" Target="../media/image7.png"/><Relationship Id="rId58" Type="http://schemas.openxmlformats.org/officeDocument/2006/relationships/oleObject" Target="../embeddings/oleObject10.bin"/><Relationship Id="rId59" Type="http://schemas.openxmlformats.org/officeDocument/2006/relationships/image" Target="../media/image7.png"/><Relationship Id="rId60" Type="http://schemas.openxmlformats.org/officeDocument/2006/relationships/oleObject" Target="../embeddings/oleObject11.bin"/><Relationship Id="rId61" Type="http://schemas.openxmlformats.org/officeDocument/2006/relationships/image" Target="../media/image7.png"/><Relationship Id="rId62" Type="http://schemas.openxmlformats.org/officeDocument/2006/relationships/oleObject" Target="../embeddings/oleObject12.bin"/><Relationship Id="rId63" Type="http://schemas.openxmlformats.org/officeDocument/2006/relationships/image" Target="../media/image7.png"/><Relationship Id="rId64" Type="http://schemas.openxmlformats.org/officeDocument/2006/relationships/oleObject" Target="../embeddings/oleObject13.bin"/><Relationship Id="rId65" Type="http://schemas.openxmlformats.org/officeDocument/2006/relationships/image" Target="../media/image7.png"/><Relationship Id="rId66" Type="http://schemas.openxmlformats.org/officeDocument/2006/relationships/oleObject" Target="../embeddings/oleObject14.bin"/><Relationship Id="rId67" Type="http://schemas.openxmlformats.org/officeDocument/2006/relationships/image" Target="../media/image7.png"/><Relationship Id="rId68" Type="http://schemas.openxmlformats.org/officeDocument/2006/relationships/oleObject" Target="../embeddings/oleObject15.bin"/><Relationship Id="rId69" Type="http://schemas.openxmlformats.org/officeDocument/2006/relationships/image" Target="../media/image7.png"/><Relationship Id="rId70" Type="http://schemas.openxmlformats.org/officeDocument/2006/relationships/oleObject" Target="../embeddings/oleObject16.bin"/><Relationship Id="rId71" Type="http://schemas.openxmlformats.org/officeDocument/2006/relationships/image" Target="../media/image7.png"/><Relationship Id="rId72" Type="http://schemas.openxmlformats.org/officeDocument/2006/relationships/oleObject" Target="../embeddings/oleObject17.bin"/><Relationship Id="rId73" Type="http://schemas.openxmlformats.org/officeDocument/2006/relationships/image" Target="../media/image7.png"/><Relationship Id="rId7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2280" y="-76680"/>
            <a:ext cx="9025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Our Experience: Enrons Strategy supported Development </a:t>
            </a:r>
            <a:br>
              <a:rPr sz="2400"/>
            </a:br>
            <a:r>
              <a:rPr b="1" lang="de-DE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Continental Power Wholesale Market (1998-2001)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3429000" y="2514600"/>
          <a:ext cx="3429000" cy="403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29000" y="2514600"/>
                    <a:ext cx="342900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990720" y="3124080"/>
            <a:ext cx="19047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1066680" y="3276720"/>
            <a:ext cx="1752840" cy="24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3200400"/>
            <a:ext cx="1752840" cy="28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80880" y="1143000"/>
            <a:ext cx="2210040" cy="1371600"/>
          </a:xfrm>
          <a:custGeom>
            <a:avLst/>
            <a:gdLst>
              <a:gd name="textAreaLeft" fmla="*/ 0 w 2210040"/>
              <a:gd name="textAreaRight" fmla="*/ 2210400 w 221004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965" y="0"/>
                </a:lnTo>
                <a:lnTo>
                  <a:pt x="21600" y="10800"/>
                </a:lnTo>
                <a:lnTo>
                  <a:pt x="18965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43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6000" rIns="90000" tIns="154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2438280" y="1143000"/>
            <a:ext cx="2514600" cy="1371600"/>
          </a:xfrm>
          <a:custGeom>
            <a:avLst/>
            <a:gdLst>
              <a:gd name="textAreaLeft" fmla="*/ 0 w 2514600"/>
              <a:gd name="textAreaRight" fmla="*/ 2514960 w 251460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957" y="0"/>
                </a:lnTo>
                <a:lnTo>
                  <a:pt x="21600" y="10800"/>
                </a:lnTo>
                <a:lnTo>
                  <a:pt x="18957" y="21600"/>
                </a:lnTo>
                <a:lnTo>
                  <a:pt x="0" y="21600"/>
                </a:lnTo>
                <a:lnTo>
                  <a:pt x="2643" y="10800"/>
                </a:lnTo>
                <a:close/>
              </a:path>
            </a:pathLst>
          </a:custGeom>
          <a:solidFill>
            <a:srgbClr val="0043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4800600" y="1143000"/>
            <a:ext cx="2514600" cy="1371600"/>
          </a:xfrm>
          <a:custGeom>
            <a:avLst/>
            <a:gdLst>
              <a:gd name="textAreaLeft" fmla="*/ 0 w 2514600"/>
              <a:gd name="textAreaRight" fmla="*/ 2514960 w 251460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957" y="0"/>
                </a:lnTo>
                <a:lnTo>
                  <a:pt x="21600" y="10800"/>
                </a:lnTo>
                <a:lnTo>
                  <a:pt x="18957" y="21600"/>
                </a:lnTo>
                <a:lnTo>
                  <a:pt x="0" y="21600"/>
                </a:lnTo>
                <a:lnTo>
                  <a:pt x="2643" y="10800"/>
                </a:lnTo>
                <a:close/>
              </a:path>
            </a:pathLst>
          </a:custGeom>
          <a:solidFill>
            <a:srgbClr val="0043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7162920" y="1143000"/>
            <a:ext cx="2514600" cy="1371600"/>
          </a:xfrm>
          <a:custGeom>
            <a:avLst/>
            <a:gdLst>
              <a:gd name="textAreaLeft" fmla="*/ 0 w 2514600"/>
              <a:gd name="textAreaRight" fmla="*/ 2514960 w 251460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8957" y="0"/>
                </a:lnTo>
                <a:lnTo>
                  <a:pt x="21600" y="10800"/>
                </a:lnTo>
                <a:lnTo>
                  <a:pt x="18957" y="21600"/>
                </a:lnTo>
                <a:lnTo>
                  <a:pt x="0" y="21600"/>
                </a:lnTo>
                <a:lnTo>
                  <a:pt x="2643" y="10800"/>
                </a:lnTo>
                <a:close/>
              </a:path>
            </a:pathLst>
          </a:custGeom>
          <a:solidFill>
            <a:srgbClr val="0043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0800000">
            <a:off x="152280" y="2971440"/>
            <a:ext cx="457200" cy="34290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6800" rIns="46800" tIns="90000" bIns="90000" anchor="t" anchorCtr="1" vert="eaVert">
            <a:no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German power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2895480"/>
            <a:ext cx="2743200" cy="32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power delivery in 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EnronStrommarktFax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www.EnronStrommarkt.de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full requirement deal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wholesale trading 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structured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Longer term power 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380880" y="1371600"/>
            <a:ext cx="2210040" cy="9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Build Transparency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Open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Distributor Supply 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2666880" y="1219320"/>
            <a:ext cx="2210040" cy="113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Increase Liquidity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Cross Border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Begin Wholesale 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New Market Entrants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5105520" y="1219320"/>
            <a:ext cx="2057400" cy="113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Wholesale Volatility 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(first at borders)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Long term Physical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380880"/>
                <a:tab algn="l" pos="571680"/>
                <a:tab algn="l" pos="762120"/>
                <a:tab algn="l" pos="952560"/>
                <a:tab algn="l" pos="1143000"/>
                <a:tab algn="l" pos="1333440"/>
                <a:tab algn="l" pos="1523880"/>
                <a:tab algn="l" pos="1714680"/>
                <a:tab algn="l" pos="1905120"/>
                <a:tab algn="l" pos="2095560"/>
                <a:tab algn="l" pos="2286000"/>
                <a:tab algn="l" pos="2476440"/>
                <a:tab algn="l" pos="2666880"/>
                <a:tab algn="l" pos="2857680"/>
                <a:tab algn="l" pos="3048120"/>
                <a:tab algn="l" pos="3238560"/>
                <a:tab algn="l" pos="3429000"/>
                <a:tab algn="l" pos="3619440"/>
                <a:tab algn="l" pos="3809880"/>
                <a:tab algn="l" pos="4000680"/>
              </a:tabLst>
            </a:pP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First Structured 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7391520" y="1295280"/>
            <a:ext cx="2286000" cy="107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Inter-regional Access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Power/Gas Convergence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Tightened Volatility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Structured Financial Deals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Complex Risk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Wingdings" charset="2"/>
              <a:buChar char=""/>
              <a:tabLst>
                <a:tab algn="l" pos="1904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de-DE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Related Structures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705720" y="3200400"/>
            <a:ext cx="2971800" cy="193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 specific solutions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Asset Based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Portfolio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Trading Cooperations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0" y="76320"/>
            <a:ext cx="918216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2000: Start of German Gas Competition Before Liberalization</a:t>
            </a:r>
            <a:br>
              <a:rPr sz="2400"/>
            </a:b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Pace of Enrons Progress Relative to Power -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165240" y="1905120"/>
            <a:ext cx="1485720" cy="520920"/>
          </a:xfrm>
          <a:prstGeom prst="rect">
            <a:avLst/>
          </a:prstGeom>
          <a:solidFill>
            <a:srgbClr val="ffcc99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49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4870440" y="2311560"/>
            <a:ext cx="70164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June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2433240" y="1892160"/>
            <a:ext cx="1688040" cy="276840"/>
          </a:xfrm>
          <a:prstGeom prst="rect">
            <a:avLst/>
          </a:prstGeom>
          <a:solidFill>
            <a:srgbClr val="fc2c02"/>
          </a:solidFill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Act Enforced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2311560" y="198108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4705200" y="1041480"/>
            <a:ext cx="1841760" cy="82548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deal on online energy platform 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www.EnronStrommarkt.de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4622760" y="1294920"/>
            <a:ext cx="0" cy="1143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4788000" y="198108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4897080" y="2044800"/>
            <a:ext cx="3045240" cy="27684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‘full requirement’ energy supply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2558880" y="1066680"/>
            <a:ext cx="1841760" cy="45972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 baseline="30000">
                <a:solidFill>
                  <a:srgbClr val="000066"/>
                </a:solidFill>
                <a:effectLst/>
                <a:uFillTx/>
                <a:latin typeface="Arial"/>
              </a:rPr>
              <a:t>st</a:t>
            </a: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Enron power deal in Germany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2476440" y="114264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2476440" y="22096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6603840" y="12193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6603840" y="2324160"/>
            <a:ext cx="0" cy="152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686640" y="1181160"/>
            <a:ext cx="1841400" cy="642600"/>
          </a:xfrm>
          <a:prstGeom prst="rect">
            <a:avLst/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 baseline="30000">
                <a:solidFill>
                  <a:srgbClr val="000066"/>
                </a:solidFill>
                <a:effectLst/>
                <a:uFillTx/>
                <a:latin typeface="Arial"/>
              </a:rPr>
              <a:t>st</a:t>
            </a: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Enron ‘Stalking Horse’ agreement in German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6789600" y="2971800"/>
            <a:ext cx="12960" cy="1228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60" name=""/>
          <p:cNvCxnSpPr>
            <a:stCxn id="61" idx="0"/>
            <a:endCxn id="62" idx="0"/>
          </p:cNvCxnSpPr>
          <p:nvPr/>
        </p:nvCxnSpPr>
        <p:spPr>
          <a:xfrm flipV="1">
            <a:off x="8948520" y="2922120"/>
            <a:ext cx="13320" cy="11548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63" name=""/>
          <p:cNvSpPr/>
          <p:nvPr/>
        </p:nvSpPr>
        <p:spPr>
          <a:xfrm>
            <a:off x="0" y="2743200"/>
            <a:ext cx="0" cy="1905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2266920" y="28195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4535640" y="28195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6789600" y="2730600"/>
            <a:ext cx="12960" cy="1231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311560" y="2362320"/>
            <a:ext cx="7010280" cy="560160"/>
          </a:xfrm>
          <a:prstGeom prst="rightArrow">
            <a:avLst>
              <a:gd name="adj1" fmla="val 43333"/>
              <a:gd name="adj2" fmla="val 64428"/>
            </a:avLst>
          </a:prstGeom>
          <a:solidFill>
            <a:srgbClr val="ff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36000" rIns="36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0" y="2527200"/>
            <a:ext cx="2228400" cy="237960"/>
            <a:chOff x="0" y="2527200"/>
            <a:chExt cx="2228400" cy="237960"/>
          </a:xfrm>
        </p:grpSpPr>
        <p:grpSp>
          <p:nvGrpSpPr>
            <p:cNvPr id="68" name=""/>
            <p:cNvGrpSpPr/>
            <p:nvPr/>
          </p:nvGrpSpPr>
          <p:grpSpPr>
            <a:xfrm>
              <a:off x="0" y="2527200"/>
              <a:ext cx="1897920" cy="237600"/>
              <a:chOff x="0" y="2527200"/>
              <a:chExt cx="1897920" cy="237600"/>
            </a:xfrm>
          </p:grpSpPr>
          <p:sp>
            <p:nvSpPr>
              <p:cNvPr id="69" name=""/>
              <p:cNvSpPr/>
              <p:nvPr/>
            </p:nvSpPr>
            <p:spPr>
              <a:xfrm>
                <a:off x="1650600" y="2527200"/>
                <a:ext cx="247320" cy="237600"/>
              </a:xfrm>
              <a:prstGeom prst="rect">
                <a:avLst/>
              </a:prstGeom>
              <a:solidFill>
                <a:srgbClr val="ff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990360" y="2527200"/>
                <a:ext cx="247320" cy="237600"/>
              </a:xfrm>
              <a:prstGeom prst="rect">
                <a:avLst/>
              </a:prstGeom>
              <a:solidFill>
                <a:srgbClr val="ff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660240" y="2527200"/>
                <a:ext cx="247320" cy="237600"/>
              </a:xfrm>
              <a:prstGeom prst="rect">
                <a:avLst/>
              </a:prstGeom>
              <a:solidFill>
                <a:srgbClr val="ff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1320840" y="2527200"/>
                <a:ext cx="247320" cy="237600"/>
              </a:xfrm>
              <a:prstGeom prst="rect">
                <a:avLst/>
              </a:prstGeom>
              <a:solidFill>
                <a:srgbClr val="ff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0" y="2527200"/>
                <a:ext cx="247320" cy="237600"/>
              </a:xfrm>
              <a:prstGeom prst="rect">
                <a:avLst/>
              </a:prstGeom>
              <a:solidFill>
                <a:srgbClr val="ff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330120" y="2527200"/>
                <a:ext cx="247320" cy="237600"/>
              </a:xfrm>
              <a:prstGeom prst="rect">
                <a:avLst/>
              </a:prstGeom>
              <a:solidFill>
                <a:srgbClr val="ff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75" name=""/>
            <p:cNvSpPr/>
            <p:nvPr/>
          </p:nvSpPr>
          <p:spPr>
            <a:xfrm>
              <a:off x="1981080" y="2527200"/>
              <a:ext cx="247320" cy="23796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6" name=""/>
          <p:cNvGrpSpPr/>
          <p:nvPr/>
        </p:nvGrpSpPr>
        <p:grpSpPr>
          <a:xfrm>
            <a:off x="0" y="4076640"/>
            <a:ext cx="9080280" cy="533520"/>
            <a:chOff x="0" y="4076640"/>
            <a:chExt cx="9080280" cy="533520"/>
          </a:xfrm>
        </p:grpSpPr>
        <p:sp>
          <p:nvSpPr>
            <p:cNvPr id="61" name=""/>
            <p:cNvSpPr/>
            <p:nvPr/>
          </p:nvSpPr>
          <p:spPr>
            <a:xfrm>
              <a:off x="6521400" y="4076640"/>
              <a:ext cx="2558880" cy="533520"/>
            </a:xfrm>
            <a:prstGeom prst="rightArrow">
              <a:avLst>
                <a:gd name="adj1" fmla="val 43333"/>
                <a:gd name="adj2" fmla="val 24692"/>
              </a:avLst>
            </a:prstGeom>
            <a:solidFill>
              <a:srgbClr val="000000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36000" rIns="36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7" name=""/>
            <p:cNvGrpSpPr/>
            <p:nvPr/>
          </p:nvGrpSpPr>
          <p:grpSpPr>
            <a:xfrm>
              <a:off x="247320" y="4229280"/>
              <a:ext cx="6190200" cy="228600"/>
              <a:chOff x="247320" y="4229280"/>
              <a:chExt cx="6190200" cy="228600"/>
            </a:xfrm>
          </p:grpSpPr>
          <p:grpSp>
            <p:nvGrpSpPr>
              <p:cNvPr id="78" name=""/>
              <p:cNvGrpSpPr/>
              <p:nvPr/>
            </p:nvGrpSpPr>
            <p:grpSpPr>
              <a:xfrm>
                <a:off x="577440" y="4229280"/>
                <a:ext cx="5860080" cy="228600"/>
                <a:chOff x="577440" y="4229280"/>
                <a:chExt cx="5860080" cy="228600"/>
              </a:xfrm>
            </p:grpSpPr>
            <p:sp>
              <p:nvSpPr>
                <p:cNvPr id="79" name=""/>
                <p:cNvSpPr/>
                <p:nvPr/>
              </p:nvSpPr>
              <p:spPr>
                <a:xfrm>
                  <a:off x="619020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0" name=""/>
                <p:cNvSpPr/>
                <p:nvPr/>
              </p:nvSpPr>
              <p:spPr>
                <a:xfrm>
                  <a:off x="585972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1" name=""/>
                <p:cNvSpPr/>
                <p:nvPr/>
              </p:nvSpPr>
              <p:spPr>
                <a:xfrm>
                  <a:off x="552960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2" name=""/>
                <p:cNvSpPr/>
                <p:nvPr/>
              </p:nvSpPr>
              <p:spPr>
                <a:xfrm>
                  <a:off x="519948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3" name=""/>
                <p:cNvSpPr/>
                <p:nvPr/>
              </p:nvSpPr>
              <p:spPr>
                <a:xfrm>
                  <a:off x="486936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4" name=""/>
                <p:cNvSpPr/>
                <p:nvPr/>
              </p:nvSpPr>
              <p:spPr>
                <a:xfrm>
                  <a:off x="453888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5" name=""/>
                <p:cNvSpPr/>
                <p:nvPr/>
              </p:nvSpPr>
              <p:spPr>
                <a:xfrm>
                  <a:off x="420912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" name=""/>
                <p:cNvSpPr/>
                <p:nvPr/>
              </p:nvSpPr>
              <p:spPr>
                <a:xfrm>
                  <a:off x="321876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" name=""/>
                <p:cNvSpPr/>
                <p:nvPr/>
              </p:nvSpPr>
              <p:spPr>
                <a:xfrm>
                  <a:off x="387900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" name=""/>
                <p:cNvSpPr/>
                <p:nvPr/>
              </p:nvSpPr>
              <p:spPr>
                <a:xfrm>
                  <a:off x="354852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" name=""/>
                <p:cNvSpPr/>
                <p:nvPr/>
              </p:nvSpPr>
              <p:spPr>
                <a:xfrm>
                  <a:off x="255816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" name=""/>
                <p:cNvSpPr/>
                <p:nvPr/>
              </p:nvSpPr>
              <p:spPr>
                <a:xfrm>
                  <a:off x="222840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" name=""/>
                <p:cNvSpPr/>
                <p:nvPr/>
              </p:nvSpPr>
              <p:spPr>
                <a:xfrm>
                  <a:off x="189792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" name=""/>
                <p:cNvSpPr/>
                <p:nvPr/>
              </p:nvSpPr>
              <p:spPr>
                <a:xfrm>
                  <a:off x="288828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" name=""/>
                <p:cNvSpPr/>
                <p:nvPr/>
              </p:nvSpPr>
              <p:spPr>
                <a:xfrm>
                  <a:off x="123768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4" name=""/>
                <p:cNvSpPr/>
                <p:nvPr/>
              </p:nvSpPr>
              <p:spPr>
                <a:xfrm>
                  <a:off x="90756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" name=""/>
                <p:cNvSpPr/>
                <p:nvPr/>
              </p:nvSpPr>
              <p:spPr>
                <a:xfrm>
                  <a:off x="156780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" name=""/>
                <p:cNvSpPr/>
                <p:nvPr/>
              </p:nvSpPr>
              <p:spPr>
                <a:xfrm>
                  <a:off x="577440" y="4229280"/>
                  <a:ext cx="247320" cy="228600"/>
                </a:xfrm>
                <a:prstGeom prst="rect">
                  <a:avLst/>
                </a:prstGeom>
                <a:solidFill>
                  <a:srgbClr val="0000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sp>
            <p:nvSpPr>
              <p:cNvPr id="97" name=""/>
              <p:cNvSpPr/>
              <p:nvPr/>
            </p:nvSpPr>
            <p:spPr>
              <a:xfrm>
                <a:off x="247320" y="4229280"/>
                <a:ext cx="247320" cy="228600"/>
              </a:xfrm>
              <a:prstGeom prst="rect">
                <a:avLst/>
              </a:prstGeom>
              <a:solidFill>
                <a:srgbClr val="00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98" name=""/>
            <p:cNvSpPr/>
            <p:nvPr/>
          </p:nvSpPr>
          <p:spPr>
            <a:xfrm>
              <a:off x="0" y="4229280"/>
              <a:ext cx="165240" cy="2300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9" name=""/>
          <p:cNvSpPr/>
          <p:nvPr/>
        </p:nvSpPr>
        <p:spPr>
          <a:xfrm>
            <a:off x="725400" y="1523880"/>
            <a:ext cx="16686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74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00" name=""/>
          <p:cNvGrpSpPr/>
          <p:nvPr/>
        </p:nvGrpSpPr>
        <p:grpSpPr>
          <a:xfrm>
            <a:off x="0" y="2870280"/>
            <a:ext cx="9740520" cy="255240"/>
            <a:chOff x="0" y="2870280"/>
            <a:chExt cx="9740520" cy="255240"/>
          </a:xfrm>
        </p:grpSpPr>
        <p:sp>
          <p:nvSpPr>
            <p:cNvPr id="101" name=""/>
            <p:cNvSpPr/>
            <p:nvPr/>
          </p:nvSpPr>
          <p:spPr>
            <a:xfrm>
              <a:off x="2311200" y="2870280"/>
              <a:ext cx="69984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98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539960" y="2870280"/>
              <a:ext cx="70128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99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6851520" y="2870280"/>
              <a:ext cx="70308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9027000" y="2870280"/>
              <a:ext cx="71352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0" y="2870280"/>
              <a:ext cx="75672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97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06" name=""/>
          <p:cNvSpPr/>
          <p:nvPr/>
        </p:nvSpPr>
        <p:spPr>
          <a:xfrm>
            <a:off x="0" y="3174840"/>
            <a:ext cx="673200" cy="255240"/>
          </a:xfrm>
          <a:prstGeom prst="rect">
            <a:avLst/>
          </a:prstGeom>
          <a:solidFill>
            <a:srgbClr val="ff0000"/>
          </a:solidFill>
          <a:ln w="3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START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2266920" y="3174840"/>
            <a:ext cx="787320" cy="255240"/>
          </a:xfrm>
          <a:prstGeom prst="rect">
            <a:avLst/>
          </a:prstGeom>
          <a:solidFill>
            <a:srgbClr val="ff0000"/>
          </a:solidFill>
          <a:ln w="3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2266920" y="3330720"/>
            <a:ext cx="0" cy="14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4535640" y="3174840"/>
            <a:ext cx="830160" cy="255240"/>
          </a:xfrm>
          <a:prstGeom prst="rect">
            <a:avLst/>
          </a:prstGeom>
          <a:solidFill>
            <a:srgbClr val="ff0000"/>
          </a:solidFill>
          <a:ln w="3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6802560" y="3174840"/>
            <a:ext cx="874440" cy="255240"/>
          </a:xfrm>
          <a:prstGeom prst="rect">
            <a:avLst/>
          </a:prstGeom>
          <a:solidFill>
            <a:srgbClr val="ff0000"/>
          </a:solidFill>
          <a:ln w="3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3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1" name=""/>
          <p:cNvGrpSpPr/>
          <p:nvPr/>
        </p:nvGrpSpPr>
        <p:grpSpPr>
          <a:xfrm>
            <a:off x="0" y="3848040"/>
            <a:ext cx="9740520" cy="263160"/>
            <a:chOff x="0" y="3848040"/>
            <a:chExt cx="9740520" cy="263160"/>
          </a:xfrm>
        </p:grpSpPr>
        <p:sp>
          <p:nvSpPr>
            <p:cNvPr id="112" name=""/>
            <p:cNvSpPr/>
            <p:nvPr/>
          </p:nvSpPr>
          <p:spPr>
            <a:xfrm>
              <a:off x="9027000" y="3848040"/>
              <a:ext cx="71352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03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2228760" y="3848040"/>
              <a:ext cx="71712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0" y="3848040"/>
              <a:ext cx="77040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99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539960" y="3848040"/>
              <a:ext cx="71496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799680" y="3855960"/>
              <a:ext cx="713520" cy="25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36000" rIns="36000" tIns="36000" bIns="36000" anchor="t">
              <a:spAutoFit/>
            </a:bodyPr>
            <a:p>
              <a:pPr algn="ctr"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Ma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y</a:t>
              </a:r>
              <a:r>
                <a:rPr b="1" lang="en-US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GB" sz="1200" strike="noStrike" u="none">
                  <a:solidFill>
                    <a:srgbClr val="000066"/>
                  </a:solidFill>
                  <a:effectLst/>
                  <a:uFillTx/>
                  <a:latin typeface="Arial"/>
                </a:rPr>
                <a:t>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17" name=""/>
          <p:cNvSpPr/>
          <p:nvPr/>
        </p:nvSpPr>
        <p:spPr>
          <a:xfrm>
            <a:off x="2266920" y="287028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535640" y="3403440"/>
            <a:ext cx="0" cy="838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8950320" y="3174840"/>
            <a:ext cx="830160" cy="255240"/>
          </a:xfrm>
          <a:prstGeom prst="rect">
            <a:avLst/>
          </a:prstGeom>
          <a:solidFill>
            <a:srgbClr val="ff0000"/>
          </a:solidFill>
          <a:ln w="3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2806560" y="3848040"/>
            <a:ext cx="71784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Oct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5943600" y="3860640"/>
            <a:ext cx="71748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July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467160" y="3860640"/>
            <a:ext cx="71604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Jan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381400" y="4444920"/>
            <a:ext cx="12600" cy="703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6591240" y="4457880"/>
            <a:ext cx="12600" cy="90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1650960" y="4432320"/>
            <a:ext cx="0" cy="9446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6603840" y="4444920"/>
            <a:ext cx="71784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Jan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650960" y="4444920"/>
            <a:ext cx="71748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36000" bIns="360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Feb</a:t>
            </a:r>
            <a:r>
              <a:rPr b="1" lang="en-US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4527720" y="4482720"/>
            <a:ext cx="0" cy="482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3137040" y="4444560"/>
            <a:ext cx="12600" cy="1143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4952880" y="4482720"/>
            <a:ext cx="1296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165240" y="4597560"/>
            <a:ext cx="1320840" cy="5209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49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686640" y="4902120"/>
            <a:ext cx="2435040" cy="459720"/>
          </a:xfrm>
          <a:prstGeom prst="rect">
            <a:avLst/>
          </a:prstGeom>
          <a:solidFill>
            <a:srgbClr val="fc2c02"/>
          </a:solidFill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of EU Gas Directive; expected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1733400" y="5224320"/>
            <a:ext cx="1238400" cy="459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gas deal in Germany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660240" y="5950080"/>
            <a:ext cx="2063880" cy="6426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‘pre-scheduled’ gas delivery contracts in Germany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2806560" y="4508640"/>
            <a:ext cx="12960" cy="660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4622760" y="4673520"/>
            <a:ext cx="1816200" cy="459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further gas delivery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6095880" y="4508640"/>
            <a:ext cx="12960" cy="1015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6108840" y="520704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6191280" y="5587920"/>
            <a:ext cx="2806560" cy="276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gas delivery contract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3219480" y="5435640"/>
            <a:ext cx="1650960" cy="3661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further gas delivery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 flipH="1" flipV="1">
            <a:off x="3784320" y="4508640"/>
            <a:ext cx="12600" cy="203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5035680" y="5587920"/>
            <a:ext cx="990360" cy="825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further gas delivery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4952880" y="520668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3301920" y="4749840"/>
            <a:ext cx="1155960" cy="5490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gas delivery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2394000" y="574056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2806560" y="581652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2889360" y="5950080"/>
            <a:ext cx="1841400" cy="642600"/>
          </a:xfrm>
          <a:prstGeom prst="rect">
            <a:avLst/>
          </a:prstGeom>
          <a:solidFill>
            <a:srgbClr val="eaeaea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1</a:t>
            </a:r>
            <a:r>
              <a:rPr b="1" lang="en-GB" sz="1200" strike="noStrike" u="none" baseline="30000">
                <a:solidFill>
                  <a:srgbClr val="000066"/>
                </a:solidFill>
                <a:effectLst/>
                <a:uFillTx/>
                <a:latin typeface="Arial"/>
              </a:rPr>
              <a:t>st</a:t>
            </a:r>
            <a:r>
              <a:rPr b="1" lang="en-GB" sz="12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Enron ‘Stalking Horse’ agreement in German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330120" y="228600"/>
            <a:ext cx="932832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Behavioural Metrics in Gas Market: </a:t>
            </a:r>
            <a:br>
              <a:rPr sz="2400"/>
            </a:b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Incumbents on Defensive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165240" y="2286000"/>
            <a:ext cx="2558880" cy="4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975"/>
              </a:spcBef>
              <a:spcAft>
                <a:spcPts val="975"/>
              </a:spcAft>
              <a:buClr>
                <a:srgbClr val="6694ff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165240" y="1371600"/>
            <a:ext cx="957564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247680" y="1447920"/>
            <a:ext cx="503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901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Predicted Incumbent Tactic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5448240" y="1447920"/>
            <a:ext cx="421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901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Occurrence on Continent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577800" y="2057400"/>
            <a:ext cx="52005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571680">
              <a:spcBef>
                <a:spcPts val="825"/>
              </a:spcBef>
              <a:spcAft>
                <a:spcPts val="825"/>
              </a:spcAft>
              <a:buClr>
                <a:srgbClr val="6694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Refusal of access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7182000" y="5334120"/>
            <a:ext cx="825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49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7173720" y="4419720"/>
            <a:ext cx="55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49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7173720" y="3505320"/>
            <a:ext cx="55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49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7173720" y="2666880"/>
            <a:ext cx="55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49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7173720" y="1981080"/>
            <a:ext cx="55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49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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9493200" y="914400"/>
            <a:ext cx="412920" cy="380880"/>
          </a:xfrm>
          <a:prstGeom prst="star5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577800" y="2590920"/>
            <a:ext cx="4952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571680">
              <a:spcBef>
                <a:spcPts val="1375"/>
              </a:spcBef>
              <a:spcAft>
                <a:spcPts val="825"/>
              </a:spcAft>
              <a:buClr>
                <a:srgbClr val="6694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Unreasonable terms and conditions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577800" y="3429000"/>
            <a:ext cx="4952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571680">
              <a:spcBef>
                <a:spcPts val="1375"/>
              </a:spcBef>
              <a:spcAft>
                <a:spcPts val="825"/>
              </a:spcAft>
              <a:buClr>
                <a:srgbClr val="6694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Incomplete terms and conditions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577800" y="4343400"/>
            <a:ext cx="495288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571680">
              <a:spcBef>
                <a:spcPts val="1375"/>
              </a:spcBef>
              <a:spcAft>
                <a:spcPts val="825"/>
              </a:spcAft>
              <a:buClr>
                <a:srgbClr val="6694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Concealed cross-subsidies b/w eligible and competitive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585360" y="5486400"/>
            <a:ext cx="40374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571680" indent="-571680">
              <a:spcBef>
                <a:spcPts val="825"/>
              </a:spcBef>
              <a:spcAft>
                <a:spcPts val="825"/>
              </a:spcAft>
              <a:buClr>
                <a:srgbClr val="6694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 long term contracts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4" name=""/>
          <p:cNvGrpSpPr/>
          <p:nvPr/>
        </p:nvGrpSpPr>
        <p:grpSpPr>
          <a:xfrm>
            <a:off x="0" y="6324480"/>
            <a:ext cx="9257760" cy="383040"/>
            <a:chOff x="0" y="6324480"/>
            <a:chExt cx="9257760" cy="383040"/>
          </a:xfrm>
        </p:grpSpPr>
        <p:grpSp>
          <p:nvGrpSpPr>
            <p:cNvPr id="165" name=""/>
            <p:cNvGrpSpPr/>
            <p:nvPr/>
          </p:nvGrpSpPr>
          <p:grpSpPr>
            <a:xfrm>
              <a:off x="0" y="6324480"/>
              <a:ext cx="6764400" cy="383040"/>
              <a:chOff x="0" y="6324480"/>
              <a:chExt cx="6764400" cy="383040"/>
            </a:xfrm>
          </p:grpSpPr>
          <p:sp>
            <p:nvSpPr>
              <p:cNvPr id="166" name=""/>
              <p:cNvSpPr/>
              <p:nvPr/>
            </p:nvSpPr>
            <p:spPr>
              <a:xfrm>
                <a:off x="0" y="6324480"/>
                <a:ext cx="405000" cy="380880"/>
              </a:xfrm>
              <a:prstGeom prst="star5">
                <a:avLst/>
              </a:pr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410400" y="6430680"/>
                <a:ext cx="63540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spcBef>
                    <a:spcPts val="451"/>
                  </a:spcBef>
                  <a:spcAft>
                    <a:spcPts val="451"/>
                  </a:spcAft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Source: Five Steps to Liberalization in European Gas Markets, Enron Europe Limited,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68" name=""/>
            <p:cNvSpPr/>
            <p:nvPr/>
          </p:nvSpPr>
          <p:spPr>
            <a:xfrm>
              <a:off x="7053480" y="6418440"/>
              <a:ext cx="22042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Doug Wood &amp; Kyran Hanks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304560" y="76320"/>
            <a:ext cx="792468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Progress Metrics German Gas Market: </a:t>
            </a:r>
            <a:br>
              <a:rPr sz="2400"/>
            </a:b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Consolidated Enron Gas Delivery Deals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482760" y="1574280"/>
            <a:ext cx="6356160" cy="4318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Stadtwerke Heidelberg- OCT ’00 (6 months)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Stadtwerke Tubingen- OCT ‘00 (1 year)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GGEW Bensheim- OCT ’00 (1 year)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Stadtwerke Menden- Jan ’01 (2 years)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Stadtwerke Memmingen- April ’01 (2 years)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GVT- April ’01 (1 year)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GEW Cologne- April ’01 (6 months)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Stadtwerke Heidelberg- April ’01 (6 months)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Blugas SpA- May ‘01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GETEC- July ’01 (1 year)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GGEW Bensheim- OCT ’01 (1 year)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71" name=""/>
          <p:cNvGrpSpPr/>
          <p:nvPr/>
        </p:nvGrpSpPr>
        <p:grpSpPr>
          <a:xfrm>
            <a:off x="6140520" y="1371600"/>
            <a:ext cx="3384360" cy="4838760"/>
            <a:chOff x="6140520" y="1371600"/>
            <a:chExt cx="3384360" cy="4838760"/>
          </a:xfrm>
        </p:grpSpPr>
        <p:sp>
          <p:nvSpPr>
            <p:cNvPr id="172" name=""/>
            <p:cNvSpPr/>
            <p:nvPr/>
          </p:nvSpPr>
          <p:spPr>
            <a:xfrm>
              <a:off x="8497800" y="2301840"/>
              <a:ext cx="795600" cy="3486240"/>
            </a:xfrm>
            <a:prstGeom prst="rect">
              <a:avLst/>
            </a:pr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6308640" y="5788080"/>
              <a:ext cx="311004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" name=""/>
            <p:cNvSpPr/>
            <p:nvPr/>
          </p:nvSpPr>
          <p:spPr>
            <a:xfrm flipV="1">
              <a:off x="6308640" y="5787720"/>
              <a:ext cx="1800" cy="442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" name=""/>
            <p:cNvSpPr/>
            <p:nvPr/>
          </p:nvSpPr>
          <p:spPr>
            <a:xfrm flipV="1">
              <a:off x="7345440" y="5787720"/>
              <a:ext cx="1440" cy="442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" name=""/>
            <p:cNvSpPr/>
            <p:nvPr/>
          </p:nvSpPr>
          <p:spPr>
            <a:xfrm flipV="1">
              <a:off x="8383680" y="5787720"/>
              <a:ext cx="1440" cy="442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" name=""/>
            <p:cNvSpPr/>
            <p:nvPr/>
          </p:nvSpPr>
          <p:spPr>
            <a:xfrm flipV="1">
              <a:off x="9418680" y="5787720"/>
              <a:ext cx="1440" cy="4428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6140520" y="1371600"/>
              <a:ext cx="3384360" cy="4838760"/>
            </a:xfrm>
            <a:prstGeom prst="rect">
              <a:avLst/>
            </a:prstGeom>
            <a:noFill/>
            <a:ln w="28440">
              <a:solidFill>
                <a:srgbClr val="0043d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6393240" y="1447920"/>
              <a:ext cx="2926800" cy="30420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 Enron Delivery Deals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559360" y="5765760"/>
              <a:ext cx="610200" cy="3405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</a:t>
              </a:r>
              <a:r>
                <a:rPr b="1" lang="en-GB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571800" y="5765760"/>
              <a:ext cx="610200" cy="3405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</a:t>
              </a:r>
              <a:r>
                <a:rPr b="1" lang="en-GB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7608600" y="5765760"/>
              <a:ext cx="610560" cy="3405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6607080" y="5241960"/>
              <a:ext cx="433440" cy="562680"/>
            </a:xfrm>
            <a:custGeom>
              <a:avLst/>
              <a:gdLst>
                <a:gd name="textAreaLeft" fmla="*/ 20880 w 433440"/>
                <a:gd name="textAreaRight" fmla="*/ 412560 w 433440"/>
                <a:gd name="textAreaTop" fmla="*/ 20880 h 562680"/>
                <a:gd name="textAreaBottom" fmla="*/ 541800 h 562680"/>
              </a:gdLst>
              <a:ahLst/>
              <a:cxnLst/>
              <a:rect l="textAreaLeft" t="textAreaTop" r="textAreaRight" b="textAreaBottom"/>
              <a:pathLst>
                <a:path w="21600" h="28035">
                  <a:moveTo>
                    <a:pt x="3600" y="0"/>
                  </a:moveTo>
                  <a:arcTo wR="3600" hR="3600" stAng="16200000" swAng="-5400000"/>
                  <a:lnTo>
                    <a:pt x="0" y="24435"/>
                  </a:lnTo>
                  <a:arcTo wR="3600" hR="3600" stAng="10800000" swAng="-5400000"/>
                  <a:lnTo>
                    <a:pt x="18000" y="2803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461360" y="4437000"/>
              <a:ext cx="795240" cy="1351080"/>
            </a:xfrm>
            <a:prstGeom prst="rect">
              <a:avLst/>
            </a:prstGeom>
            <a:noFill/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451640" y="3962520"/>
              <a:ext cx="768600" cy="57708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407440" y="1828800"/>
              <a:ext cx="968400" cy="57708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2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87" name=""/>
          <p:cNvSpPr/>
          <p:nvPr/>
        </p:nvSpPr>
        <p:spPr>
          <a:xfrm>
            <a:off x="4781520" y="5168880"/>
            <a:ext cx="247680" cy="228600"/>
          </a:xfrm>
          <a:prstGeom prst="star5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7588080" y="6248520"/>
            <a:ext cx="247680" cy="228600"/>
          </a:xfrm>
          <a:prstGeom prst="star5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7753320" y="6248520"/>
            <a:ext cx="2081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double the capacity of Enron’s 10/01 deal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304560" y="76320"/>
            <a:ext cx="792468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Progress Metrics German Gas Market: </a:t>
            </a:r>
            <a:br>
              <a:rPr sz="2400"/>
            </a:b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Gas Transmission Deals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171360" y="1294920"/>
            <a:ext cx="5448240" cy="5410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Transmission contract counter-parties in Germany: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Ruhrgas (12)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GVS (3)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MVV (2)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SHGW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RWE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Bayerngas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Erdgas Schwaben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AVACON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Stadtwerke Stendal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335240" indent="-385920">
              <a:lnSpc>
                <a:spcPct val="90000"/>
              </a:lnSpc>
              <a:spcAft>
                <a:spcPts val="499"/>
              </a:spcAft>
              <a:buNone/>
              <a:tabLst>
                <a:tab algn="l" pos="0"/>
                <a:tab algn="l" pos="1333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EnBW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8304120" y="2276640"/>
            <a:ext cx="939960" cy="348588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5721480" y="5762520"/>
            <a:ext cx="367020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5721480" y="5762520"/>
            <a:ext cx="288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 flipV="1">
            <a:off x="6942240" y="5762520"/>
            <a:ext cx="324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 flipV="1">
            <a:off x="8169120" y="5762520"/>
            <a:ext cx="180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 flipV="1">
            <a:off x="9391680" y="5762520"/>
            <a:ext cx="1440" cy="446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5491080" y="1346040"/>
            <a:ext cx="3994200" cy="4838760"/>
          </a:xfrm>
          <a:prstGeom prst="rect">
            <a:avLst/>
          </a:prstGeom>
          <a:noFill/>
          <a:ln w="2844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5761440" y="1422360"/>
            <a:ext cx="3523680" cy="3042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Enron Transmission Deals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8430840" y="5740560"/>
            <a:ext cx="610200" cy="3405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6044760" y="5740560"/>
            <a:ext cx="610200" cy="3405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7221240" y="5740560"/>
            <a:ext cx="610560" cy="3405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6153120" y="5216400"/>
            <a:ext cx="507960" cy="569880"/>
          </a:xfrm>
          <a:custGeom>
            <a:avLst/>
            <a:gdLst>
              <a:gd name="textAreaLeft" fmla="*/ 24480 w 507960"/>
              <a:gd name="textAreaRight" fmla="*/ 483480 w 507960"/>
              <a:gd name="textAreaTop" fmla="*/ 24480 h 569880"/>
              <a:gd name="textAreaBottom" fmla="*/ 545400 h 569880"/>
            </a:gdLst>
            <a:ahLst/>
            <a:cxnLst/>
            <a:rect l="textAreaLeft" t="textAreaTop" r="textAreaRight" b="textAreaBottom"/>
            <a:pathLst>
              <a:path w="21600" h="24231">
                <a:moveTo>
                  <a:pt x="3600" y="0"/>
                </a:moveTo>
                <a:arcTo wR="3600" hR="3600" stAng="16200000" swAng="-5400000"/>
                <a:lnTo>
                  <a:pt x="0" y="20631"/>
                </a:lnTo>
                <a:arcTo wR="3600" hR="3600" stAng="10800000" swAng="-5400000"/>
                <a:lnTo>
                  <a:pt x="18000" y="2423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7081920" y="4411800"/>
            <a:ext cx="936720" cy="1350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7029360" y="3936960"/>
            <a:ext cx="906480" cy="57708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8197920" y="1803240"/>
            <a:ext cx="1141200" cy="57708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228600" y="-360"/>
            <a:ext cx="86868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German Transmission and Delivery Network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08" name="" descr=""/>
          <p:cNvPicPr/>
          <p:nvPr/>
        </p:nvPicPr>
        <p:blipFill>
          <a:blip r:embed="rId1"/>
          <a:srcRect l="28054" t="30570" r="35973" b="3627"/>
          <a:stretch/>
        </p:blipFill>
        <p:spPr>
          <a:xfrm>
            <a:off x="644400" y="1066680"/>
            <a:ext cx="4535640" cy="5257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9" name=""/>
          <p:cNvSpPr/>
          <p:nvPr/>
        </p:nvSpPr>
        <p:spPr>
          <a:xfrm>
            <a:off x="-247680" y="3848040"/>
            <a:ext cx="961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165240" y="3429000"/>
            <a:ext cx="744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Menden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727200" y="3544920"/>
            <a:ext cx="109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378000" y="4897440"/>
            <a:ext cx="9633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Bensheim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782640" y="5573880"/>
            <a:ext cx="961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Tübingen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4278240" y="5573880"/>
            <a:ext cx="1013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Memmingen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4767120" y="3019320"/>
            <a:ext cx="10112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GVT (Erfurt)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797040" y="5048280"/>
            <a:ext cx="9604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Heidelberg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3260880" y="3169800"/>
            <a:ext cx="1645920" cy="600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 flipV="1">
            <a:off x="2862360" y="5715000"/>
            <a:ext cx="1430280" cy="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1424160" y="5423040"/>
            <a:ext cx="877680" cy="22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 flipV="1">
            <a:off x="1424160" y="4822560"/>
            <a:ext cx="718920" cy="29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 flipV="1">
            <a:off x="1074600" y="4671720"/>
            <a:ext cx="1068480" cy="29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3137040" y="3726000"/>
            <a:ext cx="75960" cy="69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1822320" y="3470400"/>
            <a:ext cx="76320" cy="69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2301840" y="5348160"/>
            <a:ext cx="74520" cy="69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2862360" y="5722920"/>
            <a:ext cx="73080" cy="712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2143080" y="4822920"/>
            <a:ext cx="73080" cy="69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2143080" y="4672080"/>
            <a:ext cx="73080" cy="69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2386080" y="2343240"/>
            <a:ext cx="635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VNG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1744560" y="3395520"/>
            <a:ext cx="641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8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WFG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2782800" y="3997440"/>
            <a:ext cx="6382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EVG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3100320" y="5197320"/>
            <a:ext cx="8002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Bayerngas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2862360" y="5499000"/>
            <a:ext cx="79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EGS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2143080" y="5002200"/>
            <a:ext cx="8002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GVS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1424160" y="4746600"/>
            <a:ext cx="79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MVV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2062080" y="4746600"/>
            <a:ext cx="8002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SHGW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 flipH="1">
            <a:off x="2862000" y="5573880"/>
            <a:ext cx="237960" cy="7452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 flipH="1">
            <a:off x="3100320" y="5348160"/>
            <a:ext cx="241200" cy="7488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 flipH="1" flipV="1">
            <a:off x="2782440" y="2493720"/>
            <a:ext cx="398520" cy="15084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 flipH="1" flipV="1">
            <a:off x="3021120" y="3846600"/>
            <a:ext cx="79200" cy="14904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1982880" y="4822920"/>
            <a:ext cx="79200" cy="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 flipH="1">
            <a:off x="2222280" y="5122800"/>
            <a:ext cx="161640" cy="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 flipH="1" flipV="1">
            <a:off x="2142720" y="4746600"/>
            <a:ext cx="158760" cy="7632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1184400" y="3770280"/>
            <a:ext cx="636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8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Ruhrgas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 flipH="1">
            <a:off x="1184400" y="3921120"/>
            <a:ext cx="239760" cy="7452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2701800" y="4297320"/>
            <a:ext cx="639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8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Ruhrgas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 flipH="1">
            <a:off x="2701440" y="4446720"/>
            <a:ext cx="241560" cy="7452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1270080" y="3700440"/>
            <a:ext cx="74520" cy="69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1901880" y="4746600"/>
            <a:ext cx="810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1901880" y="4746600"/>
            <a:ext cx="81000" cy="7632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1965240" y="4721400"/>
            <a:ext cx="60480" cy="53640"/>
          </a:xfrm>
          <a:custGeom>
            <a:avLst/>
            <a:gdLst/>
            <a:ahLst/>
            <a:rect l="l" t="t" r="r" b="b"/>
            <a:pathLst>
              <a:path w="37" h="35">
                <a:moveTo>
                  <a:pt x="19" y="11"/>
                </a:moveTo>
                <a:cubicBezTo>
                  <a:pt x="14" y="23"/>
                  <a:pt x="25" y="19"/>
                  <a:pt x="32" y="17"/>
                </a:cubicBezTo>
                <a:cubicBezTo>
                  <a:pt x="11" y="15"/>
                  <a:pt x="34" y="13"/>
                  <a:pt x="20" y="10"/>
                </a:cubicBezTo>
                <a:cubicBezTo>
                  <a:pt x="22" y="9"/>
                  <a:pt x="23" y="8"/>
                  <a:pt x="25" y="7"/>
                </a:cubicBezTo>
                <a:cubicBezTo>
                  <a:pt x="27" y="6"/>
                  <a:pt x="33" y="5"/>
                  <a:pt x="31" y="5"/>
                </a:cubicBezTo>
                <a:cubicBezTo>
                  <a:pt x="27" y="5"/>
                  <a:pt x="23" y="6"/>
                  <a:pt x="19" y="7"/>
                </a:cubicBezTo>
                <a:cubicBezTo>
                  <a:pt x="13" y="9"/>
                  <a:pt x="8" y="13"/>
                  <a:pt x="2" y="14"/>
                </a:cubicBezTo>
                <a:cubicBezTo>
                  <a:pt x="8" y="15"/>
                  <a:pt x="13" y="15"/>
                  <a:pt x="19" y="16"/>
                </a:cubicBezTo>
                <a:cubicBezTo>
                  <a:pt x="21" y="16"/>
                  <a:pt x="14" y="19"/>
                  <a:pt x="14" y="17"/>
                </a:cubicBezTo>
                <a:cubicBezTo>
                  <a:pt x="14" y="15"/>
                  <a:pt x="17" y="15"/>
                  <a:pt x="19" y="14"/>
                </a:cubicBezTo>
                <a:cubicBezTo>
                  <a:pt x="26" y="17"/>
                  <a:pt x="29" y="9"/>
                  <a:pt x="37" y="7"/>
                </a:cubicBezTo>
                <a:cubicBezTo>
                  <a:pt x="28" y="5"/>
                  <a:pt x="28" y="6"/>
                  <a:pt x="20" y="8"/>
                </a:cubicBezTo>
                <a:cubicBezTo>
                  <a:pt x="19" y="10"/>
                  <a:pt x="18" y="11"/>
                  <a:pt x="17" y="13"/>
                </a:cubicBezTo>
                <a:cubicBezTo>
                  <a:pt x="16" y="15"/>
                  <a:pt x="17" y="17"/>
                  <a:pt x="16" y="19"/>
                </a:cubicBezTo>
                <a:cubicBezTo>
                  <a:pt x="16" y="20"/>
                  <a:pt x="14" y="24"/>
                  <a:pt x="14" y="23"/>
                </a:cubicBezTo>
                <a:cubicBezTo>
                  <a:pt x="14" y="21"/>
                  <a:pt x="15" y="18"/>
                  <a:pt x="16" y="16"/>
                </a:cubicBezTo>
                <a:cubicBezTo>
                  <a:pt x="21" y="21"/>
                  <a:pt x="24" y="32"/>
                  <a:pt x="22" y="17"/>
                </a:cubicBezTo>
                <a:cubicBezTo>
                  <a:pt x="5" y="23"/>
                  <a:pt x="17" y="15"/>
                  <a:pt x="22" y="13"/>
                </a:cubicBezTo>
                <a:cubicBezTo>
                  <a:pt x="26" y="6"/>
                  <a:pt x="35" y="9"/>
                  <a:pt x="20" y="11"/>
                </a:cubicBezTo>
                <a:cubicBezTo>
                  <a:pt x="19" y="11"/>
                  <a:pt x="11" y="15"/>
                  <a:pt x="11" y="16"/>
                </a:cubicBezTo>
                <a:cubicBezTo>
                  <a:pt x="11" y="19"/>
                  <a:pt x="17" y="12"/>
                  <a:pt x="20" y="11"/>
                </a:cubicBezTo>
                <a:cubicBezTo>
                  <a:pt x="25" y="9"/>
                  <a:pt x="35" y="8"/>
                  <a:pt x="35" y="8"/>
                </a:cubicBezTo>
                <a:cubicBezTo>
                  <a:pt x="29" y="0"/>
                  <a:pt x="25" y="10"/>
                  <a:pt x="23" y="16"/>
                </a:cubicBezTo>
                <a:cubicBezTo>
                  <a:pt x="24" y="19"/>
                  <a:pt x="28" y="26"/>
                  <a:pt x="29" y="23"/>
                </a:cubicBezTo>
                <a:cubicBezTo>
                  <a:pt x="31" y="15"/>
                  <a:pt x="19" y="15"/>
                  <a:pt x="32" y="17"/>
                </a:cubicBezTo>
                <a:cubicBezTo>
                  <a:pt x="27" y="10"/>
                  <a:pt x="21" y="16"/>
                  <a:pt x="14" y="17"/>
                </a:cubicBezTo>
                <a:cubicBezTo>
                  <a:pt x="13" y="16"/>
                  <a:pt x="11" y="13"/>
                  <a:pt x="10" y="14"/>
                </a:cubicBezTo>
                <a:cubicBezTo>
                  <a:pt x="8" y="16"/>
                  <a:pt x="14" y="23"/>
                  <a:pt x="14" y="23"/>
                </a:cubicBezTo>
                <a:cubicBezTo>
                  <a:pt x="15" y="25"/>
                  <a:pt x="16" y="30"/>
                  <a:pt x="16" y="28"/>
                </a:cubicBezTo>
                <a:cubicBezTo>
                  <a:pt x="16" y="25"/>
                  <a:pt x="15" y="22"/>
                  <a:pt x="14" y="19"/>
                </a:cubicBezTo>
                <a:cubicBezTo>
                  <a:pt x="19" y="11"/>
                  <a:pt x="22" y="14"/>
                  <a:pt x="23" y="22"/>
                </a:cubicBezTo>
                <a:cubicBezTo>
                  <a:pt x="21" y="32"/>
                  <a:pt x="17" y="29"/>
                  <a:pt x="7" y="28"/>
                </a:cubicBezTo>
                <a:cubicBezTo>
                  <a:pt x="1" y="19"/>
                  <a:pt x="10" y="22"/>
                  <a:pt x="17" y="23"/>
                </a:cubicBezTo>
                <a:cubicBezTo>
                  <a:pt x="22" y="35"/>
                  <a:pt x="10" y="20"/>
                  <a:pt x="20" y="25"/>
                </a:cubicBezTo>
                <a:cubicBezTo>
                  <a:pt x="29" y="22"/>
                  <a:pt x="31" y="31"/>
                  <a:pt x="16" y="25"/>
                </a:cubicBezTo>
                <a:cubicBezTo>
                  <a:pt x="13" y="25"/>
                  <a:pt x="10" y="25"/>
                  <a:pt x="7" y="26"/>
                </a:cubicBezTo>
                <a:cubicBezTo>
                  <a:pt x="5" y="26"/>
                  <a:pt x="0" y="28"/>
                  <a:pt x="2" y="28"/>
                </a:cubicBezTo>
                <a:lnTo>
                  <a:pt x="11" y="26"/>
                </a:lnTo>
                <a:lnTo>
                  <a:pt x="11" y="26"/>
                </a:lnTo>
                <a:lnTo>
                  <a:pt x="11" y="26"/>
                </a:lnTo>
                <a:cubicBezTo>
                  <a:pt x="11" y="26"/>
                  <a:pt x="11" y="26"/>
                  <a:pt x="11" y="26"/>
                </a:cubicBezTo>
              </a:path>
            </a:pathLst>
          </a:custGeom>
          <a:solidFill>
            <a:srgbClr val="eaeaea"/>
          </a:solidFill>
          <a:ln w="25560">
            <a:solidFill>
              <a:srgbClr val="eaeae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7920" bIns="7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 flipV="1">
            <a:off x="378000" y="3770280"/>
            <a:ext cx="885600" cy="22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2386080" y="3019320"/>
            <a:ext cx="635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Wingas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 flipH="1">
            <a:off x="2301480" y="3170160"/>
            <a:ext cx="320760" cy="7452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3260880" y="2793960"/>
            <a:ext cx="160200" cy="300240"/>
          </a:xfrm>
          <a:prstGeom prst="rect">
            <a:avLst/>
          </a:pr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3510000" y="2577960"/>
            <a:ext cx="76320" cy="716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3541680" y="2671920"/>
            <a:ext cx="20520" cy="2844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18"/>
                </a:moveTo>
                <a:cubicBezTo>
                  <a:pt x="4" y="12"/>
                  <a:pt x="12" y="0"/>
                  <a:pt x="12" y="0"/>
                </a:cubicBezTo>
                <a:cubicBezTo>
                  <a:pt x="12" y="0"/>
                  <a:pt x="4" y="12"/>
                  <a:pt x="0" y="18"/>
                </a:cubicBezTo>
                <a:close/>
              </a:path>
            </a:pathLst>
          </a:custGeom>
          <a:noFill/>
          <a:ln w="25560">
            <a:solidFill>
              <a:srgbClr val="0043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7280" bIns="-17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4697280" y="2117880"/>
            <a:ext cx="101304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Industrie-</a:t>
            </a:r>
            <a:br>
              <a:rPr sz="1100"/>
            </a:br>
            <a:r>
              <a:rPr b="1" lang="de-DE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kunde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3660840" y="2268360"/>
            <a:ext cx="1036440" cy="300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3341520" y="2268360"/>
            <a:ext cx="640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Av</a:t>
            </a:r>
            <a:r>
              <a:rPr b="1" i="1" lang="de-DE" sz="8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acon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 flipH="1">
            <a:off x="3341160" y="2419200"/>
            <a:ext cx="158760" cy="22572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3740040" y="2870280"/>
            <a:ext cx="798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de-DE" sz="8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SW </a:t>
            </a:r>
            <a:r>
              <a:rPr b="1" i="1" lang="de-DE" sz="9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Stendal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 flipH="1" flipV="1">
            <a:off x="3580920" y="2719080"/>
            <a:ext cx="319320" cy="150840"/>
          </a:xfrm>
          <a:prstGeom prst="line">
            <a:avLst/>
          </a:prstGeom>
          <a:ln w="19080">
            <a:solidFill>
              <a:srgbClr val="0043d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5695920" y="1523880"/>
            <a:ext cx="3797280" cy="518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609480" indent="-609480">
              <a:spcBef>
                <a:spcPts val="451"/>
              </a:spcBef>
              <a:spcAft>
                <a:spcPts val="451"/>
              </a:spcAft>
              <a:buClr>
                <a:srgbClr val="6694ff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Heidelberg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(Ruhrgas, GVS, MVV)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Bef>
                <a:spcPts val="451"/>
              </a:spcBef>
              <a:spcAft>
                <a:spcPts val="451"/>
              </a:spcAft>
              <a:buClr>
                <a:srgbClr val="6694ff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Tübingen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(Ruhrgas, GVS)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Bef>
                <a:spcPts val="451"/>
              </a:spcBef>
              <a:spcAft>
                <a:spcPts val="451"/>
              </a:spcAft>
              <a:buClr>
                <a:srgbClr val="6694ff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Bensheim &amp; Ruhrgas   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(Ruhrgas, SHGW)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Bef>
                <a:spcPts val="451"/>
              </a:spcBef>
              <a:spcAft>
                <a:spcPts val="451"/>
              </a:spcAft>
              <a:buClr>
                <a:srgbClr val="6694ff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Menden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(Ruhrgas, WFG)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Bef>
                <a:spcPts val="451"/>
              </a:spcBef>
              <a:spcAft>
                <a:spcPts val="451"/>
              </a:spcAft>
              <a:buClr>
                <a:srgbClr val="6694ff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Memmingen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(Ruhrgas, Bayerngas, EGS)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Bef>
                <a:spcPts val="451"/>
              </a:spcBef>
              <a:spcAft>
                <a:spcPts val="451"/>
              </a:spcAft>
              <a:buClr>
                <a:srgbClr val="6694ff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GVT (Erfurt)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(Ruhrgas, EVG)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Bef>
                <a:spcPts val="451"/>
              </a:spcBef>
              <a:spcAft>
                <a:spcPts val="451"/>
              </a:spcAft>
              <a:buClr>
                <a:srgbClr val="6694ff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GEW (Köln)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(Ruhrgas)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Aft>
                <a:spcPts val="751"/>
              </a:spcAft>
              <a:buClr>
                <a:srgbClr val="fee9c6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(Wingas)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Aft>
                <a:spcPts val="751"/>
              </a:spcAft>
              <a:buClr>
                <a:srgbClr val="fee9c6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(Ruhrgas)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Aft>
                <a:spcPts val="751"/>
              </a:spcAft>
              <a:buClr>
                <a:srgbClr val="fee9c6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Bluegas   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(Ruhrgas)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09480" indent="-609480">
              <a:spcAft>
                <a:spcPts val="751"/>
              </a:spcAft>
              <a:buClr>
                <a:srgbClr val="fee9c6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Industriekunde</a:t>
            </a:r>
            <a:br>
              <a:rPr sz="1200"/>
            </a:br>
            <a:r>
              <a:rPr b="1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(VNG, Avacon, SW Stendal)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5676120" y="1050840"/>
            <a:ext cx="3546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by Customer: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88560" y="-89280"/>
            <a:ext cx="9024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Strategic Goal: Destroying Monopoly Revenues to Achieve  Market Shake-Up and Increase Need for New Products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/>
          </p:nvPr>
        </p:nvSpPr>
        <p:spPr>
          <a:xfrm>
            <a:off x="761760" y="2120760"/>
            <a:ext cx="8381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spcBef>
                <a:spcPts val="901"/>
              </a:spcBef>
              <a:spcAft>
                <a:spcPts val="901"/>
              </a:spcAft>
              <a:buClr>
                <a:srgbClr val="0043d8"/>
              </a:buClr>
              <a:buFont typeface="Wingdings" charset="2"/>
              <a:buChar char=""/>
              <a:tabLst>
                <a:tab algn="r" pos="6388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cost to </a:t>
            </a:r>
            <a:r>
              <a:rPr b="1" lang="en-GB" sz="18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Ruhrgas and GVS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undercutting offers from Enron and others, in order to merely retain current customers, has, in the </a:t>
            </a:r>
            <a:r>
              <a:rPr b="0" i="1" lang="en-GB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state of Baden-Wuerttemberg alone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to date totalled over </a:t>
            </a:r>
            <a:r>
              <a:rPr b="1" lang="en-GB" sz="18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100 million DM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Bef>
                <a:spcPts val="901"/>
              </a:spcBef>
              <a:spcAft>
                <a:spcPts val="901"/>
              </a:spcAft>
              <a:buClr>
                <a:srgbClr val="0043d8"/>
              </a:buClr>
              <a:buFont typeface="Wingdings" charset="2"/>
              <a:buChar char=""/>
              <a:tabLst>
                <a:tab algn="r" pos="6388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 of GVS losses as a result of undercutting Enron offers alone</a:t>
            </a:r>
            <a:r>
              <a:rPr b="0" lang="en-GB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43080" indent="-208080">
              <a:spcBef>
                <a:spcPts val="901"/>
              </a:spcBef>
              <a:spcAft>
                <a:spcPts val="901"/>
              </a:spcAft>
              <a:buClr>
                <a:srgbClr val="000000"/>
              </a:buClr>
              <a:buSzPct val="60000"/>
              <a:buFont typeface="Wingdings" charset="2"/>
              <a:buChar char=""/>
              <a:tabLst>
                <a:tab algn="r" pos="6388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Stadtwerke Pforzheim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million DM</a:t>
            </a:r>
            <a:endParaRPr b="0" lang="en-US" sz="1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lvl="2" marL="1243080" indent="-208080">
              <a:spcBef>
                <a:spcPts val="901"/>
              </a:spcBef>
              <a:spcAft>
                <a:spcPts val="901"/>
              </a:spcAft>
              <a:buClr>
                <a:srgbClr val="000000"/>
              </a:buClr>
              <a:buSzPct val="60000"/>
              <a:buFont typeface="Wingdings" charset="2"/>
              <a:buChar char=""/>
              <a:tabLst>
                <a:tab algn="r" pos="6388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GVO Friedrichshafen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 million DM</a:t>
            </a:r>
            <a:endParaRPr b="0" lang="en-US" sz="1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lvl="2" marL="1243080" indent="-208080">
              <a:spcBef>
                <a:spcPts val="901"/>
              </a:spcBef>
              <a:spcAft>
                <a:spcPts val="901"/>
              </a:spcAft>
              <a:buClr>
                <a:srgbClr val="000000"/>
              </a:buClr>
              <a:buSzPct val="60000"/>
              <a:buFont typeface="Wingdings" charset="2"/>
              <a:buChar char=""/>
              <a:tabLst>
                <a:tab algn="r" pos="6388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Stadtwerke Tubingen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 million DM</a:t>
            </a:r>
            <a:endParaRPr b="0" lang="en-US" sz="1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marL="380880" indent="-380880">
              <a:spcBef>
                <a:spcPts val="901"/>
              </a:spcBef>
              <a:spcAft>
                <a:spcPts val="901"/>
              </a:spcAft>
              <a:buClr>
                <a:srgbClr val="0043d8"/>
              </a:buClr>
              <a:buFont typeface="Wingdings" charset="2"/>
              <a:buChar char=""/>
              <a:tabLst>
                <a:tab algn="r" pos="6388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estimated cost to </a:t>
            </a:r>
            <a:r>
              <a:rPr b="1" lang="en-GB" sz="18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Ruhrgas and GVS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being forced to introduce new pricing systems in response to the introduction of competition in the </a:t>
            </a:r>
            <a:r>
              <a:rPr b="0" i="1" lang="en-GB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state of Baden-Wuerttemberg alone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totals over </a:t>
            </a:r>
            <a:r>
              <a:rPr b="1" lang="en-GB" sz="1800" strike="noStrike" u="none">
                <a:solidFill>
                  <a:srgbClr val="0043d8"/>
                </a:solidFill>
                <a:effectLst/>
                <a:uFillTx/>
                <a:latin typeface="Arial"/>
              </a:rPr>
              <a:t>240 million DM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80880" indent="-380880">
              <a:spcBef>
                <a:spcPts val="901"/>
              </a:spcBef>
              <a:spcAft>
                <a:spcPts val="901"/>
              </a:spcAft>
              <a:buNone/>
              <a:tabLst>
                <a:tab algn="l" pos="0"/>
                <a:tab algn="r" pos="6388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762120" y="1050840"/>
            <a:ext cx="8420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 of German monopolists’ revenues destroyed on account of competition from Enron and others: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160560" y="6477120"/>
            <a:ext cx="77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All 3 contracts part of the 100m DM estimate quoted above, and account for roughly 8% of total GVS volume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76320" y="151920"/>
            <a:ext cx="853416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Origination Activity Report from the German Front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127080" y="1104840"/>
            <a:ext cx="2317680" cy="195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Signed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9360" indent="-19044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Heidelberg (2x)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9360" indent="-19044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GGEW Bensheim (2x)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9360" indent="-19044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Tübingen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9360" indent="-19044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Menden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9360" indent="-19044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Memmingen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9360" indent="-19044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Gasversorgung Thüringen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9360" indent="-19044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GETEC (Industrial)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79360" indent="-19044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GEW Köln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7461360" y="1104840"/>
            <a:ext cx="2317680" cy="438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Negotiations leading to Incumbent slashing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Pforzheim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Altenburg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Bretten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Mühlacker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Friedrichshafen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Tübingen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Heidenheim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Augsburg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Speyer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Saarbrücken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Detmold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Neumünster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Cuxhaven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Schwäbisch-Hall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Neubrandenburg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Fulda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Erdgas Schwaben (Augsburg)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5016600" y="1104840"/>
            <a:ext cx="2317680" cy="39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Ongoing Negotiations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Industrials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Eckes-Granini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JohnsManville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MoDo 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Bertelsmann (Gütersloh)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Krupp Mannesmann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Getec Energie AG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DK Recycling und Roheisen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Kraft (Bremen)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Merck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GGEW Werk Salzgitter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Josef Meindl GmbH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Südsalz (Bad Friedrichshall - near Heilbronn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17520" indent="-216000">
              <a:lnSpc>
                <a:spcPct val="100000"/>
              </a:lnSpc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BMW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2571840" y="1104840"/>
            <a:ext cx="2381040" cy="554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54000" tIns="46800" bIns="46800" anchor="t">
            <a:no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Dessau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Gotha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Gasversorgung Delitzsch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LET (RWE Gas area)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Gaggenau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Weinheim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Ludwigsburg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Speyer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Rosenheim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SHGW (Darmstadt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Rottweil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Schramberg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Lutherstadt Eisleben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Regensburg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Peine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Villingen-Schweningen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Uelzen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Spreegas (Cottbus)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Pool Münsterland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Badenova (GVS area)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Rotenburg (Wümme)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Braunschweiger Versorgungs AG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Ulm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Erlangen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Schwäbisch Gmünd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Unna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Hechingen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Techn. Werke Kaiserslautern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Bad Säckingen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Stendal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Ingolstadt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Tahoma"/>
              </a:rPr>
              <a:t>Stadtwerke Straubing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127080" indent="-114480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74" name=""/>
          <p:cNvGraphicFramePr/>
          <p:nvPr/>
        </p:nvGraphicFramePr>
        <p:xfrm>
          <a:off x="4419720" y="1082520"/>
          <a:ext cx="317520" cy="29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19720" y="1082520"/>
                    <a:ext cx="317520" cy="29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6" name=""/>
          <p:cNvSpPr/>
          <p:nvPr/>
        </p:nvSpPr>
        <p:spPr>
          <a:xfrm>
            <a:off x="9401040" y="1079640"/>
            <a:ext cx="352440" cy="279360"/>
          </a:xfrm>
          <a:prstGeom prst="irregularSeal2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7" name="bs01988_" descr=""/>
          <p:cNvPicPr/>
          <p:nvPr/>
        </p:nvPicPr>
        <p:blipFill>
          <a:blip r:embed="rId3"/>
          <a:stretch/>
        </p:blipFill>
        <p:spPr>
          <a:xfrm>
            <a:off x="1924200" y="1050840"/>
            <a:ext cx="409320" cy="3240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78" name=""/>
          <p:cNvGraphicFramePr/>
          <p:nvPr/>
        </p:nvGraphicFramePr>
        <p:xfrm>
          <a:off x="6892920" y="1082520"/>
          <a:ext cx="314280" cy="2970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279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892920" y="1082520"/>
                    <a:ext cx="314280" cy="29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"/>
          <p:cNvSpPr/>
          <p:nvPr/>
        </p:nvSpPr>
        <p:spPr>
          <a:xfrm>
            <a:off x="9124920" y="554040"/>
            <a:ext cx="2001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8460720" y="4205160"/>
            <a:ext cx="1018800" cy="44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3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3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harmful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3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incumbent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 rot="18864600">
            <a:off x="7804080" y="4176360"/>
            <a:ext cx="577800" cy="384120"/>
          </a:xfrm>
          <a:prstGeom prst="irregularSeal2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3" name=""/>
          <p:cNvGraphicFramePr/>
          <p:nvPr/>
        </p:nvGraphicFramePr>
        <p:xfrm>
          <a:off x="7885080" y="2408400"/>
          <a:ext cx="412920" cy="390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85080" y="2408400"/>
                    <a:ext cx="412920" cy="39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5" name=""/>
          <p:cNvSpPr/>
          <p:nvPr/>
        </p:nvSpPr>
        <p:spPr>
          <a:xfrm>
            <a:off x="8458200" y="2255760"/>
            <a:ext cx="1486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negotiation w/ Stadtwerke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8458200" y="1635120"/>
            <a:ext cx="94608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3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7" name="bs01988_" descr=""/>
          <p:cNvPicPr/>
          <p:nvPr/>
        </p:nvPicPr>
        <p:blipFill>
          <a:blip r:embed="rId3"/>
          <a:stretch/>
        </p:blipFill>
        <p:spPr>
          <a:xfrm>
            <a:off x="7802640" y="1676520"/>
            <a:ext cx="577800" cy="393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8" name=""/>
          <p:cNvSpPr/>
          <p:nvPr/>
        </p:nvSpPr>
        <p:spPr>
          <a:xfrm>
            <a:off x="8458200" y="3170160"/>
            <a:ext cx="1508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negotiation w/ Industrials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9" name=""/>
          <p:cNvGraphicFramePr/>
          <p:nvPr/>
        </p:nvGraphicFramePr>
        <p:xfrm>
          <a:off x="7885080" y="3276720"/>
          <a:ext cx="412920" cy="3902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290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7885080" y="3276720"/>
                    <a:ext cx="412920" cy="39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291" name=""/>
          <p:cNvGrpSpPr/>
          <p:nvPr/>
        </p:nvGrpSpPr>
        <p:grpSpPr>
          <a:xfrm>
            <a:off x="-12600" y="0"/>
            <a:ext cx="7410240" cy="6858000"/>
            <a:chOff x="-12600" y="0"/>
            <a:chExt cx="7410240" cy="6858000"/>
          </a:xfrm>
        </p:grpSpPr>
        <p:graphicFrame>
          <p:nvGraphicFramePr>
            <p:cNvPr id="292" name=""/>
            <p:cNvGraphicFramePr/>
            <p:nvPr/>
          </p:nvGraphicFramePr>
          <p:xfrm>
            <a:off x="-12600" y="0"/>
            <a:ext cx="7410240" cy="6858000"/>
          </p:xfrm>
          <a:graphic>
            <a:graphicData uri="http://schemas.openxmlformats.org/presentationml/2006/ole">
              <p:oleObj r:id="rId6" spid="">
                <p:embed/>
                <p:pic>
                  <p:nvPicPr>
                    <p:cNvPr id="293" name="" descr="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-12600" y="0"/>
                      <a:ext cx="7410240" cy="68580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294" name=""/>
            <p:cNvGraphicFramePr/>
            <p:nvPr/>
          </p:nvGraphicFramePr>
          <p:xfrm>
            <a:off x="5208480" y="1752480"/>
            <a:ext cx="253440" cy="287280"/>
          </p:xfrm>
          <a:graphic>
            <a:graphicData uri="http://schemas.openxmlformats.org/presentationml/2006/ole">
              <p:oleObj r:id="rId8" spid="">
                <p:embed/>
                <p:pic>
                  <p:nvPicPr>
                    <p:cNvPr id="295" name="" descr=""/>
                    <p:cNvPicPr/>
                    <p:nvPr/>
                  </p:nvPicPr>
                  <p:blipFill>
                    <a:blip r:embed="rId9"/>
                    <a:stretch/>
                  </p:blipFill>
                  <p:spPr>
                    <a:xfrm>
                      <a:off x="5208480" y="1752480"/>
                      <a:ext cx="253440" cy="2872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296" name=""/>
            <p:cNvSpPr/>
            <p:nvPr/>
          </p:nvSpPr>
          <p:spPr>
            <a:xfrm>
              <a:off x="1820520" y="2362320"/>
              <a:ext cx="514080" cy="38088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1747800" y="3352680"/>
              <a:ext cx="440640" cy="38124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1307880" y="4572000"/>
              <a:ext cx="366480" cy="38088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949560" y="4876920"/>
              <a:ext cx="366120" cy="38088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3288960" y="4191120"/>
              <a:ext cx="366480" cy="38088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2334960" y="5181480"/>
              <a:ext cx="439560" cy="30492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2922480" y="5867280"/>
              <a:ext cx="366120" cy="38124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2701800" y="4191120"/>
              <a:ext cx="366120" cy="38088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2628720" y="4800600"/>
              <a:ext cx="366480" cy="38088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5783040" y="3200400"/>
              <a:ext cx="293400" cy="45720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2481120" y="4114800"/>
              <a:ext cx="293400" cy="45720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2774880" y="685800"/>
              <a:ext cx="366120" cy="38088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2408040" y="1066680"/>
              <a:ext cx="366480" cy="30492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09" name="" descr=""/>
            <p:cNvPicPr/>
            <p:nvPr/>
          </p:nvPicPr>
          <p:blipFill>
            <a:blip r:embed="rId10"/>
            <a:stretch/>
          </p:blipFill>
          <p:spPr>
            <a:xfrm>
              <a:off x="4033800" y="175248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0" name="" descr=""/>
            <p:cNvPicPr/>
            <p:nvPr/>
          </p:nvPicPr>
          <p:blipFill>
            <a:blip r:embed="rId11"/>
            <a:stretch/>
          </p:blipFill>
          <p:spPr>
            <a:xfrm>
              <a:off x="2566800" y="55627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1" name="" descr=""/>
            <p:cNvPicPr/>
            <p:nvPr/>
          </p:nvPicPr>
          <p:blipFill>
            <a:blip r:embed="rId12"/>
            <a:stretch/>
          </p:blipFill>
          <p:spPr>
            <a:xfrm>
              <a:off x="2566800" y="21337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2" name="" descr=""/>
            <p:cNvPicPr/>
            <p:nvPr/>
          </p:nvPicPr>
          <p:blipFill>
            <a:blip r:embed="rId13"/>
            <a:stretch/>
          </p:blipFill>
          <p:spPr>
            <a:xfrm>
              <a:off x="4914720" y="289548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3" name="" descr=""/>
            <p:cNvPicPr/>
            <p:nvPr/>
          </p:nvPicPr>
          <p:blipFill>
            <a:blip r:embed="rId14"/>
            <a:stretch/>
          </p:blipFill>
          <p:spPr>
            <a:xfrm>
              <a:off x="2273040" y="57913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4" name="" descr=""/>
            <p:cNvPicPr/>
            <p:nvPr/>
          </p:nvPicPr>
          <p:blipFill>
            <a:blip r:embed="rId15"/>
            <a:stretch/>
          </p:blipFill>
          <p:spPr>
            <a:xfrm>
              <a:off x="1979280" y="548640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5" name="" descr=""/>
            <p:cNvPicPr/>
            <p:nvPr/>
          </p:nvPicPr>
          <p:blipFill>
            <a:blip r:embed="rId16"/>
            <a:stretch/>
          </p:blipFill>
          <p:spPr>
            <a:xfrm>
              <a:off x="2860560" y="4495680"/>
              <a:ext cx="2534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6" name="" descr=""/>
            <p:cNvPicPr/>
            <p:nvPr/>
          </p:nvPicPr>
          <p:blipFill>
            <a:blip r:embed="rId17"/>
            <a:stretch/>
          </p:blipFill>
          <p:spPr>
            <a:xfrm>
              <a:off x="3152520" y="457200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7" name="" descr=""/>
            <p:cNvPicPr/>
            <p:nvPr/>
          </p:nvPicPr>
          <p:blipFill>
            <a:blip r:embed="rId18"/>
            <a:stretch/>
          </p:blipFill>
          <p:spPr>
            <a:xfrm>
              <a:off x="4767120" y="586728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8" name="" descr=""/>
            <p:cNvPicPr/>
            <p:nvPr/>
          </p:nvPicPr>
          <p:blipFill>
            <a:blip r:embed="rId19"/>
            <a:stretch/>
          </p:blipFill>
          <p:spPr>
            <a:xfrm>
              <a:off x="2273040" y="39625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9" name="" descr=""/>
            <p:cNvPicPr/>
            <p:nvPr/>
          </p:nvPicPr>
          <p:blipFill>
            <a:blip r:embed="rId20"/>
            <a:stretch/>
          </p:blipFill>
          <p:spPr>
            <a:xfrm>
              <a:off x="1758600" y="46483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0" name="" descr=""/>
            <p:cNvPicPr/>
            <p:nvPr/>
          </p:nvPicPr>
          <p:blipFill>
            <a:blip r:embed="rId21"/>
            <a:stretch/>
          </p:blipFill>
          <p:spPr>
            <a:xfrm>
              <a:off x="2199960" y="48769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1" name="" descr=""/>
            <p:cNvPicPr/>
            <p:nvPr/>
          </p:nvPicPr>
          <p:blipFill>
            <a:blip r:embed="rId22"/>
            <a:stretch/>
          </p:blipFill>
          <p:spPr>
            <a:xfrm>
              <a:off x="2199960" y="335268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2" name="" descr=""/>
            <p:cNvPicPr/>
            <p:nvPr/>
          </p:nvPicPr>
          <p:blipFill>
            <a:blip r:embed="rId23"/>
            <a:stretch/>
          </p:blipFill>
          <p:spPr>
            <a:xfrm>
              <a:off x="5427360" y="289548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3" name="" descr=""/>
            <p:cNvPicPr/>
            <p:nvPr/>
          </p:nvPicPr>
          <p:blipFill>
            <a:blip r:embed="rId24"/>
            <a:stretch/>
          </p:blipFill>
          <p:spPr>
            <a:xfrm>
              <a:off x="4033800" y="30481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4" name="" descr=""/>
            <p:cNvPicPr/>
            <p:nvPr/>
          </p:nvPicPr>
          <p:blipFill>
            <a:blip r:embed="rId25"/>
            <a:stretch/>
          </p:blipFill>
          <p:spPr>
            <a:xfrm>
              <a:off x="4327200" y="495288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5" name="" descr=""/>
            <p:cNvPicPr/>
            <p:nvPr/>
          </p:nvPicPr>
          <p:blipFill>
            <a:blip r:embed="rId26"/>
            <a:stretch/>
          </p:blipFill>
          <p:spPr>
            <a:xfrm>
              <a:off x="5060880" y="25909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6" name="" descr=""/>
            <p:cNvPicPr/>
            <p:nvPr/>
          </p:nvPicPr>
          <p:blipFill>
            <a:blip r:embed="rId27"/>
            <a:stretch/>
          </p:blipFill>
          <p:spPr>
            <a:xfrm>
              <a:off x="1392120" y="60199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7" name="" descr=""/>
            <p:cNvPicPr/>
            <p:nvPr/>
          </p:nvPicPr>
          <p:blipFill>
            <a:blip r:embed="rId28"/>
            <a:stretch/>
          </p:blipFill>
          <p:spPr>
            <a:xfrm>
              <a:off x="2199960" y="426708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8" name="" descr=""/>
            <p:cNvPicPr/>
            <p:nvPr/>
          </p:nvPicPr>
          <p:blipFill>
            <a:blip r:embed="rId29"/>
            <a:stretch/>
          </p:blipFill>
          <p:spPr>
            <a:xfrm>
              <a:off x="2933640" y="518148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9" name="" descr=""/>
            <p:cNvPicPr/>
            <p:nvPr/>
          </p:nvPicPr>
          <p:blipFill>
            <a:blip r:embed="rId30"/>
            <a:stretch/>
          </p:blipFill>
          <p:spPr>
            <a:xfrm>
              <a:off x="2933640" y="21337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0" name="" descr=""/>
            <p:cNvPicPr/>
            <p:nvPr/>
          </p:nvPicPr>
          <p:blipFill>
            <a:blip r:embed="rId31"/>
            <a:stretch/>
          </p:blipFill>
          <p:spPr>
            <a:xfrm>
              <a:off x="2566800" y="251460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1" name="" descr=""/>
            <p:cNvPicPr/>
            <p:nvPr/>
          </p:nvPicPr>
          <p:blipFill>
            <a:blip r:embed="rId32"/>
            <a:stretch/>
          </p:blipFill>
          <p:spPr>
            <a:xfrm>
              <a:off x="1612800" y="563868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2" name="" descr=""/>
            <p:cNvPicPr/>
            <p:nvPr/>
          </p:nvPicPr>
          <p:blipFill>
            <a:blip r:embed="rId33"/>
            <a:stretch/>
          </p:blipFill>
          <p:spPr>
            <a:xfrm>
              <a:off x="1172880" y="2666880"/>
              <a:ext cx="25380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3" name="" descr=""/>
            <p:cNvPicPr/>
            <p:nvPr/>
          </p:nvPicPr>
          <p:blipFill>
            <a:blip r:embed="rId34"/>
            <a:stretch/>
          </p:blipFill>
          <p:spPr>
            <a:xfrm>
              <a:off x="6602040" y="25909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4" name="" descr=""/>
            <p:cNvPicPr/>
            <p:nvPr/>
          </p:nvPicPr>
          <p:blipFill>
            <a:blip r:embed="rId35"/>
            <a:stretch/>
          </p:blipFill>
          <p:spPr>
            <a:xfrm>
              <a:off x="2052360" y="457200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5" name="" descr=""/>
            <p:cNvPicPr/>
            <p:nvPr/>
          </p:nvPicPr>
          <p:blipFill>
            <a:blip r:embed="rId36"/>
            <a:stretch/>
          </p:blipFill>
          <p:spPr>
            <a:xfrm>
              <a:off x="3446280" y="48769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6" name="" descr=""/>
            <p:cNvPicPr/>
            <p:nvPr/>
          </p:nvPicPr>
          <p:blipFill>
            <a:blip r:embed="rId37"/>
            <a:stretch/>
          </p:blipFill>
          <p:spPr>
            <a:xfrm>
              <a:off x="4914720" y="487692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7" name="" descr=""/>
            <p:cNvPicPr/>
            <p:nvPr/>
          </p:nvPicPr>
          <p:blipFill>
            <a:blip r:embed="rId38"/>
            <a:stretch/>
          </p:blipFill>
          <p:spPr>
            <a:xfrm>
              <a:off x="4914720" y="5486400"/>
              <a:ext cx="255240" cy="287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38" name="" descr=""/>
            <p:cNvPicPr/>
            <p:nvPr/>
          </p:nvPicPr>
          <p:blipFill>
            <a:blip r:embed="rId39"/>
            <a:stretch/>
          </p:blipFill>
          <p:spPr>
            <a:xfrm>
              <a:off x="4181400" y="5486400"/>
              <a:ext cx="253440" cy="287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39" name=""/>
            <p:cNvSpPr/>
            <p:nvPr/>
          </p:nvSpPr>
          <p:spPr>
            <a:xfrm>
              <a:off x="1820520" y="5791320"/>
              <a:ext cx="367920" cy="45720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903560" y="1143000"/>
              <a:ext cx="366480" cy="53352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2922480" y="3352680"/>
              <a:ext cx="366120" cy="53352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342" name="bs01988_" descr=""/>
            <p:cNvPicPr/>
            <p:nvPr/>
          </p:nvPicPr>
          <p:blipFill>
            <a:blip r:embed="rId40"/>
            <a:stretch/>
          </p:blipFill>
          <p:spPr>
            <a:xfrm>
              <a:off x="5049720" y="3276720"/>
              <a:ext cx="514080" cy="393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3" name="bs01988_" descr=""/>
            <p:cNvPicPr/>
            <p:nvPr/>
          </p:nvPicPr>
          <p:blipFill>
            <a:blip r:embed="rId41"/>
            <a:stretch/>
          </p:blipFill>
          <p:spPr>
            <a:xfrm>
              <a:off x="2334960" y="4495680"/>
              <a:ext cx="512280" cy="393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4" name="bs01988_" descr=""/>
            <p:cNvPicPr/>
            <p:nvPr/>
          </p:nvPicPr>
          <p:blipFill>
            <a:blip r:embed="rId42"/>
            <a:stretch/>
          </p:blipFill>
          <p:spPr>
            <a:xfrm>
              <a:off x="1820520" y="5105520"/>
              <a:ext cx="514080" cy="393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5" name="bs01988_" descr=""/>
            <p:cNvPicPr/>
            <p:nvPr/>
          </p:nvPicPr>
          <p:blipFill>
            <a:blip r:embed="rId43"/>
            <a:stretch/>
          </p:blipFill>
          <p:spPr>
            <a:xfrm>
              <a:off x="3655800" y="5715000"/>
              <a:ext cx="512280" cy="393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6" name="bs01988_" descr=""/>
            <p:cNvPicPr/>
            <p:nvPr/>
          </p:nvPicPr>
          <p:blipFill>
            <a:blip r:embed="rId44"/>
            <a:stretch/>
          </p:blipFill>
          <p:spPr>
            <a:xfrm>
              <a:off x="4389120" y="1981080"/>
              <a:ext cx="514080" cy="393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7" name="bs01988_" descr=""/>
            <p:cNvPicPr/>
            <p:nvPr/>
          </p:nvPicPr>
          <p:blipFill>
            <a:blip r:embed="rId45"/>
            <a:stretch/>
          </p:blipFill>
          <p:spPr>
            <a:xfrm>
              <a:off x="1674720" y="4191120"/>
              <a:ext cx="513720" cy="393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8" name="bs01988_" descr=""/>
            <p:cNvPicPr/>
            <p:nvPr/>
          </p:nvPicPr>
          <p:blipFill>
            <a:blip r:embed="rId46"/>
            <a:stretch/>
          </p:blipFill>
          <p:spPr>
            <a:xfrm>
              <a:off x="647640" y="3657600"/>
              <a:ext cx="512280" cy="393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9" name="bs01988_" descr=""/>
            <p:cNvPicPr/>
            <p:nvPr/>
          </p:nvPicPr>
          <p:blipFill>
            <a:blip r:embed="rId47"/>
            <a:stretch/>
          </p:blipFill>
          <p:spPr>
            <a:xfrm>
              <a:off x="1747800" y="2743200"/>
              <a:ext cx="513720" cy="393840"/>
            </a:xfrm>
            <a:prstGeom prst="rect">
              <a:avLst/>
            </a:prstGeom>
            <a:noFill/>
            <a:ln w="0">
              <a:noFill/>
            </a:ln>
          </p:spPr>
        </p:pic>
        <p:graphicFrame>
          <p:nvGraphicFramePr>
            <p:cNvPr id="350" name=""/>
            <p:cNvGraphicFramePr/>
            <p:nvPr/>
          </p:nvGraphicFramePr>
          <p:xfrm>
            <a:off x="4168440" y="5867280"/>
            <a:ext cx="277560" cy="293760"/>
          </p:xfrm>
          <a:graphic>
            <a:graphicData uri="http://schemas.openxmlformats.org/presentationml/2006/ole">
              <p:oleObj r:id="rId48" spid="">
                <p:embed/>
                <p:pic>
                  <p:nvPicPr>
                    <p:cNvPr id="351" name="" descr=""/>
                    <p:cNvPicPr/>
                    <p:nvPr/>
                  </p:nvPicPr>
                  <p:blipFill>
                    <a:blip r:embed="rId49"/>
                    <a:stretch/>
                  </p:blipFill>
                  <p:spPr>
                    <a:xfrm>
                      <a:off x="4168440" y="5867280"/>
                      <a:ext cx="27756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52" name=""/>
            <p:cNvGraphicFramePr/>
            <p:nvPr/>
          </p:nvGraphicFramePr>
          <p:xfrm>
            <a:off x="5195520" y="5638680"/>
            <a:ext cx="277560" cy="293760"/>
          </p:xfrm>
          <a:graphic>
            <a:graphicData uri="http://schemas.openxmlformats.org/presentationml/2006/ole">
              <p:oleObj r:id="rId50" spid="">
                <p:embed/>
                <p:pic>
                  <p:nvPicPr>
                    <p:cNvPr id="353" name="" descr=""/>
                    <p:cNvPicPr/>
                    <p:nvPr/>
                  </p:nvPicPr>
                  <p:blipFill>
                    <a:blip r:embed="rId51"/>
                    <a:stretch/>
                  </p:blipFill>
                  <p:spPr>
                    <a:xfrm>
                      <a:off x="5195520" y="5638680"/>
                      <a:ext cx="27756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54" name=""/>
            <p:cNvGraphicFramePr/>
            <p:nvPr/>
          </p:nvGraphicFramePr>
          <p:xfrm>
            <a:off x="3949560" y="4191120"/>
            <a:ext cx="275760" cy="293400"/>
          </p:xfrm>
          <a:graphic>
            <a:graphicData uri="http://schemas.openxmlformats.org/presentationml/2006/ole">
              <p:oleObj r:id="rId52" spid="">
                <p:embed/>
                <p:pic>
                  <p:nvPicPr>
                    <p:cNvPr id="355" name="" descr=""/>
                    <p:cNvPicPr/>
                    <p:nvPr/>
                  </p:nvPicPr>
                  <p:blipFill>
                    <a:blip r:embed="rId53"/>
                    <a:stretch/>
                  </p:blipFill>
                  <p:spPr>
                    <a:xfrm>
                      <a:off x="3949560" y="4191120"/>
                      <a:ext cx="275760" cy="293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56" name=""/>
            <p:cNvGraphicFramePr/>
            <p:nvPr/>
          </p:nvGraphicFramePr>
          <p:xfrm>
            <a:off x="4536720" y="3809880"/>
            <a:ext cx="276120" cy="293760"/>
          </p:xfrm>
          <a:graphic>
            <a:graphicData uri="http://schemas.openxmlformats.org/presentationml/2006/ole">
              <p:oleObj r:id="rId54" spid="">
                <p:embed/>
                <p:pic>
                  <p:nvPicPr>
                    <p:cNvPr id="357" name="" descr=""/>
                    <p:cNvPicPr/>
                    <p:nvPr/>
                  </p:nvPicPr>
                  <p:blipFill>
                    <a:blip r:embed="rId55"/>
                    <a:stretch/>
                  </p:blipFill>
                  <p:spPr>
                    <a:xfrm>
                      <a:off x="4536720" y="3809880"/>
                      <a:ext cx="27612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58" name=""/>
            <p:cNvGraphicFramePr/>
            <p:nvPr/>
          </p:nvGraphicFramePr>
          <p:xfrm>
            <a:off x="1747800" y="3733920"/>
            <a:ext cx="275760" cy="293400"/>
          </p:xfrm>
          <a:graphic>
            <a:graphicData uri="http://schemas.openxmlformats.org/presentationml/2006/ole">
              <p:oleObj r:id="rId56" spid="">
                <p:embed/>
                <p:pic>
                  <p:nvPicPr>
                    <p:cNvPr id="359" name="" descr=""/>
                    <p:cNvPicPr/>
                    <p:nvPr/>
                  </p:nvPicPr>
                  <p:blipFill>
                    <a:blip r:embed="rId57"/>
                    <a:stretch/>
                  </p:blipFill>
                  <p:spPr>
                    <a:xfrm>
                      <a:off x="1747800" y="3733920"/>
                      <a:ext cx="275760" cy="293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60" name=""/>
            <p:cNvGraphicFramePr/>
            <p:nvPr/>
          </p:nvGraphicFramePr>
          <p:xfrm>
            <a:off x="4389120" y="2666880"/>
            <a:ext cx="276120" cy="293760"/>
          </p:xfrm>
          <a:graphic>
            <a:graphicData uri="http://schemas.openxmlformats.org/presentationml/2006/ole">
              <p:oleObj r:id="rId58" spid="">
                <p:embed/>
                <p:pic>
                  <p:nvPicPr>
                    <p:cNvPr id="361" name="" descr=""/>
                    <p:cNvPicPr/>
                    <p:nvPr/>
                  </p:nvPicPr>
                  <p:blipFill>
                    <a:blip r:embed="rId59"/>
                    <a:stretch/>
                  </p:blipFill>
                  <p:spPr>
                    <a:xfrm>
                      <a:off x="4389120" y="2666880"/>
                      <a:ext cx="27612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62" name=""/>
            <p:cNvGraphicFramePr/>
            <p:nvPr/>
          </p:nvGraphicFramePr>
          <p:xfrm>
            <a:off x="1307880" y="4038480"/>
            <a:ext cx="275760" cy="293760"/>
          </p:xfrm>
          <a:graphic>
            <a:graphicData uri="http://schemas.openxmlformats.org/presentationml/2006/ole">
              <p:oleObj r:id="rId60" spid="">
                <p:embed/>
                <p:pic>
                  <p:nvPicPr>
                    <p:cNvPr id="363" name="" descr=""/>
                    <p:cNvPicPr/>
                    <p:nvPr/>
                  </p:nvPicPr>
                  <p:blipFill>
                    <a:blip r:embed="rId61"/>
                    <a:stretch/>
                  </p:blipFill>
                  <p:spPr>
                    <a:xfrm>
                      <a:off x="1307880" y="4038480"/>
                      <a:ext cx="27576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64" name=""/>
            <p:cNvGraphicFramePr/>
            <p:nvPr/>
          </p:nvGraphicFramePr>
          <p:xfrm>
            <a:off x="1307880" y="3276720"/>
            <a:ext cx="275760" cy="293400"/>
          </p:xfrm>
          <a:graphic>
            <a:graphicData uri="http://schemas.openxmlformats.org/presentationml/2006/ole">
              <p:oleObj r:id="rId62" spid="">
                <p:embed/>
                <p:pic>
                  <p:nvPicPr>
                    <p:cNvPr id="365" name="" descr=""/>
                    <p:cNvPicPr/>
                    <p:nvPr/>
                  </p:nvPicPr>
                  <p:blipFill>
                    <a:blip r:embed="rId63"/>
                    <a:stretch/>
                  </p:blipFill>
                  <p:spPr>
                    <a:xfrm>
                      <a:off x="1307880" y="3276720"/>
                      <a:ext cx="275760" cy="293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66" name=""/>
            <p:cNvGraphicFramePr/>
            <p:nvPr/>
          </p:nvGraphicFramePr>
          <p:xfrm>
            <a:off x="2995560" y="2743200"/>
            <a:ext cx="275760" cy="293760"/>
          </p:xfrm>
          <a:graphic>
            <a:graphicData uri="http://schemas.openxmlformats.org/presentationml/2006/ole">
              <p:oleObj r:id="rId64" spid="">
                <p:embed/>
                <p:pic>
                  <p:nvPicPr>
                    <p:cNvPr id="367" name="" descr=""/>
                    <p:cNvPicPr/>
                    <p:nvPr/>
                  </p:nvPicPr>
                  <p:blipFill>
                    <a:blip r:embed="rId65"/>
                    <a:stretch/>
                  </p:blipFill>
                  <p:spPr>
                    <a:xfrm>
                      <a:off x="2995560" y="2743200"/>
                      <a:ext cx="27576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68" name=""/>
            <p:cNvGraphicFramePr/>
            <p:nvPr/>
          </p:nvGraphicFramePr>
          <p:xfrm>
            <a:off x="793440" y="2666880"/>
            <a:ext cx="277560" cy="293760"/>
          </p:xfrm>
          <a:graphic>
            <a:graphicData uri="http://schemas.openxmlformats.org/presentationml/2006/ole">
              <p:oleObj r:id="rId66" spid="">
                <p:embed/>
                <p:pic>
                  <p:nvPicPr>
                    <p:cNvPr id="369" name="" descr=""/>
                    <p:cNvPicPr/>
                    <p:nvPr/>
                  </p:nvPicPr>
                  <p:blipFill>
                    <a:blip r:embed="rId67"/>
                    <a:stretch/>
                  </p:blipFill>
                  <p:spPr>
                    <a:xfrm>
                      <a:off x="793440" y="2666880"/>
                      <a:ext cx="27756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70" name=""/>
            <p:cNvGraphicFramePr/>
            <p:nvPr/>
          </p:nvGraphicFramePr>
          <p:xfrm>
            <a:off x="426960" y="3200400"/>
            <a:ext cx="277200" cy="293760"/>
          </p:xfrm>
          <a:graphic>
            <a:graphicData uri="http://schemas.openxmlformats.org/presentationml/2006/ole">
              <p:oleObj r:id="rId68" spid="">
                <p:embed/>
                <p:pic>
                  <p:nvPicPr>
                    <p:cNvPr id="371" name="" descr=""/>
                    <p:cNvPicPr/>
                    <p:nvPr/>
                  </p:nvPicPr>
                  <p:blipFill>
                    <a:blip r:embed="rId69"/>
                    <a:stretch/>
                  </p:blipFill>
                  <p:spPr>
                    <a:xfrm>
                      <a:off x="426960" y="3200400"/>
                      <a:ext cx="27720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72" name=""/>
            <p:cNvGraphicFramePr/>
            <p:nvPr/>
          </p:nvGraphicFramePr>
          <p:xfrm>
            <a:off x="2114280" y="1600200"/>
            <a:ext cx="277560" cy="293760"/>
          </p:xfrm>
          <a:graphic>
            <a:graphicData uri="http://schemas.openxmlformats.org/presentationml/2006/ole">
              <p:oleObj r:id="rId70" spid="">
                <p:embed/>
                <p:pic>
                  <p:nvPicPr>
                    <p:cNvPr id="373" name="" descr=""/>
                    <p:cNvPicPr/>
                    <p:nvPr/>
                  </p:nvPicPr>
                  <p:blipFill>
                    <a:blip r:embed="rId71"/>
                    <a:stretch/>
                  </p:blipFill>
                  <p:spPr>
                    <a:xfrm>
                      <a:off x="2114280" y="1600200"/>
                      <a:ext cx="27756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374" name=""/>
            <p:cNvGraphicFramePr/>
            <p:nvPr/>
          </p:nvGraphicFramePr>
          <p:xfrm>
            <a:off x="1601640" y="1981080"/>
            <a:ext cx="275760" cy="293760"/>
          </p:xfrm>
          <a:graphic>
            <a:graphicData uri="http://schemas.openxmlformats.org/presentationml/2006/ole">
              <p:oleObj r:id="rId72" spid="">
                <p:embed/>
                <p:pic>
                  <p:nvPicPr>
                    <p:cNvPr id="375" name="" descr=""/>
                    <p:cNvPicPr/>
                    <p:nvPr/>
                  </p:nvPicPr>
                  <p:blipFill>
                    <a:blip r:embed="rId73"/>
                    <a:stretch/>
                  </p:blipFill>
                  <p:spPr>
                    <a:xfrm>
                      <a:off x="1601640" y="1981080"/>
                      <a:ext cx="275760" cy="2937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76" name=""/>
            <p:cNvSpPr/>
            <p:nvPr/>
          </p:nvSpPr>
          <p:spPr>
            <a:xfrm>
              <a:off x="4536720" y="5486400"/>
              <a:ext cx="366480" cy="533520"/>
            </a:xfrm>
            <a:prstGeom prst="irregularSeal2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2001-01-29T07:36:09Z</dcterms:created>
  <dc:creator>Dagmar Niederhausen</dc:creator>
  <dc:description/>
  <dc:language>en-US</dc:language>
  <cp:lastModifiedBy>aradmach</cp:lastModifiedBy>
  <cp:lastPrinted>2000-02-03T15:56:18Z</cp:lastPrinted>
  <dcterms:modified xsi:type="dcterms:W3CDTF">2001-08-14T07:40:15Z</dcterms:modified>
  <cp:revision>242</cp:revision>
  <dc:subject/>
  <dc:title>Lunchtime Presentation German Origination</dc:title>
</cp:coreProperties>
</file>