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7138988" cy="94249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990360" y="1824120"/>
            <a:ext cx="7221240" cy="427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990360" y="1824120"/>
            <a:ext cx="722124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990360" y="1824120"/>
            <a:ext cx="722124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4219200" y="665892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BFB0472-8A22-45A8-85B7-DFB65CD69567}" type="slidenum"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3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7162920" y="3362400"/>
            <a:ext cx="0" cy="4507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600280" y="3362400"/>
            <a:ext cx="0" cy="10191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" name=""/>
          <p:cNvCxnSpPr/>
          <p:nvPr/>
        </p:nvCxnSpPr>
        <p:spPr>
          <a:xfrm flipH="1" flipV="1" rot="5400000">
            <a:off x="4878000" y="931320"/>
            <a:ext cx="10440" cy="4563000"/>
          </a:xfrm>
          <a:prstGeom prst="bentConnector3">
            <a:avLst>
              <a:gd name="adj1" fmla="val 2500000"/>
            </a:avLst>
          </a:prstGeom>
          <a:ln w="19080">
            <a:solidFill>
              <a:srgbClr val="000000"/>
            </a:solidFill>
            <a:miter/>
          </a:ln>
        </p:spPr>
      </p:cxnSp>
      <p:cxnSp>
        <p:nvCxnSpPr>
          <p:cNvPr id="10" name=""/>
          <p:cNvCxnSpPr/>
          <p:nvPr/>
        </p:nvCxnSpPr>
        <p:spPr>
          <a:xfrm flipH="1" rot="16200000">
            <a:off x="2682720" y="2392200"/>
            <a:ext cx="2160" cy="3475800"/>
          </a:xfrm>
          <a:prstGeom prst="bentConnector3">
            <a:avLst>
              <a:gd name="adj1" fmla="val -20900000"/>
            </a:avLst>
          </a:prstGeom>
          <a:ln w="19080">
            <a:solidFill>
              <a:srgbClr val="000000"/>
            </a:solidFill>
            <a:miter/>
          </a:ln>
        </p:spPr>
      </p:cxnSp>
      <p:cxnSp>
        <p:nvCxnSpPr>
          <p:cNvPr id="11" name=""/>
          <p:cNvCxnSpPr/>
          <p:nvPr/>
        </p:nvCxnSpPr>
        <p:spPr>
          <a:xfrm flipH="1" rot="16200000">
            <a:off x="7178760" y="3241440"/>
            <a:ext cx="2160" cy="1776960"/>
          </a:xfrm>
          <a:prstGeom prst="bentConnector3">
            <a:avLst>
              <a:gd name="adj1" fmla="val -20300000"/>
            </a:avLst>
          </a:prstGeom>
          <a:ln w="19080">
            <a:solidFill>
              <a:srgbClr val="000000"/>
            </a:solidFill>
            <a:miter/>
          </a:ln>
        </p:spPr>
      </p:cxnSp>
      <p:sp>
        <p:nvSpPr>
          <p:cNvPr id="12" name=""/>
          <p:cNvSpPr/>
          <p:nvPr/>
        </p:nvSpPr>
        <p:spPr>
          <a:xfrm>
            <a:off x="117360" y="4005360"/>
            <a:ext cx="1656000" cy="123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Transportation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&amp;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726000" y="4005360"/>
            <a:ext cx="1390680" cy="121608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Retail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603760" y="4014720"/>
            <a:ext cx="1373400" cy="114300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Broadband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906560" y="4006800"/>
            <a:ext cx="1444680" cy="124956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Wholesale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380360" y="4014720"/>
            <a:ext cx="1373040" cy="114300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Net Works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LogoWh" descr=""/>
          <p:cNvPicPr/>
          <p:nvPr/>
        </p:nvPicPr>
        <p:blipFill>
          <a:blip r:embed="rId1"/>
          <a:stretch/>
        </p:blipFill>
        <p:spPr>
          <a:xfrm>
            <a:off x="3639960" y="828720"/>
            <a:ext cx="1851120" cy="185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"/>
          <p:cNvSpPr/>
          <p:nvPr/>
        </p:nvSpPr>
        <p:spPr>
          <a:xfrm>
            <a:off x="135000" y="3189240"/>
            <a:ext cx="4933800" cy="401760"/>
          </a:xfrm>
          <a:prstGeom prst="rect">
            <a:avLst/>
          </a:prstGeom>
          <a:solidFill>
            <a:srgbClr val="808080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Energy Businesses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591160" y="3179880"/>
            <a:ext cx="3146400" cy="411120"/>
          </a:xfrm>
          <a:prstGeom prst="rect">
            <a:avLst/>
          </a:prstGeom>
          <a:solidFill>
            <a:srgbClr val="0091ff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Businesses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482240" y="5270400"/>
            <a:ext cx="1510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vehicle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new industry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penetration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392960" y="5370480"/>
            <a:ext cx="98280" cy="982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572000" y="2720880"/>
            <a:ext cx="0" cy="2635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"/>
          <p:cNvSpPr/>
          <p:nvPr/>
        </p:nvSpPr>
        <p:spPr>
          <a:xfrm>
            <a:off x="3465360" y="73512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3335400" y="89388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3205080" y="105264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3075120" y="121140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2944800" y="137016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2814480" y="152892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2684520" y="168588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2556000" y="184464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2425680" y="200340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2295360" y="216216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2165400" y="232092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2035080" y="247968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1905120" y="263844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1774800" y="279576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3968640" y="2278080"/>
            <a:ext cx="827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Bandwidth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3840120" y="2595600"/>
            <a:ext cx="560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3546360" y="2752560"/>
            <a:ext cx="890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998640" y="6473880"/>
            <a:ext cx="5089320" cy="203040"/>
          </a:xfrm>
          <a:custGeom>
            <a:avLst/>
            <a:gdLst>
              <a:gd name="textAreaLeft" fmla="*/ 0 w 5089320"/>
              <a:gd name="textAreaRight" fmla="*/ 5089680 w 5089320"/>
              <a:gd name="textAreaTop" fmla="*/ 0 h 203040"/>
              <a:gd name="textAreaBottom" fmla="*/ 203400 h 2030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2692440" y="6452280"/>
            <a:ext cx="1382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Supply Aggregation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1393920" y="6251400"/>
            <a:ext cx="5089320" cy="203400"/>
          </a:xfrm>
          <a:custGeom>
            <a:avLst/>
            <a:gdLst>
              <a:gd name="textAreaLeft" fmla="*/ 0 w 5089320"/>
              <a:gd name="textAreaRight" fmla="*/ 5089680 w 5089320"/>
              <a:gd name="textAreaTop" fmla="*/ 0 h 203400"/>
              <a:gd name="textAreaBottom" fmla="*/ 203760 h 203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3117960" y="6229800"/>
            <a:ext cx="1361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1744560" y="6002280"/>
            <a:ext cx="5027760" cy="203400"/>
          </a:xfrm>
          <a:custGeom>
            <a:avLst/>
            <a:gdLst>
              <a:gd name="textAreaLeft" fmla="*/ 0 w 5027760"/>
              <a:gd name="textAreaRight" fmla="*/ 5028120 w 5027760"/>
              <a:gd name="textAreaTop" fmla="*/ 0 h 203400"/>
              <a:gd name="textAreaBottom" fmla="*/ 203760 h 203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3562200" y="5980680"/>
            <a:ext cx="108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4023000" y="2436840"/>
            <a:ext cx="454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3956760" y="2119320"/>
            <a:ext cx="111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Petrochemicals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2024280" y="5689440"/>
            <a:ext cx="968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5045400" y="5689440"/>
            <a:ext cx="897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3670560" y="5689440"/>
            <a:ext cx="735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 flipV="1">
            <a:off x="2938320" y="5811840"/>
            <a:ext cx="790560" cy="14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 flipV="1">
            <a:off x="4359240" y="5811840"/>
            <a:ext cx="709560" cy="14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187560" y="171360"/>
            <a:ext cx="877824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to Business Market Activity Spectrum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4164120" y="1952640"/>
            <a:ext cx="968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Pulp &amp; Paper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4444920" y="1797120"/>
            <a:ext cx="658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4613040" y="1641600"/>
            <a:ext cx="574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Metals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4761720" y="1486080"/>
            <a:ext cx="546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4685400" y="1336680"/>
            <a:ext cx="960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Data Storage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5049360" y="1160640"/>
            <a:ext cx="483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Steel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4998240" y="1011240"/>
            <a:ext cx="855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Agriculture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5315040" y="690480"/>
            <a:ext cx="735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Logistics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1781280" y="2960640"/>
            <a:ext cx="4417920" cy="2762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2" name=""/>
          <p:cNvGrpSpPr/>
          <p:nvPr/>
        </p:nvGrpSpPr>
        <p:grpSpPr>
          <a:xfrm>
            <a:off x="1752480" y="2962080"/>
            <a:ext cx="4467240" cy="2772720"/>
            <a:chOff x="1752480" y="2962080"/>
            <a:chExt cx="4467240" cy="2772720"/>
          </a:xfrm>
        </p:grpSpPr>
        <p:sp>
          <p:nvSpPr>
            <p:cNvPr id="333" name=""/>
            <p:cNvSpPr/>
            <p:nvPr/>
          </p:nvSpPr>
          <p:spPr>
            <a:xfrm>
              <a:off x="1786320" y="4806720"/>
              <a:ext cx="4405680" cy="907560"/>
            </a:xfrm>
            <a:prstGeom prst="rect">
              <a:avLst/>
            </a:prstGeom>
            <a:blipFill rotWithShape="0">
              <a:blip r:embed="rId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1778040" y="4806720"/>
              <a:ext cx="1440000" cy="894600"/>
            </a:xfrm>
            <a:prstGeom prst="rect">
              <a:avLst/>
            </a:prstGeom>
            <a:solidFill>
              <a:srgbClr val="ffff00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35" name=""/>
            <p:cNvGrpSpPr/>
            <p:nvPr/>
          </p:nvGrpSpPr>
          <p:grpSpPr>
            <a:xfrm>
              <a:off x="1752480" y="2962080"/>
              <a:ext cx="4467240" cy="2772720"/>
              <a:chOff x="1752480" y="2962080"/>
              <a:chExt cx="4467240" cy="2772720"/>
            </a:xfrm>
          </p:grpSpPr>
          <p:sp>
            <p:nvSpPr>
              <p:cNvPr id="336" name=""/>
              <p:cNvSpPr/>
              <p:nvPr/>
            </p:nvSpPr>
            <p:spPr>
              <a:xfrm flipV="1">
                <a:off x="1781280" y="2962080"/>
                <a:ext cx="131040" cy="10476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" name=""/>
              <p:cNvSpPr/>
              <p:nvPr/>
            </p:nvSpPr>
            <p:spPr>
              <a:xfrm flipV="1">
                <a:off x="1776600" y="2962440"/>
                <a:ext cx="286920" cy="2296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" name=""/>
              <p:cNvSpPr/>
              <p:nvPr/>
            </p:nvSpPr>
            <p:spPr>
              <a:xfrm flipV="1">
                <a:off x="1771560" y="2962080"/>
                <a:ext cx="442440" cy="35460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" name=""/>
              <p:cNvSpPr/>
              <p:nvPr/>
            </p:nvSpPr>
            <p:spPr>
              <a:xfrm flipV="1">
                <a:off x="1774440" y="2962440"/>
                <a:ext cx="590040" cy="47304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" name=""/>
              <p:cNvSpPr/>
              <p:nvPr/>
            </p:nvSpPr>
            <p:spPr>
              <a:xfrm flipV="1">
                <a:off x="1752480" y="2962080"/>
                <a:ext cx="762120" cy="6109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" name=""/>
              <p:cNvSpPr/>
              <p:nvPr/>
            </p:nvSpPr>
            <p:spPr>
              <a:xfrm flipV="1">
                <a:off x="1763280" y="2962080"/>
                <a:ext cx="901800" cy="7225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2" name=""/>
              <p:cNvSpPr/>
              <p:nvPr/>
            </p:nvSpPr>
            <p:spPr>
              <a:xfrm flipV="1">
                <a:off x="1765800" y="2962440"/>
                <a:ext cx="1049040" cy="84096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3" name=""/>
              <p:cNvSpPr/>
              <p:nvPr/>
            </p:nvSpPr>
            <p:spPr>
              <a:xfrm flipV="1">
                <a:off x="1776600" y="2962440"/>
                <a:ext cx="1188360" cy="95256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4" name=""/>
              <p:cNvSpPr/>
              <p:nvPr/>
            </p:nvSpPr>
            <p:spPr>
              <a:xfrm flipV="1">
                <a:off x="1779480" y="2962080"/>
                <a:ext cx="1335960" cy="107100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5" name=""/>
              <p:cNvSpPr/>
              <p:nvPr/>
            </p:nvSpPr>
            <p:spPr>
              <a:xfrm flipV="1">
                <a:off x="1767600" y="2962440"/>
                <a:ext cx="1499400" cy="120240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6" name=""/>
              <p:cNvSpPr/>
              <p:nvPr/>
            </p:nvSpPr>
            <p:spPr>
              <a:xfrm flipV="1">
                <a:off x="1770120" y="2962080"/>
                <a:ext cx="1647720" cy="132084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7" name=""/>
              <p:cNvSpPr/>
              <p:nvPr/>
            </p:nvSpPr>
            <p:spPr>
              <a:xfrm flipV="1">
                <a:off x="1772640" y="2962080"/>
                <a:ext cx="1794960" cy="14389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8" name=""/>
              <p:cNvSpPr/>
              <p:nvPr/>
            </p:nvSpPr>
            <p:spPr>
              <a:xfrm flipV="1">
                <a:off x="1758960" y="2962440"/>
                <a:ext cx="1959120" cy="15703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9" name=""/>
              <p:cNvSpPr/>
              <p:nvPr/>
            </p:nvSpPr>
            <p:spPr>
              <a:xfrm flipV="1">
                <a:off x="1778400" y="2962080"/>
                <a:ext cx="2090160" cy="167580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0" name=""/>
              <p:cNvSpPr/>
              <p:nvPr/>
            </p:nvSpPr>
            <p:spPr>
              <a:xfrm flipV="1">
                <a:off x="1772640" y="2962080"/>
                <a:ext cx="2245680" cy="180036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1" name=""/>
              <p:cNvSpPr/>
              <p:nvPr/>
            </p:nvSpPr>
            <p:spPr>
              <a:xfrm flipV="1">
                <a:off x="1767600" y="2962440"/>
                <a:ext cx="2401200" cy="19252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2" name=""/>
              <p:cNvSpPr/>
              <p:nvPr/>
            </p:nvSpPr>
            <p:spPr>
              <a:xfrm flipV="1">
                <a:off x="1775520" y="2962080"/>
                <a:ext cx="2543400" cy="203940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3" name=""/>
              <p:cNvSpPr/>
              <p:nvPr/>
            </p:nvSpPr>
            <p:spPr>
              <a:xfrm flipV="1">
                <a:off x="1768680" y="2962080"/>
                <a:ext cx="2701800" cy="21661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4" name=""/>
              <p:cNvSpPr/>
              <p:nvPr/>
            </p:nvSpPr>
            <p:spPr>
              <a:xfrm flipV="1">
                <a:off x="1765800" y="2962440"/>
                <a:ext cx="2855160" cy="22888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5" name=""/>
              <p:cNvSpPr/>
              <p:nvPr/>
            </p:nvSpPr>
            <p:spPr>
              <a:xfrm flipV="1">
                <a:off x="1774440" y="2962080"/>
                <a:ext cx="2997000" cy="240300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6" name=""/>
              <p:cNvSpPr/>
              <p:nvPr/>
            </p:nvSpPr>
            <p:spPr>
              <a:xfrm flipV="1">
                <a:off x="1765800" y="2962080"/>
                <a:ext cx="3155760" cy="25297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7" name=""/>
              <p:cNvSpPr/>
              <p:nvPr/>
            </p:nvSpPr>
            <p:spPr>
              <a:xfrm flipV="1">
                <a:off x="1774440" y="2962440"/>
                <a:ext cx="3297600" cy="264384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8" name=""/>
              <p:cNvSpPr/>
              <p:nvPr/>
            </p:nvSpPr>
            <p:spPr>
              <a:xfrm flipV="1">
                <a:off x="1787760" y="2962440"/>
                <a:ext cx="3434400" cy="27532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9" name=""/>
              <p:cNvSpPr/>
              <p:nvPr/>
            </p:nvSpPr>
            <p:spPr>
              <a:xfrm flipV="1">
                <a:off x="1943280" y="2962440"/>
                <a:ext cx="3429000" cy="274896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0" name=""/>
              <p:cNvSpPr/>
              <p:nvPr/>
            </p:nvSpPr>
            <p:spPr>
              <a:xfrm flipV="1">
                <a:off x="2094120" y="2962440"/>
                <a:ext cx="3428640" cy="274896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1" name=""/>
              <p:cNvSpPr/>
              <p:nvPr/>
            </p:nvSpPr>
            <p:spPr>
              <a:xfrm flipV="1">
                <a:off x="2239920" y="2962440"/>
                <a:ext cx="3434400" cy="27532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" name=""/>
              <p:cNvSpPr/>
              <p:nvPr/>
            </p:nvSpPr>
            <p:spPr>
              <a:xfrm flipV="1">
                <a:off x="2390040" y="2962440"/>
                <a:ext cx="3434400" cy="27532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" name=""/>
              <p:cNvSpPr/>
              <p:nvPr/>
            </p:nvSpPr>
            <p:spPr>
              <a:xfrm flipV="1">
                <a:off x="2545920" y="2962440"/>
                <a:ext cx="3429000" cy="274896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4" name=""/>
              <p:cNvSpPr/>
              <p:nvPr/>
            </p:nvSpPr>
            <p:spPr>
              <a:xfrm flipV="1">
                <a:off x="2696400" y="2962440"/>
                <a:ext cx="3429000" cy="274896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5" name=""/>
              <p:cNvSpPr/>
              <p:nvPr/>
            </p:nvSpPr>
            <p:spPr>
              <a:xfrm flipV="1">
                <a:off x="2832840" y="3027960"/>
                <a:ext cx="3360600" cy="269424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6" name=""/>
              <p:cNvSpPr/>
              <p:nvPr/>
            </p:nvSpPr>
            <p:spPr>
              <a:xfrm flipV="1">
                <a:off x="2982960" y="3139560"/>
                <a:ext cx="3221280" cy="258264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7" name=""/>
              <p:cNvSpPr/>
              <p:nvPr/>
            </p:nvSpPr>
            <p:spPr>
              <a:xfrm flipV="1">
                <a:off x="3133440" y="3259800"/>
                <a:ext cx="3070800" cy="246204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8" name=""/>
              <p:cNvSpPr/>
              <p:nvPr/>
            </p:nvSpPr>
            <p:spPr>
              <a:xfrm flipV="1">
                <a:off x="3283560" y="3377880"/>
                <a:ext cx="2923560" cy="234396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9" name=""/>
              <p:cNvSpPr/>
              <p:nvPr/>
            </p:nvSpPr>
            <p:spPr>
              <a:xfrm flipV="1">
                <a:off x="3435480" y="3501000"/>
                <a:ext cx="2770200" cy="222120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0" name=""/>
              <p:cNvSpPr/>
              <p:nvPr/>
            </p:nvSpPr>
            <p:spPr>
              <a:xfrm flipV="1">
                <a:off x="3569400" y="3619080"/>
                <a:ext cx="2639160" cy="21157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1" name=""/>
              <p:cNvSpPr/>
              <p:nvPr/>
            </p:nvSpPr>
            <p:spPr>
              <a:xfrm flipV="1">
                <a:off x="3736080" y="3730680"/>
                <a:ext cx="2483640" cy="199116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2" name=""/>
              <p:cNvSpPr/>
              <p:nvPr/>
            </p:nvSpPr>
            <p:spPr>
              <a:xfrm flipV="1">
                <a:off x="3878280" y="3855960"/>
                <a:ext cx="2335680" cy="18727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3" name=""/>
              <p:cNvSpPr/>
              <p:nvPr/>
            </p:nvSpPr>
            <p:spPr>
              <a:xfrm flipV="1">
                <a:off x="4044960" y="3980520"/>
                <a:ext cx="2163600" cy="173484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4" name=""/>
              <p:cNvSpPr/>
              <p:nvPr/>
            </p:nvSpPr>
            <p:spPr>
              <a:xfrm flipV="1">
                <a:off x="4178520" y="4098600"/>
                <a:ext cx="2032560" cy="16297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5" name=""/>
              <p:cNvSpPr/>
              <p:nvPr/>
            </p:nvSpPr>
            <p:spPr>
              <a:xfrm flipV="1">
                <a:off x="4338360" y="4217040"/>
                <a:ext cx="1875240" cy="15037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6" name=""/>
              <p:cNvSpPr/>
              <p:nvPr/>
            </p:nvSpPr>
            <p:spPr>
              <a:xfrm flipV="1">
                <a:off x="4487040" y="4341960"/>
                <a:ext cx="1721520" cy="13798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7" name=""/>
              <p:cNvSpPr/>
              <p:nvPr/>
            </p:nvSpPr>
            <p:spPr>
              <a:xfrm flipV="1">
                <a:off x="4662360" y="4486680"/>
                <a:ext cx="1546200" cy="123984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" name=""/>
              <p:cNvSpPr/>
              <p:nvPr/>
            </p:nvSpPr>
            <p:spPr>
              <a:xfrm flipV="1">
                <a:off x="4836960" y="4626720"/>
                <a:ext cx="1371600" cy="109980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9" name=""/>
              <p:cNvSpPr/>
              <p:nvPr/>
            </p:nvSpPr>
            <p:spPr>
              <a:xfrm flipV="1">
                <a:off x="5022720" y="4771800"/>
                <a:ext cx="1185840" cy="95040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0" name=""/>
              <p:cNvSpPr/>
              <p:nvPr/>
            </p:nvSpPr>
            <p:spPr>
              <a:xfrm flipV="1">
                <a:off x="5186880" y="4907520"/>
                <a:ext cx="1021680" cy="81936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" name=""/>
              <p:cNvSpPr/>
              <p:nvPr/>
            </p:nvSpPr>
            <p:spPr>
              <a:xfrm flipV="1">
                <a:off x="5366880" y="5043960"/>
                <a:ext cx="841680" cy="6742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" name=""/>
              <p:cNvSpPr/>
              <p:nvPr/>
            </p:nvSpPr>
            <p:spPr>
              <a:xfrm flipV="1">
                <a:off x="5536440" y="5179680"/>
                <a:ext cx="672120" cy="5389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3" name=""/>
              <p:cNvSpPr/>
              <p:nvPr/>
            </p:nvSpPr>
            <p:spPr>
              <a:xfrm flipV="1">
                <a:off x="5722200" y="5328720"/>
                <a:ext cx="486360" cy="3898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4" name=""/>
              <p:cNvSpPr/>
              <p:nvPr/>
            </p:nvSpPr>
            <p:spPr>
              <a:xfrm flipV="1">
                <a:off x="5902560" y="5478840"/>
                <a:ext cx="306000" cy="24516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5" name=""/>
              <p:cNvSpPr/>
              <p:nvPr/>
            </p:nvSpPr>
            <p:spPr>
              <a:xfrm flipV="1">
                <a:off x="6088680" y="5627880"/>
                <a:ext cx="119880" cy="961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86" name=""/>
            <p:cNvGrpSpPr/>
            <p:nvPr/>
          </p:nvGrpSpPr>
          <p:grpSpPr>
            <a:xfrm>
              <a:off x="1761840" y="2964600"/>
              <a:ext cx="4442760" cy="2761560"/>
              <a:chOff x="1761840" y="2964600"/>
              <a:chExt cx="4442760" cy="2761560"/>
            </a:xfrm>
          </p:grpSpPr>
          <p:sp>
            <p:nvSpPr>
              <p:cNvPr id="387" name=""/>
              <p:cNvSpPr/>
              <p:nvPr/>
            </p:nvSpPr>
            <p:spPr>
              <a:xfrm>
                <a:off x="1761840" y="2964600"/>
                <a:ext cx="1481040" cy="920520"/>
              </a:xfrm>
              <a:prstGeom prst="rect">
                <a:avLst/>
              </a:prstGeom>
              <a:noFill/>
              <a:ln w="3816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" name=""/>
              <p:cNvSpPr/>
              <p:nvPr/>
            </p:nvSpPr>
            <p:spPr>
              <a:xfrm>
                <a:off x="3242880" y="2964600"/>
                <a:ext cx="1480680" cy="920520"/>
              </a:xfrm>
              <a:prstGeom prst="rect">
                <a:avLst/>
              </a:prstGeom>
              <a:noFill/>
              <a:ln w="3816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" name=""/>
              <p:cNvSpPr/>
              <p:nvPr/>
            </p:nvSpPr>
            <p:spPr>
              <a:xfrm>
                <a:off x="4723560" y="2964600"/>
                <a:ext cx="1481040" cy="920520"/>
              </a:xfrm>
              <a:prstGeom prst="rect">
                <a:avLst/>
              </a:prstGeom>
              <a:noFill/>
              <a:ln w="3816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" name=""/>
              <p:cNvSpPr/>
              <p:nvPr/>
            </p:nvSpPr>
            <p:spPr>
              <a:xfrm>
                <a:off x="1761840" y="3885120"/>
                <a:ext cx="1481040" cy="920520"/>
              </a:xfrm>
              <a:prstGeom prst="rect">
                <a:avLst/>
              </a:prstGeom>
              <a:noFill/>
              <a:ln w="3816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" name=""/>
              <p:cNvSpPr/>
              <p:nvPr/>
            </p:nvSpPr>
            <p:spPr>
              <a:xfrm>
                <a:off x="3242880" y="3885120"/>
                <a:ext cx="1480680" cy="920520"/>
              </a:xfrm>
              <a:prstGeom prst="rect">
                <a:avLst/>
              </a:prstGeom>
              <a:noFill/>
              <a:ln w="3816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" name=""/>
              <p:cNvSpPr/>
              <p:nvPr/>
            </p:nvSpPr>
            <p:spPr>
              <a:xfrm>
                <a:off x="4723560" y="3885120"/>
                <a:ext cx="1481040" cy="920520"/>
              </a:xfrm>
              <a:prstGeom prst="rect">
                <a:avLst/>
              </a:prstGeom>
              <a:noFill/>
              <a:ln w="3816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" name=""/>
              <p:cNvSpPr/>
              <p:nvPr/>
            </p:nvSpPr>
            <p:spPr>
              <a:xfrm>
                <a:off x="1761840" y="4805640"/>
                <a:ext cx="1481040" cy="920520"/>
              </a:xfrm>
              <a:prstGeom prst="rect">
                <a:avLst/>
              </a:prstGeom>
              <a:noFill/>
              <a:ln w="3816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" name=""/>
              <p:cNvSpPr/>
              <p:nvPr/>
            </p:nvSpPr>
            <p:spPr>
              <a:xfrm>
                <a:off x="3242880" y="4805640"/>
                <a:ext cx="1480680" cy="920520"/>
              </a:xfrm>
              <a:prstGeom prst="rect">
                <a:avLst/>
              </a:prstGeom>
              <a:noFill/>
              <a:ln w="3816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" name=""/>
              <p:cNvSpPr/>
              <p:nvPr/>
            </p:nvSpPr>
            <p:spPr>
              <a:xfrm>
                <a:off x="4723560" y="4805640"/>
                <a:ext cx="1481040" cy="920520"/>
              </a:xfrm>
              <a:prstGeom prst="rect">
                <a:avLst/>
              </a:prstGeom>
              <a:noFill/>
              <a:ln w="3816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96" name=""/>
          <p:cNvSpPr/>
          <p:nvPr/>
        </p:nvSpPr>
        <p:spPr>
          <a:xfrm>
            <a:off x="5146200" y="858960"/>
            <a:ext cx="813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Chemicals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00840" y="4892760"/>
            <a:ext cx="1104480" cy="68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 to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490320" y="3933720"/>
            <a:ext cx="1214280" cy="68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Standardized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244080" y="3003480"/>
            <a:ext cx="1461240" cy="68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Structured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Products and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PlaceHolder 1"/>
          <p:cNvSpPr>
            <a:spLocks noGrp="1"/>
          </p:cNvSpPr>
          <p:nvPr>
            <p:ph type="title"/>
          </p:nvPr>
        </p:nvSpPr>
        <p:spPr>
          <a:xfrm>
            <a:off x="657360" y="278640"/>
            <a:ext cx="778968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MG PLC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1" name="PlaceHolder 2"/>
          <p:cNvSpPr>
            <a:spLocks noGrp="1"/>
          </p:cNvSpPr>
          <p:nvPr>
            <p:ph/>
          </p:nvPr>
        </p:nvSpPr>
        <p:spPr>
          <a:xfrm>
            <a:off x="817200" y="1461600"/>
            <a:ext cx="7373880" cy="427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Leading Merchant of Base Metals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Customer Overlap with Enron’s Existing Energy Customers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Domain Expertise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Accretive to Earnings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Metals Market Receptive to Enron-like Products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2" name=""/>
          <p:cNvSpPr/>
          <p:nvPr/>
        </p:nvSpPr>
        <p:spPr>
          <a:xfrm>
            <a:off x="609480" y="164160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609480" y="245124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620640" y="446400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620640" y="365292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620640" y="526428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"/>
          <p:cNvSpPr/>
          <p:nvPr/>
        </p:nvSpPr>
        <p:spPr>
          <a:xfrm>
            <a:off x="2262240" y="3759120"/>
            <a:ext cx="5126040" cy="131616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PlaceHolder 1"/>
          <p:cNvSpPr>
            <a:spLocks noGrp="1"/>
          </p:cNvSpPr>
          <p:nvPr>
            <p:ph type="title"/>
          </p:nvPr>
        </p:nvSpPr>
        <p:spPr>
          <a:xfrm>
            <a:off x="657360" y="278640"/>
            <a:ext cx="778968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MG PLC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9" name=""/>
          <p:cNvSpPr/>
          <p:nvPr/>
        </p:nvSpPr>
        <p:spPr>
          <a:xfrm>
            <a:off x="7821720" y="1093680"/>
            <a:ext cx="1226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PLC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1530360" y="6284880"/>
            <a:ext cx="5075280" cy="336600"/>
          </a:xfrm>
          <a:custGeom>
            <a:avLst/>
            <a:gdLst>
              <a:gd name="textAreaLeft" fmla="*/ 0 w 5075280"/>
              <a:gd name="textAreaRight" fmla="*/ 5075640 w 5075280"/>
              <a:gd name="textAreaTop" fmla="*/ 0 h 336600"/>
              <a:gd name="textAreaBottom" fmla="*/ 336960 h 336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1925640" y="5945040"/>
            <a:ext cx="5075280" cy="336600"/>
          </a:xfrm>
          <a:custGeom>
            <a:avLst/>
            <a:gdLst>
              <a:gd name="textAreaLeft" fmla="*/ 0 w 5075280"/>
              <a:gd name="textAreaRight" fmla="*/ 5075640 w 5075280"/>
              <a:gd name="textAreaTop" fmla="*/ 0 h 336600"/>
              <a:gd name="textAreaBottom" fmla="*/ 336960 h 336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2977560" y="6309000"/>
            <a:ext cx="1874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Supply Aggregation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3408480" y="5975640"/>
            <a:ext cx="1845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2274840" y="5602320"/>
            <a:ext cx="5076720" cy="336600"/>
          </a:xfrm>
          <a:custGeom>
            <a:avLst/>
            <a:gdLst>
              <a:gd name="textAreaLeft" fmla="*/ 0 w 5076720"/>
              <a:gd name="textAreaRight" fmla="*/ 5077080 w 5076720"/>
              <a:gd name="textAreaTop" fmla="*/ 0 h 336600"/>
              <a:gd name="textAreaBottom" fmla="*/ 336960 h 336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3908520" y="5610600"/>
            <a:ext cx="1449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7529400" y="1090440"/>
            <a:ext cx="319320" cy="25272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2370960" y="5106960"/>
            <a:ext cx="167940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5867640" y="5106960"/>
            <a:ext cx="154548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4339800" y="5106960"/>
            <a:ext cx="123768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3970440" y="5305320"/>
            <a:ext cx="4507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5502240" y="5305320"/>
            <a:ext cx="4334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2" name=""/>
          <p:cNvGrpSpPr/>
          <p:nvPr/>
        </p:nvGrpSpPr>
        <p:grpSpPr>
          <a:xfrm>
            <a:off x="2252520" y="1089000"/>
            <a:ext cx="5159160" cy="3993840"/>
            <a:chOff x="2252520" y="1089000"/>
            <a:chExt cx="5159160" cy="3993840"/>
          </a:xfrm>
        </p:grpSpPr>
        <p:sp>
          <p:nvSpPr>
            <p:cNvPr id="423" name=""/>
            <p:cNvSpPr/>
            <p:nvPr/>
          </p:nvSpPr>
          <p:spPr>
            <a:xfrm>
              <a:off x="2252520" y="1089000"/>
              <a:ext cx="1719720" cy="133200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3972240" y="1089000"/>
              <a:ext cx="1719360" cy="133200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5691960" y="1089000"/>
              <a:ext cx="1719720" cy="133200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2252520" y="2421000"/>
              <a:ext cx="1719720" cy="133020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3972240" y="2421000"/>
              <a:ext cx="1719360" cy="133020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5691960" y="2421000"/>
              <a:ext cx="1719720" cy="133020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2252520" y="3751200"/>
              <a:ext cx="1719720" cy="13316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3972240" y="3751200"/>
              <a:ext cx="1719360" cy="13316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5691960" y="3751200"/>
              <a:ext cx="1719720" cy="13316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2" name=""/>
          <p:cNvSpPr/>
          <p:nvPr/>
        </p:nvSpPr>
        <p:spPr>
          <a:xfrm>
            <a:off x="668880" y="3989520"/>
            <a:ext cx="153216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 to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507600" y="2602080"/>
            <a:ext cx="169272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Standardized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146160" y="1204920"/>
            <a:ext cx="205380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Structured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Products and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PlaceHolder 1"/>
          <p:cNvSpPr>
            <a:spLocks noGrp="1"/>
          </p:cNvSpPr>
          <p:nvPr>
            <p:ph type="title"/>
          </p:nvPr>
        </p:nvSpPr>
        <p:spPr>
          <a:xfrm>
            <a:off x="657360" y="278640"/>
            <a:ext cx="778968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Metals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6" name=""/>
          <p:cNvSpPr/>
          <p:nvPr/>
        </p:nvSpPr>
        <p:spPr>
          <a:xfrm>
            <a:off x="1444680" y="6284880"/>
            <a:ext cx="5075280" cy="336600"/>
          </a:xfrm>
          <a:custGeom>
            <a:avLst/>
            <a:gdLst>
              <a:gd name="textAreaLeft" fmla="*/ 0 w 5075280"/>
              <a:gd name="textAreaRight" fmla="*/ 5075640 w 5075280"/>
              <a:gd name="textAreaTop" fmla="*/ 0 h 336600"/>
              <a:gd name="textAreaBottom" fmla="*/ 336960 h 336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1839960" y="5945040"/>
            <a:ext cx="5075280" cy="336600"/>
          </a:xfrm>
          <a:custGeom>
            <a:avLst/>
            <a:gdLst>
              <a:gd name="textAreaLeft" fmla="*/ 0 w 5075280"/>
              <a:gd name="textAreaRight" fmla="*/ 5075640 w 5075280"/>
              <a:gd name="textAreaTop" fmla="*/ 0 h 336600"/>
              <a:gd name="textAreaBottom" fmla="*/ 336960 h 336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2891880" y="6309000"/>
            <a:ext cx="1874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Supply Aggregation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3322800" y="5975640"/>
            <a:ext cx="1845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2189160" y="5602320"/>
            <a:ext cx="5076720" cy="336600"/>
          </a:xfrm>
          <a:custGeom>
            <a:avLst/>
            <a:gdLst>
              <a:gd name="textAreaLeft" fmla="*/ 0 w 5076720"/>
              <a:gd name="textAreaRight" fmla="*/ 5077080 w 5076720"/>
              <a:gd name="textAreaTop" fmla="*/ 0 h 336600"/>
              <a:gd name="textAreaBottom" fmla="*/ 336960 h 336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3822840" y="5610600"/>
            <a:ext cx="1449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2285280" y="5106960"/>
            <a:ext cx="167940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5781960" y="5106960"/>
            <a:ext cx="154548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4253760" y="5106960"/>
            <a:ext cx="123768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3884760" y="5305320"/>
            <a:ext cx="4507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5416560" y="5305320"/>
            <a:ext cx="4334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7764480" y="1531800"/>
            <a:ext cx="1227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PLC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7443720" y="1528920"/>
            <a:ext cx="319320" cy="25236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7764480" y="1095480"/>
            <a:ext cx="1227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2176560" y="3759120"/>
            <a:ext cx="5126040" cy="131616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51" name=""/>
          <p:cNvGrpSpPr/>
          <p:nvPr/>
        </p:nvGrpSpPr>
        <p:grpSpPr>
          <a:xfrm>
            <a:off x="2152800" y="1076040"/>
            <a:ext cx="5190480" cy="4019400"/>
            <a:chOff x="2152800" y="1076040"/>
            <a:chExt cx="5190480" cy="4019400"/>
          </a:xfrm>
        </p:grpSpPr>
        <p:sp>
          <p:nvSpPr>
            <p:cNvPr id="452" name=""/>
            <p:cNvSpPr/>
            <p:nvPr/>
          </p:nvSpPr>
          <p:spPr>
            <a:xfrm flipV="1">
              <a:off x="2185920" y="1076040"/>
              <a:ext cx="151920" cy="1522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" name=""/>
            <p:cNvSpPr/>
            <p:nvPr/>
          </p:nvSpPr>
          <p:spPr>
            <a:xfrm flipV="1">
              <a:off x="2180880" y="1076400"/>
              <a:ext cx="333360" cy="3333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" name=""/>
            <p:cNvSpPr/>
            <p:nvPr/>
          </p:nvSpPr>
          <p:spPr>
            <a:xfrm flipV="1">
              <a:off x="2174760" y="1076400"/>
              <a:ext cx="514080" cy="5140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" name=""/>
            <p:cNvSpPr/>
            <p:nvPr/>
          </p:nvSpPr>
          <p:spPr>
            <a:xfrm flipV="1">
              <a:off x="2178000" y="1076040"/>
              <a:ext cx="685440" cy="6858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" name=""/>
            <p:cNvSpPr/>
            <p:nvPr/>
          </p:nvSpPr>
          <p:spPr>
            <a:xfrm flipV="1">
              <a:off x="2152800" y="1076400"/>
              <a:ext cx="885600" cy="8856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" name=""/>
            <p:cNvSpPr/>
            <p:nvPr/>
          </p:nvSpPr>
          <p:spPr>
            <a:xfrm flipV="1">
              <a:off x="2165040" y="1076400"/>
              <a:ext cx="1047600" cy="10476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" name=""/>
            <p:cNvSpPr/>
            <p:nvPr/>
          </p:nvSpPr>
          <p:spPr>
            <a:xfrm flipV="1">
              <a:off x="2168280" y="1076400"/>
              <a:ext cx="1218960" cy="1218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" name=""/>
            <p:cNvSpPr/>
            <p:nvPr/>
          </p:nvSpPr>
          <p:spPr>
            <a:xfrm flipV="1">
              <a:off x="2180880" y="1076400"/>
              <a:ext cx="1380960" cy="1380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" name=""/>
            <p:cNvSpPr/>
            <p:nvPr/>
          </p:nvSpPr>
          <p:spPr>
            <a:xfrm flipV="1">
              <a:off x="2184120" y="1076400"/>
              <a:ext cx="1552320" cy="15523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" name=""/>
            <p:cNvSpPr/>
            <p:nvPr/>
          </p:nvSpPr>
          <p:spPr>
            <a:xfrm flipV="1">
              <a:off x="2170080" y="1076400"/>
              <a:ext cx="1742400" cy="17431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" name=""/>
            <p:cNvSpPr/>
            <p:nvPr/>
          </p:nvSpPr>
          <p:spPr>
            <a:xfrm flipV="1">
              <a:off x="2172960" y="1076400"/>
              <a:ext cx="1914480" cy="1914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3" name=""/>
            <p:cNvSpPr/>
            <p:nvPr/>
          </p:nvSpPr>
          <p:spPr>
            <a:xfrm flipV="1">
              <a:off x="2176200" y="1076400"/>
              <a:ext cx="2085840" cy="208584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4" name=""/>
            <p:cNvSpPr/>
            <p:nvPr/>
          </p:nvSpPr>
          <p:spPr>
            <a:xfrm flipV="1">
              <a:off x="2160360" y="1076040"/>
              <a:ext cx="2276280" cy="22762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5" name=""/>
            <p:cNvSpPr/>
            <p:nvPr/>
          </p:nvSpPr>
          <p:spPr>
            <a:xfrm flipV="1">
              <a:off x="2182680" y="1076040"/>
              <a:ext cx="2428560" cy="24289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" name=""/>
            <p:cNvSpPr/>
            <p:nvPr/>
          </p:nvSpPr>
          <p:spPr>
            <a:xfrm flipV="1">
              <a:off x="2176200" y="1076040"/>
              <a:ext cx="2609640" cy="260964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" name=""/>
            <p:cNvSpPr/>
            <p:nvPr/>
          </p:nvSpPr>
          <p:spPr>
            <a:xfrm flipV="1">
              <a:off x="2170080" y="1076400"/>
              <a:ext cx="2790360" cy="27907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" name=""/>
            <p:cNvSpPr/>
            <p:nvPr/>
          </p:nvSpPr>
          <p:spPr>
            <a:xfrm flipV="1">
              <a:off x="2179440" y="1076040"/>
              <a:ext cx="2955600" cy="2955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" name=""/>
            <p:cNvSpPr/>
            <p:nvPr/>
          </p:nvSpPr>
          <p:spPr>
            <a:xfrm flipV="1">
              <a:off x="2171520" y="1076400"/>
              <a:ext cx="3139560" cy="31399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0" name=""/>
            <p:cNvSpPr/>
            <p:nvPr/>
          </p:nvSpPr>
          <p:spPr>
            <a:xfrm flipV="1">
              <a:off x="2168280" y="1076400"/>
              <a:ext cx="3317760" cy="33177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1" name=""/>
            <p:cNvSpPr/>
            <p:nvPr/>
          </p:nvSpPr>
          <p:spPr>
            <a:xfrm flipV="1">
              <a:off x="2178000" y="1076040"/>
              <a:ext cx="3482640" cy="34830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2" name=""/>
            <p:cNvSpPr/>
            <p:nvPr/>
          </p:nvSpPr>
          <p:spPr>
            <a:xfrm flipV="1">
              <a:off x="2168280" y="1076400"/>
              <a:ext cx="3666960" cy="3666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3" name=""/>
            <p:cNvSpPr/>
            <p:nvPr/>
          </p:nvSpPr>
          <p:spPr>
            <a:xfrm flipV="1">
              <a:off x="2178000" y="1076040"/>
              <a:ext cx="3831840" cy="38322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4" name=""/>
            <p:cNvSpPr/>
            <p:nvPr/>
          </p:nvSpPr>
          <p:spPr>
            <a:xfrm flipV="1">
              <a:off x="2193840" y="1076400"/>
              <a:ext cx="3990600" cy="3990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5" name=""/>
            <p:cNvSpPr/>
            <p:nvPr/>
          </p:nvSpPr>
          <p:spPr>
            <a:xfrm flipV="1">
              <a:off x="2374560" y="1076400"/>
              <a:ext cx="3984480" cy="3984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6" name=""/>
            <p:cNvSpPr/>
            <p:nvPr/>
          </p:nvSpPr>
          <p:spPr>
            <a:xfrm flipV="1">
              <a:off x="2549520" y="1076400"/>
              <a:ext cx="3984120" cy="3984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" name=""/>
            <p:cNvSpPr/>
            <p:nvPr/>
          </p:nvSpPr>
          <p:spPr>
            <a:xfrm flipV="1">
              <a:off x="2719080" y="1076400"/>
              <a:ext cx="3990600" cy="3990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" name=""/>
            <p:cNvSpPr/>
            <p:nvPr/>
          </p:nvSpPr>
          <p:spPr>
            <a:xfrm flipV="1">
              <a:off x="2893680" y="1076400"/>
              <a:ext cx="3990600" cy="3990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" name=""/>
            <p:cNvSpPr/>
            <p:nvPr/>
          </p:nvSpPr>
          <p:spPr>
            <a:xfrm flipV="1">
              <a:off x="3074760" y="1076400"/>
              <a:ext cx="3984480" cy="3984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" name=""/>
            <p:cNvSpPr/>
            <p:nvPr/>
          </p:nvSpPr>
          <p:spPr>
            <a:xfrm flipV="1">
              <a:off x="3249360" y="1076400"/>
              <a:ext cx="3984480" cy="3984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" name=""/>
            <p:cNvSpPr/>
            <p:nvPr/>
          </p:nvSpPr>
          <p:spPr>
            <a:xfrm flipV="1">
              <a:off x="3408120" y="1171440"/>
              <a:ext cx="3904920" cy="39052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" name=""/>
            <p:cNvSpPr/>
            <p:nvPr/>
          </p:nvSpPr>
          <p:spPr>
            <a:xfrm flipV="1">
              <a:off x="3582720" y="1333440"/>
              <a:ext cx="3742920" cy="37432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3" name=""/>
            <p:cNvSpPr/>
            <p:nvPr/>
          </p:nvSpPr>
          <p:spPr>
            <a:xfrm flipV="1">
              <a:off x="3757320" y="1507680"/>
              <a:ext cx="3568320" cy="35686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4" name=""/>
            <p:cNvSpPr/>
            <p:nvPr/>
          </p:nvSpPr>
          <p:spPr>
            <a:xfrm flipV="1">
              <a:off x="3931920" y="1679040"/>
              <a:ext cx="3396960" cy="33973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5" name=""/>
            <p:cNvSpPr/>
            <p:nvPr/>
          </p:nvSpPr>
          <p:spPr>
            <a:xfrm flipV="1">
              <a:off x="4108320" y="1856880"/>
              <a:ext cx="3219120" cy="3219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" name=""/>
            <p:cNvSpPr/>
            <p:nvPr/>
          </p:nvSpPr>
          <p:spPr>
            <a:xfrm flipV="1">
              <a:off x="4263840" y="2028600"/>
              <a:ext cx="3066840" cy="306684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 flipV="1">
              <a:off x="4457520" y="2190240"/>
              <a:ext cx="2885760" cy="28861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8" name=""/>
            <p:cNvSpPr/>
            <p:nvPr/>
          </p:nvSpPr>
          <p:spPr>
            <a:xfrm flipV="1">
              <a:off x="4622760" y="2371320"/>
              <a:ext cx="2714040" cy="27147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9" name=""/>
            <p:cNvSpPr/>
            <p:nvPr/>
          </p:nvSpPr>
          <p:spPr>
            <a:xfrm flipV="1">
              <a:off x="4816440" y="2552400"/>
              <a:ext cx="2514240" cy="25146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0" name=""/>
            <p:cNvSpPr/>
            <p:nvPr/>
          </p:nvSpPr>
          <p:spPr>
            <a:xfrm flipV="1">
              <a:off x="4971960" y="2724120"/>
              <a:ext cx="2361600" cy="23623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1" name=""/>
            <p:cNvSpPr/>
            <p:nvPr/>
          </p:nvSpPr>
          <p:spPr>
            <a:xfrm flipV="1">
              <a:off x="5157720" y="2895120"/>
              <a:ext cx="2179080" cy="21798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" name=""/>
            <p:cNvSpPr/>
            <p:nvPr/>
          </p:nvSpPr>
          <p:spPr>
            <a:xfrm flipV="1">
              <a:off x="5330520" y="3076560"/>
              <a:ext cx="2000160" cy="20001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" name=""/>
            <p:cNvSpPr/>
            <p:nvPr/>
          </p:nvSpPr>
          <p:spPr>
            <a:xfrm flipV="1">
              <a:off x="5533920" y="3286080"/>
              <a:ext cx="1796760" cy="17971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4" name=""/>
            <p:cNvSpPr/>
            <p:nvPr/>
          </p:nvSpPr>
          <p:spPr>
            <a:xfrm flipV="1">
              <a:off x="5736960" y="3489120"/>
              <a:ext cx="1593720" cy="15940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5" name=""/>
            <p:cNvSpPr/>
            <p:nvPr/>
          </p:nvSpPr>
          <p:spPr>
            <a:xfrm flipV="1">
              <a:off x="5952960" y="3698640"/>
              <a:ext cx="1377720" cy="13777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6" name=""/>
            <p:cNvSpPr/>
            <p:nvPr/>
          </p:nvSpPr>
          <p:spPr>
            <a:xfrm flipV="1">
              <a:off x="6143400" y="3895200"/>
              <a:ext cx="1187280" cy="118764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7" name=""/>
            <p:cNvSpPr/>
            <p:nvPr/>
          </p:nvSpPr>
          <p:spPr>
            <a:xfrm flipV="1">
              <a:off x="6352920" y="4094280"/>
              <a:ext cx="977760" cy="9777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8" name=""/>
            <p:cNvSpPr/>
            <p:nvPr/>
          </p:nvSpPr>
          <p:spPr>
            <a:xfrm flipV="1">
              <a:off x="6549840" y="4290840"/>
              <a:ext cx="780840" cy="7812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9" name=""/>
            <p:cNvSpPr/>
            <p:nvPr/>
          </p:nvSpPr>
          <p:spPr>
            <a:xfrm flipV="1">
              <a:off x="6765840" y="4506840"/>
              <a:ext cx="564840" cy="5652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0" name=""/>
            <p:cNvSpPr/>
            <p:nvPr/>
          </p:nvSpPr>
          <p:spPr>
            <a:xfrm flipV="1">
              <a:off x="6975360" y="4724280"/>
              <a:ext cx="355320" cy="3556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1" name=""/>
            <p:cNvSpPr/>
            <p:nvPr/>
          </p:nvSpPr>
          <p:spPr>
            <a:xfrm flipV="1">
              <a:off x="7191360" y="4940280"/>
              <a:ext cx="139320" cy="1396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02" name=""/>
          <p:cNvGrpSpPr/>
          <p:nvPr/>
        </p:nvGrpSpPr>
        <p:grpSpPr>
          <a:xfrm>
            <a:off x="2166840" y="1089000"/>
            <a:ext cx="5159160" cy="3993840"/>
            <a:chOff x="2166840" y="1089000"/>
            <a:chExt cx="5159160" cy="3993840"/>
          </a:xfrm>
        </p:grpSpPr>
        <p:sp>
          <p:nvSpPr>
            <p:cNvPr id="503" name=""/>
            <p:cNvSpPr/>
            <p:nvPr/>
          </p:nvSpPr>
          <p:spPr>
            <a:xfrm>
              <a:off x="2166840" y="1089000"/>
              <a:ext cx="1719720" cy="133200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3886560" y="1089000"/>
              <a:ext cx="1719360" cy="133200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5606280" y="1089000"/>
              <a:ext cx="1719720" cy="133200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" name=""/>
            <p:cNvSpPr/>
            <p:nvPr/>
          </p:nvSpPr>
          <p:spPr>
            <a:xfrm>
              <a:off x="2166840" y="2421000"/>
              <a:ext cx="1719720" cy="133020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3886560" y="2421000"/>
              <a:ext cx="1719360" cy="133020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5606280" y="2421000"/>
              <a:ext cx="1719720" cy="133020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" name=""/>
            <p:cNvSpPr/>
            <p:nvPr/>
          </p:nvSpPr>
          <p:spPr>
            <a:xfrm>
              <a:off x="2166840" y="3751200"/>
              <a:ext cx="1719720" cy="13316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3886560" y="3751200"/>
              <a:ext cx="1719360" cy="13316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5606280" y="3751200"/>
              <a:ext cx="1719720" cy="13316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12" name=""/>
          <p:cNvSpPr/>
          <p:nvPr/>
        </p:nvSpPr>
        <p:spPr>
          <a:xfrm>
            <a:off x="7443720" y="1109520"/>
            <a:ext cx="319320" cy="252720"/>
          </a:xfrm>
          <a:prstGeom prst="rect">
            <a:avLst/>
          </a:prstGeom>
          <a:blipFill rotWithShape="0">
            <a:blip r:embed="rId3"/>
            <a:srcRect/>
            <a:tile tx="0" ty="0" sx="100000" sy="100000" algn="ctr"/>
          </a:blip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583200" y="3989520"/>
            <a:ext cx="153216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 to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421920" y="2602080"/>
            <a:ext cx="169272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Standardized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60480" y="1204920"/>
            <a:ext cx="205380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Structured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Products and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PlaceHolder 1"/>
          <p:cNvSpPr>
            <a:spLocks noGrp="1"/>
          </p:cNvSpPr>
          <p:nvPr>
            <p:ph type="title"/>
          </p:nvPr>
        </p:nvSpPr>
        <p:spPr>
          <a:xfrm>
            <a:off x="657360" y="278640"/>
            <a:ext cx="778968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Garden State Paper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7" name="PlaceHolder 2"/>
          <p:cNvSpPr>
            <a:spLocks noGrp="1"/>
          </p:cNvSpPr>
          <p:nvPr>
            <p:ph/>
          </p:nvPr>
        </p:nvSpPr>
        <p:spPr>
          <a:xfrm>
            <a:off x="817200" y="1461600"/>
            <a:ext cx="7373880" cy="427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Compliments existing pulp and paper business (#1 derivatives position)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access to physical product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Enables deployment of Enron’s eCommerce business model (Clickpaper.com)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8" name=""/>
          <p:cNvSpPr/>
          <p:nvPr/>
        </p:nvSpPr>
        <p:spPr>
          <a:xfrm>
            <a:off x="609480" y="164160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609480" y="284796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620640" y="365436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PlaceHolder 1"/>
          <p:cNvSpPr>
            <a:spLocks noGrp="1"/>
          </p:cNvSpPr>
          <p:nvPr>
            <p:ph type="title"/>
          </p:nvPr>
        </p:nvSpPr>
        <p:spPr>
          <a:xfrm>
            <a:off x="657360" y="278640"/>
            <a:ext cx="778968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Clickpaper.com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2" name="PlaceHolder 2"/>
          <p:cNvSpPr>
            <a:spLocks noGrp="1"/>
          </p:cNvSpPr>
          <p:nvPr>
            <p:ph/>
          </p:nvPr>
        </p:nvSpPr>
        <p:spPr>
          <a:xfrm>
            <a:off x="2322000" y="4738680"/>
            <a:ext cx="4983480" cy="172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Principal Based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Free of Charge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Time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and Physical Products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3" name=""/>
          <p:cNvSpPr/>
          <p:nvPr/>
        </p:nvSpPr>
        <p:spPr>
          <a:xfrm>
            <a:off x="2133720" y="5326200"/>
            <a:ext cx="13788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2133720" y="5727600"/>
            <a:ext cx="137880" cy="13680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2144880" y="6130800"/>
            <a:ext cx="137880" cy="13680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2133720" y="4924440"/>
            <a:ext cx="13788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27" name="" descr=""/>
          <p:cNvPicPr/>
          <p:nvPr/>
        </p:nvPicPr>
        <p:blipFill>
          <a:blip r:embed="rId1"/>
          <a:srcRect l="1703" t="13443" r="7957" b="4248"/>
          <a:stretch/>
        </p:blipFill>
        <p:spPr>
          <a:xfrm>
            <a:off x="1876320" y="1143000"/>
            <a:ext cx="5240520" cy="32385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"/>
          <p:cNvSpPr/>
          <p:nvPr/>
        </p:nvSpPr>
        <p:spPr>
          <a:xfrm>
            <a:off x="2176560" y="3759120"/>
            <a:ext cx="5145120" cy="130968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PlaceHolder 1"/>
          <p:cNvSpPr>
            <a:spLocks noGrp="1"/>
          </p:cNvSpPr>
          <p:nvPr>
            <p:ph type="title"/>
          </p:nvPr>
        </p:nvSpPr>
        <p:spPr>
          <a:xfrm>
            <a:off x="657360" y="278640"/>
            <a:ext cx="778968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Garden State Paper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0" name=""/>
          <p:cNvSpPr/>
          <p:nvPr/>
        </p:nvSpPr>
        <p:spPr>
          <a:xfrm>
            <a:off x="7736040" y="1008000"/>
            <a:ext cx="1226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Garden State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Paper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1444680" y="6284880"/>
            <a:ext cx="5075280" cy="336600"/>
          </a:xfrm>
          <a:custGeom>
            <a:avLst/>
            <a:gdLst>
              <a:gd name="textAreaLeft" fmla="*/ 0 w 5075280"/>
              <a:gd name="textAreaRight" fmla="*/ 5075640 w 5075280"/>
              <a:gd name="textAreaTop" fmla="*/ 0 h 336600"/>
              <a:gd name="textAreaBottom" fmla="*/ 336960 h 336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1839960" y="5945040"/>
            <a:ext cx="5075280" cy="336600"/>
          </a:xfrm>
          <a:custGeom>
            <a:avLst/>
            <a:gdLst>
              <a:gd name="textAreaLeft" fmla="*/ 0 w 5075280"/>
              <a:gd name="textAreaRight" fmla="*/ 5075640 w 5075280"/>
              <a:gd name="textAreaTop" fmla="*/ 0 h 336600"/>
              <a:gd name="textAreaBottom" fmla="*/ 336960 h 336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2891880" y="6309000"/>
            <a:ext cx="1874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Supply Aggregation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3322800" y="5975640"/>
            <a:ext cx="1845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2189160" y="5602320"/>
            <a:ext cx="5076720" cy="336600"/>
          </a:xfrm>
          <a:custGeom>
            <a:avLst/>
            <a:gdLst>
              <a:gd name="textAreaLeft" fmla="*/ 0 w 5076720"/>
              <a:gd name="textAreaRight" fmla="*/ 5077080 w 5076720"/>
              <a:gd name="textAreaTop" fmla="*/ 0 h 336600"/>
              <a:gd name="textAreaBottom" fmla="*/ 336960 h 336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3822840" y="5610600"/>
            <a:ext cx="1449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7443720" y="1090440"/>
            <a:ext cx="319320" cy="25272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2285280" y="5106960"/>
            <a:ext cx="167940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5781960" y="5106960"/>
            <a:ext cx="154548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4253760" y="5106960"/>
            <a:ext cx="123768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3884760" y="5305320"/>
            <a:ext cx="4507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5416560" y="5305320"/>
            <a:ext cx="4334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43" name=""/>
          <p:cNvGrpSpPr/>
          <p:nvPr/>
        </p:nvGrpSpPr>
        <p:grpSpPr>
          <a:xfrm>
            <a:off x="2166840" y="1089000"/>
            <a:ext cx="5159160" cy="4003560"/>
            <a:chOff x="2166840" y="1089000"/>
            <a:chExt cx="5159160" cy="4003560"/>
          </a:xfrm>
        </p:grpSpPr>
        <p:sp>
          <p:nvSpPr>
            <p:cNvPr id="544" name=""/>
            <p:cNvSpPr/>
            <p:nvPr/>
          </p:nvSpPr>
          <p:spPr>
            <a:xfrm>
              <a:off x="2166840" y="1089000"/>
              <a:ext cx="171972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" name=""/>
            <p:cNvSpPr/>
            <p:nvPr/>
          </p:nvSpPr>
          <p:spPr>
            <a:xfrm>
              <a:off x="3886560" y="1089000"/>
              <a:ext cx="171936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5606280" y="1089000"/>
              <a:ext cx="171972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2166840" y="2423520"/>
              <a:ext cx="171972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3886560" y="2423520"/>
              <a:ext cx="171936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5606280" y="2423520"/>
              <a:ext cx="171972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2166840" y="3758040"/>
              <a:ext cx="171972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3886560" y="3758040"/>
              <a:ext cx="171936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5606280" y="3758040"/>
              <a:ext cx="171972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53" name=""/>
          <p:cNvSpPr/>
          <p:nvPr/>
        </p:nvSpPr>
        <p:spPr>
          <a:xfrm>
            <a:off x="583200" y="3989520"/>
            <a:ext cx="153216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 to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421920" y="2602080"/>
            <a:ext cx="169272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Standardized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60480" y="1204920"/>
            <a:ext cx="205380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Structured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Products and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PlaceHolder 1"/>
          <p:cNvSpPr>
            <a:spLocks noGrp="1"/>
          </p:cNvSpPr>
          <p:nvPr>
            <p:ph type="title"/>
          </p:nvPr>
        </p:nvSpPr>
        <p:spPr>
          <a:xfrm>
            <a:off x="657360" y="278640"/>
            <a:ext cx="778968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Paper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7" name=""/>
          <p:cNvSpPr/>
          <p:nvPr/>
        </p:nvSpPr>
        <p:spPr>
          <a:xfrm>
            <a:off x="7754760" y="1095480"/>
            <a:ext cx="1227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Paper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>
            <a:off x="1549440" y="6284880"/>
            <a:ext cx="5075280" cy="336600"/>
          </a:xfrm>
          <a:custGeom>
            <a:avLst/>
            <a:gdLst>
              <a:gd name="textAreaLeft" fmla="*/ 0 w 5075280"/>
              <a:gd name="textAreaRight" fmla="*/ 5075640 w 5075280"/>
              <a:gd name="textAreaTop" fmla="*/ 0 h 336600"/>
              <a:gd name="textAreaBottom" fmla="*/ 336960 h 336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>
            <a:off x="1944720" y="5945040"/>
            <a:ext cx="5075280" cy="336600"/>
          </a:xfrm>
          <a:custGeom>
            <a:avLst/>
            <a:gdLst>
              <a:gd name="textAreaLeft" fmla="*/ 0 w 5075280"/>
              <a:gd name="textAreaRight" fmla="*/ 5075640 w 5075280"/>
              <a:gd name="textAreaTop" fmla="*/ 0 h 336600"/>
              <a:gd name="textAreaBottom" fmla="*/ 336960 h 336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>
            <a:off x="2996640" y="6309000"/>
            <a:ext cx="1874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Supply Aggregation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>
            <a:off x="3427560" y="5975640"/>
            <a:ext cx="1845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>
            <a:off x="2293920" y="5602320"/>
            <a:ext cx="5076720" cy="336600"/>
          </a:xfrm>
          <a:custGeom>
            <a:avLst/>
            <a:gdLst>
              <a:gd name="textAreaLeft" fmla="*/ 0 w 5076720"/>
              <a:gd name="textAreaRight" fmla="*/ 5077080 w 5076720"/>
              <a:gd name="textAreaTop" fmla="*/ 0 h 336600"/>
              <a:gd name="textAreaBottom" fmla="*/ 336960 h 336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/>
          <p:nvPr/>
        </p:nvSpPr>
        <p:spPr>
          <a:xfrm>
            <a:off x="3927600" y="5610600"/>
            <a:ext cx="1449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/>
          <p:nvPr/>
        </p:nvSpPr>
        <p:spPr>
          <a:xfrm>
            <a:off x="2390040" y="5106960"/>
            <a:ext cx="167940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>
            <a:off x="5886720" y="5106960"/>
            <a:ext cx="154548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/>
          <p:cNvSpPr/>
          <p:nvPr/>
        </p:nvSpPr>
        <p:spPr>
          <a:xfrm>
            <a:off x="4358880" y="5106960"/>
            <a:ext cx="123768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3989520" y="5305320"/>
            <a:ext cx="4507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>
            <a:off x="5521320" y="5305320"/>
            <a:ext cx="4334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/>
          <p:nvPr/>
        </p:nvSpPr>
        <p:spPr>
          <a:xfrm>
            <a:off x="7754760" y="1465200"/>
            <a:ext cx="1227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Garden State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Paper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>
            <a:off x="7462800" y="1547640"/>
            <a:ext cx="318960" cy="25272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7462800" y="1109520"/>
            <a:ext cx="318960" cy="25272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2157480" y="3759120"/>
            <a:ext cx="5145120" cy="1309680"/>
          </a:xfrm>
          <a:prstGeom prst="rect">
            <a:avLst/>
          </a:prstGeom>
          <a:blipFill rotWithShape="0">
            <a:blip r:embed="rId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73" name=""/>
          <p:cNvGrpSpPr/>
          <p:nvPr/>
        </p:nvGrpSpPr>
        <p:grpSpPr>
          <a:xfrm>
            <a:off x="2133720" y="1076040"/>
            <a:ext cx="5190480" cy="4019400"/>
            <a:chOff x="2133720" y="1076040"/>
            <a:chExt cx="5190480" cy="4019400"/>
          </a:xfrm>
        </p:grpSpPr>
        <p:sp>
          <p:nvSpPr>
            <p:cNvPr id="574" name=""/>
            <p:cNvSpPr/>
            <p:nvPr/>
          </p:nvSpPr>
          <p:spPr>
            <a:xfrm flipV="1">
              <a:off x="2166840" y="1076040"/>
              <a:ext cx="151920" cy="1522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 flipV="1">
              <a:off x="2161800" y="1076400"/>
              <a:ext cx="333360" cy="3333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 flipV="1">
              <a:off x="2155680" y="1076400"/>
              <a:ext cx="514080" cy="5140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 flipV="1">
              <a:off x="2158920" y="1076040"/>
              <a:ext cx="685440" cy="6858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" name=""/>
            <p:cNvSpPr/>
            <p:nvPr/>
          </p:nvSpPr>
          <p:spPr>
            <a:xfrm flipV="1">
              <a:off x="2133720" y="1076400"/>
              <a:ext cx="885600" cy="8856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 flipV="1">
              <a:off x="2145960" y="1076400"/>
              <a:ext cx="1047600" cy="10476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 flipV="1">
              <a:off x="2149200" y="1076400"/>
              <a:ext cx="1218960" cy="1218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 flipV="1">
              <a:off x="2161800" y="1076400"/>
              <a:ext cx="1380960" cy="1380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" name=""/>
            <p:cNvSpPr/>
            <p:nvPr/>
          </p:nvSpPr>
          <p:spPr>
            <a:xfrm flipV="1">
              <a:off x="2165040" y="1076400"/>
              <a:ext cx="1552320" cy="15523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" name=""/>
            <p:cNvSpPr/>
            <p:nvPr/>
          </p:nvSpPr>
          <p:spPr>
            <a:xfrm flipV="1">
              <a:off x="2151000" y="1076400"/>
              <a:ext cx="1742400" cy="17431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" name=""/>
            <p:cNvSpPr/>
            <p:nvPr/>
          </p:nvSpPr>
          <p:spPr>
            <a:xfrm flipV="1">
              <a:off x="2153880" y="1076400"/>
              <a:ext cx="1914480" cy="1914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" name=""/>
            <p:cNvSpPr/>
            <p:nvPr/>
          </p:nvSpPr>
          <p:spPr>
            <a:xfrm flipV="1">
              <a:off x="2157120" y="1076400"/>
              <a:ext cx="2085840" cy="208584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 flipV="1">
              <a:off x="2141280" y="1076040"/>
              <a:ext cx="2276280" cy="22762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" name=""/>
            <p:cNvSpPr/>
            <p:nvPr/>
          </p:nvSpPr>
          <p:spPr>
            <a:xfrm flipV="1">
              <a:off x="2163600" y="1076040"/>
              <a:ext cx="2428560" cy="24289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" name=""/>
            <p:cNvSpPr/>
            <p:nvPr/>
          </p:nvSpPr>
          <p:spPr>
            <a:xfrm flipV="1">
              <a:off x="2157120" y="1076040"/>
              <a:ext cx="2609640" cy="260964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" name=""/>
            <p:cNvSpPr/>
            <p:nvPr/>
          </p:nvSpPr>
          <p:spPr>
            <a:xfrm flipV="1">
              <a:off x="2151000" y="1076400"/>
              <a:ext cx="2790360" cy="27907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" name=""/>
            <p:cNvSpPr/>
            <p:nvPr/>
          </p:nvSpPr>
          <p:spPr>
            <a:xfrm flipV="1">
              <a:off x="2160360" y="1076040"/>
              <a:ext cx="2955600" cy="2955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 flipV="1">
              <a:off x="2152440" y="1076400"/>
              <a:ext cx="3139560" cy="31399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 flipV="1">
              <a:off x="2149200" y="1076400"/>
              <a:ext cx="3317760" cy="33177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 flipV="1">
              <a:off x="2158920" y="1076040"/>
              <a:ext cx="3482640" cy="34830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 flipV="1">
              <a:off x="2149200" y="1076400"/>
              <a:ext cx="3666960" cy="3666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 flipV="1">
              <a:off x="2158920" y="1076040"/>
              <a:ext cx="3831840" cy="38322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 flipV="1">
              <a:off x="2174760" y="1076400"/>
              <a:ext cx="3990600" cy="3990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 flipV="1">
              <a:off x="2355480" y="1076400"/>
              <a:ext cx="3984480" cy="3984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 flipV="1">
              <a:off x="2530440" y="1076400"/>
              <a:ext cx="3984120" cy="3984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 flipV="1">
              <a:off x="2700000" y="1076400"/>
              <a:ext cx="3990600" cy="3990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0" name=""/>
            <p:cNvSpPr/>
            <p:nvPr/>
          </p:nvSpPr>
          <p:spPr>
            <a:xfrm flipV="1">
              <a:off x="2874600" y="1076400"/>
              <a:ext cx="3990600" cy="3990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1" name=""/>
            <p:cNvSpPr/>
            <p:nvPr/>
          </p:nvSpPr>
          <p:spPr>
            <a:xfrm flipV="1">
              <a:off x="3055680" y="1076400"/>
              <a:ext cx="3984480" cy="3984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2" name=""/>
            <p:cNvSpPr/>
            <p:nvPr/>
          </p:nvSpPr>
          <p:spPr>
            <a:xfrm flipV="1">
              <a:off x="3230280" y="1076400"/>
              <a:ext cx="3984480" cy="3984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3" name=""/>
            <p:cNvSpPr/>
            <p:nvPr/>
          </p:nvSpPr>
          <p:spPr>
            <a:xfrm flipV="1">
              <a:off x="3389040" y="1171440"/>
              <a:ext cx="3904920" cy="39052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4" name=""/>
            <p:cNvSpPr/>
            <p:nvPr/>
          </p:nvSpPr>
          <p:spPr>
            <a:xfrm flipV="1">
              <a:off x="3563640" y="1333440"/>
              <a:ext cx="3742920" cy="37432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5" name=""/>
            <p:cNvSpPr/>
            <p:nvPr/>
          </p:nvSpPr>
          <p:spPr>
            <a:xfrm flipV="1">
              <a:off x="3738240" y="1507680"/>
              <a:ext cx="3568320" cy="35686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 flipV="1">
              <a:off x="3912840" y="1679040"/>
              <a:ext cx="3396960" cy="33973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 flipV="1">
              <a:off x="4089240" y="1856880"/>
              <a:ext cx="3219120" cy="3219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8" name=""/>
            <p:cNvSpPr/>
            <p:nvPr/>
          </p:nvSpPr>
          <p:spPr>
            <a:xfrm flipV="1">
              <a:off x="4244760" y="2028600"/>
              <a:ext cx="3066840" cy="306684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9" name=""/>
            <p:cNvSpPr/>
            <p:nvPr/>
          </p:nvSpPr>
          <p:spPr>
            <a:xfrm flipV="1">
              <a:off x="4438440" y="2190240"/>
              <a:ext cx="2885760" cy="28861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0" name=""/>
            <p:cNvSpPr/>
            <p:nvPr/>
          </p:nvSpPr>
          <p:spPr>
            <a:xfrm flipV="1">
              <a:off x="4603680" y="2371320"/>
              <a:ext cx="2714040" cy="27147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 flipV="1">
              <a:off x="4797360" y="2552400"/>
              <a:ext cx="2514240" cy="25146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2" name=""/>
            <p:cNvSpPr/>
            <p:nvPr/>
          </p:nvSpPr>
          <p:spPr>
            <a:xfrm flipV="1">
              <a:off x="4952880" y="2724120"/>
              <a:ext cx="2361600" cy="23623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3" name=""/>
            <p:cNvSpPr/>
            <p:nvPr/>
          </p:nvSpPr>
          <p:spPr>
            <a:xfrm flipV="1">
              <a:off x="5138640" y="2895120"/>
              <a:ext cx="2179080" cy="21798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4" name=""/>
            <p:cNvSpPr/>
            <p:nvPr/>
          </p:nvSpPr>
          <p:spPr>
            <a:xfrm flipV="1">
              <a:off x="5311440" y="3076560"/>
              <a:ext cx="2000160" cy="20001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5" name=""/>
            <p:cNvSpPr/>
            <p:nvPr/>
          </p:nvSpPr>
          <p:spPr>
            <a:xfrm flipV="1">
              <a:off x="5514840" y="3286080"/>
              <a:ext cx="1796760" cy="17971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6" name=""/>
            <p:cNvSpPr/>
            <p:nvPr/>
          </p:nvSpPr>
          <p:spPr>
            <a:xfrm flipV="1">
              <a:off x="5717880" y="3489120"/>
              <a:ext cx="1593720" cy="15940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7" name=""/>
            <p:cNvSpPr/>
            <p:nvPr/>
          </p:nvSpPr>
          <p:spPr>
            <a:xfrm flipV="1">
              <a:off x="5933880" y="3698640"/>
              <a:ext cx="1377720" cy="13777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8" name=""/>
            <p:cNvSpPr/>
            <p:nvPr/>
          </p:nvSpPr>
          <p:spPr>
            <a:xfrm flipV="1">
              <a:off x="6124320" y="3895200"/>
              <a:ext cx="1187280" cy="118764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9" name=""/>
            <p:cNvSpPr/>
            <p:nvPr/>
          </p:nvSpPr>
          <p:spPr>
            <a:xfrm flipV="1">
              <a:off x="6333840" y="4094280"/>
              <a:ext cx="977760" cy="9777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 flipV="1">
              <a:off x="6530760" y="4290840"/>
              <a:ext cx="780840" cy="7812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 flipV="1">
              <a:off x="6746760" y="4506840"/>
              <a:ext cx="564840" cy="5652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2" name=""/>
            <p:cNvSpPr/>
            <p:nvPr/>
          </p:nvSpPr>
          <p:spPr>
            <a:xfrm flipV="1">
              <a:off x="6956280" y="4724280"/>
              <a:ext cx="355320" cy="3556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3" name=""/>
            <p:cNvSpPr/>
            <p:nvPr/>
          </p:nvSpPr>
          <p:spPr>
            <a:xfrm flipV="1">
              <a:off x="7172280" y="4940280"/>
              <a:ext cx="139320" cy="1396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24" name=""/>
          <p:cNvGrpSpPr/>
          <p:nvPr/>
        </p:nvGrpSpPr>
        <p:grpSpPr>
          <a:xfrm>
            <a:off x="2147760" y="1089000"/>
            <a:ext cx="5159160" cy="4003560"/>
            <a:chOff x="2147760" y="1089000"/>
            <a:chExt cx="5159160" cy="4003560"/>
          </a:xfrm>
        </p:grpSpPr>
        <p:sp>
          <p:nvSpPr>
            <p:cNvPr id="625" name=""/>
            <p:cNvSpPr/>
            <p:nvPr/>
          </p:nvSpPr>
          <p:spPr>
            <a:xfrm>
              <a:off x="2147760" y="1089000"/>
              <a:ext cx="171972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6" name=""/>
            <p:cNvSpPr/>
            <p:nvPr/>
          </p:nvSpPr>
          <p:spPr>
            <a:xfrm>
              <a:off x="3867480" y="1089000"/>
              <a:ext cx="171936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7" name=""/>
            <p:cNvSpPr/>
            <p:nvPr/>
          </p:nvSpPr>
          <p:spPr>
            <a:xfrm>
              <a:off x="5587200" y="1089000"/>
              <a:ext cx="171972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>
              <a:off x="2147760" y="2423520"/>
              <a:ext cx="171972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9" name=""/>
            <p:cNvSpPr/>
            <p:nvPr/>
          </p:nvSpPr>
          <p:spPr>
            <a:xfrm>
              <a:off x="3867480" y="2423520"/>
              <a:ext cx="171936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" name=""/>
            <p:cNvSpPr/>
            <p:nvPr/>
          </p:nvSpPr>
          <p:spPr>
            <a:xfrm>
              <a:off x="5587200" y="2423520"/>
              <a:ext cx="171972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" name=""/>
            <p:cNvSpPr/>
            <p:nvPr/>
          </p:nvSpPr>
          <p:spPr>
            <a:xfrm>
              <a:off x="2147760" y="3758040"/>
              <a:ext cx="171972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" name=""/>
            <p:cNvSpPr/>
            <p:nvPr/>
          </p:nvSpPr>
          <p:spPr>
            <a:xfrm>
              <a:off x="3867480" y="3758040"/>
              <a:ext cx="171936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" name=""/>
            <p:cNvSpPr/>
            <p:nvPr/>
          </p:nvSpPr>
          <p:spPr>
            <a:xfrm>
              <a:off x="5587200" y="3758040"/>
              <a:ext cx="171972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34" name=""/>
          <p:cNvSpPr/>
          <p:nvPr/>
        </p:nvSpPr>
        <p:spPr>
          <a:xfrm>
            <a:off x="573840" y="3989520"/>
            <a:ext cx="153216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 to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412560" y="2602080"/>
            <a:ext cx="169272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Standardized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51120" y="1204920"/>
            <a:ext cx="205380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Structured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Products and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PlaceHolder 1"/>
          <p:cNvSpPr>
            <a:spLocks noGrp="1"/>
          </p:cNvSpPr>
          <p:nvPr>
            <p:ph type="title"/>
          </p:nvPr>
        </p:nvSpPr>
        <p:spPr>
          <a:xfrm>
            <a:off x="657360" y="278640"/>
            <a:ext cx="778968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Networks Funding Plan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8" name="PlaceHolder 2"/>
          <p:cNvSpPr>
            <a:spLocks noGrp="1"/>
          </p:cNvSpPr>
          <p:nvPr>
            <p:ph/>
          </p:nvPr>
        </p:nvSpPr>
        <p:spPr>
          <a:xfrm>
            <a:off x="1312560" y="1461600"/>
            <a:ext cx="7373880" cy="427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equity issuance anticipated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Targeted investors for each vertical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Limited Enron financial support anticipated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available by third quarter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9" name=""/>
          <p:cNvSpPr/>
          <p:nvPr/>
        </p:nvSpPr>
        <p:spPr>
          <a:xfrm>
            <a:off x="1104840" y="164160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1104840" y="244800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>
            <a:off x="1116000" y="406404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>
            <a:off x="1116000" y="3255840"/>
            <a:ext cx="138240" cy="13680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3" name="LogoWh" descr=""/>
          <p:cNvPicPr/>
          <p:nvPr/>
        </p:nvPicPr>
        <p:blipFill>
          <a:blip r:embed="rId1"/>
          <a:stretch/>
        </p:blipFill>
        <p:spPr>
          <a:xfrm>
            <a:off x="2909880" y="1355760"/>
            <a:ext cx="3325680" cy="3336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250560"/>
            <a:ext cx="9144000" cy="600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Current Market Conditions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1114560" y="1720800"/>
            <a:ext cx="6798960" cy="33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24040" y="1935000"/>
            <a:ext cx="155520" cy="1558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824040" y="2962440"/>
            <a:ext cx="155520" cy="155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24040" y="3957480"/>
            <a:ext cx="155520" cy="1558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089000" y="1806480"/>
            <a:ext cx="752796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Enormous inefficiencies exist in the pricing of commodity products.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incumbent companies are vulnerable due to reduced barriers to entry.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rate of return opportunities are multiples of historical rates of return (“Winner Takes All”).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0" y="104760"/>
            <a:ext cx="9144000" cy="905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Why Enron?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723960" y="1565280"/>
            <a:ext cx="155520" cy="1522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885960" y="1450440"/>
            <a:ext cx="7799400" cy="371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have been B2B for years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have a proven Business Model and track record of transforming markets (Gas, Power, Broadband, Coal, etc.)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have strong skills in risk intermediation and good systems to control risk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have already successfully migrated from an “old economy” company to a “new economy” company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23960" y="3379680"/>
            <a:ext cx="155520" cy="1526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23960" y="4273560"/>
            <a:ext cx="155520" cy="1522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23960" y="2171880"/>
            <a:ext cx="155520" cy="1522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1063800" y="1063800"/>
            <a:ext cx="1512720" cy="4528800"/>
          </a:xfrm>
          <a:prstGeom prst="rect">
            <a:avLst/>
          </a:prstGeom>
          <a:solidFill>
            <a:srgbClr val="9595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934920" y="1119240"/>
            <a:ext cx="1513080" cy="4527360"/>
          </a:xfrm>
          <a:prstGeom prst="rect">
            <a:avLst/>
          </a:prstGeom>
          <a:solidFill>
            <a:srgbClr val="6363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90560" y="1170000"/>
            <a:ext cx="1513080" cy="4529160"/>
          </a:xfrm>
          <a:prstGeom prst="rect">
            <a:avLst/>
          </a:prstGeom>
          <a:solidFill>
            <a:srgbClr val="0000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0" y="298440"/>
            <a:ext cx="9144000" cy="59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Vertical Integration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50880" y="1236600"/>
            <a:ext cx="1523880" cy="1158840"/>
          </a:xfrm>
          <a:prstGeom prst="rect">
            <a:avLst/>
          </a:prstGeom>
          <a:solidFill>
            <a:srgbClr val="0000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50880" y="2378160"/>
            <a:ext cx="1523880" cy="1149120"/>
          </a:xfrm>
          <a:prstGeom prst="rect">
            <a:avLst/>
          </a:prstGeom>
          <a:solidFill>
            <a:srgbClr val="0000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50880" y="3527280"/>
            <a:ext cx="1523880" cy="1136880"/>
          </a:xfrm>
          <a:prstGeom prst="rect">
            <a:avLst/>
          </a:prstGeom>
          <a:solidFill>
            <a:srgbClr val="0000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938160" y="1705320"/>
            <a:ext cx="900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73640" y="3834360"/>
            <a:ext cx="1256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Long-Line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Transportation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90840" y="5890680"/>
            <a:ext cx="1318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50880" y="4649760"/>
            <a:ext cx="1523880" cy="1122480"/>
          </a:xfrm>
          <a:prstGeom prst="rect">
            <a:avLst/>
          </a:prstGeom>
          <a:solidFill>
            <a:srgbClr val="0000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875880" y="5037480"/>
            <a:ext cx="984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80560" y="2761200"/>
            <a:ext cx="1035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048200" y="1063800"/>
            <a:ext cx="1512720" cy="4528800"/>
          </a:xfrm>
          <a:prstGeom prst="rect">
            <a:avLst/>
          </a:prstGeom>
          <a:solidFill>
            <a:srgbClr val="95ff95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919680" y="1119240"/>
            <a:ext cx="1512720" cy="4527360"/>
          </a:xfrm>
          <a:prstGeom prst="rect">
            <a:avLst/>
          </a:prstGeom>
          <a:solidFill>
            <a:srgbClr val="63ff63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774960" y="1170000"/>
            <a:ext cx="1513080" cy="4529160"/>
          </a:xfrm>
          <a:prstGeom prst="rect">
            <a:avLst/>
          </a:prstGeom>
          <a:solidFill>
            <a:srgbClr val="39ff3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635280" y="1236600"/>
            <a:ext cx="1524240" cy="1158840"/>
          </a:xfrm>
          <a:prstGeom prst="rect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635280" y="2378160"/>
            <a:ext cx="1524240" cy="1149120"/>
          </a:xfrm>
          <a:prstGeom prst="rect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635280" y="3527280"/>
            <a:ext cx="1524240" cy="1136880"/>
          </a:xfrm>
          <a:prstGeom prst="rect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922560" y="1705320"/>
            <a:ext cx="900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808440" y="3924720"/>
            <a:ext cx="1171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Transmission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007520" y="5890680"/>
            <a:ext cx="78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635280" y="4649760"/>
            <a:ext cx="1524240" cy="1122480"/>
          </a:xfrm>
          <a:prstGeom prst="rect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865680" y="5037480"/>
            <a:ext cx="98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865320" y="2761200"/>
            <a:ext cx="1035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042320" y="1063800"/>
            <a:ext cx="1512720" cy="4528800"/>
          </a:xfrm>
          <a:prstGeom prst="rect">
            <a:avLst/>
          </a:prstGeom>
          <a:solidFill>
            <a:srgbClr val="ff9595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913440" y="1119240"/>
            <a:ext cx="1513080" cy="4527360"/>
          </a:xfrm>
          <a:prstGeom prst="rect">
            <a:avLst/>
          </a:prstGeom>
          <a:solidFill>
            <a:srgbClr val="ff6363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769080" y="1170000"/>
            <a:ext cx="1513080" cy="4529160"/>
          </a:xfrm>
          <a:prstGeom prst="rect">
            <a:avLst/>
          </a:prstGeom>
          <a:solidFill>
            <a:srgbClr val="ff393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629400" y="1236600"/>
            <a:ext cx="1523880" cy="1158840"/>
          </a:xfrm>
          <a:prstGeom prst="rect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629400" y="2378160"/>
            <a:ext cx="1523880" cy="1149120"/>
          </a:xfrm>
          <a:prstGeom prst="rect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629400" y="3527280"/>
            <a:ext cx="1523880" cy="1136880"/>
          </a:xfrm>
          <a:prstGeom prst="rect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682680" y="1657800"/>
            <a:ext cx="1391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Applications &amp;</a:t>
            </a:r>
            <a:br>
              <a:rPr sz="1200"/>
            </a:b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Content Delivery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752160" y="3834360"/>
            <a:ext cx="1256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Long Haul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Transportation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772320" y="5890680"/>
            <a:ext cx="125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Broadband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629400" y="4649760"/>
            <a:ext cx="1523880" cy="1122480"/>
          </a:xfrm>
          <a:prstGeom prst="rect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884280" y="4975560"/>
            <a:ext cx="934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Content</a:t>
            </a:r>
            <a:br>
              <a:rPr sz="1200"/>
            </a:b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807600" y="2761200"/>
            <a:ext cx="115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Local Access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336600" y="281160"/>
            <a:ext cx="8488440" cy="59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Enron Business Model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98440" y="6337440"/>
            <a:ext cx="2114640" cy="309600"/>
          </a:xfrm>
          <a:custGeom>
            <a:avLst/>
            <a:gdLst>
              <a:gd name="textAreaLeft" fmla="*/ 0 w 2114640"/>
              <a:gd name="textAreaRight" fmla="*/ 2115000 w 2114640"/>
              <a:gd name="textAreaTop" fmla="*/ 0 h 309600"/>
              <a:gd name="textAreaBottom" fmla="*/ 309960 h 309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3333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66840" y="6371280"/>
            <a:ext cx="2401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Intermediation Roles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627560" y="5879520"/>
            <a:ext cx="1318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110480" y="5903640"/>
            <a:ext cx="78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667560" y="4456080"/>
            <a:ext cx="1011240" cy="1306440"/>
          </a:xfrm>
          <a:prstGeom prst="rect">
            <a:avLst/>
          </a:prstGeom>
          <a:solidFill>
            <a:srgbClr val="96969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583320" y="4478400"/>
            <a:ext cx="1011240" cy="1307880"/>
          </a:xfrm>
          <a:prstGeom prst="rect">
            <a:avLst/>
          </a:prstGeom>
          <a:solidFill>
            <a:srgbClr val="4d4d4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483240" y="4506840"/>
            <a:ext cx="1011240" cy="130644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041880" y="4552920"/>
            <a:ext cx="1343160" cy="13143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770440" y="5135760"/>
            <a:ext cx="1839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Content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085080" y="5903640"/>
            <a:ext cx="125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Broadband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464000" y="4456080"/>
            <a:ext cx="1011240" cy="1306440"/>
          </a:xfrm>
          <a:prstGeom prst="rect">
            <a:avLst/>
          </a:prstGeom>
          <a:solidFill>
            <a:srgbClr val="96969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379760" y="4478400"/>
            <a:ext cx="1011240" cy="1307880"/>
          </a:xfrm>
          <a:prstGeom prst="rect">
            <a:avLst/>
          </a:prstGeom>
          <a:solidFill>
            <a:srgbClr val="4d4d4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280040" y="4506840"/>
            <a:ext cx="1011240" cy="130644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838680" y="4552920"/>
            <a:ext cx="1339920" cy="13143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562200" y="5196240"/>
            <a:ext cx="1838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260440" y="4456080"/>
            <a:ext cx="1013040" cy="1306440"/>
          </a:xfrm>
          <a:prstGeom prst="rect">
            <a:avLst/>
          </a:prstGeom>
          <a:solidFill>
            <a:srgbClr val="96969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176560" y="4478400"/>
            <a:ext cx="1012680" cy="1307880"/>
          </a:xfrm>
          <a:prstGeom prst="rect">
            <a:avLst/>
          </a:prstGeom>
          <a:solidFill>
            <a:srgbClr val="4d4d4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076480" y="4506840"/>
            <a:ext cx="1012680" cy="130644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635120" y="4552920"/>
            <a:ext cx="1341360" cy="13143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393920" y="5198040"/>
            <a:ext cx="1839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920880" y="4470480"/>
            <a:ext cx="7356240" cy="395280"/>
          </a:xfrm>
          <a:custGeom>
            <a:avLst/>
            <a:gdLst>
              <a:gd name="textAreaLeft" fmla="*/ 0 w 7356240"/>
              <a:gd name="textAreaRight" fmla="*/ 7356600 w 7356240"/>
              <a:gd name="textAreaTop" fmla="*/ 0 h 395280"/>
              <a:gd name="textAreaBottom" fmla="*/ 395640 h 3952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470400" y="4505040"/>
            <a:ext cx="2106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Supply Aggregation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667560" y="3036960"/>
            <a:ext cx="1011240" cy="1306440"/>
          </a:xfrm>
          <a:prstGeom prst="rect">
            <a:avLst/>
          </a:prstGeom>
          <a:solidFill>
            <a:srgbClr val="96969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583320" y="3059280"/>
            <a:ext cx="1011240" cy="1307880"/>
          </a:xfrm>
          <a:prstGeom prst="rect">
            <a:avLst/>
          </a:prstGeom>
          <a:solidFill>
            <a:srgbClr val="4d4d4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483240" y="3087720"/>
            <a:ext cx="1011240" cy="130644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045120" y="3143160"/>
            <a:ext cx="1339920" cy="13147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784840" y="3564360"/>
            <a:ext cx="183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Haul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464000" y="3036960"/>
            <a:ext cx="1011240" cy="1306440"/>
          </a:xfrm>
          <a:prstGeom prst="rect">
            <a:avLst/>
          </a:prstGeom>
          <a:solidFill>
            <a:srgbClr val="96969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379760" y="3059280"/>
            <a:ext cx="1011240" cy="1307880"/>
          </a:xfrm>
          <a:prstGeom prst="rect">
            <a:avLst/>
          </a:prstGeom>
          <a:solidFill>
            <a:srgbClr val="4d4d4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280040" y="3087720"/>
            <a:ext cx="1011240" cy="130644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841920" y="3143160"/>
            <a:ext cx="1339560" cy="13147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575160" y="3647160"/>
            <a:ext cx="1839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260440" y="3036960"/>
            <a:ext cx="1013040" cy="1306440"/>
          </a:xfrm>
          <a:prstGeom prst="rect">
            <a:avLst/>
          </a:prstGeom>
          <a:solidFill>
            <a:srgbClr val="96969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176560" y="3059280"/>
            <a:ext cx="1012680" cy="1307880"/>
          </a:xfrm>
          <a:prstGeom prst="rect">
            <a:avLst/>
          </a:prstGeom>
          <a:solidFill>
            <a:srgbClr val="4d4d4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076480" y="3087720"/>
            <a:ext cx="1012680" cy="130644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638360" y="3143160"/>
            <a:ext cx="1339920" cy="13147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379520" y="3510360"/>
            <a:ext cx="183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Long-Line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920880" y="2825640"/>
            <a:ext cx="7378560" cy="349200"/>
          </a:xfrm>
          <a:custGeom>
            <a:avLst/>
            <a:gdLst>
              <a:gd name="textAreaLeft" fmla="*/ 0 w 7378560"/>
              <a:gd name="textAreaRight" fmla="*/ 7378920 w 7378560"/>
              <a:gd name="textAreaTop" fmla="*/ 0 h 349200"/>
              <a:gd name="textAreaBottom" fmla="*/ 349560 h 349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183" y="0"/>
                </a:lnTo>
                <a:lnTo>
                  <a:pt x="21600" y="10800"/>
                </a:lnTo>
                <a:lnTo>
                  <a:pt x="20183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477240" y="2833200"/>
            <a:ext cx="2073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260440" y="1384200"/>
            <a:ext cx="1013040" cy="1305000"/>
          </a:xfrm>
          <a:prstGeom prst="rect">
            <a:avLst/>
          </a:prstGeom>
          <a:solidFill>
            <a:srgbClr val="96969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176560" y="1406520"/>
            <a:ext cx="1012680" cy="1306440"/>
          </a:xfrm>
          <a:prstGeom prst="rect">
            <a:avLst/>
          </a:prstGeom>
          <a:solidFill>
            <a:srgbClr val="4d4d4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076480" y="1434960"/>
            <a:ext cx="1012680" cy="130500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633680" y="1469880"/>
            <a:ext cx="1341360" cy="13161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384200" y="1989720"/>
            <a:ext cx="1838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464000" y="1365120"/>
            <a:ext cx="1011240" cy="1305000"/>
          </a:xfrm>
          <a:prstGeom prst="rect">
            <a:avLst/>
          </a:prstGeom>
          <a:solidFill>
            <a:srgbClr val="96969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4379760" y="1387440"/>
            <a:ext cx="1011240" cy="1306440"/>
          </a:xfrm>
          <a:prstGeom prst="rect">
            <a:avLst/>
          </a:prstGeom>
          <a:solidFill>
            <a:srgbClr val="4d4d4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4280040" y="1415880"/>
            <a:ext cx="1011240" cy="130500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841920" y="1469880"/>
            <a:ext cx="1339560" cy="13161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571920" y="1989720"/>
            <a:ext cx="1839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667560" y="1365120"/>
            <a:ext cx="1011240" cy="1305000"/>
          </a:xfrm>
          <a:prstGeom prst="rect">
            <a:avLst/>
          </a:prstGeom>
          <a:solidFill>
            <a:srgbClr val="96969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6583320" y="1387440"/>
            <a:ext cx="1011240" cy="1306440"/>
          </a:xfrm>
          <a:prstGeom prst="rect">
            <a:avLst/>
          </a:prstGeom>
          <a:solidFill>
            <a:srgbClr val="4d4d4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483240" y="1415880"/>
            <a:ext cx="1011240" cy="130500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045120" y="1469880"/>
            <a:ext cx="1339920" cy="13161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781600" y="2002320"/>
            <a:ext cx="1838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Local Access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950760" y="1158840"/>
            <a:ext cx="7344000" cy="36036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360360"/>
              <a:gd name="textAreaBottom" fmla="*/ 360720 h 360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253" y="0"/>
                </a:lnTo>
                <a:lnTo>
                  <a:pt x="21600" y="10800"/>
                </a:lnTo>
                <a:lnTo>
                  <a:pt x="20253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603600" y="1155240"/>
            <a:ext cx="1839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1739880" y="6294600"/>
            <a:ext cx="5075280" cy="336240"/>
          </a:xfrm>
          <a:custGeom>
            <a:avLst/>
            <a:gdLst>
              <a:gd name="textAreaLeft" fmla="*/ 0 w 5075280"/>
              <a:gd name="textAreaRight" fmla="*/ 5075640 w 5075280"/>
              <a:gd name="textAreaTop" fmla="*/ 0 h 336240"/>
              <a:gd name="textAreaBottom" fmla="*/ 336240 h 3362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135160" y="5954760"/>
            <a:ext cx="5075280" cy="336600"/>
          </a:xfrm>
          <a:custGeom>
            <a:avLst/>
            <a:gdLst>
              <a:gd name="textAreaLeft" fmla="*/ 0 w 5075280"/>
              <a:gd name="textAreaRight" fmla="*/ 5075640 w 5075280"/>
              <a:gd name="textAreaTop" fmla="*/ 0 h 336600"/>
              <a:gd name="textAreaBottom" fmla="*/ 336960 h 336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1" name=""/>
          <p:cNvGrpSpPr/>
          <p:nvPr/>
        </p:nvGrpSpPr>
        <p:grpSpPr>
          <a:xfrm>
            <a:off x="2487600" y="1098720"/>
            <a:ext cx="5114520" cy="3984120"/>
            <a:chOff x="2487600" y="1098720"/>
            <a:chExt cx="5114520" cy="3984120"/>
          </a:xfrm>
        </p:grpSpPr>
        <p:sp>
          <p:nvSpPr>
            <p:cNvPr id="132" name=""/>
            <p:cNvSpPr/>
            <p:nvPr/>
          </p:nvSpPr>
          <p:spPr>
            <a:xfrm>
              <a:off x="2487600" y="1098720"/>
              <a:ext cx="1704960" cy="1328040"/>
            </a:xfrm>
            <a:prstGeom prst="rect">
              <a:avLst/>
            </a:prstGeom>
            <a:solidFill>
              <a:srgbClr val="ffffff"/>
            </a:solidFill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4192560" y="1098720"/>
              <a:ext cx="1704600" cy="1328040"/>
            </a:xfrm>
            <a:prstGeom prst="rect">
              <a:avLst/>
            </a:prstGeom>
            <a:solidFill>
              <a:srgbClr val="ffffff"/>
            </a:solidFill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5897160" y="1098720"/>
              <a:ext cx="1704960" cy="1328040"/>
            </a:xfrm>
            <a:prstGeom prst="rect">
              <a:avLst/>
            </a:prstGeom>
            <a:solidFill>
              <a:srgbClr val="ffffff"/>
            </a:solidFill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2487600" y="2426760"/>
              <a:ext cx="1704960" cy="1328040"/>
            </a:xfrm>
            <a:prstGeom prst="rect">
              <a:avLst/>
            </a:prstGeom>
            <a:solidFill>
              <a:srgbClr val="ffffff"/>
            </a:solidFill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4192560" y="2426760"/>
              <a:ext cx="1704600" cy="1328040"/>
            </a:xfrm>
            <a:prstGeom prst="rect">
              <a:avLst/>
            </a:prstGeom>
            <a:solidFill>
              <a:srgbClr val="ffffff"/>
            </a:solidFill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5897160" y="2426760"/>
              <a:ext cx="1704960" cy="1328040"/>
            </a:xfrm>
            <a:prstGeom prst="rect">
              <a:avLst/>
            </a:prstGeom>
            <a:solidFill>
              <a:srgbClr val="ffffff"/>
            </a:solidFill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2487600" y="3754800"/>
              <a:ext cx="1704960" cy="1328040"/>
            </a:xfrm>
            <a:prstGeom prst="rect">
              <a:avLst/>
            </a:prstGeom>
            <a:solidFill>
              <a:srgbClr val="ffffff"/>
            </a:solidFill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4192560" y="3754800"/>
              <a:ext cx="1704600" cy="1328040"/>
            </a:xfrm>
            <a:prstGeom prst="rect">
              <a:avLst/>
            </a:prstGeom>
            <a:solidFill>
              <a:srgbClr val="ffffff"/>
            </a:solidFill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5897160" y="3754800"/>
              <a:ext cx="1704960" cy="1328040"/>
            </a:xfrm>
            <a:prstGeom prst="rect">
              <a:avLst/>
            </a:prstGeom>
            <a:solidFill>
              <a:srgbClr val="ffffff"/>
            </a:solidFill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1" name=""/>
          <p:cNvSpPr/>
          <p:nvPr/>
        </p:nvSpPr>
        <p:spPr>
          <a:xfrm>
            <a:off x="821160" y="3989520"/>
            <a:ext cx="153216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 to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659880" y="2602080"/>
            <a:ext cx="169272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Standardized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298440" y="1204920"/>
            <a:ext cx="205380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Structured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Products and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87560" y="343080"/>
            <a:ext cx="877824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to Business Market Activity Spectrum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580480" y="5116680"/>
            <a:ext cx="167940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077160" y="5116680"/>
            <a:ext cx="154548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187080" y="6318720"/>
            <a:ext cx="1874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Supply Aggregation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618360" y="5985360"/>
            <a:ext cx="1845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2484360" y="5611680"/>
            <a:ext cx="5077080" cy="336600"/>
          </a:xfrm>
          <a:custGeom>
            <a:avLst/>
            <a:gdLst>
              <a:gd name="textAreaLeft" fmla="*/ 0 w 5077080"/>
              <a:gd name="textAreaRight" fmla="*/ 5077440 w 5077080"/>
              <a:gd name="textAreaTop" fmla="*/ 0 h 336600"/>
              <a:gd name="textAreaBottom" fmla="*/ 336960 h 336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118040" y="5619960"/>
            <a:ext cx="1449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4549320" y="5116680"/>
            <a:ext cx="123768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4173480" y="5315040"/>
            <a:ext cx="4478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715000" y="5315040"/>
            <a:ext cx="4208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"/>
          <p:cNvSpPr/>
          <p:nvPr/>
        </p:nvSpPr>
        <p:spPr>
          <a:xfrm>
            <a:off x="8031240" y="1017720"/>
            <a:ext cx="1227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Pure B2B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Exchanges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739880" y="6294600"/>
            <a:ext cx="5075280" cy="336240"/>
          </a:xfrm>
          <a:custGeom>
            <a:avLst/>
            <a:gdLst>
              <a:gd name="textAreaLeft" fmla="*/ 0 w 5075280"/>
              <a:gd name="textAreaRight" fmla="*/ 5075640 w 5075280"/>
              <a:gd name="textAreaTop" fmla="*/ 0 h 336240"/>
              <a:gd name="textAreaBottom" fmla="*/ 336240 h 3362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2135160" y="5954760"/>
            <a:ext cx="5075280" cy="336600"/>
          </a:xfrm>
          <a:custGeom>
            <a:avLst/>
            <a:gdLst>
              <a:gd name="textAreaLeft" fmla="*/ 0 w 5075280"/>
              <a:gd name="textAreaRight" fmla="*/ 5075640 w 5075280"/>
              <a:gd name="textAreaTop" fmla="*/ 0 h 336600"/>
              <a:gd name="textAreaBottom" fmla="*/ 336960 h 336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187080" y="6318720"/>
            <a:ext cx="1874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Supply Aggregation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618360" y="5985360"/>
            <a:ext cx="1845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484360" y="5611680"/>
            <a:ext cx="5077080" cy="336600"/>
          </a:xfrm>
          <a:custGeom>
            <a:avLst/>
            <a:gdLst>
              <a:gd name="textAreaLeft" fmla="*/ 0 w 5077080"/>
              <a:gd name="textAreaRight" fmla="*/ 5077440 w 5077080"/>
              <a:gd name="textAreaTop" fmla="*/ 0 h 336600"/>
              <a:gd name="textAreaBottom" fmla="*/ 336960 h 336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4118040" y="5619960"/>
            <a:ext cx="1449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506680" y="3768840"/>
            <a:ext cx="1673280" cy="129672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7738920" y="1100160"/>
            <a:ext cx="319320" cy="252360"/>
          </a:xfrm>
          <a:prstGeom prst="rect">
            <a:avLst/>
          </a:prstGeom>
          <a:solidFill>
            <a:srgbClr val="ffff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2580480" y="5116680"/>
            <a:ext cx="167940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077160" y="5116680"/>
            <a:ext cx="154548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4549320" y="5116680"/>
            <a:ext cx="123768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179960" y="5315040"/>
            <a:ext cx="4507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5711760" y="5315040"/>
            <a:ext cx="4334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87560" y="343080"/>
            <a:ext cx="877824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to Business Market Activity Spectrum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9" name=""/>
          <p:cNvGrpSpPr/>
          <p:nvPr/>
        </p:nvGrpSpPr>
        <p:grpSpPr>
          <a:xfrm>
            <a:off x="2487600" y="1098720"/>
            <a:ext cx="5143680" cy="3984120"/>
            <a:chOff x="2487600" y="1098720"/>
            <a:chExt cx="5143680" cy="3984120"/>
          </a:xfrm>
        </p:grpSpPr>
        <p:sp>
          <p:nvSpPr>
            <p:cNvPr id="170" name=""/>
            <p:cNvSpPr/>
            <p:nvPr/>
          </p:nvSpPr>
          <p:spPr>
            <a:xfrm>
              <a:off x="2487600" y="1098720"/>
              <a:ext cx="171468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4202280" y="1098720"/>
              <a:ext cx="171432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5916600" y="1098720"/>
              <a:ext cx="171468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2487600" y="2426760"/>
              <a:ext cx="171468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4202280" y="2426760"/>
              <a:ext cx="171432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5916600" y="2426760"/>
              <a:ext cx="171468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2487600" y="3754800"/>
              <a:ext cx="171468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4202280" y="3754800"/>
              <a:ext cx="171432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5916600" y="3754800"/>
              <a:ext cx="171468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9" name=""/>
          <p:cNvSpPr/>
          <p:nvPr/>
        </p:nvSpPr>
        <p:spPr>
          <a:xfrm>
            <a:off x="821160" y="3989520"/>
            <a:ext cx="153216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 to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659880" y="2602080"/>
            <a:ext cx="169272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Standardized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98440" y="1204920"/>
            <a:ext cx="205380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Structured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Products and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"/>
          <p:cNvSpPr/>
          <p:nvPr/>
        </p:nvSpPr>
        <p:spPr>
          <a:xfrm>
            <a:off x="2214720" y="3768840"/>
            <a:ext cx="5106960" cy="131580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7754760" y="1017720"/>
            <a:ext cx="1227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Old Economy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1463760" y="6294600"/>
            <a:ext cx="5075280" cy="336240"/>
          </a:xfrm>
          <a:custGeom>
            <a:avLst/>
            <a:gdLst>
              <a:gd name="textAreaLeft" fmla="*/ 0 w 5075280"/>
              <a:gd name="textAreaRight" fmla="*/ 5075640 w 5075280"/>
              <a:gd name="textAreaTop" fmla="*/ 0 h 336240"/>
              <a:gd name="textAreaBottom" fmla="*/ 336240 h 3362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1859040" y="5954760"/>
            <a:ext cx="5075280" cy="336600"/>
          </a:xfrm>
          <a:custGeom>
            <a:avLst/>
            <a:gdLst>
              <a:gd name="textAreaLeft" fmla="*/ 0 w 5075280"/>
              <a:gd name="textAreaRight" fmla="*/ 5075640 w 5075280"/>
              <a:gd name="textAreaTop" fmla="*/ 0 h 336600"/>
              <a:gd name="textAreaBottom" fmla="*/ 336960 h 336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910960" y="6318720"/>
            <a:ext cx="1874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Supply Aggregation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3341880" y="5985360"/>
            <a:ext cx="1845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2208240" y="5611680"/>
            <a:ext cx="5076720" cy="336600"/>
          </a:xfrm>
          <a:custGeom>
            <a:avLst/>
            <a:gdLst>
              <a:gd name="textAreaLeft" fmla="*/ 0 w 5076720"/>
              <a:gd name="textAreaRight" fmla="*/ 5077080 w 5076720"/>
              <a:gd name="textAreaTop" fmla="*/ 0 h 336600"/>
              <a:gd name="textAreaBottom" fmla="*/ 336960 h 336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3841920" y="5619960"/>
            <a:ext cx="1449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462800" y="1100160"/>
            <a:ext cx="318960" cy="25236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2304360" y="5116680"/>
            <a:ext cx="167940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801040" y="5116680"/>
            <a:ext cx="154548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272840" y="5116680"/>
            <a:ext cx="123768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3903840" y="5315040"/>
            <a:ext cx="4507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5435640" y="5315040"/>
            <a:ext cx="4334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187560" y="343080"/>
            <a:ext cx="877824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to Business Market Activity Spectrum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7" name=""/>
          <p:cNvGrpSpPr/>
          <p:nvPr/>
        </p:nvGrpSpPr>
        <p:grpSpPr>
          <a:xfrm>
            <a:off x="2201760" y="1098720"/>
            <a:ext cx="5143680" cy="3984120"/>
            <a:chOff x="2201760" y="1098720"/>
            <a:chExt cx="5143680" cy="3984120"/>
          </a:xfrm>
        </p:grpSpPr>
        <p:sp>
          <p:nvSpPr>
            <p:cNvPr id="198" name=""/>
            <p:cNvSpPr/>
            <p:nvPr/>
          </p:nvSpPr>
          <p:spPr>
            <a:xfrm>
              <a:off x="2201760" y="1098720"/>
              <a:ext cx="171468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3916440" y="1098720"/>
              <a:ext cx="171432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5630760" y="1098720"/>
              <a:ext cx="171468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2201760" y="2426760"/>
              <a:ext cx="171468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3916440" y="2426760"/>
              <a:ext cx="171432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5630760" y="2426760"/>
              <a:ext cx="171468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2201760" y="3754800"/>
              <a:ext cx="171468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3916440" y="3754800"/>
              <a:ext cx="171432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5630760" y="3754800"/>
              <a:ext cx="171468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7" name=""/>
          <p:cNvSpPr/>
          <p:nvPr/>
        </p:nvSpPr>
        <p:spPr>
          <a:xfrm>
            <a:off x="611640" y="3989520"/>
            <a:ext cx="153216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 to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50360" y="2602080"/>
            <a:ext cx="169272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Standardized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88920" y="1204920"/>
            <a:ext cx="205380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Structured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Products and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"/>
          <p:cNvSpPr/>
          <p:nvPr/>
        </p:nvSpPr>
        <p:spPr>
          <a:xfrm>
            <a:off x="7918560" y="1103400"/>
            <a:ext cx="1228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1628640" y="6294600"/>
            <a:ext cx="5075280" cy="336240"/>
          </a:xfrm>
          <a:custGeom>
            <a:avLst/>
            <a:gdLst>
              <a:gd name="textAreaLeft" fmla="*/ 0 w 5075280"/>
              <a:gd name="textAreaRight" fmla="*/ 5075640 w 5075280"/>
              <a:gd name="textAreaTop" fmla="*/ 0 h 336240"/>
              <a:gd name="textAreaBottom" fmla="*/ 336240 h 3362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2023920" y="5954760"/>
            <a:ext cx="5075280" cy="336600"/>
          </a:xfrm>
          <a:custGeom>
            <a:avLst/>
            <a:gdLst>
              <a:gd name="textAreaLeft" fmla="*/ 0 w 5075280"/>
              <a:gd name="textAreaRight" fmla="*/ 5075640 w 5075280"/>
              <a:gd name="textAreaTop" fmla="*/ 0 h 336600"/>
              <a:gd name="textAreaBottom" fmla="*/ 336960 h 336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3076200" y="6318720"/>
            <a:ext cx="1874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Supply Aggregation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3505320" y="5985360"/>
            <a:ext cx="1845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2373480" y="5611680"/>
            <a:ext cx="5074920" cy="336600"/>
          </a:xfrm>
          <a:custGeom>
            <a:avLst/>
            <a:gdLst>
              <a:gd name="textAreaLeft" fmla="*/ 0 w 5074920"/>
              <a:gd name="textAreaRight" fmla="*/ 5075280 w 5074920"/>
              <a:gd name="textAreaTop" fmla="*/ 0 h 336600"/>
              <a:gd name="textAreaBottom" fmla="*/ 336960 h 336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4007160" y="5619960"/>
            <a:ext cx="1449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7918560" y="1481040"/>
            <a:ext cx="1228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Pure B2B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Exchanges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7624800" y="1582560"/>
            <a:ext cx="318960" cy="252720"/>
          </a:xfrm>
          <a:prstGeom prst="rect">
            <a:avLst/>
          </a:prstGeom>
          <a:solidFill>
            <a:srgbClr val="ffff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2351880" y="5116680"/>
            <a:ext cx="167940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6001200" y="5116680"/>
            <a:ext cx="154548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4320720" y="5116680"/>
            <a:ext cx="123768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187560" y="343080"/>
            <a:ext cx="877824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to Business Market Activity Spectrum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7916760" y="1982880"/>
            <a:ext cx="1227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Old Economy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624800" y="2065320"/>
            <a:ext cx="318960" cy="25236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2401920" y="3768840"/>
            <a:ext cx="5119560" cy="131580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2392200" y="3768840"/>
            <a:ext cx="1673280" cy="1296720"/>
          </a:xfrm>
          <a:prstGeom prst="rect">
            <a:avLst/>
          </a:prstGeom>
          <a:solidFill>
            <a:srgbClr val="ffff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7" name=""/>
          <p:cNvGrpSpPr/>
          <p:nvPr/>
        </p:nvGrpSpPr>
        <p:grpSpPr>
          <a:xfrm>
            <a:off x="2362320" y="1095120"/>
            <a:ext cx="5190480" cy="4019400"/>
            <a:chOff x="2362320" y="1095120"/>
            <a:chExt cx="5190480" cy="4019400"/>
          </a:xfrm>
        </p:grpSpPr>
        <p:sp>
          <p:nvSpPr>
            <p:cNvPr id="228" name=""/>
            <p:cNvSpPr/>
            <p:nvPr/>
          </p:nvSpPr>
          <p:spPr>
            <a:xfrm flipV="1">
              <a:off x="2395440" y="1095120"/>
              <a:ext cx="151920" cy="1522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 flipV="1">
              <a:off x="2390400" y="1095480"/>
              <a:ext cx="333360" cy="3333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 flipV="1">
              <a:off x="2384280" y="1095480"/>
              <a:ext cx="514080" cy="5140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 flipV="1">
              <a:off x="2387520" y="1095120"/>
              <a:ext cx="685440" cy="6858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 flipV="1">
              <a:off x="2362320" y="1095480"/>
              <a:ext cx="885600" cy="8856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 flipV="1">
              <a:off x="2374560" y="1095480"/>
              <a:ext cx="1047600" cy="10476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 flipV="1">
              <a:off x="2377800" y="1095480"/>
              <a:ext cx="1218960" cy="1218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 flipV="1">
              <a:off x="2390400" y="1095480"/>
              <a:ext cx="1380960" cy="1380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 flipV="1">
              <a:off x="2393640" y="1095480"/>
              <a:ext cx="1552320" cy="15523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 flipV="1">
              <a:off x="2379600" y="1095480"/>
              <a:ext cx="1742400" cy="17431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 flipV="1">
              <a:off x="2382480" y="1095480"/>
              <a:ext cx="1914480" cy="1914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 flipV="1">
              <a:off x="2385720" y="1095480"/>
              <a:ext cx="2085840" cy="208584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 flipV="1">
              <a:off x="2369880" y="1095120"/>
              <a:ext cx="2276280" cy="22762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 flipV="1">
              <a:off x="2392200" y="1095120"/>
              <a:ext cx="2428560" cy="24289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 flipV="1">
              <a:off x="2385720" y="1095120"/>
              <a:ext cx="2609640" cy="260964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 flipV="1">
              <a:off x="2379600" y="1095480"/>
              <a:ext cx="2790360" cy="27907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 flipV="1">
              <a:off x="2388960" y="1095120"/>
              <a:ext cx="2955600" cy="2955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 flipV="1">
              <a:off x="2381040" y="1095480"/>
              <a:ext cx="3139560" cy="31399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 flipV="1">
              <a:off x="2377800" y="1095480"/>
              <a:ext cx="3317760" cy="33177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 flipV="1">
              <a:off x="2387520" y="1095120"/>
              <a:ext cx="3482640" cy="34830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 flipV="1">
              <a:off x="2377800" y="1095480"/>
              <a:ext cx="3666960" cy="3666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 flipV="1">
              <a:off x="2387520" y="1095120"/>
              <a:ext cx="3831840" cy="38322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 flipV="1">
              <a:off x="2403360" y="1095480"/>
              <a:ext cx="3990600" cy="3990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 flipV="1">
              <a:off x="2584080" y="1095480"/>
              <a:ext cx="3984480" cy="3984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 flipV="1">
              <a:off x="2759040" y="1095480"/>
              <a:ext cx="3984120" cy="3984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 flipV="1">
              <a:off x="2928600" y="1095480"/>
              <a:ext cx="3990600" cy="3990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 flipV="1">
              <a:off x="3103200" y="1095480"/>
              <a:ext cx="3990600" cy="3990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 flipV="1">
              <a:off x="3284280" y="1095480"/>
              <a:ext cx="3984480" cy="3984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 flipV="1">
              <a:off x="3458880" y="1095480"/>
              <a:ext cx="3984480" cy="3984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 flipV="1">
              <a:off x="3617640" y="1190520"/>
              <a:ext cx="3904920" cy="39052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 flipV="1">
              <a:off x="3792240" y="1352520"/>
              <a:ext cx="3742920" cy="37432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 flipV="1">
              <a:off x="3966840" y="1526760"/>
              <a:ext cx="3568320" cy="35686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 flipV="1">
              <a:off x="4141440" y="1698120"/>
              <a:ext cx="3396960" cy="33973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 flipV="1">
              <a:off x="4317840" y="1875960"/>
              <a:ext cx="3219120" cy="3219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 flipV="1">
              <a:off x="4473360" y="2047680"/>
              <a:ext cx="3066840" cy="306684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 flipV="1">
              <a:off x="4667040" y="2209320"/>
              <a:ext cx="2885760" cy="28861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 flipV="1">
              <a:off x="4832280" y="2390400"/>
              <a:ext cx="2714040" cy="27147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 flipV="1">
              <a:off x="5025960" y="2571480"/>
              <a:ext cx="2514240" cy="25146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 flipV="1">
              <a:off x="5181480" y="2743200"/>
              <a:ext cx="2361600" cy="23623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 flipV="1">
              <a:off x="5367240" y="2914200"/>
              <a:ext cx="2179080" cy="21798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 flipV="1">
              <a:off x="5540040" y="3095640"/>
              <a:ext cx="2000160" cy="20001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 flipV="1">
              <a:off x="5743440" y="3305160"/>
              <a:ext cx="1796760" cy="17971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 flipV="1">
              <a:off x="5946480" y="3508200"/>
              <a:ext cx="1593720" cy="15940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 flipV="1">
              <a:off x="6162480" y="3717720"/>
              <a:ext cx="1377720" cy="13777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 flipV="1">
              <a:off x="6352920" y="3914280"/>
              <a:ext cx="1187280" cy="118764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 flipV="1">
              <a:off x="6562440" y="4113360"/>
              <a:ext cx="977760" cy="9777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 flipV="1">
              <a:off x="6759360" y="4309920"/>
              <a:ext cx="780840" cy="7812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 flipV="1">
              <a:off x="6975360" y="4525920"/>
              <a:ext cx="564840" cy="5652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 flipV="1">
              <a:off x="7184880" y="4743360"/>
              <a:ext cx="355320" cy="3556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 flipV="1">
              <a:off x="7400880" y="4959360"/>
              <a:ext cx="139320" cy="1396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8" name=""/>
          <p:cNvGrpSpPr/>
          <p:nvPr/>
        </p:nvGrpSpPr>
        <p:grpSpPr>
          <a:xfrm>
            <a:off x="2373480" y="1098720"/>
            <a:ext cx="5162040" cy="4003560"/>
            <a:chOff x="2373480" y="1098720"/>
            <a:chExt cx="5162040" cy="4003560"/>
          </a:xfrm>
        </p:grpSpPr>
        <p:sp>
          <p:nvSpPr>
            <p:cNvPr id="279" name=""/>
            <p:cNvSpPr/>
            <p:nvPr/>
          </p:nvSpPr>
          <p:spPr>
            <a:xfrm>
              <a:off x="2373480" y="1098720"/>
              <a:ext cx="172080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4094280" y="1098720"/>
              <a:ext cx="172044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5814720" y="1098720"/>
              <a:ext cx="172080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2373480" y="2433240"/>
              <a:ext cx="172080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4094280" y="2433240"/>
              <a:ext cx="172044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5814720" y="2433240"/>
              <a:ext cx="172080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2373480" y="3767760"/>
              <a:ext cx="172080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4094280" y="3767760"/>
              <a:ext cx="172044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5814720" y="3767760"/>
              <a:ext cx="1720800" cy="1334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8" name=""/>
          <p:cNvSpPr/>
          <p:nvPr/>
        </p:nvSpPr>
        <p:spPr>
          <a:xfrm>
            <a:off x="7624800" y="1112760"/>
            <a:ext cx="318960" cy="252360"/>
          </a:xfrm>
          <a:prstGeom prst="rect">
            <a:avLst/>
          </a:prstGeom>
          <a:blipFill rotWithShape="0">
            <a:blip r:embed="rId3"/>
            <a:srcRect/>
            <a:tile tx="0" ty="0" sx="100000" sy="100000" algn="ctr"/>
          </a:blip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783360" y="3989520"/>
            <a:ext cx="153216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 to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622080" y="2602080"/>
            <a:ext cx="169272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Standardized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260640" y="1204920"/>
            <a:ext cx="205380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Structured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Products and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2000-03-27T12:06:02Z</dcterms:created>
  <dc:creator>julie ferrara</dc:creator>
  <dc:description/>
  <dc:language>en-US</dc:language>
  <cp:lastModifiedBy/>
  <cp:lastPrinted>2000-07-16T22:35:06Z</cp:lastPrinted>
  <dcterms:modified xsi:type="dcterms:W3CDTF">2025-09-27T01:11:06Z</dcterms:modified>
  <cp:revision>219</cp:revision>
  <dc:subject/>
  <dc:title>No Slide Title</dc:title>
</cp:coreProperties>
</file>