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embeddings/oleObject1.pptx" ContentType="application/vnd.openxmlformats-officedocument.presentationml.presentation"/>
  <Override PartName="/ppt/embeddings/oleObject1.xlsx" ContentType="application/vnd.openxmlformats-officedocument.spreadsheetml.sheet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BCF2C7-A81D-498F-B500-FB25B47213E0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F4D651-CC66-452E-B95A-27F6E884685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9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3A86B8-AF12-4A26-AAE4-80EC413F4DEA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8215200" y="41400"/>
            <a:ext cx="64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0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ftr" idx="11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2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40822C3-A277-40C3-BCC4-FD1E6B2FDE8A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DISCUSSION DOCUMENT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subTitle"/>
          </p:nvPr>
        </p:nvSpPr>
        <p:spPr>
          <a:xfrm>
            <a:off x="304920" y="2286000"/>
            <a:ext cx="8229600" cy="337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IMPACT OF RATIONING AND MAE INTERVENTION ON ENRON LINES OF BUSINESSES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São Paulo,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May 10,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ff"/>
                </a:solidFill>
                <a:effectLst/>
                <a:uFillTx/>
                <a:latin typeface="Arial Black"/>
              </a:rPr>
              <a:t>For internal use only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0644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ARE WE DOING ABOUT IT?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461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has been active and outspoken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Crisis should not be an excuse for challenging contract sanctity (including pass-through issues) and for delaying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well functioning MAE is key to to bring more capacity on line and mitigate the impact of rationing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ANEEL/MME have not violated any of the basic market principles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supported ANEEL in the “intervention” of the 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Aknowledging that it was badly necessary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Providing valuable technical and legal inputs to ANEEL on how to get a good new Market Agreement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Leading coalition groups to support the overall effort and not challenge ANEEL on legal grounds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been active in helping the government in the design of the rationing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Finding the best trade-off between the technical and the operational aspects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mitigate potential exposures on Elektro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III. 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FOLLOW UP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151920" y="914400"/>
            <a:ext cx="8991720" cy="514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On Rationing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Following up the subject closely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Getting Elektro prepared for either scenario - quotas or black-outs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Keeping a close eye on Elektro’s financials - knowing exactly what we should lobby for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 functioning market and maintaining Initial Contracts is key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distribution coalition group has advocated for a rolling black-out - no more time to implement quotas as originally designed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On MAE intervention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Continued support to ANEEL - contingent upon the fact that intervention was meant to help, not to destroy the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Drafting a new MAE agreement and leading this discussion among our coalition groups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Approach ANEEL on an individual basis to provide our detailed contributions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WILL KEEP YOU POSTED AS THOSE PROCESSES EVOLVE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-1295280"/>
            <a:ext cx="7772400" cy="594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ADDITIONAL SUPPORT CHARTS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228600" y="2133360"/>
            <a:ext cx="8305920" cy="352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 - ENERGY RATIONING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What is the situation?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What are we doing about it?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Follow up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0644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SITUATION?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0" y="1447920"/>
            <a:ext cx="9144000" cy="461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publicly admitted that “Rationalization Plan” has not worked, and the situation is now serious (“like a war”)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Good response on supply side (several incremental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no response at all from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More drastic [tentative] plan jointly announced by ANEEL/MME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 least 20% D reduction, by quotas by customer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Huge penalties for customer’s not achieving their individual quotas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Effective June 01 - quotas to be reviewed quarterly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Immediate Reactions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legal grounds - no basis for penalizing 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ABRADEE, CBIEE - too complex a system, no time; start with rolling black-outs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ABRACEEL - attach to MAE price (cost, not penalty) and give proceeds to D/Cs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lot of confusion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Quotas, rolling black-outs?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Penalties, incentives, both?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be decided by the National Council of Energy Policy on May 23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590400" y="314280"/>
          <a:ext cx="7964640" cy="623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0400" y="314280"/>
                    <a:ext cx="7964640" cy="623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0644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ARE WE DOING ABOUT IT?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0" y="1599840"/>
            <a:ext cx="914400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Enron/Elektro - the first ones to express our views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 sanctity (including pass-through), a functioning 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Right economic signals to bring more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“Rationalization” plan will not suffice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ANEEL/MME not violating any of the basic market principles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Divergent views in the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ABRADEE  - quotas will not work, go straight to rolling black-outs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ABRACEEL - quotas fine, but MAE signals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parallel, we are finalizing Enron’s views on Public Hearing 02/2001 - “Cost of Deficit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Praise for the goal - it does need to be increased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 straight to R$ +2300/MWh (instead of R$ 684/MWh)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will set a cap on spot price during rationing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FOLLOW UP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51920" y="1599840"/>
            <a:ext cx="8991720" cy="445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Follow up decisions by CNPE on May 23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meantime, a flexible plan for Elektro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 prepared either to rationing or quotas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War strategy - plan &amp; resource requirements to handle either (or both) situations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Continually examine our financials; in particular how the bonus and penalty systems are supposed to be implemented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 promptly if bonus/penalty system impair our financials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Keep on lobbying for contract sanctity (Annex V) and a functioning MAE, where we can sell our long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ubTitle"/>
          </p:nvPr>
        </p:nvSpPr>
        <p:spPr>
          <a:xfrm>
            <a:off x="228600" y="2133360"/>
            <a:ext cx="8305920" cy="352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 - MAE INTERVENTION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What is the situation?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Potential impact our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What are we doing about it?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- Follow up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432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OBJECTIVES OF THIS DOCUMENT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 -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Present what is happening in the energy sector in Brazil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Rationing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MAE Intervention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 - Discuss Enron’s views and expected impact on our businesses 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III - Agree on 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0644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THE SITUATION?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52280" y="1295280"/>
            <a:ext cx="876312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ANEEL has recently issued a series of Resolution significantly changing the governance and structure of 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Eliminated COEX - replaced by COMAE, a 6 member professional Board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Solid hierarchical relationship with ASMAE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Established penalties and guarantees [still limited]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60 day transitional period - in the meantime, ANEEL in the driver’s seat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Within 30 days - ANEEL to publish new guidelines for the Market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Actions perceived as a “coup-de-etat”, by most stakeholders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“intervention”, defeating the purpose of a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 adverse reactions from COEX and General Assembly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Several agents challenging the legality of the intervention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 of the anxiety mitigated after ANEEL invited all CEOs to explain rationale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IMPACT ON OUR BUSINESSES DURING RATIONING (DIRECTIONALLY)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0" y="1676520"/>
            <a:ext cx="9144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Wholesale Energy Market has never functioned properly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Delays and procrastination in implementation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Partial, discriminatory rules (e.g. loss sharing)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Delinquency, aggravated by the Angra II case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flawed governance system, based on a stakeholder board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intervention brought new  expectations to have a real, functioning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Where one can register contracts, buy and sell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Where Eletrobolt may sell on a merchant basis (and collect money)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a broad sense, the actions were positive to all of our businesses - particularly due to Enron’s long 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8432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DESPITE THE PROS, ANEEL MEASURES ENTAIL SOME RISKS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51920" y="1447920"/>
            <a:ext cx="8991720" cy="461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intervention is always an intervention, not a good precedent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ANEEL is now in the driver’s seat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Via ASMAE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Appointing 2 of the 6 voting members of COMAE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Is ANEEL going to use its power for further interfering in the market? Or being forced by a Law or Decree to violate its principles?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Setting caps on spot or any action to limit costs to consumers?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Vehicle to implement a political agenda?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Fragile from a legal standpoint - it may be challenged by one or more stakeholder on those ground (until MAE agreement is signed)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Given adverse reaction, are stakeholder going to subscribe to a new Market Agreement within the expected timeframe?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Given those uncertainties, will the intervention defeat its own merits? That is, to expedite the implementation of the MAE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28600" y="228240"/>
            <a:ext cx="8686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ARE WE DOING ABOUT IT?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52280" y="1523880"/>
            <a:ext cx="883944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general terms, we are supporting the idea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past, Enron has expressed its view about the poor governance of COEX and the urgent need to have penalties/guarantees (Informativo Regulatorio #3)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disseminated the idea that the intervention was indeed a “necessary evil”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a recent meeting with ANEEL, involving all CEO’s, we proposed (and it was accepted) the idea of “negotiating” a new MAE Agreement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are now selling the idea, among our coalition peers, that we should move to the next step, that is: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Proposing something that really works. Deadline = May 15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And negotiating some relevant points with ANEEL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examined the Resolution in detail and shared thoughts with our peer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mindset is still confrontational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Not too much effort in getting things done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worse case scenario, the current Resolutions as they stand now are still better than the previous status quo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FOLLOW UP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1920" y="1371600"/>
            <a:ext cx="8991720" cy="468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Continued discussion with coalition groups - a few important meetings to follow this week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change the confrontational mindset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propose sound recommendations to ANEEL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Further thinking on how to make the new governance/structure work - still many lose strings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Should we have/express our own view on the subject?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Assuming coalition groups do not reach an agreement until May 15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Or, if agreed points or level of detail do not satisfy our needs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III - INTERACTIONS BETWEEN THE TWO ISSUES - RATIONING AND THE MAE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228600" y="1523520"/>
            <a:ext cx="86868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principle, those are separate issues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But they share some synergies - good and bad ones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Good ones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the need to attract additional capacity has forced ANEEL to intervene in the MAE trying to make it 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Bad ones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rationing may create significant exposures in the MAE - which in turn may encourage regulators to modify rules, set caps on spot, limit pass-through and other political actions, harmful to competition and to our long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ANEEL has been quite consistent with our “principles”, or respecting contracts, making MAE work, let spot prices move freely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However, no one knows for how long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Lobby from agents with short positions is already a reality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Temptation and lobby to interfere in the spot price is ever present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Buzzword - “during rationing there should not be big winners or losers” always has political appeal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I. WHAT IS HAPPENING IN THE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SECTOR IN BRAZIL?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06440" y="-36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RATIONING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0" y="1600200"/>
            <a:ext cx="9144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has [finally] accepted the need to implement an urgent energy rationing plan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Encompassing 80% of Brazilian market, in the industrial heart of the country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cut: +20% of the load, from June till November; the end of dry season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 far, government has underestimated crisis and adopted cosmetic measures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Experts anticipated the crisis in late 1999 - reservoirs being depleted at fast pace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Government did not address new generators’ concerns on regulatory 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Finance Ministry officials - we “would rather have rationing than to allow the pass-through of dollar denominated generation costs”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 to implement the 20% cut? Still being debated. Initial idea was to establish quotas per customer groups, with penalties for non-compliance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Serious doubts have been cast on the feasibility of the quota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Legal basis for the penalties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time for D/Rs to get prepared - systems, quota setting, customer handling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Very likely, a rolling black-out system ala California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Final decisions to be made on May 23; to be effective June 01 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MAE INTERVENTION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0" y="1676160"/>
            <a:ext cx="9144000" cy="438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ANEEL has recently issued a series of Resolution significantly changing the governance and structure of MAE, the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Eliminated COEX - replaced by COMAE, a 6 member independent Board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Established a solid hierarchical relationship between ASMAE and ANEEL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Set penalties and guarantees [yet limited]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60 day transitional period - in the meantime, ANEEL in the driver’s seat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Within 30 days, ANEEL to publish new guidelines for the Market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Actions perceived as a “coup-de-etat”, by most stakeholders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“intervention”, defeating the purpose of a free wholesale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Several agents challenging the legality of the intervention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Enron’s view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Badly needed, MAE never worked - but weak on legal grounds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publicly raised concerns about MAE governance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000"/>
            </a:b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II - ENRON’S VIEWS AND EXPECTED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IMPACT ON OUR BUSINESSES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A NUTSHELL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52280" y="1523520"/>
            <a:ext cx="8763120" cy="453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rationing and MAE intervention are bringing a lot of anxiety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Uncertainties on the direction of 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How will it impact our businesses?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 the medium run, will it kill the market?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have been very attentive to those changes - and lobbying to preserve some key institutions such as MAE, contracts, free spot prices, competition,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Elektro and Eletrobolt are the ones which entail more risks and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Elektro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sales and revenues; also liability issues before the final customer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the other hand, great opportunity to sell our long positions on the spot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Eletrobolt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Risk of a non-functioning market or intervention in the spot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 the other hand, a significant upside with spot prices skyrocketing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relatively comfortable position given agreement with Petrobrás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FOLLOWING PAGE SUMMARIZES THE EXPECTED IMPACT ON EACH ONE OF OUR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06440" y="228600"/>
            <a:ext cx="8128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EXPECTED IMPACT ON ENRON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40" name=""/>
          <p:cNvGraphicFramePr/>
          <p:nvPr/>
        </p:nvGraphicFramePr>
        <p:xfrm>
          <a:off x="154080" y="1860480"/>
          <a:ext cx="8835840" cy="4768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080" y="1860480"/>
                    <a:ext cx="8835840" cy="476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152280" y="0"/>
          <a:ext cx="876312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0"/>
                    <a:ext cx="876312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2001-04-16T08:11:22Z</dcterms:created>
  <dc:creator>Enron</dc:creator>
  <dc:description/>
  <dc:language>en-US</dc:language>
  <cp:lastModifiedBy>Enron</cp:lastModifiedBy>
  <cp:lastPrinted>2001-05-10T18:12:59Z</cp:lastPrinted>
  <dcterms:modified xsi:type="dcterms:W3CDTF">2001-05-11T19:11:33Z</dcterms:modified>
  <cp:revision>46</cp:revision>
  <dc:subject/>
  <dc:title>DISCUSSION DOCUMENT</dc:title>
</cp:coreProperties>
</file>