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DBD0912-F607-466F-AD32-5DEF517B3A8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878E8D1-71A1-4B2D-9EF5-CD5CF588D26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218960" y="151920"/>
            <a:ext cx="6629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Enron de Mexico’s Organization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" name=""/>
          <p:cNvGrpSpPr/>
          <p:nvPr/>
        </p:nvGrpSpPr>
        <p:grpSpPr>
          <a:xfrm>
            <a:off x="1752480" y="1523880"/>
            <a:ext cx="1184400" cy="641520"/>
            <a:chOff x="1752480" y="1523880"/>
            <a:chExt cx="1184400" cy="641520"/>
          </a:xfrm>
        </p:grpSpPr>
        <p:sp>
          <p:nvSpPr>
            <p:cNvPr id="9" name=""/>
            <p:cNvSpPr/>
            <p:nvPr/>
          </p:nvSpPr>
          <p:spPr>
            <a:xfrm>
              <a:off x="1752480" y="1523880"/>
              <a:ext cx="1184400" cy="641520"/>
            </a:xfrm>
            <a:prstGeom prst="roundRect">
              <a:avLst>
                <a:gd name="adj" fmla="val 16667"/>
              </a:avLst>
            </a:prstGeom>
            <a:solidFill>
              <a:srgbClr val="00cc99"/>
            </a:solidFill>
            <a:ln w="0">
              <a:noFill/>
            </a:ln>
            <a:effectLst>
              <a:outerShdw dist="71785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1781280" y="1603800"/>
              <a:ext cx="1122840" cy="4597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lnSpc>
                  <a:spcPct val="12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Jaime Alatorre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2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Chairman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" name=""/>
          <p:cNvGrpSpPr/>
          <p:nvPr/>
        </p:nvGrpSpPr>
        <p:grpSpPr>
          <a:xfrm>
            <a:off x="762120" y="5789520"/>
            <a:ext cx="2133360" cy="611280"/>
            <a:chOff x="762120" y="5789520"/>
            <a:chExt cx="2133360" cy="611280"/>
          </a:xfrm>
        </p:grpSpPr>
        <p:sp>
          <p:nvSpPr>
            <p:cNvPr id="12" name=""/>
            <p:cNvSpPr/>
            <p:nvPr/>
          </p:nvSpPr>
          <p:spPr>
            <a:xfrm>
              <a:off x="762120" y="5789520"/>
              <a:ext cx="2133360" cy="611280"/>
            </a:xfrm>
            <a:prstGeom prst="rect">
              <a:avLst/>
            </a:prstGeom>
            <a:solidFill>
              <a:srgbClr val="b2b2b2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838080" y="5830920"/>
              <a:ext cx="1981440" cy="440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* Managed directly by Max Yzaguirre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** Managed by Jaime Williams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4" name=""/>
          <p:cNvSpPr/>
          <p:nvPr/>
        </p:nvSpPr>
        <p:spPr>
          <a:xfrm>
            <a:off x="6781680" y="5484960"/>
            <a:ext cx="1676520" cy="85284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sng">
                <a:solidFill>
                  <a:srgbClr val="000000"/>
                </a:solidFill>
                <a:effectLst/>
                <a:uFillTx/>
                <a:latin typeface="B Frutiger Bold"/>
              </a:rPr>
              <a:t>Color Code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B Frutiger Bold"/>
              </a:rPr>
              <a:t>: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B Frutiger Bold"/>
              </a:rPr>
              <a:t>Gold:  Monterrey Office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B Frutiger Bold"/>
              </a:rPr>
              <a:t>Green:  Mexico City Office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B Frutiger Bold"/>
              </a:rPr>
              <a:t>Blue:  Houston Office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5" name=""/>
          <p:cNvGrpSpPr/>
          <p:nvPr/>
        </p:nvGrpSpPr>
        <p:grpSpPr>
          <a:xfrm>
            <a:off x="2028600" y="1519200"/>
            <a:ext cx="5362920" cy="3890520"/>
            <a:chOff x="2028600" y="1519200"/>
            <a:chExt cx="5362920" cy="3890520"/>
          </a:xfrm>
        </p:grpSpPr>
        <p:sp>
          <p:nvSpPr>
            <p:cNvPr id="16" name=""/>
            <p:cNvSpPr/>
            <p:nvPr/>
          </p:nvSpPr>
          <p:spPr>
            <a:xfrm>
              <a:off x="2028960" y="4495680"/>
              <a:ext cx="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360" rIns="90360" tIns="-44280" bIns="-442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cxnSp>
          <p:nvCxnSpPr>
            <p:cNvPr id="17" name=""/>
            <p:cNvCxnSpPr/>
            <p:nvPr/>
          </p:nvCxnSpPr>
          <p:spPr>
            <a:xfrm>
              <a:off x="2028600" y="4959000"/>
              <a:ext cx="1080" cy="1080"/>
            </a:xfrm>
            <a:prstGeom prst="straightConnector1">
              <a:avLst/>
            </a:prstGeom>
            <a:ln w="12600">
              <a:solidFill>
                <a:srgbClr val="000000"/>
              </a:solidFill>
              <a:miter/>
            </a:ln>
          </p:spPr>
        </p:cxnSp>
        <p:sp>
          <p:nvSpPr>
            <p:cNvPr id="18" name=""/>
            <p:cNvSpPr/>
            <p:nvPr/>
          </p:nvSpPr>
          <p:spPr>
            <a:xfrm>
              <a:off x="4083120" y="1519200"/>
              <a:ext cx="1565280" cy="641160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a88643"/>
                </a:gs>
                <a:gs pos="50000">
                  <a:srgbClr val="ffcc66"/>
                </a:gs>
                <a:gs pos="100000">
                  <a:srgbClr val="a88643"/>
                </a:gs>
              </a:gsLst>
              <a:lin ang="5400000"/>
            </a:gradFill>
            <a:ln w="0">
              <a:noFill/>
            </a:ln>
            <a:effectLst>
              <a:outerShdw dist="71785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4108320" y="1599120"/>
              <a:ext cx="148428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lnSpc>
                  <a:spcPct val="12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Max Yzaguirre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2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President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5000760" y="2590560"/>
              <a:ext cx="2384280" cy="381240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ffffff"/>
                </a:gs>
                <a:gs pos="50000">
                  <a:srgbClr val="fefefe"/>
                </a:gs>
                <a:gs pos="100000">
                  <a:srgbClr val="ffffff"/>
                </a:gs>
              </a:gsLst>
              <a:lin ang="5400000"/>
            </a:gradFill>
            <a:ln w="0">
              <a:noFill/>
            </a:ln>
            <a:effectLst>
              <a:outerShdw dist="71785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5021280" y="2572200"/>
              <a:ext cx="2370240" cy="349920"/>
            </a:xfrm>
            <a:prstGeom prst="rect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lnSpc>
                  <a:spcPct val="12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Risk Management**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2" name=""/>
            <p:cNvGrpSpPr/>
            <p:nvPr/>
          </p:nvGrpSpPr>
          <p:grpSpPr>
            <a:xfrm>
              <a:off x="2214720" y="2573280"/>
              <a:ext cx="2404800" cy="380880"/>
              <a:chOff x="2214720" y="2573280"/>
              <a:chExt cx="2404800" cy="380880"/>
            </a:xfrm>
          </p:grpSpPr>
          <p:sp>
            <p:nvSpPr>
              <p:cNvPr id="23" name=""/>
              <p:cNvSpPr/>
              <p:nvPr/>
            </p:nvSpPr>
            <p:spPr>
              <a:xfrm>
                <a:off x="2214720" y="2573280"/>
                <a:ext cx="2384280" cy="380880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ffffff"/>
                  </a:gs>
                  <a:gs pos="50000">
                    <a:srgbClr val="fefefe"/>
                  </a:gs>
                  <a:gs pos="100000">
                    <a:srgbClr val="ffffff"/>
                  </a:gs>
                </a:gsLst>
                <a:lin ang="5400000"/>
              </a:gradFill>
              <a:ln w="0">
                <a:noFill/>
              </a:ln>
              <a:effectLst>
                <a:outerShdw dist="71785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2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" name=""/>
              <p:cNvSpPr/>
              <p:nvPr/>
            </p:nvSpPr>
            <p:spPr>
              <a:xfrm>
                <a:off x="2249640" y="2581200"/>
                <a:ext cx="2369880" cy="347040"/>
              </a:xfrm>
              <a:prstGeom prst="rect">
                <a:avLst/>
              </a:pr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2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4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Structured Origination*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5" name=""/>
            <p:cNvSpPr/>
            <p:nvPr/>
          </p:nvSpPr>
          <p:spPr>
            <a:xfrm>
              <a:off x="4772160" y="2192040"/>
              <a:ext cx="0" cy="1699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3476520" y="2361960"/>
              <a:ext cx="0" cy="2113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6143760" y="2361960"/>
              <a:ext cx="0" cy="2113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8" name=""/>
            <p:cNvGrpSpPr/>
            <p:nvPr/>
          </p:nvGrpSpPr>
          <p:grpSpPr>
            <a:xfrm>
              <a:off x="2028960" y="3352680"/>
              <a:ext cx="1143000" cy="550440"/>
              <a:chOff x="2028960" y="3352680"/>
              <a:chExt cx="1143000" cy="550440"/>
            </a:xfrm>
          </p:grpSpPr>
          <p:sp>
            <p:nvSpPr>
              <p:cNvPr id="29" name=""/>
              <p:cNvSpPr/>
              <p:nvPr/>
            </p:nvSpPr>
            <p:spPr>
              <a:xfrm>
                <a:off x="2028960" y="3352680"/>
                <a:ext cx="1140840" cy="550440"/>
              </a:xfrm>
              <a:prstGeom prst="roundRect">
                <a:avLst>
                  <a:gd name="adj" fmla="val 16667"/>
                </a:avLst>
              </a:prstGeom>
              <a:solidFill>
                <a:srgbClr val="ccccff"/>
              </a:solidFill>
              <a:ln w="0">
                <a:noFill/>
              </a:ln>
              <a:effectLst>
                <a:outerShdw dist="71785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" name=""/>
              <p:cNvSpPr/>
              <p:nvPr/>
            </p:nvSpPr>
            <p:spPr>
              <a:xfrm>
                <a:off x="2036520" y="3421800"/>
                <a:ext cx="1135440" cy="432360"/>
              </a:xfrm>
              <a:prstGeom prst="rect">
                <a:avLst/>
              </a:prstGeom>
              <a:solidFill>
                <a:srgbClr val="cccc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pPr algn="ctr">
                  <a:lnSpc>
                    <a:spcPct val="90000"/>
                  </a:lnSpc>
                  <a:spcBef>
                    <a:spcPts val="4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Steve Irvin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90000"/>
                  </a:lnSpc>
                  <a:spcBef>
                    <a:spcPts val="4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Director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1" name=""/>
            <p:cNvGrpSpPr/>
            <p:nvPr/>
          </p:nvGrpSpPr>
          <p:grpSpPr>
            <a:xfrm>
              <a:off x="2028960" y="4249440"/>
              <a:ext cx="1143000" cy="550800"/>
              <a:chOff x="2028960" y="4249440"/>
              <a:chExt cx="1143000" cy="550800"/>
            </a:xfrm>
          </p:grpSpPr>
          <p:sp>
            <p:nvSpPr>
              <p:cNvPr id="32" name=""/>
              <p:cNvSpPr/>
              <p:nvPr/>
            </p:nvSpPr>
            <p:spPr>
              <a:xfrm>
                <a:off x="2028960" y="4249440"/>
                <a:ext cx="1140840" cy="550800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a88643"/>
                  </a:gs>
                  <a:gs pos="50000">
                    <a:srgbClr val="ffcc66"/>
                  </a:gs>
                  <a:gs pos="100000">
                    <a:srgbClr val="a88643"/>
                  </a:gs>
                </a:gsLst>
                <a:lin ang="5400000"/>
              </a:gradFill>
              <a:ln w="0">
                <a:noFill/>
              </a:ln>
              <a:effectLst>
                <a:outerShdw dist="71785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" name=""/>
              <p:cNvSpPr/>
              <p:nvPr/>
            </p:nvSpPr>
            <p:spPr>
              <a:xfrm>
                <a:off x="2036520" y="4318920"/>
                <a:ext cx="1135440" cy="4323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pPr algn="ctr">
                  <a:lnSpc>
                    <a:spcPct val="90000"/>
                  </a:lnSpc>
                  <a:spcBef>
                    <a:spcPts val="4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Marc Sabine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90000"/>
                  </a:lnSpc>
                  <a:spcBef>
                    <a:spcPts val="4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Manager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4" name=""/>
            <p:cNvGrpSpPr/>
            <p:nvPr/>
          </p:nvGrpSpPr>
          <p:grpSpPr>
            <a:xfrm>
              <a:off x="5305320" y="3352680"/>
              <a:ext cx="1168560" cy="514080"/>
              <a:chOff x="5305320" y="3352680"/>
              <a:chExt cx="1168560" cy="514080"/>
            </a:xfrm>
          </p:grpSpPr>
          <p:sp>
            <p:nvSpPr>
              <p:cNvPr id="35" name=""/>
              <p:cNvSpPr/>
              <p:nvPr/>
            </p:nvSpPr>
            <p:spPr>
              <a:xfrm>
                <a:off x="5305320" y="3352680"/>
                <a:ext cx="1166400" cy="514080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a88643"/>
                  </a:gs>
                  <a:gs pos="50000">
                    <a:srgbClr val="ffcc66"/>
                  </a:gs>
                  <a:gs pos="100000">
                    <a:srgbClr val="a88643"/>
                  </a:gs>
                </a:gsLst>
                <a:lin ang="5400000"/>
              </a:gradFill>
              <a:ln w="0">
                <a:noFill/>
              </a:ln>
              <a:effectLst>
                <a:outerShdw dist="71785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" name=""/>
              <p:cNvSpPr/>
              <p:nvPr/>
            </p:nvSpPr>
            <p:spPr>
              <a:xfrm>
                <a:off x="5313600" y="3400200"/>
                <a:ext cx="1160280" cy="4323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pPr algn="ctr">
                  <a:lnSpc>
                    <a:spcPct val="90000"/>
                  </a:lnSpc>
                  <a:spcBef>
                    <a:spcPts val="4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Jaime Williams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90000"/>
                  </a:lnSpc>
                  <a:spcBef>
                    <a:spcPts val="4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Director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7" name=""/>
            <p:cNvGrpSpPr/>
            <p:nvPr/>
          </p:nvGrpSpPr>
          <p:grpSpPr>
            <a:xfrm>
              <a:off x="5838840" y="4128840"/>
              <a:ext cx="1143000" cy="550440"/>
              <a:chOff x="5838840" y="4128840"/>
              <a:chExt cx="1143000" cy="550440"/>
            </a:xfrm>
          </p:grpSpPr>
          <p:sp>
            <p:nvSpPr>
              <p:cNvPr id="38" name=""/>
              <p:cNvSpPr/>
              <p:nvPr/>
            </p:nvSpPr>
            <p:spPr>
              <a:xfrm>
                <a:off x="5838840" y="4128840"/>
                <a:ext cx="1140840" cy="550440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a88643"/>
                  </a:gs>
                  <a:gs pos="50000">
                    <a:srgbClr val="ffcc66"/>
                  </a:gs>
                  <a:gs pos="100000">
                    <a:srgbClr val="a88643"/>
                  </a:gs>
                </a:gsLst>
                <a:lin ang="5400000"/>
              </a:gradFill>
              <a:ln w="0">
                <a:noFill/>
              </a:ln>
              <a:effectLst>
                <a:outerShdw dist="71785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" name=""/>
              <p:cNvSpPr/>
              <p:nvPr/>
            </p:nvSpPr>
            <p:spPr>
              <a:xfrm>
                <a:off x="5846400" y="4197960"/>
                <a:ext cx="1135440" cy="4323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pPr algn="ctr">
                  <a:lnSpc>
                    <a:spcPct val="90000"/>
                  </a:lnSpc>
                  <a:spcBef>
                    <a:spcPts val="4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Agustin Perez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90000"/>
                  </a:lnSpc>
                  <a:spcBef>
                    <a:spcPts val="4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Manager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40" name=""/>
            <p:cNvSpPr/>
            <p:nvPr/>
          </p:nvSpPr>
          <p:spPr>
            <a:xfrm>
              <a:off x="5838840" y="2971800"/>
              <a:ext cx="0" cy="3808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3171960" y="3657600"/>
              <a:ext cx="53316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3476520" y="2361960"/>
              <a:ext cx="266724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2181240" y="4647960"/>
              <a:ext cx="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360" rIns="90360" tIns="-44280" bIns="-442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44" name=""/>
            <p:cNvGrpSpPr/>
            <p:nvPr/>
          </p:nvGrpSpPr>
          <p:grpSpPr>
            <a:xfrm>
              <a:off x="3705120" y="3352680"/>
              <a:ext cx="1143000" cy="550440"/>
              <a:chOff x="3705120" y="3352680"/>
              <a:chExt cx="1143000" cy="550440"/>
            </a:xfrm>
          </p:grpSpPr>
          <p:sp>
            <p:nvSpPr>
              <p:cNvPr id="45" name=""/>
              <p:cNvSpPr/>
              <p:nvPr/>
            </p:nvSpPr>
            <p:spPr>
              <a:xfrm>
                <a:off x="3705120" y="3352680"/>
                <a:ext cx="1140840" cy="550440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a88643"/>
                  </a:gs>
                  <a:gs pos="50000">
                    <a:srgbClr val="ffcc66"/>
                  </a:gs>
                  <a:gs pos="100000">
                    <a:srgbClr val="a88643"/>
                  </a:gs>
                </a:gsLst>
                <a:lin ang="5400000"/>
              </a:gradFill>
              <a:ln w="0">
                <a:noFill/>
              </a:ln>
              <a:effectLst>
                <a:outerShdw dist="71785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" name=""/>
              <p:cNvSpPr/>
              <p:nvPr/>
            </p:nvSpPr>
            <p:spPr>
              <a:xfrm>
                <a:off x="3712680" y="3421800"/>
                <a:ext cx="1135440" cy="4323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pPr algn="ctr">
                  <a:lnSpc>
                    <a:spcPct val="90000"/>
                  </a:lnSpc>
                  <a:spcBef>
                    <a:spcPts val="4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Matt Duffy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90000"/>
                  </a:lnSpc>
                  <a:spcBef>
                    <a:spcPts val="4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Manager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47" name=""/>
            <p:cNvSpPr/>
            <p:nvPr/>
          </p:nvSpPr>
          <p:spPr>
            <a:xfrm>
              <a:off x="3476520" y="2971800"/>
              <a:ext cx="0" cy="15238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48" name=""/>
            <p:cNvGrpSpPr/>
            <p:nvPr/>
          </p:nvGrpSpPr>
          <p:grpSpPr>
            <a:xfrm>
              <a:off x="5838840" y="4859280"/>
              <a:ext cx="1143000" cy="550440"/>
              <a:chOff x="5838840" y="4859280"/>
              <a:chExt cx="1143000" cy="550440"/>
            </a:xfrm>
          </p:grpSpPr>
          <p:sp>
            <p:nvSpPr>
              <p:cNvPr id="49" name=""/>
              <p:cNvSpPr/>
              <p:nvPr/>
            </p:nvSpPr>
            <p:spPr>
              <a:xfrm>
                <a:off x="5838840" y="4859280"/>
                <a:ext cx="1140840" cy="550440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a88643"/>
                  </a:gs>
                  <a:gs pos="50000">
                    <a:srgbClr val="ffcc66"/>
                  </a:gs>
                  <a:gs pos="100000">
                    <a:srgbClr val="a88643"/>
                  </a:gs>
                </a:gsLst>
                <a:lin ang="5400000"/>
              </a:gradFill>
              <a:ln w="0">
                <a:noFill/>
              </a:ln>
              <a:effectLst>
                <a:outerShdw dist="71785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" name=""/>
              <p:cNvSpPr/>
              <p:nvPr/>
            </p:nvSpPr>
            <p:spPr>
              <a:xfrm>
                <a:off x="5846400" y="4928400"/>
                <a:ext cx="1135440" cy="4323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pPr algn="ctr">
                  <a:lnSpc>
                    <a:spcPct val="90000"/>
                  </a:lnSpc>
                  <a:spcBef>
                    <a:spcPts val="4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Enrique Lenci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90000"/>
                  </a:lnSpc>
                  <a:spcBef>
                    <a:spcPts val="4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Associate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51" name=""/>
            <p:cNvSpPr/>
            <p:nvPr/>
          </p:nvSpPr>
          <p:spPr>
            <a:xfrm>
              <a:off x="5686560" y="3886200"/>
              <a:ext cx="0" cy="12906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5686560" y="4419360"/>
              <a:ext cx="15228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5686560" y="5181480"/>
              <a:ext cx="15228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54" name=""/>
            <p:cNvGrpSpPr/>
            <p:nvPr/>
          </p:nvGrpSpPr>
          <p:grpSpPr>
            <a:xfrm>
              <a:off x="3705120" y="4244760"/>
              <a:ext cx="1143000" cy="550440"/>
              <a:chOff x="3705120" y="4244760"/>
              <a:chExt cx="1143000" cy="550440"/>
            </a:xfrm>
          </p:grpSpPr>
          <p:sp>
            <p:nvSpPr>
              <p:cNvPr id="55" name=""/>
              <p:cNvSpPr/>
              <p:nvPr/>
            </p:nvSpPr>
            <p:spPr>
              <a:xfrm>
                <a:off x="3705120" y="4244760"/>
                <a:ext cx="1140840" cy="550440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a88643"/>
                  </a:gs>
                  <a:gs pos="50000">
                    <a:srgbClr val="ffcc66"/>
                  </a:gs>
                  <a:gs pos="100000">
                    <a:srgbClr val="a88643"/>
                  </a:gs>
                </a:gsLst>
                <a:lin ang="5400000"/>
              </a:gradFill>
              <a:ln w="0">
                <a:noFill/>
              </a:ln>
              <a:effectLst>
                <a:outerShdw dist="71785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" name=""/>
              <p:cNvSpPr/>
              <p:nvPr/>
            </p:nvSpPr>
            <p:spPr>
              <a:xfrm>
                <a:off x="3712680" y="4313880"/>
                <a:ext cx="1135440" cy="4323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pPr algn="ctr">
                  <a:lnSpc>
                    <a:spcPct val="90000"/>
                  </a:lnSpc>
                  <a:spcBef>
                    <a:spcPts val="4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Victor Gonzalez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90000"/>
                  </a:lnSpc>
                  <a:spcBef>
                    <a:spcPts val="4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Associate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57" name=""/>
            <p:cNvSpPr/>
            <p:nvPr/>
          </p:nvSpPr>
          <p:spPr>
            <a:xfrm>
              <a:off x="3171960" y="4491000"/>
              <a:ext cx="53316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1218960" y="151920"/>
            <a:ext cx="6629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Proposal 1 (Recommended)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9" name=""/>
          <p:cNvGrpSpPr/>
          <p:nvPr/>
        </p:nvGrpSpPr>
        <p:grpSpPr>
          <a:xfrm>
            <a:off x="762120" y="5789520"/>
            <a:ext cx="2133360" cy="611280"/>
            <a:chOff x="762120" y="5789520"/>
            <a:chExt cx="2133360" cy="611280"/>
          </a:xfrm>
        </p:grpSpPr>
        <p:sp>
          <p:nvSpPr>
            <p:cNvPr id="60" name=""/>
            <p:cNvSpPr/>
            <p:nvPr/>
          </p:nvSpPr>
          <p:spPr>
            <a:xfrm>
              <a:off x="762120" y="5789520"/>
              <a:ext cx="2133360" cy="611280"/>
            </a:xfrm>
            <a:prstGeom prst="rect">
              <a:avLst/>
            </a:prstGeom>
            <a:solidFill>
              <a:srgbClr val="b2b2b2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838080" y="5830920"/>
              <a:ext cx="1981440" cy="440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* Managed by Steve Irvin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** Managed by Jaime Williams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2" name=""/>
          <p:cNvSpPr/>
          <p:nvPr/>
        </p:nvSpPr>
        <p:spPr>
          <a:xfrm>
            <a:off x="6781680" y="5484960"/>
            <a:ext cx="1676520" cy="85284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sng">
                <a:solidFill>
                  <a:srgbClr val="000000"/>
                </a:solidFill>
                <a:effectLst/>
                <a:uFillTx/>
                <a:latin typeface="B Frutiger Bold"/>
              </a:rPr>
              <a:t>Color Code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B Frutiger Bold"/>
              </a:rPr>
              <a:t>: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B Frutiger Bold"/>
              </a:rPr>
              <a:t>Gold:  Monterrey Office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B Frutiger Bold"/>
              </a:rPr>
              <a:t>Green:  Mexico City Office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B Frutiger Bold"/>
              </a:rPr>
              <a:t>Blue:  Houston Office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3" name=""/>
          <p:cNvGrpSpPr/>
          <p:nvPr/>
        </p:nvGrpSpPr>
        <p:grpSpPr>
          <a:xfrm>
            <a:off x="1752480" y="1508400"/>
            <a:ext cx="5715000" cy="3451320"/>
            <a:chOff x="1752480" y="1508400"/>
            <a:chExt cx="5715000" cy="3451320"/>
          </a:xfrm>
        </p:grpSpPr>
        <p:grpSp>
          <p:nvGrpSpPr>
            <p:cNvPr id="64" name=""/>
            <p:cNvGrpSpPr/>
            <p:nvPr/>
          </p:nvGrpSpPr>
          <p:grpSpPr>
            <a:xfrm>
              <a:off x="1752480" y="1523880"/>
              <a:ext cx="1184400" cy="641520"/>
              <a:chOff x="1752480" y="1523880"/>
              <a:chExt cx="1184400" cy="641520"/>
            </a:xfrm>
          </p:grpSpPr>
          <p:sp>
            <p:nvSpPr>
              <p:cNvPr id="65" name=""/>
              <p:cNvSpPr/>
              <p:nvPr/>
            </p:nvSpPr>
            <p:spPr>
              <a:xfrm>
                <a:off x="1752480" y="1523880"/>
                <a:ext cx="1184400" cy="641520"/>
              </a:xfrm>
              <a:prstGeom prst="roundRect">
                <a:avLst>
                  <a:gd name="adj" fmla="val 16667"/>
                </a:avLst>
              </a:prstGeom>
              <a:solidFill>
                <a:srgbClr val="00cc99"/>
              </a:solidFill>
              <a:ln w="0">
                <a:noFill/>
              </a:ln>
              <a:effectLst>
                <a:outerShdw dist="71785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" name=""/>
              <p:cNvSpPr/>
              <p:nvPr/>
            </p:nvSpPr>
            <p:spPr>
              <a:xfrm>
                <a:off x="1781280" y="1603800"/>
                <a:ext cx="1122840" cy="459720"/>
              </a:xfrm>
              <a:prstGeom prst="rect">
                <a:avLst/>
              </a:prstGeom>
              <a:solidFill>
                <a:srgbClr val="00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pPr algn="ctr">
                  <a:lnSpc>
                    <a:spcPct val="12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Jaime Alatorre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2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Chairman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67" name=""/>
            <p:cNvSpPr/>
            <p:nvPr/>
          </p:nvSpPr>
          <p:spPr>
            <a:xfrm>
              <a:off x="2028960" y="4495680"/>
              <a:ext cx="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360" rIns="90360" tIns="-44280" bIns="-442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cxnSp>
          <p:nvCxnSpPr>
            <p:cNvPr id="68" name=""/>
            <p:cNvCxnSpPr/>
            <p:nvPr/>
          </p:nvCxnSpPr>
          <p:spPr>
            <a:xfrm>
              <a:off x="2028600" y="4959000"/>
              <a:ext cx="1080" cy="1080"/>
            </a:xfrm>
            <a:prstGeom prst="straightConnector1">
              <a:avLst/>
            </a:prstGeom>
            <a:ln w="12600">
              <a:solidFill>
                <a:srgbClr val="000000"/>
              </a:solidFill>
              <a:miter/>
            </a:ln>
          </p:spPr>
        </p:cxnSp>
        <p:sp>
          <p:nvSpPr>
            <p:cNvPr id="69" name=""/>
            <p:cNvSpPr/>
            <p:nvPr/>
          </p:nvSpPr>
          <p:spPr>
            <a:xfrm>
              <a:off x="4083120" y="1519200"/>
              <a:ext cx="1565280" cy="641520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a88643"/>
                </a:gs>
                <a:gs pos="50000">
                  <a:srgbClr val="ffcc66"/>
                </a:gs>
                <a:gs pos="100000">
                  <a:srgbClr val="a88643"/>
                </a:gs>
              </a:gsLst>
              <a:lin ang="5400000"/>
            </a:gradFill>
            <a:ln w="0">
              <a:noFill/>
            </a:ln>
            <a:effectLst>
              <a:outerShdw dist="71785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4108320" y="1508400"/>
              <a:ext cx="1484280" cy="642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lnSpc>
                  <a:spcPct val="12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Jaime Williams &amp; Steve Irvin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2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Co-Leaders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5000760" y="2590920"/>
              <a:ext cx="2384280" cy="380880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ffffff"/>
                </a:gs>
                <a:gs pos="50000">
                  <a:srgbClr val="fefefe"/>
                </a:gs>
                <a:gs pos="100000">
                  <a:srgbClr val="ffffff"/>
                </a:gs>
              </a:gsLst>
              <a:lin ang="5400000"/>
            </a:gradFill>
            <a:ln w="0">
              <a:noFill/>
            </a:ln>
            <a:effectLst>
              <a:outerShdw dist="71785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5021280" y="2572200"/>
              <a:ext cx="2370240" cy="349920"/>
            </a:xfrm>
            <a:prstGeom prst="rect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lnSpc>
                  <a:spcPct val="12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Risk Management**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73" name=""/>
            <p:cNvGrpSpPr/>
            <p:nvPr/>
          </p:nvGrpSpPr>
          <p:grpSpPr>
            <a:xfrm>
              <a:off x="2214720" y="2573280"/>
              <a:ext cx="2404800" cy="380880"/>
              <a:chOff x="2214720" y="2573280"/>
              <a:chExt cx="2404800" cy="380880"/>
            </a:xfrm>
          </p:grpSpPr>
          <p:sp>
            <p:nvSpPr>
              <p:cNvPr id="74" name=""/>
              <p:cNvSpPr/>
              <p:nvPr/>
            </p:nvSpPr>
            <p:spPr>
              <a:xfrm>
                <a:off x="2214720" y="2573280"/>
                <a:ext cx="2384280" cy="380880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ffffff"/>
                  </a:gs>
                  <a:gs pos="50000">
                    <a:srgbClr val="fefefe"/>
                  </a:gs>
                  <a:gs pos="100000">
                    <a:srgbClr val="ffffff"/>
                  </a:gs>
                </a:gsLst>
                <a:lin ang="5400000"/>
              </a:gradFill>
              <a:ln w="0">
                <a:noFill/>
              </a:ln>
              <a:effectLst>
                <a:outerShdw dist="71785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2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" name=""/>
              <p:cNvSpPr/>
              <p:nvPr/>
            </p:nvSpPr>
            <p:spPr>
              <a:xfrm>
                <a:off x="2249640" y="2581200"/>
                <a:ext cx="2369880" cy="347040"/>
              </a:xfrm>
              <a:prstGeom prst="rect">
                <a:avLst/>
              </a:pr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2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4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Structured Origination*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76" name=""/>
            <p:cNvSpPr/>
            <p:nvPr/>
          </p:nvSpPr>
          <p:spPr>
            <a:xfrm>
              <a:off x="4772160" y="2192400"/>
              <a:ext cx="0" cy="1699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3476520" y="2362320"/>
              <a:ext cx="0" cy="2109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6143760" y="2362320"/>
              <a:ext cx="0" cy="2109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79" name=""/>
            <p:cNvGrpSpPr/>
            <p:nvPr/>
          </p:nvGrpSpPr>
          <p:grpSpPr>
            <a:xfrm>
              <a:off x="3733920" y="3352680"/>
              <a:ext cx="1143000" cy="550800"/>
              <a:chOff x="3733920" y="3352680"/>
              <a:chExt cx="1143000" cy="550800"/>
            </a:xfrm>
          </p:grpSpPr>
          <p:sp>
            <p:nvSpPr>
              <p:cNvPr id="80" name=""/>
              <p:cNvSpPr/>
              <p:nvPr/>
            </p:nvSpPr>
            <p:spPr>
              <a:xfrm>
                <a:off x="3733920" y="3352680"/>
                <a:ext cx="1140840" cy="550800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a88643"/>
                  </a:gs>
                  <a:gs pos="50000">
                    <a:srgbClr val="ffcc66"/>
                  </a:gs>
                  <a:gs pos="100000">
                    <a:srgbClr val="a88643"/>
                  </a:gs>
                </a:gsLst>
                <a:lin ang="5400000"/>
              </a:gradFill>
              <a:ln w="0">
                <a:noFill/>
              </a:ln>
              <a:effectLst>
                <a:outerShdw dist="71785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" name=""/>
              <p:cNvSpPr/>
              <p:nvPr/>
            </p:nvSpPr>
            <p:spPr>
              <a:xfrm>
                <a:off x="3741480" y="3422160"/>
                <a:ext cx="1135440" cy="4323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pPr algn="ctr">
                  <a:lnSpc>
                    <a:spcPct val="90000"/>
                  </a:lnSpc>
                  <a:spcBef>
                    <a:spcPts val="4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Marc Sabine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90000"/>
                  </a:lnSpc>
                  <a:spcBef>
                    <a:spcPts val="4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Manager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82" name=""/>
            <p:cNvSpPr/>
            <p:nvPr/>
          </p:nvSpPr>
          <p:spPr>
            <a:xfrm>
              <a:off x="3171960" y="3657600"/>
              <a:ext cx="56196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3476520" y="2362320"/>
              <a:ext cx="266724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2181240" y="4648320"/>
              <a:ext cx="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360" rIns="90360" tIns="-44280" bIns="-442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85" name=""/>
            <p:cNvGrpSpPr/>
            <p:nvPr/>
          </p:nvGrpSpPr>
          <p:grpSpPr>
            <a:xfrm>
              <a:off x="1981080" y="3352680"/>
              <a:ext cx="1143000" cy="550800"/>
              <a:chOff x="1981080" y="3352680"/>
              <a:chExt cx="1143000" cy="550800"/>
            </a:xfrm>
          </p:grpSpPr>
          <p:sp>
            <p:nvSpPr>
              <p:cNvPr id="86" name=""/>
              <p:cNvSpPr/>
              <p:nvPr/>
            </p:nvSpPr>
            <p:spPr>
              <a:xfrm>
                <a:off x="1981080" y="3352680"/>
                <a:ext cx="1140840" cy="550800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a88643"/>
                  </a:gs>
                  <a:gs pos="50000">
                    <a:srgbClr val="ffcc66"/>
                  </a:gs>
                  <a:gs pos="100000">
                    <a:srgbClr val="a88643"/>
                  </a:gs>
                </a:gsLst>
                <a:lin ang="5400000"/>
              </a:gradFill>
              <a:ln w="0">
                <a:noFill/>
              </a:ln>
              <a:effectLst>
                <a:outerShdw dist="71785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" name=""/>
              <p:cNvSpPr/>
              <p:nvPr/>
            </p:nvSpPr>
            <p:spPr>
              <a:xfrm>
                <a:off x="1988640" y="3422160"/>
                <a:ext cx="1135440" cy="4323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pPr algn="ctr">
                  <a:lnSpc>
                    <a:spcPct val="90000"/>
                  </a:lnSpc>
                  <a:spcBef>
                    <a:spcPts val="4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Matt Duffy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90000"/>
                  </a:lnSpc>
                  <a:spcBef>
                    <a:spcPts val="4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Manager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88" name=""/>
            <p:cNvSpPr/>
            <p:nvPr/>
          </p:nvSpPr>
          <p:spPr>
            <a:xfrm>
              <a:off x="3505320" y="2971800"/>
              <a:ext cx="0" cy="15238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89" name=""/>
            <p:cNvGrpSpPr/>
            <p:nvPr/>
          </p:nvGrpSpPr>
          <p:grpSpPr>
            <a:xfrm>
              <a:off x="6172200" y="2971800"/>
              <a:ext cx="1295280" cy="1523520"/>
              <a:chOff x="6172200" y="2971800"/>
              <a:chExt cx="1295280" cy="1523520"/>
            </a:xfrm>
          </p:grpSpPr>
          <p:grpSp>
            <p:nvGrpSpPr>
              <p:cNvPr id="90" name=""/>
              <p:cNvGrpSpPr/>
              <p:nvPr/>
            </p:nvGrpSpPr>
            <p:grpSpPr>
              <a:xfrm>
                <a:off x="6324480" y="3214800"/>
                <a:ext cx="1143000" cy="550440"/>
                <a:chOff x="6324480" y="3214800"/>
                <a:chExt cx="1143000" cy="550440"/>
              </a:xfrm>
            </p:grpSpPr>
            <p:sp>
              <p:nvSpPr>
                <p:cNvPr id="91" name=""/>
                <p:cNvSpPr/>
                <p:nvPr/>
              </p:nvSpPr>
              <p:spPr>
                <a:xfrm>
                  <a:off x="6324480" y="3214800"/>
                  <a:ext cx="1140840" cy="550440"/>
                </a:xfrm>
                <a:prstGeom prst="roundRect">
                  <a:avLst>
                    <a:gd name="adj" fmla="val 16667"/>
                  </a:avLst>
                </a:prstGeom>
                <a:gradFill rotWithShape="0">
                  <a:gsLst>
                    <a:gs pos="0">
                      <a:srgbClr val="a88643"/>
                    </a:gs>
                    <a:gs pos="50000">
                      <a:srgbClr val="ffcc66"/>
                    </a:gs>
                    <a:gs pos="100000">
                      <a:srgbClr val="a88643"/>
                    </a:gs>
                  </a:gsLst>
                  <a:lin ang="5400000"/>
                </a:gradFill>
                <a:ln w="0">
                  <a:noFill/>
                </a:ln>
                <a:effectLst>
                  <a:outerShdw dist="71785" dir="2700000" blurRad="0" rotWithShape="0">
                    <a:srgbClr val="000000"/>
                  </a:outerShdw>
                </a:effectLst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92" name=""/>
                <p:cNvSpPr/>
                <p:nvPr/>
              </p:nvSpPr>
              <p:spPr>
                <a:xfrm>
                  <a:off x="6332040" y="3283920"/>
                  <a:ext cx="1135440" cy="43236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spAutoFit/>
                </a:bodyPr>
                <a:p>
                  <a:pPr algn="ctr">
                    <a:lnSpc>
                      <a:spcPct val="90000"/>
                    </a:lnSpc>
                    <a:spcBef>
                      <a:spcPts val="499"/>
                    </a:spcBef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000" strike="noStrike" u="none">
                      <a:solidFill>
                        <a:srgbClr val="000000"/>
                      </a:solidFill>
                      <a:effectLst/>
                      <a:uFillTx/>
                      <a:latin typeface="Arial Narrow"/>
                    </a:rPr>
                    <a:t>Agustin Perez</a:t>
                  </a:r>
                  <a:endParaRPr b="0" lang="en-US" sz="10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  <a:p>
                  <a:pPr algn="ctr">
                    <a:lnSpc>
                      <a:spcPct val="90000"/>
                    </a:lnSpc>
                    <a:spcBef>
                      <a:spcPts val="499"/>
                    </a:spcBef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000" strike="noStrike" u="none">
                      <a:solidFill>
                        <a:srgbClr val="000000"/>
                      </a:solidFill>
                      <a:effectLst/>
                      <a:uFillTx/>
                      <a:latin typeface="Arial Narrow"/>
                    </a:rPr>
                    <a:t>Manager</a:t>
                  </a:r>
                  <a:endParaRPr b="0" lang="en-US" sz="10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93" name=""/>
              <p:cNvGrpSpPr/>
              <p:nvPr/>
            </p:nvGrpSpPr>
            <p:grpSpPr>
              <a:xfrm>
                <a:off x="6324480" y="3944880"/>
                <a:ext cx="1143000" cy="550440"/>
                <a:chOff x="6324480" y="3944880"/>
                <a:chExt cx="1143000" cy="550440"/>
              </a:xfrm>
            </p:grpSpPr>
            <p:sp>
              <p:nvSpPr>
                <p:cNvPr id="94" name=""/>
                <p:cNvSpPr/>
                <p:nvPr/>
              </p:nvSpPr>
              <p:spPr>
                <a:xfrm>
                  <a:off x="6324480" y="3944880"/>
                  <a:ext cx="1140840" cy="550440"/>
                </a:xfrm>
                <a:prstGeom prst="roundRect">
                  <a:avLst>
                    <a:gd name="adj" fmla="val 16667"/>
                  </a:avLst>
                </a:prstGeom>
                <a:gradFill rotWithShape="0">
                  <a:gsLst>
                    <a:gs pos="0">
                      <a:srgbClr val="a88643"/>
                    </a:gs>
                    <a:gs pos="50000">
                      <a:srgbClr val="ffcc66"/>
                    </a:gs>
                    <a:gs pos="100000">
                      <a:srgbClr val="a88643"/>
                    </a:gs>
                  </a:gsLst>
                  <a:lin ang="5400000"/>
                </a:gradFill>
                <a:ln w="0">
                  <a:noFill/>
                </a:ln>
                <a:effectLst>
                  <a:outerShdw dist="71785" dir="2700000" blurRad="0" rotWithShape="0">
                    <a:srgbClr val="000000"/>
                  </a:outerShdw>
                </a:effectLst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95" name=""/>
                <p:cNvSpPr/>
                <p:nvPr/>
              </p:nvSpPr>
              <p:spPr>
                <a:xfrm>
                  <a:off x="6332040" y="4014000"/>
                  <a:ext cx="1135440" cy="43236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spAutoFit/>
                </a:bodyPr>
                <a:p>
                  <a:pPr algn="ctr">
                    <a:lnSpc>
                      <a:spcPct val="90000"/>
                    </a:lnSpc>
                    <a:spcBef>
                      <a:spcPts val="499"/>
                    </a:spcBef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000" strike="noStrike" u="none">
                      <a:solidFill>
                        <a:srgbClr val="000000"/>
                      </a:solidFill>
                      <a:effectLst/>
                      <a:uFillTx/>
                      <a:latin typeface="Arial Narrow"/>
                    </a:rPr>
                    <a:t>Enrique Lenci</a:t>
                  </a:r>
                  <a:endParaRPr b="0" lang="en-US" sz="10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  <a:p>
                  <a:pPr algn="ctr">
                    <a:lnSpc>
                      <a:spcPct val="90000"/>
                    </a:lnSpc>
                    <a:spcBef>
                      <a:spcPts val="499"/>
                    </a:spcBef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000" strike="noStrike" u="none">
                      <a:solidFill>
                        <a:srgbClr val="000000"/>
                      </a:solidFill>
                      <a:effectLst/>
                      <a:uFillTx/>
                      <a:latin typeface="Arial Narrow"/>
                    </a:rPr>
                    <a:t>Associate</a:t>
                  </a:r>
                  <a:endParaRPr b="0" lang="en-US" sz="10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96" name=""/>
              <p:cNvSpPr/>
              <p:nvPr/>
            </p:nvSpPr>
            <p:spPr>
              <a:xfrm>
                <a:off x="6172200" y="2971800"/>
                <a:ext cx="0" cy="1290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" name=""/>
              <p:cNvSpPr/>
              <p:nvPr/>
            </p:nvSpPr>
            <p:spPr>
              <a:xfrm>
                <a:off x="6172200" y="3505320"/>
                <a:ext cx="152280" cy="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" name=""/>
              <p:cNvSpPr/>
              <p:nvPr/>
            </p:nvSpPr>
            <p:spPr>
              <a:xfrm>
                <a:off x="6172200" y="4267080"/>
                <a:ext cx="152280" cy="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99" name=""/>
            <p:cNvGrpSpPr/>
            <p:nvPr/>
          </p:nvGrpSpPr>
          <p:grpSpPr>
            <a:xfrm>
              <a:off x="1981080" y="4245120"/>
              <a:ext cx="1143000" cy="550440"/>
              <a:chOff x="1981080" y="4245120"/>
              <a:chExt cx="1143000" cy="550440"/>
            </a:xfrm>
          </p:grpSpPr>
          <p:sp>
            <p:nvSpPr>
              <p:cNvPr id="100" name=""/>
              <p:cNvSpPr/>
              <p:nvPr/>
            </p:nvSpPr>
            <p:spPr>
              <a:xfrm>
                <a:off x="1981080" y="4245120"/>
                <a:ext cx="1140840" cy="550440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a88643"/>
                  </a:gs>
                  <a:gs pos="50000">
                    <a:srgbClr val="ffcc66"/>
                  </a:gs>
                  <a:gs pos="100000">
                    <a:srgbClr val="a88643"/>
                  </a:gs>
                </a:gsLst>
                <a:lin ang="5400000"/>
              </a:gradFill>
              <a:ln w="0">
                <a:noFill/>
              </a:ln>
              <a:effectLst>
                <a:outerShdw dist="71785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" name=""/>
              <p:cNvSpPr/>
              <p:nvPr/>
            </p:nvSpPr>
            <p:spPr>
              <a:xfrm>
                <a:off x="1988640" y="4314240"/>
                <a:ext cx="1135440" cy="4323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pPr algn="ctr">
                  <a:lnSpc>
                    <a:spcPct val="90000"/>
                  </a:lnSpc>
                  <a:spcBef>
                    <a:spcPts val="4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Victor Gonzalez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90000"/>
                  </a:lnSpc>
                  <a:spcBef>
                    <a:spcPts val="4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Associate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02" name=""/>
            <p:cNvSpPr/>
            <p:nvPr/>
          </p:nvSpPr>
          <p:spPr>
            <a:xfrm>
              <a:off x="3124080" y="4495680"/>
              <a:ext cx="38124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1218960" y="151920"/>
            <a:ext cx="6629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Proposal 2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4" name=""/>
          <p:cNvGrpSpPr/>
          <p:nvPr/>
        </p:nvGrpSpPr>
        <p:grpSpPr>
          <a:xfrm>
            <a:off x="762120" y="5789520"/>
            <a:ext cx="2133360" cy="611280"/>
            <a:chOff x="762120" y="5789520"/>
            <a:chExt cx="2133360" cy="611280"/>
          </a:xfrm>
        </p:grpSpPr>
        <p:sp>
          <p:nvSpPr>
            <p:cNvPr id="105" name=""/>
            <p:cNvSpPr/>
            <p:nvPr/>
          </p:nvSpPr>
          <p:spPr>
            <a:xfrm>
              <a:off x="762120" y="5789520"/>
              <a:ext cx="2133360" cy="611280"/>
            </a:xfrm>
            <a:prstGeom prst="rect">
              <a:avLst/>
            </a:prstGeom>
            <a:solidFill>
              <a:srgbClr val="b2b2b2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838080" y="5830920"/>
              <a:ext cx="1981440" cy="440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* Managed by Steve Irvin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** Managed by Jaime Williams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7" name=""/>
          <p:cNvSpPr/>
          <p:nvPr/>
        </p:nvSpPr>
        <p:spPr>
          <a:xfrm>
            <a:off x="6781680" y="5484960"/>
            <a:ext cx="1676520" cy="85284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sng">
                <a:solidFill>
                  <a:srgbClr val="000000"/>
                </a:solidFill>
                <a:effectLst/>
                <a:uFillTx/>
                <a:latin typeface="B Frutiger Bold"/>
              </a:rPr>
              <a:t>Color Code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B Frutiger Bold"/>
              </a:rPr>
              <a:t>: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B Frutiger Bold"/>
              </a:rPr>
              <a:t>Gold:  Monterrey Office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B Frutiger Bold"/>
              </a:rPr>
              <a:t>Green:  Mexico City Office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B Frutiger Bold"/>
              </a:rPr>
              <a:t>Blue:  Houston Office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8" name=""/>
          <p:cNvGrpSpPr/>
          <p:nvPr/>
        </p:nvGrpSpPr>
        <p:grpSpPr>
          <a:xfrm>
            <a:off x="1752480" y="1519200"/>
            <a:ext cx="5715000" cy="3440520"/>
            <a:chOff x="1752480" y="1519200"/>
            <a:chExt cx="5715000" cy="3440520"/>
          </a:xfrm>
        </p:grpSpPr>
        <p:grpSp>
          <p:nvGrpSpPr>
            <p:cNvPr id="109" name=""/>
            <p:cNvGrpSpPr/>
            <p:nvPr/>
          </p:nvGrpSpPr>
          <p:grpSpPr>
            <a:xfrm>
              <a:off x="1752480" y="1523880"/>
              <a:ext cx="1184400" cy="641520"/>
              <a:chOff x="1752480" y="1523880"/>
              <a:chExt cx="1184400" cy="641520"/>
            </a:xfrm>
          </p:grpSpPr>
          <p:sp>
            <p:nvSpPr>
              <p:cNvPr id="110" name=""/>
              <p:cNvSpPr/>
              <p:nvPr/>
            </p:nvSpPr>
            <p:spPr>
              <a:xfrm>
                <a:off x="1752480" y="1523880"/>
                <a:ext cx="1184400" cy="641520"/>
              </a:xfrm>
              <a:prstGeom prst="roundRect">
                <a:avLst>
                  <a:gd name="adj" fmla="val 16667"/>
                </a:avLst>
              </a:prstGeom>
              <a:solidFill>
                <a:srgbClr val="00cc99"/>
              </a:solidFill>
              <a:ln w="0">
                <a:noFill/>
              </a:ln>
              <a:effectLst>
                <a:outerShdw dist="71785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" name=""/>
              <p:cNvSpPr/>
              <p:nvPr/>
            </p:nvSpPr>
            <p:spPr>
              <a:xfrm>
                <a:off x="1781280" y="1603800"/>
                <a:ext cx="1122840" cy="459720"/>
              </a:xfrm>
              <a:prstGeom prst="rect">
                <a:avLst/>
              </a:prstGeom>
              <a:solidFill>
                <a:srgbClr val="00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pPr algn="ctr">
                  <a:lnSpc>
                    <a:spcPct val="12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Jaime Alatorre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2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Chairman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12" name=""/>
            <p:cNvSpPr/>
            <p:nvPr/>
          </p:nvSpPr>
          <p:spPr>
            <a:xfrm>
              <a:off x="2028960" y="4495680"/>
              <a:ext cx="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360" rIns="90360" tIns="-44280" bIns="-442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cxnSp>
          <p:nvCxnSpPr>
            <p:cNvPr id="113" name=""/>
            <p:cNvCxnSpPr/>
            <p:nvPr/>
          </p:nvCxnSpPr>
          <p:spPr>
            <a:xfrm>
              <a:off x="2028600" y="4959000"/>
              <a:ext cx="1080" cy="1080"/>
            </a:xfrm>
            <a:prstGeom prst="straightConnector1">
              <a:avLst/>
            </a:prstGeom>
            <a:ln w="12600">
              <a:solidFill>
                <a:srgbClr val="000000"/>
              </a:solidFill>
              <a:miter/>
            </a:ln>
          </p:spPr>
        </p:cxnSp>
        <p:sp>
          <p:nvSpPr>
            <p:cNvPr id="114" name=""/>
            <p:cNvSpPr/>
            <p:nvPr/>
          </p:nvSpPr>
          <p:spPr>
            <a:xfrm>
              <a:off x="4083120" y="1519200"/>
              <a:ext cx="1565280" cy="641520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a88643"/>
                </a:gs>
                <a:gs pos="50000">
                  <a:srgbClr val="ffcc66"/>
                </a:gs>
                <a:gs pos="100000">
                  <a:srgbClr val="a88643"/>
                </a:gs>
              </a:gsLst>
              <a:lin ang="5400000"/>
            </a:gradFill>
            <a:ln w="0">
              <a:noFill/>
            </a:ln>
            <a:effectLst>
              <a:outerShdw dist="71785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4108320" y="1599120"/>
              <a:ext cx="148428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lnSpc>
                  <a:spcPct val="12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Jaime Williams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2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President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5000760" y="2590920"/>
              <a:ext cx="2384280" cy="380880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ffffff"/>
                </a:gs>
                <a:gs pos="50000">
                  <a:srgbClr val="fefefe"/>
                </a:gs>
                <a:gs pos="100000">
                  <a:srgbClr val="ffffff"/>
                </a:gs>
              </a:gsLst>
              <a:lin ang="5400000"/>
            </a:gradFill>
            <a:ln w="0">
              <a:noFill/>
            </a:ln>
            <a:effectLst>
              <a:outerShdw dist="71785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5021280" y="2572200"/>
              <a:ext cx="2370240" cy="349920"/>
            </a:xfrm>
            <a:prstGeom prst="rect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lnSpc>
                  <a:spcPct val="12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Risk Management**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18" name=""/>
            <p:cNvGrpSpPr/>
            <p:nvPr/>
          </p:nvGrpSpPr>
          <p:grpSpPr>
            <a:xfrm>
              <a:off x="2214720" y="2573280"/>
              <a:ext cx="2404800" cy="380880"/>
              <a:chOff x="2214720" y="2573280"/>
              <a:chExt cx="2404800" cy="380880"/>
            </a:xfrm>
          </p:grpSpPr>
          <p:sp>
            <p:nvSpPr>
              <p:cNvPr id="119" name=""/>
              <p:cNvSpPr/>
              <p:nvPr/>
            </p:nvSpPr>
            <p:spPr>
              <a:xfrm>
                <a:off x="2214720" y="2573280"/>
                <a:ext cx="2384280" cy="380880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ffffff"/>
                  </a:gs>
                  <a:gs pos="50000">
                    <a:srgbClr val="fefefe"/>
                  </a:gs>
                  <a:gs pos="100000">
                    <a:srgbClr val="ffffff"/>
                  </a:gs>
                </a:gsLst>
                <a:lin ang="5400000"/>
              </a:gradFill>
              <a:ln w="0">
                <a:noFill/>
              </a:ln>
              <a:effectLst>
                <a:outerShdw dist="71785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2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" name=""/>
              <p:cNvSpPr/>
              <p:nvPr/>
            </p:nvSpPr>
            <p:spPr>
              <a:xfrm>
                <a:off x="2249640" y="2581200"/>
                <a:ext cx="2369880" cy="347040"/>
              </a:xfrm>
              <a:prstGeom prst="rect">
                <a:avLst/>
              </a:pr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2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4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Structured Origination*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21" name=""/>
            <p:cNvSpPr/>
            <p:nvPr/>
          </p:nvSpPr>
          <p:spPr>
            <a:xfrm>
              <a:off x="4772160" y="2192400"/>
              <a:ext cx="0" cy="1699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3476520" y="2362320"/>
              <a:ext cx="0" cy="2109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6143760" y="2362320"/>
              <a:ext cx="0" cy="2109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24" name=""/>
            <p:cNvGrpSpPr/>
            <p:nvPr/>
          </p:nvGrpSpPr>
          <p:grpSpPr>
            <a:xfrm>
              <a:off x="2028960" y="3352680"/>
              <a:ext cx="1143000" cy="550800"/>
              <a:chOff x="2028960" y="3352680"/>
              <a:chExt cx="1143000" cy="550800"/>
            </a:xfrm>
          </p:grpSpPr>
          <p:sp>
            <p:nvSpPr>
              <p:cNvPr id="125" name=""/>
              <p:cNvSpPr/>
              <p:nvPr/>
            </p:nvSpPr>
            <p:spPr>
              <a:xfrm>
                <a:off x="2028960" y="3352680"/>
                <a:ext cx="1140840" cy="550800"/>
              </a:xfrm>
              <a:prstGeom prst="roundRect">
                <a:avLst>
                  <a:gd name="adj" fmla="val 16667"/>
                </a:avLst>
              </a:prstGeom>
              <a:solidFill>
                <a:srgbClr val="ccccff"/>
              </a:solidFill>
              <a:ln w="0">
                <a:noFill/>
              </a:ln>
              <a:effectLst>
                <a:outerShdw dist="71785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" name=""/>
              <p:cNvSpPr/>
              <p:nvPr/>
            </p:nvSpPr>
            <p:spPr>
              <a:xfrm>
                <a:off x="2036520" y="3422160"/>
                <a:ext cx="1135440" cy="432360"/>
              </a:xfrm>
              <a:prstGeom prst="rect">
                <a:avLst/>
              </a:prstGeom>
              <a:solidFill>
                <a:srgbClr val="cccc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pPr algn="ctr">
                  <a:lnSpc>
                    <a:spcPct val="90000"/>
                  </a:lnSpc>
                  <a:spcBef>
                    <a:spcPts val="4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Steve Irvin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90000"/>
                  </a:lnSpc>
                  <a:spcBef>
                    <a:spcPts val="4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Director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27" name=""/>
            <p:cNvGrpSpPr/>
            <p:nvPr/>
          </p:nvGrpSpPr>
          <p:grpSpPr>
            <a:xfrm>
              <a:off x="2028960" y="4249800"/>
              <a:ext cx="1143000" cy="550440"/>
              <a:chOff x="2028960" y="4249800"/>
              <a:chExt cx="1143000" cy="550440"/>
            </a:xfrm>
          </p:grpSpPr>
          <p:sp>
            <p:nvSpPr>
              <p:cNvPr id="128" name=""/>
              <p:cNvSpPr/>
              <p:nvPr/>
            </p:nvSpPr>
            <p:spPr>
              <a:xfrm>
                <a:off x="2028960" y="4249800"/>
                <a:ext cx="1140840" cy="550440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a88643"/>
                  </a:gs>
                  <a:gs pos="50000">
                    <a:srgbClr val="ffcc66"/>
                  </a:gs>
                  <a:gs pos="100000">
                    <a:srgbClr val="a88643"/>
                  </a:gs>
                </a:gsLst>
                <a:lin ang="5400000"/>
              </a:gradFill>
              <a:ln w="0">
                <a:noFill/>
              </a:ln>
              <a:effectLst>
                <a:outerShdw dist="71785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" name=""/>
              <p:cNvSpPr/>
              <p:nvPr/>
            </p:nvSpPr>
            <p:spPr>
              <a:xfrm>
                <a:off x="2036520" y="4318920"/>
                <a:ext cx="1135440" cy="4323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pPr algn="ctr">
                  <a:lnSpc>
                    <a:spcPct val="90000"/>
                  </a:lnSpc>
                  <a:spcBef>
                    <a:spcPts val="4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Marc Sabine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90000"/>
                  </a:lnSpc>
                  <a:spcBef>
                    <a:spcPts val="4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Manager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30" name=""/>
            <p:cNvGrpSpPr/>
            <p:nvPr/>
          </p:nvGrpSpPr>
          <p:grpSpPr>
            <a:xfrm>
              <a:off x="6324480" y="3335400"/>
              <a:ext cx="1143000" cy="550440"/>
              <a:chOff x="6324480" y="3335400"/>
              <a:chExt cx="1143000" cy="550440"/>
            </a:xfrm>
          </p:grpSpPr>
          <p:sp>
            <p:nvSpPr>
              <p:cNvPr id="131" name=""/>
              <p:cNvSpPr/>
              <p:nvPr/>
            </p:nvSpPr>
            <p:spPr>
              <a:xfrm>
                <a:off x="6324480" y="3335400"/>
                <a:ext cx="1140840" cy="550440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a88643"/>
                  </a:gs>
                  <a:gs pos="50000">
                    <a:srgbClr val="ffcc66"/>
                  </a:gs>
                  <a:gs pos="100000">
                    <a:srgbClr val="a88643"/>
                  </a:gs>
                </a:gsLst>
                <a:lin ang="5400000"/>
              </a:gradFill>
              <a:ln w="0">
                <a:noFill/>
              </a:ln>
              <a:effectLst>
                <a:outerShdw dist="71785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" name=""/>
              <p:cNvSpPr/>
              <p:nvPr/>
            </p:nvSpPr>
            <p:spPr>
              <a:xfrm>
                <a:off x="6332040" y="3404520"/>
                <a:ext cx="1135440" cy="4323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pPr algn="ctr">
                  <a:lnSpc>
                    <a:spcPct val="90000"/>
                  </a:lnSpc>
                  <a:spcBef>
                    <a:spcPts val="4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Agustin Perez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90000"/>
                  </a:lnSpc>
                  <a:spcBef>
                    <a:spcPts val="4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Manager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33" name=""/>
            <p:cNvSpPr/>
            <p:nvPr/>
          </p:nvSpPr>
          <p:spPr>
            <a:xfrm>
              <a:off x="3171960" y="3657600"/>
              <a:ext cx="53316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" name=""/>
            <p:cNvSpPr/>
            <p:nvPr/>
          </p:nvSpPr>
          <p:spPr>
            <a:xfrm>
              <a:off x="3476520" y="2362320"/>
              <a:ext cx="266724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" name=""/>
            <p:cNvSpPr/>
            <p:nvPr/>
          </p:nvSpPr>
          <p:spPr>
            <a:xfrm>
              <a:off x="2181240" y="4648320"/>
              <a:ext cx="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360" rIns="90360" tIns="-44280" bIns="-442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36" name=""/>
            <p:cNvGrpSpPr/>
            <p:nvPr/>
          </p:nvGrpSpPr>
          <p:grpSpPr>
            <a:xfrm>
              <a:off x="3705120" y="3352680"/>
              <a:ext cx="1143000" cy="550800"/>
              <a:chOff x="3705120" y="3352680"/>
              <a:chExt cx="1143000" cy="550800"/>
            </a:xfrm>
          </p:grpSpPr>
          <p:sp>
            <p:nvSpPr>
              <p:cNvPr id="137" name=""/>
              <p:cNvSpPr/>
              <p:nvPr/>
            </p:nvSpPr>
            <p:spPr>
              <a:xfrm>
                <a:off x="3705120" y="3352680"/>
                <a:ext cx="1140840" cy="550800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a88643"/>
                  </a:gs>
                  <a:gs pos="50000">
                    <a:srgbClr val="ffcc66"/>
                  </a:gs>
                  <a:gs pos="100000">
                    <a:srgbClr val="a88643"/>
                  </a:gs>
                </a:gsLst>
                <a:lin ang="5400000"/>
              </a:gradFill>
              <a:ln w="0">
                <a:noFill/>
              </a:ln>
              <a:effectLst>
                <a:outerShdw dist="71785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" name=""/>
              <p:cNvSpPr/>
              <p:nvPr/>
            </p:nvSpPr>
            <p:spPr>
              <a:xfrm>
                <a:off x="3712680" y="3422160"/>
                <a:ext cx="1135440" cy="4323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pPr algn="ctr">
                  <a:lnSpc>
                    <a:spcPct val="90000"/>
                  </a:lnSpc>
                  <a:spcBef>
                    <a:spcPts val="4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Matt Duffy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90000"/>
                  </a:lnSpc>
                  <a:spcBef>
                    <a:spcPts val="4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Manager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39" name=""/>
            <p:cNvSpPr/>
            <p:nvPr/>
          </p:nvSpPr>
          <p:spPr>
            <a:xfrm>
              <a:off x="3476520" y="2971800"/>
              <a:ext cx="0" cy="15238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40" name=""/>
            <p:cNvGrpSpPr/>
            <p:nvPr/>
          </p:nvGrpSpPr>
          <p:grpSpPr>
            <a:xfrm>
              <a:off x="6324480" y="4114800"/>
              <a:ext cx="1143000" cy="550440"/>
              <a:chOff x="6324480" y="4114800"/>
              <a:chExt cx="1143000" cy="550440"/>
            </a:xfrm>
          </p:grpSpPr>
          <p:sp>
            <p:nvSpPr>
              <p:cNvPr id="141" name=""/>
              <p:cNvSpPr/>
              <p:nvPr/>
            </p:nvSpPr>
            <p:spPr>
              <a:xfrm>
                <a:off x="6324480" y="4114800"/>
                <a:ext cx="1140840" cy="550440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a88643"/>
                  </a:gs>
                  <a:gs pos="50000">
                    <a:srgbClr val="ffcc66"/>
                  </a:gs>
                  <a:gs pos="100000">
                    <a:srgbClr val="a88643"/>
                  </a:gs>
                </a:gsLst>
                <a:lin ang="5400000"/>
              </a:gradFill>
              <a:ln w="0">
                <a:noFill/>
              </a:ln>
              <a:effectLst>
                <a:outerShdw dist="71785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" name=""/>
              <p:cNvSpPr/>
              <p:nvPr/>
            </p:nvSpPr>
            <p:spPr>
              <a:xfrm>
                <a:off x="6332040" y="4183920"/>
                <a:ext cx="1135440" cy="4323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pPr algn="ctr">
                  <a:lnSpc>
                    <a:spcPct val="90000"/>
                  </a:lnSpc>
                  <a:spcBef>
                    <a:spcPts val="4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Enrique Lenci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90000"/>
                  </a:lnSpc>
                  <a:spcBef>
                    <a:spcPts val="4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Associate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43" name=""/>
            <p:cNvGrpSpPr/>
            <p:nvPr/>
          </p:nvGrpSpPr>
          <p:grpSpPr>
            <a:xfrm>
              <a:off x="6172200" y="2971800"/>
              <a:ext cx="152280" cy="1295280"/>
              <a:chOff x="6172200" y="2971800"/>
              <a:chExt cx="152280" cy="1295280"/>
            </a:xfrm>
          </p:grpSpPr>
          <p:sp>
            <p:nvSpPr>
              <p:cNvPr id="144" name=""/>
              <p:cNvSpPr/>
              <p:nvPr/>
            </p:nvSpPr>
            <p:spPr>
              <a:xfrm>
                <a:off x="6172200" y="2971800"/>
                <a:ext cx="0" cy="1290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5" name=""/>
              <p:cNvSpPr/>
              <p:nvPr/>
            </p:nvSpPr>
            <p:spPr>
              <a:xfrm>
                <a:off x="6172200" y="3505320"/>
                <a:ext cx="152280" cy="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6" name=""/>
              <p:cNvSpPr/>
              <p:nvPr/>
            </p:nvSpPr>
            <p:spPr>
              <a:xfrm>
                <a:off x="6172200" y="4267080"/>
                <a:ext cx="152280" cy="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47" name=""/>
            <p:cNvGrpSpPr/>
            <p:nvPr/>
          </p:nvGrpSpPr>
          <p:grpSpPr>
            <a:xfrm>
              <a:off x="3705120" y="4245120"/>
              <a:ext cx="1143000" cy="550440"/>
              <a:chOff x="3705120" y="4245120"/>
              <a:chExt cx="1143000" cy="550440"/>
            </a:xfrm>
          </p:grpSpPr>
          <p:sp>
            <p:nvSpPr>
              <p:cNvPr id="148" name=""/>
              <p:cNvSpPr/>
              <p:nvPr/>
            </p:nvSpPr>
            <p:spPr>
              <a:xfrm>
                <a:off x="3705120" y="4245120"/>
                <a:ext cx="1140840" cy="550440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a88643"/>
                  </a:gs>
                  <a:gs pos="50000">
                    <a:srgbClr val="ffcc66"/>
                  </a:gs>
                  <a:gs pos="100000">
                    <a:srgbClr val="a88643"/>
                  </a:gs>
                </a:gsLst>
                <a:lin ang="5400000"/>
              </a:gradFill>
              <a:ln w="0">
                <a:noFill/>
              </a:ln>
              <a:effectLst>
                <a:outerShdw dist="71785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" name=""/>
              <p:cNvSpPr/>
              <p:nvPr/>
            </p:nvSpPr>
            <p:spPr>
              <a:xfrm>
                <a:off x="3712680" y="4314240"/>
                <a:ext cx="1135440" cy="4323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pPr algn="ctr">
                  <a:lnSpc>
                    <a:spcPct val="90000"/>
                  </a:lnSpc>
                  <a:spcBef>
                    <a:spcPts val="4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Victor Gonzalez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90000"/>
                  </a:lnSpc>
                  <a:spcBef>
                    <a:spcPts val="4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Associate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50" name=""/>
            <p:cNvSpPr/>
            <p:nvPr/>
          </p:nvSpPr>
          <p:spPr>
            <a:xfrm>
              <a:off x="3171960" y="4491000"/>
              <a:ext cx="53316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1999-05-07T18:14:46Z</dcterms:created>
  <dc:creator>myzagui</dc:creator>
  <dc:description/>
  <dc:language>en-US</dc:language>
  <cp:lastModifiedBy>myzagui</cp:lastModifiedBy>
  <cp:lastPrinted>1999-06-13T15:22:52Z</cp:lastPrinted>
  <dcterms:modified xsi:type="dcterms:W3CDTF">2001-05-16T21:26:46Z</dcterms:modified>
  <cp:revision>27</cp:revision>
  <dc:subject/>
  <dc:title>Enron de Mexico Organization Chart</dc:title>
</cp:coreProperties>
</file>