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_rels/presentation.xml.rels" ContentType="application/vnd.openxmlformats-package.relationships+xml"/>
  <Override PartName="/ppt/media/image13.wmf" ContentType="image/x-wmf"/>
  <Override PartName="/ppt/media/image4.wmf" ContentType="image/x-wmf"/>
  <Override PartName="/ppt/media/image9.wmf" ContentType="image/x-wmf"/>
  <Override PartName="/ppt/media/image18.wmf" ContentType="image/x-wmf"/>
  <Override PartName="/ppt/media/image20.wmf" ContentType="image/x-wmf"/>
  <Override PartName="/ppt/media/image12.wmf" ContentType="image/x-wmf"/>
  <Override PartName="/ppt/media/image8.wmf" ContentType="image/x-wmf"/>
  <Override PartName="/ppt/media/image17.wmf" ContentType="image/x-wmf"/>
  <Override PartName="/ppt/media/image11.wmf" ContentType="image/x-wmf"/>
  <Override PartName="/ppt/media/image7.wmf" ContentType="image/x-wmf"/>
  <Override PartName="/ppt/media/image16.wmf" ContentType="image/x-wmf"/>
  <Override PartName="/ppt/media/image10.wmf" ContentType="image/x-wmf"/>
  <Override PartName="/ppt/media/image26.wmf" ContentType="image/x-wmf"/>
  <Override PartName="/ppt/media/image25.wmf" ContentType="image/x-wmf"/>
  <Override PartName="/ppt/media/image24.wmf" ContentType="image/x-wmf"/>
  <Override PartName="/ppt/media/image23.wmf" ContentType="image/x-wmf"/>
  <Override PartName="/ppt/media/image22.wmf" ContentType="image/x-wmf"/>
  <Override PartName="/ppt/media/image14.wmf" ContentType="image/x-wmf"/>
  <Override PartName="/ppt/media/image5.wmf" ContentType="image/x-wmf"/>
  <Override PartName="/ppt/media/image21.wmf" ContentType="image/x-wmf"/>
  <Override PartName="/ppt/media/image19.wmf" ContentType="image/x-wmf"/>
  <Override PartName="/ppt/media/image3.png" ContentType="image/png"/>
  <Override PartName="/ppt/media/image1.png" ContentType="image/png"/>
  <Override PartName="/ppt/media/image2.png" ContentType="image/png"/>
  <Override PartName="/ppt/media/image6.wmf" ContentType="image/x-wmf"/>
  <Override PartName="/ppt/media/image15.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xlsx" ContentType="application/vnd.openxmlformats-officedocument.spreadsheetml.sheet"/>
  <Override PartName="/ppt/embeddings/oleObject1.docx" ContentType="application/vnd.openxmlformats-officedocument.wordprocessingml.document"/>
  <Override PartName="/ppt/embeddings/oleObject1.bin" ContentType="application/vnd.openxmlformats-officedocument.oleObject"/>
  <Override PartName="/ppt/slides/_rels/slide22.xml.rels" ContentType="application/vnd.openxmlformats-package.relationships+xml"/>
  <Override PartName="/ppt/slides/_rels/slide59.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37.xml.rels" ContentType="application/vnd.openxmlformats-package.relationships+xml"/>
  <Override PartName="/ppt/slides/_rels/slide56.xml.rels" ContentType="application/vnd.openxmlformats-package.relationships+xml"/>
  <Override PartName="/ppt/slides/_rels/slide2.xml.rels" ContentType="application/vnd.openxmlformats-package.relationships+xml"/>
  <Override PartName="/ppt/slides/_rels/slide44.xml.rels" ContentType="application/vnd.openxmlformats-package.relationships+xml"/>
  <Override PartName="/ppt/slides/_rels/slide55.xml.rels" ContentType="application/vnd.openxmlformats-package.relationships+xml"/>
  <Override PartName="/ppt/slides/_rels/slide1.xml.rels" ContentType="application/vnd.openxmlformats-package.relationships+xml"/>
  <Override PartName="/ppt/slides/_rels/slide43.xml.rels" ContentType="application/vnd.openxmlformats-package.relationships+xml"/>
  <Override PartName="/ppt/slides/_rels/slide54.xml.rels" ContentType="application/vnd.openxmlformats-package.relationships+xml"/>
  <Override PartName="/ppt/slides/_rels/slide42.xml.rels" ContentType="application/vnd.openxmlformats-package.relationships+xml"/>
  <Override PartName="/ppt/slides/_rels/slide53.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52.xml.rels" ContentType="application/vnd.openxmlformats-package.relationships+xml"/>
  <Override PartName="/ppt/slides/_rels/slide38.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5.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2.xml.rels" ContentType="application/vnd.openxmlformats-package.relationships+xml"/>
  <Override PartName="/ppt/slides/_rels/slide49.xml.rels" ContentType="application/vnd.openxmlformats-package.relationships+xml"/>
  <Override PartName="/ppt/slides/_rels/slide51.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9.xml.rels" ContentType="application/vnd.openxmlformats-package.relationships+xml"/>
  <Override PartName="/ppt/slides/_rels/slide11.xml.rels" ContentType="application/vnd.openxmlformats-package.relationships+xml"/>
  <Override PartName="/ppt/slides/_rels/slide48.xml.rels" ContentType="application/vnd.openxmlformats-package.relationships+xml"/>
  <Override PartName="/ppt/slides/_rels/slide50.xml.rels" ContentType="application/vnd.openxmlformats-package.relationships+xml"/>
  <Override PartName="/ppt/slides/_rels/slide13.xml.rels" ContentType="application/vnd.openxmlformats-package.relationships+xml"/>
  <Override PartName="/ppt/slides/_rels/slide4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57.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58.xml.rels" ContentType="application/vnd.openxmlformats-package.relationships+xml"/>
  <Override PartName="/ppt/slides/slide22.xml" ContentType="application/vnd.openxmlformats-officedocument.presentationml.slide+xml"/>
  <Override PartName="/ppt/slides/slide59.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56.xml" ContentType="application/vnd.openxmlformats-officedocument.presentationml.slide+xml"/>
  <Override PartName="/ppt/slides/slide44.xml" ContentType="application/vnd.openxmlformats-officedocument.presentationml.slide+xml"/>
  <Override PartName="/ppt/slides/slide55.xml" ContentType="application/vnd.openxmlformats-officedocument.presentationml.slide+xml"/>
  <Override PartName="/ppt/slides/slide43.xml" ContentType="application/vnd.openxmlformats-officedocument.presentationml.slide+xml"/>
  <Override PartName="/ppt/slides/slide54.xml" ContentType="application/vnd.openxmlformats-officedocument.presentationml.slide+xml"/>
  <Override PartName="/ppt/slides/slide42.xml" ContentType="application/vnd.openxmlformats-officedocument.presentationml.slide+xml"/>
  <Override PartName="/ppt/slides/slide53.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52.xml" ContentType="application/vnd.openxmlformats-officedocument.presentationml.slide+xml"/>
  <Override PartName="/ppt/slides/slide38.xml" ContentType="application/vnd.openxmlformats-officedocument.presentationml.slide+xml"/>
  <Override PartName="/ppt/slides/slide40.xml" ContentType="application/vnd.openxmlformats-officedocument.presentationml.slide+xml"/>
  <Override PartName="/ppt/slides/slide51.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45.xml" ContentType="application/vnd.openxmlformats-officedocument.presentationml.slide+xml"/>
  <Override PartName="/ppt/slides/slide19.xml" ContentType="application/vnd.openxmlformats-officedocument.presentationml.slide+xml"/>
  <Override PartName="/ppt/slides/slide58.xml" ContentType="application/vnd.openxmlformats-officedocument.presentationml.slide+xml"/>
  <Override PartName="/ppt/slides/slide21.xml" ContentType="application/vnd.openxmlformats-officedocument.presentationml.slide+xml"/>
  <Override PartName="/ppt/slides/slide49.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7.xml" ContentType="application/vnd.openxmlformats-officedocument.presentationml.slide+xml"/>
  <Override PartName="/ppt/slides/slide20.xml" ContentType="application/vnd.openxmlformats-officedocument.presentationml.slide+xml"/>
  <Override PartName="/ppt/slides/slide48.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4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4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Slides/_rels/notesSlide51.xml.rels" ContentType="application/vnd.openxmlformats-package.relationships+xml"/>
  <Override PartName="/ppt/notesSlides/notesSlide5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 id="312" r:id="rId60"/>
    <p:sldId id="313" r:id="rId61"/>
    <p:sldId id="314" r:id="rId62"/>
  </p:sldIdLst>
  <p:sldSz cx="10058400" cy="7772400"/>
  <p:notesSz cx="7008813"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slide" Target="slides/slide46.xml"/><Relationship Id="rId50" Type="http://schemas.openxmlformats.org/officeDocument/2006/relationships/slide" Target="slides/slide47.xml"/><Relationship Id="rId51" Type="http://schemas.openxmlformats.org/officeDocument/2006/relationships/slide" Target="slides/slide48.xml"/><Relationship Id="rId52" Type="http://schemas.openxmlformats.org/officeDocument/2006/relationships/slide" Target="slides/slide49.xml"/><Relationship Id="rId53" Type="http://schemas.openxmlformats.org/officeDocument/2006/relationships/slide" Target="slides/slide50.xml"/><Relationship Id="rId54" Type="http://schemas.openxmlformats.org/officeDocument/2006/relationships/slide" Target="slides/slide51.xml"/><Relationship Id="rId55" Type="http://schemas.openxmlformats.org/officeDocument/2006/relationships/slide" Target="slides/slide52.xml"/><Relationship Id="rId56" Type="http://schemas.openxmlformats.org/officeDocument/2006/relationships/slide" Target="slides/slide53.xml"/><Relationship Id="rId57" Type="http://schemas.openxmlformats.org/officeDocument/2006/relationships/slide" Target="slides/slide54.xml"/><Relationship Id="rId58" Type="http://schemas.openxmlformats.org/officeDocument/2006/relationships/slide" Target="slides/slide55.xml"/><Relationship Id="rId59" Type="http://schemas.openxmlformats.org/officeDocument/2006/relationships/slide" Target="slides/slide56.xml"/><Relationship Id="rId60" Type="http://schemas.openxmlformats.org/officeDocument/2006/relationships/slide" Target="slides/slide57.xml"/><Relationship Id="rId61" Type="http://schemas.openxmlformats.org/officeDocument/2006/relationships/slide" Target="slides/slide58.xml"/><Relationship Id="rId62" Type="http://schemas.openxmlformats.org/officeDocument/2006/relationships/slide" Target="slides/slide59.xml"/><Relationship Id="rId63"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 name=""/>
          <p:cNvSpPr/>
          <p:nvPr/>
        </p:nvSpPr>
        <p:spPr>
          <a:xfrm>
            <a:off x="0" y="0"/>
            <a:ext cx="7009200" cy="9295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33" name="PlaceHolder 1"/>
          <p:cNvSpPr>
            <a:spLocks noGrp="1"/>
          </p:cNvSpPr>
          <p:nvPr>
            <p:ph type="hdr"/>
          </p:nvPr>
        </p:nvSpPr>
        <p:spPr>
          <a:xfrm>
            <a:off x="0" y="0"/>
            <a:ext cx="3038400" cy="465120"/>
          </a:xfrm>
          <a:prstGeom prst="rect">
            <a:avLst/>
          </a:prstGeom>
          <a:noFill/>
          <a:ln w="0">
            <a:noFill/>
          </a:ln>
        </p:spPr>
        <p:txBody>
          <a:bodyPr lIns="90000" rIns="90000" tIns="46800" bIns="46800" anchor="t">
            <a:noAutofit/>
          </a:bodyPr>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34" name="PlaceHolder 2"/>
          <p:cNvSpPr>
            <a:spLocks noGrp="1"/>
          </p:cNvSpPr>
          <p:nvPr>
            <p:ph type="dt" idx="14"/>
          </p:nvPr>
        </p:nvSpPr>
        <p:spPr>
          <a:xfrm>
            <a:off x="3971880" y="0"/>
            <a:ext cx="3038400" cy="46512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GB"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35" name="PlaceHolder 3"/>
          <p:cNvSpPr>
            <a:spLocks noGrp="1"/>
          </p:cNvSpPr>
          <p:nvPr>
            <p:ph type="sldImg"/>
          </p:nvPr>
        </p:nvSpPr>
        <p:spPr>
          <a:xfrm>
            <a:off x="1247400" y="696960"/>
            <a:ext cx="4514760" cy="348768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4500" strike="noStrike" u="none">
                <a:solidFill>
                  <a:srgbClr val="6a83b2"/>
                </a:solidFill>
                <a:effectLst/>
                <a:uFillTx/>
                <a:latin typeface="Arial"/>
              </a:rPr>
              <a:t>Click to move the slide</a:t>
            </a:r>
            <a:endParaRPr b="1" lang="en-US" sz="4500" strike="noStrike" u="none">
              <a:solidFill>
                <a:srgbClr val="6a83b2"/>
              </a:solidFill>
              <a:effectLst/>
              <a:uFillTx/>
              <a:latin typeface="Arial"/>
            </a:endParaRPr>
          </a:p>
        </p:txBody>
      </p:sp>
      <p:sp>
        <p:nvSpPr>
          <p:cNvPr id="36" name="PlaceHolder 4"/>
          <p:cNvSpPr>
            <a:spLocks noGrp="1"/>
          </p:cNvSpPr>
          <p:nvPr>
            <p:ph type="body"/>
          </p:nvPr>
        </p:nvSpPr>
        <p:spPr>
          <a:xfrm>
            <a:off x="934560" y="4416120"/>
            <a:ext cx="5140440" cy="418284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37" name="PlaceHolder 5"/>
          <p:cNvSpPr>
            <a:spLocks noGrp="1"/>
          </p:cNvSpPr>
          <p:nvPr>
            <p:ph type="ftr" idx="15"/>
          </p:nvPr>
        </p:nvSpPr>
        <p:spPr>
          <a:xfrm>
            <a:off x="0" y="8831160"/>
            <a:ext cx="3038400" cy="465120"/>
          </a:xfrm>
          <a:prstGeom prst="rect">
            <a:avLst/>
          </a:prstGeom>
          <a:noFill/>
          <a:ln w="0">
            <a:noFill/>
          </a:ln>
        </p:spPr>
        <p:txBody>
          <a:bodyPr lIns="90000" rIns="90000" tIns="46800" bIns="46800" anchor="b">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GB" sz="12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38" name="PlaceHolder 6"/>
          <p:cNvSpPr>
            <a:spLocks noGrp="1"/>
          </p:cNvSpPr>
          <p:nvPr>
            <p:ph type="sldNum" idx="16"/>
          </p:nvPr>
        </p:nvSpPr>
        <p:spPr>
          <a:xfrm>
            <a:off x="3971880" y="8831160"/>
            <a:ext cx="3038400" cy="465120"/>
          </a:xfrm>
          <a:prstGeom prst="rect">
            <a:avLst/>
          </a:prstGeom>
          <a:noFill/>
          <a:ln w="0">
            <a:noFill/>
          </a:ln>
        </p:spPr>
        <p:txBody>
          <a:bodyPr lIns="90000" rIns="90000" tIns="46800" bIns="4680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GB"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318B87E-F57C-4156-8182-676CAABAA9CE}" type="slidenum">
              <a:rPr b="0" lang="en-GB"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51.xml.rels><?xml version="1.0" encoding="UTF-8"?>
<Relationships xmlns="http://schemas.openxmlformats.org/package/2006/relationships"><Relationship Id="rId1" Type="http://schemas.openxmlformats.org/officeDocument/2006/relationships/slide" Target="../slides/slide51.xml"/><Relationship Id="rId2" Type="http://schemas.openxmlformats.org/officeDocument/2006/relationships/notesMaster" Target="../notesMasters/notesMaster1.xml"/>
</Relationships>
</file>

<file path=ppt/notesSlides/notesSlide5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 name="PlaceHolder 1"/>
          <p:cNvSpPr>
            <a:spLocks noGrp="1"/>
          </p:cNvSpPr>
          <p:nvPr>
            <p:ph type="sldImg"/>
          </p:nvPr>
        </p:nvSpPr>
        <p:spPr>
          <a:xfrm>
            <a:off x="1249200" y="696960"/>
            <a:ext cx="4511880" cy="3486240"/>
          </a:xfrm>
          <a:prstGeom prst="rect">
            <a:avLst/>
          </a:prstGeom>
          <a:ln w="0">
            <a:noFill/>
          </a:ln>
        </p:spPr>
      </p:sp>
      <p:sp>
        <p:nvSpPr>
          <p:cNvPr id="249" name="PlaceHolder 2"/>
          <p:cNvSpPr>
            <a:spLocks noGrp="1"/>
          </p:cNvSpPr>
          <p:nvPr>
            <p:ph type="body"/>
          </p:nvPr>
        </p:nvSpPr>
        <p:spPr>
          <a:xfrm>
            <a:off x="934560" y="4416120"/>
            <a:ext cx="5140440" cy="4182840"/>
          </a:xfrm>
          <a:prstGeom prst="rect">
            <a:avLst/>
          </a:prstGeom>
          <a:solidFill>
            <a:srgbClr val="ffffff"/>
          </a:solidFill>
          <a:ln w="9360">
            <a:solidFill>
              <a:srgbClr val="000000"/>
            </a:solidFill>
            <a:miter/>
          </a:ln>
        </p:spPr>
        <p:txBody>
          <a:bodyPr lIns="93240" rIns="93240" tIns="46440" bIns="46440" anchor="t">
            <a:noAutofit/>
          </a:bodyPr>
          <a:p>
            <a:pPr marL="114480" indent="-1144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Recently we communicated to you our intent to offer our top 100 key employees the opportunity to invest $100,000 in Compaq's existing private portfolio. After careful reconsideration we have decided not to pursue this program. While the concept of offering employees the ability to co-invest in Compaq's portfolio has some attractive features, there are a number of issues associated with such a plan with such an approach:</a:t>
            </a:r>
            <a:endParaRPr b="0" lang="en-US" sz="1200" strike="noStrike" u="none">
              <a:solidFill>
                <a:srgbClr val="000000"/>
              </a:solidFill>
              <a:effectLst/>
              <a:uFillTx/>
              <a:latin typeface="Times New Roman"/>
            </a:endParaRPr>
          </a:p>
          <a:p>
            <a:pPr lvl="1" marL="343080" indent="-114480">
              <a:lnSpc>
                <a:spcPct val="100000"/>
              </a:lnSpc>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turnover risk is showing signs of improvement</a:t>
            </a:r>
            <a:endParaRPr b="0" lang="en-US" sz="1200" strike="noStrike" u="none">
              <a:solidFill>
                <a:srgbClr val="000000"/>
              </a:solidFill>
              <a:effectLst/>
              <a:uFillTx/>
              <a:latin typeface="Times New Roman"/>
            </a:endParaRPr>
          </a:p>
          <a:p>
            <a:pPr lvl="1" marL="343080" indent="-114480">
              <a:lnSpc>
                <a:spcPct val="100000"/>
              </a:lnSpc>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inherent conflict of interest between the investment/liquidation strategy (i.e., the company may have an investment objective for a particular security that may not agree with an employee's desire to maximize their returns at a particular time)</a:t>
            </a:r>
            <a:endParaRPr b="0" lang="en-US" sz="1200" strike="noStrike" u="none">
              <a:solidFill>
                <a:srgbClr val="000000"/>
              </a:solidFill>
              <a:effectLst/>
              <a:uFillTx/>
              <a:latin typeface="Times New Roman"/>
            </a:endParaRPr>
          </a:p>
          <a:p>
            <a:pPr lvl="1" marL="343080" indent="-114480">
              <a:lnSpc>
                <a:spcPct val="100000"/>
              </a:lnSpc>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 large portion of the investment gain would be consumed by costs associated with managing the fund (i.e., carried interest to an outside fund manager if one were employed)</a:t>
            </a:r>
            <a:endParaRPr b="0" lang="en-US" sz="1200" strike="noStrike" u="none">
              <a:solidFill>
                <a:srgbClr val="000000"/>
              </a:solidFill>
              <a:effectLst/>
              <a:uFillTx/>
              <a:latin typeface="Times New Roman"/>
            </a:endParaRPr>
          </a:p>
          <a:p>
            <a:pPr lvl="1" marL="343080" indent="-114480">
              <a:lnSpc>
                <a:spcPct val="100000"/>
              </a:lnSpc>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narrow scope/legal complexity (i.e., our ability to offer this to a maximum of 500 employees -- at a time where our retention needs are deeper in the organization, significant legal and administrative complexity are involved in offering this to certain employees outside the U.S. as well as potentially subjecting Compaq employees to tax implications or risks greater than the benefits of the program)</a:t>
            </a:r>
            <a:endParaRPr b="0" lang="en-US" sz="1200" strike="noStrike" u="none">
              <a:solidFill>
                <a:srgbClr val="000000"/>
              </a:solidFill>
              <a:effectLst/>
              <a:uFillTx/>
              <a:latin typeface="Times New Roman"/>
            </a:endParaRPr>
          </a:p>
          <a:p>
            <a:pPr lvl="2" marL="914400" indent="0">
              <a:lnSpc>
                <a:spcPct val="10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2" marL="914400" indent="0">
              <a:lnSpc>
                <a:spcPct val="10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bg>
      <p:bgPr>
        <a:solidFill>
          <a:srgbClr val="ffffff"/>
        </a:solidFill>
      </p:bgPr>
    </p:bg>
    <p:spTree>
      <p:nvGrpSpPr>
        <p:cNvPr id="1" name=""/>
        <p:cNvGrpSpPr/>
        <p:nvPr/>
      </p:nvGrpSpPr>
      <p:grpSpPr>
        <a:xfrm>
          <a:off x="0" y="0"/>
          <a:ext cx="0" cy="0"/>
          <a:chOff x="0" y="0"/>
          <a:chExt cx="0" cy="0"/>
        </a:xfrm>
      </p:grpSpPr>
      <p:pic>
        <p:nvPicPr>
          <p:cNvPr id="0" name="red%20bar%20with%20logo%20text%20bar" descr=""/>
          <p:cNvPicPr/>
          <p:nvPr/>
        </p:nvPicPr>
        <p:blipFill>
          <a:blip r:embed="rId2">
            <a:lum bright="-6000"/>
          </a:blip>
          <a:stretch/>
        </p:blipFill>
        <p:spPr>
          <a:xfrm>
            <a:off x="0" y="0"/>
            <a:ext cx="10058400" cy="733320"/>
          </a:xfrm>
          <a:prstGeom prst="rect">
            <a:avLst/>
          </a:prstGeom>
          <a:noFill/>
          <a:ln w="0">
            <a:noFill/>
          </a:ln>
        </p:spPr>
      </p:pic>
      <p:sp>
        <p:nvSpPr>
          <p:cNvPr id="1"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Click to edit the title text format</a:t>
            </a:r>
            <a:endParaRPr b="1" lang="en-US" sz="3600" strike="noStrike" u="none">
              <a:solidFill>
                <a:srgbClr val="6a83b2"/>
              </a:solidFill>
              <a:effectLst/>
              <a:uFillTx/>
              <a:latin typeface="Arial"/>
            </a:endParaRPr>
          </a:p>
        </p:txBody>
      </p:sp>
      <p:sp>
        <p:nvSpPr>
          <p:cNvPr id="2" name="PlaceHolder 2"/>
          <p:cNvSpPr>
            <a:spLocks noGrp="1"/>
          </p:cNvSpPr>
          <p:nvPr>
            <p:ph type="body"/>
          </p:nvPr>
        </p:nvSpPr>
        <p:spPr>
          <a:xfrm>
            <a:off x="503280" y="2244240"/>
            <a:ext cx="9051840" cy="4837320"/>
          </a:xfrm>
          <a:prstGeom prst="rect">
            <a:avLst/>
          </a:prstGeom>
          <a:noFill/>
          <a:ln w="0">
            <a:noFill/>
          </a:ln>
        </p:spPr>
        <p:txBody>
          <a:bodyPr lIns="101880" rIns="101880" tIns="51120" bIns="51120" anchor="t">
            <a:normAutofit/>
          </a:bodyPr>
          <a:p>
            <a:pPr marL="262080" indent="-26208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Click to edit the outline text format</a:t>
            </a:r>
            <a:endParaRPr b="0" lang="en-US" sz="3100" strike="noStrike" u="none">
              <a:solidFill>
                <a:srgbClr val="000000"/>
              </a:solidFill>
              <a:effectLst/>
              <a:uFillTx/>
              <a:latin typeface="Arial"/>
            </a:endParaRPr>
          </a:p>
          <a:p>
            <a:pPr lvl="1" marL="826920" indent="-317160">
              <a:spcBef>
                <a:spcPts val="774"/>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Second Outline Level</a:t>
            </a:r>
            <a:endParaRPr b="0" lang="en-US" sz="3100" strike="noStrike" u="none">
              <a:solidFill>
                <a:srgbClr val="000000"/>
              </a:solidFill>
              <a:effectLst/>
              <a:uFillTx/>
              <a:latin typeface="Arial"/>
            </a:endParaRPr>
          </a:p>
          <a:p>
            <a:pPr lvl="2" marL="1273320" indent="-25416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Third Outline Level</a:t>
            </a:r>
            <a:endParaRPr b="0" lang="en-US" sz="3100" strike="noStrike" u="none">
              <a:solidFill>
                <a:srgbClr val="000000"/>
              </a:solidFill>
              <a:effectLst/>
              <a:uFillTx/>
              <a:latin typeface="Arial"/>
            </a:endParaRPr>
          </a:p>
          <a:p>
            <a:pPr lvl="3" marL="1782720" indent="-253800">
              <a:spcBef>
                <a:spcPts val="774"/>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Fourth Outline Level</a:t>
            </a:r>
            <a:endParaRPr b="0" lang="en-US" sz="3100" strike="noStrike" u="none">
              <a:solidFill>
                <a:srgbClr val="000000"/>
              </a:solidFill>
              <a:effectLst/>
              <a:uFillTx/>
              <a:latin typeface="Arial"/>
            </a:endParaRPr>
          </a:p>
          <a:p>
            <a:pPr lvl="4" marL="2292480" indent="-25416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Fifth Outline Level</a:t>
            </a:r>
            <a:endParaRPr b="0" lang="en-US" sz="3100" strike="noStrike" u="none">
              <a:solidFill>
                <a:srgbClr val="000000"/>
              </a:solidFill>
              <a:effectLst/>
              <a:uFillTx/>
              <a:latin typeface="Arial"/>
            </a:endParaRPr>
          </a:p>
          <a:p>
            <a:pPr lvl="5" marL="2292480" indent="-254160">
              <a:spcBef>
                <a:spcPts val="774"/>
              </a:spcBef>
              <a:buClr>
                <a:srgbClr val="000000"/>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Sixth Outline Level</a:t>
            </a:r>
            <a:endParaRPr b="0" lang="en-US" sz="3100" strike="noStrike" u="none">
              <a:solidFill>
                <a:srgbClr val="000000"/>
              </a:solidFill>
              <a:effectLst/>
              <a:uFillTx/>
              <a:latin typeface="Arial"/>
            </a:endParaRPr>
          </a:p>
          <a:p>
            <a:pPr lvl="6" marL="2292480" indent="-254160">
              <a:spcBef>
                <a:spcPts val="774"/>
              </a:spcBef>
              <a:buClr>
                <a:srgbClr val="000000"/>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Seventh Outline Level</a:t>
            </a:r>
            <a:endParaRPr b="0" lang="en-US" sz="3100" strike="noStrike" u="none">
              <a:solidFill>
                <a:srgbClr val="000000"/>
              </a:solidFill>
              <a:effectLst/>
              <a:uFillTx/>
              <a:latin typeface="Arial"/>
            </a:endParaRPr>
          </a:p>
        </p:txBody>
      </p:sp>
      <p:sp>
        <p:nvSpPr>
          <p:cNvPr id="3" name="PlaceHolder 3"/>
          <p:cNvSpPr>
            <a:spLocks noGrp="1"/>
          </p:cNvSpPr>
          <p:nvPr>
            <p:ph type="ftr" idx="1"/>
          </p:nvPr>
        </p:nvSpPr>
        <p:spPr>
          <a:xfrm>
            <a:off x="3436920" y="7081560"/>
            <a:ext cx="3184560" cy="517320"/>
          </a:xfrm>
          <a:prstGeom prst="rect">
            <a:avLst/>
          </a:prstGeom>
          <a:noFill/>
          <a:ln w="0">
            <a:noFill/>
          </a:ln>
        </p:spPr>
        <p:txBody>
          <a:bodyPr lIns="101880" rIns="101880" tIns="51120" bIns="51120" anchor="t">
            <a:noAutofit/>
          </a:bodyPr>
          <a:lstStyle>
            <a:lvl1pPr indent="0" algn="ct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600" strike="noStrike" u="none">
                <a:solidFill>
                  <a:srgbClr val="000000"/>
                </a:solidFill>
                <a:effectLst/>
                <a:uFillTx/>
                <a:latin typeface="Times New Roman"/>
              </a:defRPr>
            </a:lvl1pPr>
          </a:lstStyle>
          <a:p>
            <a:pPr indent="0" algn="ct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Times New Roman"/>
              </a:rPr>
              <a:t>&lt;footer&gt;</a:t>
            </a:r>
            <a:endParaRPr b="0" lang="en-US" sz="1600" strike="noStrike" u="none">
              <a:solidFill>
                <a:srgbClr val="000000"/>
              </a:solidFill>
              <a:effectLst/>
              <a:uFillTx/>
              <a:latin typeface="Times New Roman"/>
            </a:endParaRPr>
          </a:p>
        </p:txBody>
      </p:sp>
      <p:sp>
        <p:nvSpPr>
          <p:cNvPr id="4" name="PlaceHolder 4"/>
          <p:cNvSpPr>
            <a:spLocks noGrp="1"/>
          </p:cNvSpPr>
          <p:nvPr>
            <p:ph type="sldNum" idx="2"/>
          </p:nvPr>
        </p:nvSpPr>
        <p:spPr>
          <a:xfrm>
            <a:off x="7209000" y="7081560"/>
            <a:ext cx="2095200" cy="517320"/>
          </a:xfrm>
          <a:prstGeom prst="rect">
            <a:avLst/>
          </a:prstGeom>
          <a:noFill/>
          <a:ln w="0">
            <a:noFill/>
          </a:ln>
        </p:spPr>
        <p:txBody>
          <a:bodyPr lIns="101880" rIns="101880" tIns="51120" bIns="51120" anchor="t">
            <a:noAutofit/>
          </a:bodyPr>
          <a:lstStyle>
            <a:lvl1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600" strike="noStrike" u="none">
                <a:solidFill>
                  <a:srgbClr val="000000"/>
                </a:solidFill>
                <a:effectLst/>
                <a:uFillTx/>
                <a:latin typeface="Times New Roman"/>
              </a:defRPr>
            </a:lvl1pPr>
          </a:lstStyle>
          <a:p>
            <a: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fld id="{2DEB6A61-98BE-4BA2-BD45-61F0FAE4E8F8}" type="slidenum">
              <a:rPr b="0" lang="en-US" sz="1600" strike="noStrike" u="none">
                <a:solidFill>
                  <a:srgbClr val="000000"/>
                </a:solidFill>
                <a:effectLst/>
                <a:uFillTx/>
                <a:latin typeface="Times New Roman"/>
              </a:rPr>
              <a:t>&lt;number&gt;</a:t>
            </a:fld>
            <a:endParaRPr b="0" lang="en-US" sz="16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bg>
      <p:bgPr>
        <a:solidFill>
          <a:srgbClr val="ffffff"/>
        </a:solidFill>
      </p:bgPr>
    </p:bg>
    <p:spTree>
      <p:nvGrpSpPr>
        <p:cNvPr id="1" name=""/>
        <p:cNvGrpSpPr/>
        <p:nvPr/>
      </p:nvGrpSpPr>
      <p:grpSpPr>
        <a:xfrm>
          <a:off x="0" y="0"/>
          <a:ext cx="0" cy="0"/>
          <a:chOff x="0" y="0"/>
          <a:chExt cx="0" cy="0"/>
        </a:xfrm>
      </p:grpSpPr>
      <p:pic>
        <p:nvPicPr>
          <p:cNvPr id="5" name="red%20bar%20with%20logo%20text%20bar" descr=""/>
          <p:cNvPicPr/>
          <p:nvPr/>
        </p:nvPicPr>
        <p:blipFill>
          <a:blip r:embed="rId2">
            <a:lum bright="-6000"/>
          </a:blip>
          <a:stretch/>
        </p:blipFill>
        <p:spPr>
          <a:xfrm>
            <a:off x="0" y="0"/>
            <a:ext cx="10058400" cy="733320"/>
          </a:xfrm>
          <a:prstGeom prst="rect">
            <a:avLst/>
          </a:prstGeom>
          <a:noFill/>
          <a:ln w="0">
            <a:noFill/>
          </a:ln>
        </p:spPr>
      </p:pic>
      <p:sp>
        <p:nvSpPr>
          <p:cNvPr id="6"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Click to edit the title text format</a:t>
            </a:r>
            <a:endParaRPr b="1" lang="en-US" sz="3600" strike="noStrike" u="none">
              <a:solidFill>
                <a:srgbClr val="6a83b2"/>
              </a:solidFill>
              <a:effectLst/>
              <a:uFillTx/>
              <a:latin typeface="Arial"/>
            </a:endParaRPr>
          </a:p>
        </p:txBody>
      </p:sp>
      <p:sp>
        <p:nvSpPr>
          <p:cNvPr id="7" name="PlaceHolder 2"/>
          <p:cNvSpPr>
            <a:spLocks noGrp="1"/>
          </p:cNvSpPr>
          <p:nvPr>
            <p:ph type="body"/>
          </p:nvPr>
        </p:nvSpPr>
        <p:spPr>
          <a:xfrm>
            <a:off x="503280" y="2244240"/>
            <a:ext cx="9051840" cy="4837320"/>
          </a:xfrm>
          <a:prstGeom prst="rect">
            <a:avLst/>
          </a:prstGeom>
          <a:noFill/>
          <a:ln w="0">
            <a:noFill/>
          </a:ln>
        </p:spPr>
        <p:txBody>
          <a:bodyPr lIns="101880" rIns="101880" tIns="51120" bIns="51120" anchor="t">
            <a:normAutofit/>
          </a:bodyPr>
          <a:p>
            <a:pPr marL="262080" indent="-26208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Click to edit the outline text format</a:t>
            </a:r>
            <a:endParaRPr b="0" lang="en-US" sz="3100" strike="noStrike" u="none">
              <a:solidFill>
                <a:srgbClr val="000000"/>
              </a:solidFill>
              <a:effectLst/>
              <a:uFillTx/>
              <a:latin typeface="Arial"/>
            </a:endParaRPr>
          </a:p>
          <a:p>
            <a:pPr lvl="1" marL="826920" indent="-317160">
              <a:spcBef>
                <a:spcPts val="774"/>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Second Outline Level</a:t>
            </a:r>
            <a:endParaRPr b="0" lang="en-US" sz="3100" strike="noStrike" u="none">
              <a:solidFill>
                <a:srgbClr val="000000"/>
              </a:solidFill>
              <a:effectLst/>
              <a:uFillTx/>
              <a:latin typeface="Arial"/>
            </a:endParaRPr>
          </a:p>
          <a:p>
            <a:pPr lvl="2" marL="1273320" indent="-25416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Third Outline Level</a:t>
            </a:r>
            <a:endParaRPr b="0" lang="en-US" sz="3100" strike="noStrike" u="none">
              <a:solidFill>
                <a:srgbClr val="000000"/>
              </a:solidFill>
              <a:effectLst/>
              <a:uFillTx/>
              <a:latin typeface="Arial"/>
            </a:endParaRPr>
          </a:p>
          <a:p>
            <a:pPr lvl="3" marL="1782720" indent="-253800">
              <a:spcBef>
                <a:spcPts val="774"/>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Fourth Outline Level</a:t>
            </a:r>
            <a:endParaRPr b="0" lang="en-US" sz="3100" strike="noStrike" u="none">
              <a:solidFill>
                <a:srgbClr val="000000"/>
              </a:solidFill>
              <a:effectLst/>
              <a:uFillTx/>
              <a:latin typeface="Arial"/>
            </a:endParaRPr>
          </a:p>
          <a:p>
            <a:pPr lvl="4" marL="2292480" indent="-25416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Fifth Outline Level</a:t>
            </a:r>
            <a:endParaRPr b="0" lang="en-US" sz="3100" strike="noStrike" u="none">
              <a:solidFill>
                <a:srgbClr val="000000"/>
              </a:solidFill>
              <a:effectLst/>
              <a:uFillTx/>
              <a:latin typeface="Arial"/>
            </a:endParaRPr>
          </a:p>
          <a:p>
            <a:pPr lvl="5" marL="2292480" indent="-254160">
              <a:spcBef>
                <a:spcPts val="774"/>
              </a:spcBef>
              <a:buClr>
                <a:srgbClr val="000000"/>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Sixth Outline Level</a:t>
            </a:r>
            <a:endParaRPr b="0" lang="en-US" sz="3100" strike="noStrike" u="none">
              <a:solidFill>
                <a:srgbClr val="000000"/>
              </a:solidFill>
              <a:effectLst/>
              <a:uFillTx/>
              <a:latin typeface="Arial"/>
            </a:endParaRPr>
          </a:p>
          <a:p>
            <a:pPr lvl="6" marL="2292480" indent="-254160">
              <a:spcBef>
                <a:spcPts val="774"/>
              </a:spcBef>
              <a:buClr>
                <a:srgbClr val="000000"/>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Seventh Outline Level</a:t>
            </a:r>
            <a:endParaRPr b="0" lang="en-US" sz="3100" strike="noStrike" u="none">
              <a:solidFill>
                <a:srgbClr val="000000"/>
              </a:solidFill>
              <a:effectLst/>
              <a:uFillTx/>
              <a:latin typeface="Arial"/>
            </a:endParaRPr>
          </a:p>
        </p:txBody>
      </p:sp>
      <p:sp>
        <p:nvSpPr>
          <p:cNvPr id="8" name="PlaceHolder 3"/>
          <p:cNvSpPr>
            <a:spLocks noGrp="1"/>
          </p:cNvSpPr>
          <p:nvPr>
            <p:ph type="ftr" idx="3"/>
          </p:nvPr>
        </p:nvSpPr>
        <p:spPr>
          <a:xfrm>
            <a:off x="3436920" y="7081560"/>
            <a:ext cx="3184560" cy="517320"/>
          </a:xfrm>
          <a:prstGeom prst="rect">
            <a:avLst/>
          </a:prstGeom>
          <a:noFill/>
          <a:ln w="0">
            <a:noFill/>
          </a:ln>
        </p:spPr>
        <p:txBody>
          <a:bodyPr lIns="101880" rIns="101880" tIns="51120" bIns="51120" anchor="t">
            <a:noAutofit/>
          </a:bodyPr>
          <a:lstStyle>
            <a:lvl1pPr indent="0" algn="ct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600" strike="noStrike" u="none">
                <a:solidFill>
                  <a:srgbClr val="000000"/>
                </a:solidFill>
                <a:effectLst/>
                <a:uFillTx/>
                <a:latin typeface="Times New Roman"/>
              </a:defRPr>
            </a:lvl1pPr>
          </a:lstStyle>
          <a:p>
            <a:pPr indent="0" algn="ct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Times New Roman"/>
              </a:rPr>
              <a:t>&lt;footer&gt;</a:t>
            </a:r>
            <a:endParaRPr b="0" lang="en-US" sz="1600" strike="noStrike" u="none">
              <a:solidFill>
                <a:srgbClr val="000000"/>
              </a:solidFill>
              <a:effectLst/>
              <a:uFillTx/>
              <a:latin typeface="Times New Roman"/>
            </a:endParaRPr>
          </a:p>
        </p:txBody>
      </p:sp>
      <p:sp>
        <p:nvSpPr>
          <p:cNvPr id="9" name="PlaceHolder 4"/>
          <p:cNvSpPr>
            <a:spLocks noGrp="1"/>
          </p:cNvSpPr>
          <p:nvPr>
            <p:ph type="sldNum" idx="4"/>
          </p:nvPr>
        </p:nvSpPr>
        <p:spPr>
          <a:xfrm>
            <a:off x="7209000" y="7081560"/>
            <a:ext cx="2095200" cy="517320"/>
          </a:xfrm>
          <a:prstGeom prst="rect">
            <a:avLst/>
          </a:prstGeom>
          <a:noFill/>
          <a:ln w="0">
            <a:noFill/>
          </a:ln>
        </p:spPr>
        <p:txBody>
          <a:bodyPr lIns="101880" rIns="101880" tIns="51120" bIns="51120" anchor="t">
            <a:noAutofit/>
          </a:bodyPr>
          <a:lstStyle>
            <a:lvl1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600" strike="noStrike" u="none">
                <a:solidFill>
                  <a:srgbClr val="000000"/>
                </a:solidFill>
                <a:effectLst/>
                <a:uFillTx/>
                <a:latin typeface="Times New Roman"/>
              </a:defRPr>
            </a:lvl1pPr>
          </a:lstStyle>
          <a:p>
            <a: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fld id="{47BC4DE4-A39C-4ED3-B87A-58C5DBBACD0D}" type="slidenum">
              <a:rPr b="0" lang="en-US" sz="1600" strike="noStrike" u="none">
                <a:solidFill>
                  <a:srgbClr val="000000"/>
                </a:solidFill>
                <a:effectLst/>
                <a:uFillTx/>
                <a:latin typeface="Times New Roman"/>
              </a:rPr>
              <a:t>&lt;number&gt;</a:t>
            </a:fld>
            <a:endParaRPr b="0" lang="en-US" sz="16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pic>
        <p:nvPicPr>
          <p:cNvPr id="10" name="red%20bar%20with%20logo%20text%20bar" descr=""/>
          <p:cNvPicPr/>
          <p:nvPr/>
        </p:nvPicPr>
        <p:blipFill>
          <a:blip r:embed="rId2">
            <a:lum bright="-6000"/>
          </a:blip>
          <a:stretch/>
        </p:blipFill>
        <p:spPr>
          <a:xfrm>
            <a:off x="0" y="0"/>
            <a:ext cx="10058400" cy="733320"/>
          </a:xfrm>
          <a:prstGeom prst="rect">
            <a:avLst/>
          </a:prstGeom>
          <a:noFill/>
          <a:ln w="0">
            <a:noFill/>
          </a:ln>
        </p:spPr>
      </p:pic>
      <p:sp>
        <p:nvSpPr>
          <p:cNvPr id="11"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Click to edit the title text format</a:t>
            </a:r>
            <a:endParaRPr b="1" lang="en-US" sz="3600" strike="noStrike" u="none">
              <a:solidFill>
                <a:srgbClr val="6a83b2"/>
              </a:solidFill>
              <a:effectLst/>
              <a:uFillTx/>
              <a:latin typeface="Arial"/>
            </a:endParaRPr>
          </a:p>
        </p:txBody>
      </p:sp>
      <p:sp>
        <p:nvSpPr>
          <p:cNvPr id="12" name="PlaceHolder 2"/>
          <p:cNvSpPr>
            <a:spLocks noGrp="1"/>
          </p:cNvSpPr>
          <p:nvPr>
            <p:ph type="body"/>
          </p:nvPr>
        </p:nvSpPr>
        <p:spPr>
          <a:xfrm>
            <a:off x="503280" y="2244240"/>
            <a:ext cx="9051840" cy="4837320"/>
          </a:xfrm>
          <a:prstGeom prst="rect">
            <a:avLst/>
          </a:prstGeom>
          <a:noFill/>
          <a:ln w="0">
            <a:noFill/>
          </a:ln>
        </p:spPr>
        <p:txBody>
          <a:bodyPr lIns="101880" rIns="101880" tIns="51120" bIns="51120" anchor="t">
            <a:normAutofit/>
          </a:bodyPr>
          <a:p>
            <a:pPr marL="262080" indent="-26208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Click to edit the outline text format</a:t>
            </a:r>
            <a:endParaRPr b="0" lang="en-US" sz="3100" strike="noStrike" u="none">
              <a:solidFill>
                <a:srgbClr val="000000"/>
              </a:solidFill>
              <a:effectLst/>
              <a:uFillTx/>
              <a:latin typeface="Arial"/>
            </a:endParaRPr>
          </a:p>
          <a:p>
            <a:pPr lvl="1" marL="826920" indent="-317160">
              <a:spcBef>
                <a:spcPts val="774"/>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Second Outline Level</a:t>
            </a:r>
            <a:endParaRPr b="0" lang="en-US" sz="3100" strike="noStrike" u="none">
              <a:solidFill>
                <a:srgbClr val="000000"/>
              </a:solidFill>
              <a:effectLst/>
              <a:uFillTx/>
              <a:latin typeface="Arial"/>
            </a:endParaRPr>
          </a:p>
          <a:p>
            <a:pPr lvl="2" marL="1273320" indent="-25416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Third Outline Level</a:t>
            </a:r>
            <a:endParaRPr b="0" lang="en-US" sz="3100" strike="noStrike" u="none">
              <a:solidFill>
                <a:srgbClr val="000000"/>
              </a:solidFill>
              <a:effectLst/>
              <a:uFillTx/>
              <a:latin typeface="Arial"/>
            </a:endParaRPr>
          </a:p>
          <a:p>
            <a:pPr lvl="3" marL="1782720" indent="-253800">
              <a:spcBef>
                <a:spcPts val="774"/>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Fourth Outline Level</a:t>
            </a:r>
            <a:endParaRPr b="0" lang="en-US" sz="3100" strike="noStrike" u="none">
              <a:solidFill>
                <a:srgbClr val="000000"/>
              </a:solidFill>
              <a:effectLst/>
              <a:uFillTx/>
              <a:latin typeface="Arial"/>
            </a:endParaRPr>
          </a:p>
          <a:p>
            <a:pPr lvl="4" marL="2292480" indent="-25416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Fifth Outline Level</a:t>
            </a:r>
            <a:endParaRPr b="0" lang="en-US" sz="3100" strike="noStrike" u="none">
              <a:solidFill>
                <a:srgbClr val="000000"/>
              </a:solidFill>
              <a:effectLst/>
              <a:uFillTx/>
              <a:latin typeface="Arial"/>
            </a:endParaRPr>
          </a:p>
          <a:p>
            <a:pPr lvl="5" marL="2292480" indent="-254160">
              <a:spcBef>
                <a:spcPts val="774"/>
              </a:spcBef>
              <a:buClr>
                <a:srgbClr val="000000"/>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Sixth Outline Level</a:t>
            </a:r>
            <a:endParaRPr b="0" lang="en-US" sz="3100" strike="noStrike" u="none">
              <a:solidFill>
                <a:srgbClr val="000000"/>
              </a:solidFill>
              <a:effectLst/>
              <a:uFillTx/>
              <a:latin typeface="Arial"/>
            </a:endParaRPr>
          </a:p>
          <a:p>
            <a:pPr lvl="6" marL="2292480" indent="-254160">
              <a:spcBef>
                <a:spcPts val="774"/>
              </a:spcBef>
              <a:buClr>
                <a:srgbClr val="000000"/>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Seventh Outline Level</a:t>
            </a:r>
            <a:endParaRPr b="0" lang="en-US" sz="3100" strike="noStrike" u="none">
              <a:solidFill>
                <a:srgbClr val="000000"/>
              </a:solidFill>
              <a:effectLst/>
              <a:uFillTx/>
              <a:latin typeface="Arial"/>
            </a:endParaRPr>
          </a:p>
        </p:txBody>
      </p:sp>
      <p:sp>
        <p:nvSpPr>
          <p:cNvPr id="13" name="PlaceHolder 3"/>
          <p:cNvSpPr>
            <a:spLocks noGrp="1"/>
          </p:cNvSpPr>
          <p:nvPr>
            <p:ph type="ftr" idx="5"/>
          </p:nvPr>
        </p:nvSpPr>
        <p:spPr>
          <a:xfrm>
            <a:off x="3436920" y="7081560"/>
            <a:ext cx="3184560" cy="517320"/>
          </a:xfrm>
          <a:prstGeom prst="rect">
            <a:avLst/>
          </a:prstGeom>
          <a:noFill/>
          <a:ln w="0">
            <a:noFill/>
          </a:ln>
        </p:spPr>
        <p:txBody>
          <a:bodyPr lIns="101880" rIns="101880" tIns="51120" bIns="51120" anchor="t">
            <a:noAutofit/>
          </a:bodyPr>
          <a:lstStyle>
            <a:lvl1pPr indent="0" algn="ct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600" strike="noStrike" u="none">
                <a:solidFill>
                  <a:srgbClr val="000000"/>
                </a:solidFill>
                <a:effectLst/>
                <a:uFillTx/>
                <a:latin typeface="Times New Roman"/>
              </a:defRPr>
            </a:lvl1pPr>
          </a:lstStyle>
          <a:p>
            <a:pPr indent="0" algn="ct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Times New Roman"/>
              </a:rPr>
              <a:t>&lt;footer&gt;</a:t>
            </a:r>
            <a:endParaRPr b="0" lang="en-US" sz="1600" strike="noStrike" u="none">
              <a:solidFill>
                <a:srgbClr val="000000"/>
              </a:solidFill>
              <a:effectLst/>
              <a:uFillTx/>
              <a:latin typeface="Times New Roman"/>
            </a:endParaRPr>
          </a:p>
        </p:txBody>
      </p:sp>
      <p:sp>
        <p:nvSpPr>
          <p:cNvPr id="14" name="PlaceHolder 4"/>
          <p:cNvSpPr>
            <a:spLocks noGrp="1"/>
          </p:cNvSpPr>
          <p:nvPr>
            <p:ph type="sldNum" idx="6"/>
          </p:nvPr>
        </p:nvSpPr>
        <p:spPr>
          <a:xfrm>
            <a:off x="7209000" y="7081560"/>
            <a:ext cx="2095200" cy="517320"/>
          </a:xfrm>
          <a:prstGeom prst="rect">
            <a:avLst/>
          </a:prstGeom>
          <a:noFill/>
          <a:ln w="0">
            <a:noFill/>
          </a:ln>
        </p:spPr>
        <p:txBody>
          <a:bodyPr lIns="101880" rIns="101880" tIns="51120" bIns="51120" anchor="t">
            <a:noAutofit/>
          </a:bodyPr>
          <a:lstStyle>
            <a:lvl1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600" strike="noStrike" u="none">
                <a:solidFill>
                  <a:srgbClr val="000000"/>
                </a:solidFill>
                <a:effectLst/>
                <a:uFillTx/>
                <a:latin typeface="Times New Roman"/>
              </a:defRPr>
            </a:lvl1pPr>
          </a:lstStyle>
          <a:p>
            <a: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fld id="{067E0647-2A7F-43E1-9187-6BD9E4D494A4}" type="slidenum">
              <a:rPr b="0" lang="en-US" sz="1600" strike="noStrike" u="none">
                <a:solidFill>
                  <a:srgbClr val="000000"/>
                </a:solidFill>
                <a:effectLst/>
                <a:uFillTx/>
                <a:latin typeface="Times New Roman"/>
              </a:rPr>
              <a:t>&lt;number&gt;</a:t>
            </a:fld>
            <a:endParaRPr b="0" lang="en-US" sz="16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bg>
      <p:bgPr>
        <a:solidFill>
          <a:srgbClr val="ffffff"/>
        </a:solidFill>
      </p:bgPr>
    </p:bg>
    <p:spTree>
      <p:nvGrpSpPr>
        <p:cNvPr id="1" name=""/>
        <p:cNvGrpSpPr/>
        <p:nvPr/>
      </p:nvGrpSpPr>
      <p:grpSpPr>
        <a:xfrm>
          <a:off x="0" y="0"/>
          <a:ext cx="0" cy="0"/>
          <a:chOff x="0" y="0"/>
          <a:chExt cx="0" cy="0"/>
        </a:xfrm>
      </p:grpSpPr>
      <p:pic>
        <p:nvPicPr>
          <p:cNvPr id="15" name="red%20bar%20with%20logo%20text%20bar" descr=""/>
          <p:cNvPicPr/>
          <p:nvPr/>
        </p:nvPicPr>
        <p:blipFill>
          <a:blip r:embed="rId2">
            <a:lum bright="-6000"/>
          </a:blip>
          <a:stretch/>
        </p:blipFill>
        <p:spPr>
          <a:xfrm>
            <a:off x="0" y="0"/>
            <a:ext cx="10058400" cy="733320"/>
          </a:xfrm>
          <a:prstGeom prst="rect">
            <a:avLst/>
          </a:prstGeom>
          <a:noFill/>
          <a:ln w="0">
            <a:noFill/>
          </a:ln>
        </p:spPr>
      </p:pic>
      <p:sp>
        <p:nvSpPr>
          <p:cNvPr id="16"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Click to edit the title text format</a:t>
            </a:r>
            <a:endParaRPr b="1" lang="en-US" sz="3600" strike="noStrike" u="none">
              <a:solidFill>
                <a:srgbClr val="6a83b2"/>
              </a:solidFill>
              <a:effectLst/>
              <a:uFillTx/>
              <a:latin typeface="Arial"/>
            </a:endParaRPr>
          </a:p>
        </p:txBody>
      </p:sp>
      <p:sp>
        <p:nvSpPr>
          <p:cNvPr id="17" name="PlaceHolder 2"/>
          <p:cNvSpPr>
            <a:spLocks noGrp="1"/>
          </p:cNvSpPr>
          <p:nvPr>
            <p:ph type="body"/>
          </p:nvPr>
        </p:nvSpPr>
        <p:spPr>
          <a:xfrm>
            <a:off x="503280" y="2244240"/>
            <a:ext cx="9051840" cy="4837320"/>
          </a:xfrm>
          <a:prstGeom prst="rect">
            <a:avLst/>
          </a:prstGeom>
          <a:noFill/>
          <a:ln w="0">
            <a:noFill/>
          </a:ln>
        </p:spPr>
        <p:txBody>
          <a:bodyPr lIns="101880" rIns="101880" tIns="51120" bIns="51120" anchor="t">
            <a:normAutofit/>
          </a:bodyPr>
          <a:p>
            <a:pPr marL="262080" indent="-26208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Click to edit the outline text format</a:t>
            </a:r>
            <a:endParaRPr b="0" lang="en-US" sz="3100" strike="noStrike" u="none">
              <a:solidFill>
                <a:srgbClr val="000000"/>
              </a:solidFill>
              <a:effectLst/>
              <a:uFillTx/>
              <a:latin typeface="Arial"/>
            </a:endParaRPr>
          </a:p>
          <a:p>
            <a:pPr lvl="1" marL="826920" indent="-317160">
              <a:spcBef>
                <a:spcPts val="774"/>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Second Outline Level</a:t>
            </a:r>
            <a:endParaRPr b="0" lang="en-US" sz="3100" strike="noStrike" u="none">
              <a:solidFill>
                <a:srgbClr val="000000"/>
              </a:solidFill>
              <a:effectLst/>
              <a:uFillTx/>
              <a:latin typeface="Arial"/>
            </a:endParaRPr>
          </a:p>
          <a:p>
            <a:pPr lvl="2" marL="1273320" indent="-25416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Third Outline Level</a:t>
            </a:r>
            <a:endParaRPr b="0" lang="en-US" sz="3100" strike="noStrike" u="none">
              <a:solidFill>
                <a:srgbClr val="000000"/>
              </a:solidFill>
              <a:effectLst/>
              <a:uFillTx/>
              <a:latin typeface="Arial"/>
            </a:endParaRPr>
          </a:p>
          <a:p>
            <a:pPr lvl="3" marL="1782720" indent="-253800">
              <a:spcBef>
                <a:spcPts val="774"/>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Fourth Outline Level</a:t>
            </a:r>
            <a:endParaRPr b="0" lang="en-US" sz="3100" strike="noStrike" u="none">
              <a:solidFill>
                <a:srgbClr val="000000"/>
              </a:solidFill>
              <a:effectLst/>
              <a:uFillTx/>
              <a:latin typeface="Arial"/>
            </a:endParaRPr>
          </a:p>
          <a:p>
            <a:pPr lvl="4" marL="2292480" indent="-25416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Fifth Outline Level</a:t>
            </a:r>
            <a:endParaRPr b="0" lang="en-US" sz="3100" strike="noStrike" u="none">
              <a:solidFill>
                <a:srgbClr val="000000"/>
              </a:solidFill>
              <a:effectLst/>
              <a:uFillTx/>
              <a:latin typeface="Arial"/>
            </a:endParaRPr>
          </a:p>
          <a:p>
            <a:pPr lvl="5" marL="2292480" indent="-254160">
              <a:spcBef>
                <a:spcPts val="774"/>
              </a:spcBef>
              <a:buClr>
                <a:srgbClr val="000000"/>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Sixth Outline Level</a:t>
            </a:r>
            <a:endParaRPr b="0" lang="en-US" sz="3100" strike="noStrike" u="none">
              <a:solidFill>
                <a:srgbClr val="000000"/>
              </a:solidFill>
              <a:effectLst/>
              <a:uFillTx/>
              <a:latin typeface="Arial"/>
            </a:endParaRPr>
          </a:p>
          <a:p>
            <a:pPr lvl="6" marL="2292480" indent="-254160">
              <a:spcBef>
                <a:spcPts val="774"/>
              </a:spcBef>
              <a:buClr>
                <a:srgbClr val="000000"/>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Seventh Outline Level</a:t>
            </a:r>
            <a:endParaRPr b="0" lang="en-US" sz="3100" strike="noStrike" u="none">
              <a:solidFill>
                <a:srgbClr val="000000"/>
              </a:solidFill>
              <a:effectLst/>
              <a:uFillTx/>
              <a:latin typeface="Arial"/>
            </a:endParaRPr>
          </a:p>
        </p:txBody>
      </p:sp>
      <p:sp>
        <p:nvSpPr>
          <p:cNvPr id="18" name="PlaceHolder 3"/>
          <p:cNvSpPr>
            <a:spLocks noGrp="1"/>
          </p:cNvSpPr>
          <p:nvPr>
            <p:ph type="ftr" idx="7"/>
          </p:nvPr>
        </p:nvSpPr>
        <p:spPr>
          <a:xfrm>
            <a:off x="3436920" y="7081560"/>
            <a:ext cx="3184560" cy="517320"/>
          </a:xfrm>
          <a:prstGeom prst="rect">
            <a:avLst/>
          </a:prstGeom>
          <a:noFill/>
          <a:ln w="0">
            <a:noFill/>
          </a:ln>
        </p:spPr>
        <p:txBody>
          <a:bodyPr lIns="101880" rIns="101880" tIns="51120" bIns="51120" anchor="t">
            <a:noAutofit/>
          </a:bodyPr>
          <a:lstStyle>
            <a:lvl1pPr indent="0" algn="ct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600" strike="noStrike" u="none">
                <a:solidFill>
                  <a:srgbClr val="000000"/>
                </a:solidFill>
                <a:effectLst/>
                <a:uFillTx/>
                <a:latin typeface="Times New Roman"/>
              </a:defRPr>
            </a:lvl1pPr>
          </a:lstStyle>
          <a:p>
            <a:pPr indent="0" algn="ct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Times New Roman"/>
              </a:rPr>
              <a:t>&lt;footer&gt;</a:t>
            </a:r>
            <a:endParaRPr b="0" lang="en-US" sz="1600" strike="noStrike" u="none">
              <a:solidFill>
                <a:srgbClr val="000000"/>
              </a:solidFill>
              <a:effectLst/>
              <a:uFillTx/>
              <a:latin typeface="Times New Roman"/>
            </a:endParaRPr>
          </a:p>
        </p:txBody>
      </p:sp>
      <p:sp>
        <p:nvSpPr>
          <p:cNvPr id="19" name="PlaceHolder 4"/>
          <p:cNvSpPr>
            <a:spLocks noGrp="1"/>
          </p:cNvSpPr>
          <p:nvPr>
            <p:ph type="sldNum" idx="8"/>
          </p:nvPr>
        </p:nvSpPr>
        <p:spPr>
          <a:xfrm>
            <a:off x="7209000" y="7081560"/>
            <a:ext cx="2095200" cy="517320"/>
          </a:xfrm>
          <a:prstGeom prst="rect">
            <a:avLst/>
          </a:prstGeom>
          <a:noFill/>
          <a:ln w="0">
            <a:noFill/>
          </a:ln>
        </p:spPr>
        <p:txBody>
          <a:bodyPr lIns="101880" rIns="101880" tIns="51120" bIns="51120" anchor="t">
            <a:noAutofit/>
          </a:bodyPr>
          <a:lstStyle>
            <a:lvl1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600" strike="noStrike" u="none">
                <a:solidFill>
                  <a:srgbClr val="000000"/>
                </a:solidFill>
                <a:effectLst/>
                <a:uFillTx/>
                <a:latin typeface="Times New Roman"/>
              </a:defRPr>
            </a:lvl1pPr>
          </a:lstStyle>
          <a:p>
            <a: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fld id="{F5BEBF9D-761A-4D25-A196-A1DF9B1A9DB3}" type="slidenum">
              <a:rPr b="0" lang="en-US" sz="1600" strike="noStrike" u="none">
                <a:solidFill>
                  <a:srgbClr val="000000"/>
                </a:solidFill>
                <a:effectLst/>
                <a:uFillTx/>
                <a:latin typeface="Times New Roman"/>
              </a:rPr>
              <a:t>&lt;number&gt;</a:t>
            </a:fld>
            <a:endParaRPr b="0" lang="en-US" sz="1600" strike="noStrike" u="none">
              <a:solidFill>
                <a:srgbClr val="000000"/>
              </a:solidFill>
              <a:effectLst/>
              <a:uFillTx/>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pic>
        <p:nvPicPr>
          <p:cNvPr id="20" name="red%20bar%20with%20logo%20text%20bar" descr=""/>
          <p:cNvPicPr/>
          <p:nvPr/>
        </p:nvPicPr>
        <p:blipFill>
          <a:blip r:embed="rId2">
            <a:lum bright="-6000"/>
          </a:blip>
          <a:stretch/>
        </p:blipFill>
        <p:spPr>
          <a:xfrm>
            <a:off x="0" y="0"/>
            <a:ext cx="10058400" cy="733320"/>
          </a:xfrm>
          <a:prstGeom prst="rect">
            <a:avLst/>
          </a:prstGeom>
          <a:noFill/>
          <a:ln w="0">
            <a:noFill/>
          </a:ln>
        </p:spPr>
      </p:pic>
      <p:sp>
        <p:nvSpPr>
          <p:cNvPr id="21"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Click to edit the title text format</a:t>
            </a:r>
            <a:endParaRPr b="1" lang="en-US" sz="3600" strike="noStrike" u="none">
              <a:solidFill>
                <a:srgbClr val="6a83b2"/>
              </a:solidFill>
              <a:effectLst/>
              <a:uFillTx/>
              <a:latin typeface="Arial"/>
            </a:endParaRPr>
          </a:p>
        </p:txBody>
      </p:sp>
      <p:sp>
        <p:nvSpPr>
          <p:cNvPr id="22" name="PlaceHolder 2"/>
          <p:cNvSpPr>
            <a:spLocks noGrp="1"/>
          </p:cNvSpPr>
          <p:nvPr>
            <p:ph type="body"/>
          </p:nvPr>
        </p:nvSpPr>
        <p:spPr>
          <a:xfrm>
            <a:off x="503280" y="2244240"/>
            <a:ext cx="9051840" cy="4837320"/>
          </a:xfrm>
          <a:prstGeom prst="rect">
            <a:avLst/>
          </a:prstGeom>
          <a:noFill/>
          <a:ln w="0">
            <a:noFill/>
          </a:ln>
        </p:spPr>
        <p:txBody>
          <a:bodyPr lIns="101880" rIns="101880" tIns="51120" bIns="51120" anchor="t">
            <a:normAutofit/>
          </a:bodyPr>
          <a:p>
            <a:pPr marL="262080" indent="-26208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Click to edit the outline text format</a:t>
            </a:r>
            <a:endParaRPr b="0" lang="en-US" sz="3100" strike="noStrike" u="none">
              <a:solidFill>
                <a:srgbClr val="000000"/>
              </a:solidFill>
              <a:effectLst/>
              <a:uFillTx/>
              <a:latin typeface="Arial"/>
            </a:endParaRPr>
          </a:p>
          <a:p>
            <a:pPr lvl="1" marL="826920" indent="-317160">
              <a:spcBef>
                <a:spcPts val="774"/>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Second Outline Level</a:t>
            </a:r>
            <a:endParaRPr b="0" lang="en-US" sz="3100" strike="noStrike" u="none">
              <a:solidFill>
                <a:srgbClr val="000000"/>
              </a:solidFill>
              <a:effectLst/>
              <a:uFillTx/>
              <a:latin typeface="Arial"/>
            </a:endParaRPr>
          </a:p>
          <a:p>
            <a:pPr lvl="2" marL="1273320" indent="-25416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Third Outline Level</a:t>
            </a:r>
            <a:endParaRPr b="0" lang="en-US" sz="3100" strike="noStrike" u="none">
              <a:solidFill>
                <a:srgbClr val="000000"/>
              </a:solidFill>
              <a:effectLst/>
              <a:uFillTx/>
              <a:latin typeface="Arial"/>
            </a:endParaRPr>
          </a:p>
          <a:p>
            <a:pPr lvl="3" marL="1782720" indent="-253800">
              <a:spcBef>
                <a:spcPts val="774"/>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Fourth Outline Level</a:t>
            </a:r>
            <a:endParaRPr b="0" lang="en-US" sz="3100" strike="noStrike" u="none">
              <a:solidFill>
                <a:srgbClr val="000000"/>
              </a:solidFill>
              <a:effectLst/>
              <a:uFillTx/>
              <a:latin typeface="Arial"/>
            </a:endParaRPr>
          </a:p>
          <a:p>
            <a:pPr lvl="4" marL="2292480" indent="-25416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Fifth Outline Level</a:t>
            </a:r>
            <a:endParaRPr b="0" lang="en-US" sz="3100" strike="noStrike" u="none">
              <a:solidFill>
                <a:srgbClr val="000000"/>
              </a:solidFill>
              <a:effectLst/>
              <a:uFillTx/>
              <a:latin typeface="Arial"/>
            </a:endParaRPr>
          </a:p>
          <a:p>
            <a:pPr lvl="5" marL="2292480" indent="-254160">
              <a:spcBef>
                <a:spcPts val="774"/>
              </a:spcBef>
              <a:buClr>
                <a:srgbClr val="000000"/>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Sixth Outline Level</a:t>
            </a:r>
            <a:endParaRPr b="0" lang="en-US" sz="3100" strike="noStrike" u="none">
              <a:solidFill>
                <a:srgbClr val="000000"/>
              </a:solidFill>
              <a:effectLst/>
              <a:uFillTx/>
              <a:latin typeface="Arial"/>
            </a:endParaRPr>
          </a:p>
          <a:p>
            <a:pPr lvl="6" marL="2292480" indent="-254160">
              <a:spcBef>
                <a:spcPts val="774"/>
              </a:spcBef>
              <a:buClr>
                <a:srgbClr val="000000"/>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Seventh Outline Level</a:t>
            </a:r>
            <a:endParaRPr b="0" lang="en-US" sz="3100" strike="noStrike" u="none">
              <a:solidFill>
                <a:srgbClr val="000000"/>
              </a:solidFill>
              <a:effectLst/>
              <a:uFillTx/>
              <a:latin typeface="Arial"/>
            </a:endParaRPr>
          </a:p>
        </p:txBody>
      </p:sp>
      <p:sp>
        <p:nvSpPr>
          <p:cNvPr id="23" name="PlaceHolder 3"/>
          <p:cNvSpPr>
            <a:spLocks noGrp="1"/>
          </p:cNvSpPr>
          <p:nvPr>
            <p:ph type="ftr" idx="9"/>
          </p:nvPr>
        </p:nvSpPr>
        <p:spPr>
          <a:xfrm>
            <a:off x="3436920" y="7081560"/>
            <a:ext cx="3184560" cy="517320"/>
          </a:xfrm>
          <a:prstGeom prst="rect">
            <a:avLst/>
          </a:prstGeom>
          <a:noFill/>
          <a:ln w="0">
            <a:noFill/>
          </a:ln>
        </p:spPr>
        <p:txBody>
          <a:bodyPr lIns="101880" rIns="101880" tIns="51120" bIns="51120" anchor="t">
            <a:noAutofit/>
          </a:bodyPr>
          <a:lstStyle>
            <a:lvl1pPr indent="0" algn="ct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600" strike="noStrike" u="none">
                <a:solidFill>
                  <a:srgbClr val="000000"/>
                </a:solidFill>
                <a:effectLst/>
                <a:uFillTx/>
                <a:latin typeface="Times New Roman"/>
              </a:defRPr>
            </a:lvl1pPr>
          </a:lstStyle>
          <a:p>
            <a:pPr indent="0" algn="ct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Times New Roman"/>
              </a:rPr>
              <a:t>&lt;footer&gt;</a:t>
            </a:r>
            <a:endParaRPr b="0" lang="en-US" sz="1600" strike="noStrike" u="none">
              <a:solidFill>
                <a:srgbClr val="000000"/>
              </a:solidFill>
              <a:effectLst/>
              <a:uFillTx/>
              <a:latin typeface="Times New Roman"/>
            </a:endParaRPr>
          </a:p>
        </p:txBody>
      </p:sp>
      <p:sp>
        <p:nvSpPr>
          <p:cNvPr id="24" name="PlaceHolder 4"/>
          <p:cNvSpPr>
            <a:spLocks noGrp="1"/>
          </p:cNvSpPr>
          <p:nvPr>
            <p:ph type="sldNum" idx="10"/>
          </p:nvPr>
        </p:nvSpPr>
        <p:spPr>
          <a:xfrm>
            <a:off x="7209000" y="7081560"/>
            <a:ext cx="2095200" cy="517320"/>
          </a:xfrm>
          <a:prstGeom prst="rect">
            <a:avLst/>
          </a:prstGeom>
          <a:noFill/>
          <a:ln w="0">
            <a:noFill/>
          </a:ln>
        </p:spPr>
        <p:txBody>
          <a:bodyPr lIns="101880" rIns="101880" tIns="51120" bIns="51120" anchor="t">
            <a:noAutofit/>
          </a:bodyPr>
          <a:lstStyle>
            <a:lvl1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600" strike="noStrike" u="none">
                <a:solidFill>
                  <a:srgbClr val="000000"/>
                </a:solidFill>
                <a:effectLst/>
                <a:uFillTx/>
                <a:latin typeface="Times New Roman"/>
              </a:defRPr>
            </a:lvl1pPr>
          </a:lstStyle>
          <a:p>
            <a: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fld id="{D3C58388-1B2A-4FA8-8F71-813DDEFCF321}" type="slidenum">
              <a:rPr b="0" lang="en-US" sz="1600" strike="noStrike" u="none">
                <a:solidFill>
                  <a:srgbClr val="000000"/>
                </a:solidFill>
                <a:effectLst/>
                <a:uFillTx/>
                <a:latin typeface="Times New Roman"/>
              </a:rPr>
              <a:t>&lt;number&gt;</a:t>
            </a:fld>
            <a:endParaRPr b="0" lang="en-US" sz="1600" strike="noStrike" u="none">
              <a:solidFill>
                <a:srgbClr val="000000"/>
              </a:solidFill>
              <a:effectLst/>
              <a:uFillTx/>
              <a:latin typeface="Times New Rom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pic>
        <p:nvPicPr>
          <p:cNvPr id="25" name="red%20bar%20with%20logo%20top%20bar" descr=""/>
          <p:cNvPicPr/>
          <p:nvPr/>
        </p:nvPicPr>
        <p:blipFill>
          <a:blip r:embed="rId2">
            <a:lum bright="-6000"/>
          </a:blip>
          <a:stretch/>
        </p:blipFill>
        <p:spPr>
          <a:xfrm>
            <a:off x="0" y="0"/>
            <a:ext cx="10058400" cy="971640"/>
          </a:xfrm>
          <a:prstGeom prst="rect">
            <a:avLst/>
          </a:prstGeom>
          <a:noFill/>
          <a:ln w="0">
            <a:noFill/>
          </a:ln>
        </p:spPr>
      </p:pic>
      <p:sp>
        <p:nvSpPr>
          <p:cNvPr id="26" name="PlaceHolder 1"/>
          <p:cNvSpPr>
            <a:spLocks noGrp="1"/>
          </p:cNvSpPr>
          <p:nvPr>
            <p:ph type="title"/>
          </p:nvPr>
        </p:nvSpPr>
        <p:spPr>
          <a:xfrm>
            <a:off x="922320" y="2158560"/>
            <a:ext cx="8548560" cy="129564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4500" strike="noStrike" u="none">
                <a:solidFill>
                  <a:srgbClr val="6a83b2"/>
                </a:solidFill>
                <a:effectLst/>
                <a:uFillTx/>
                <a:latin typeface="Arial"/>
              </a:rPr>
              <a:t>Click to edit the title text format</a:t>
            </a:r>
            <a:endParaRPr b="1" lang="en-US" sz="4500" strike="noStrike" u="none">
              <a:solidFill>
                <a:srgbClr val="6a83b2"/>
              </a:solidFill>
              <a:effectLst/>
              <a:uFillTx/>
              <a:latin typeface="Arial"/>
            </a:endParaRPr>
          </a:p>
        </p:txBody>
      </p:sp>
      <p:sp>
        <p:nvSpPr>
          <p:cNvPr id="27" name="PlaceHolder 2"/>
          <p:cNvSpPr>
            <a:spLocks noGrp="1"/>
          </p:cNvSpPr>
          <p:nvPr>
            <p:ph type="dt" idx="11"/>
          </p:nvPr>
        </p:nvSpPr>
        <p:spPr>
          <a:xfrm>
            <a:off x="754200" y="7081560"/>
            <a:ext cx="2095200" cy="517320"/>
          </a:xfrm>
          <a:prstGeom prst="rect">
            <a:avLst/>
          </a:prstGeom>
          <a:noFill/>
          <a:ln w="0">
            <a:noFill/>
          </a:ln>
        </p:spPr>
        <p:txBody>
          <a:bodyPr lIns="101880" rIns="101880" tIns="51120" bIns="51120" anchor="t">
            <a:noAutofit/>
          </a:bodyPr>
          <a:lstStyle>
            <a:lvl1pPr marL="216000" indent="0">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600" strike="noStrike" u="none">
                <a:solidFill>
                  <a:srgbClr val="000000"/>
                </a:solidFill>
                <a:effectLst/>
                <a:uFillTx/>
                <a:latin typeface="Times New Roman"/>
              </a:defRPr>
            </a:lvl1pPr>
          </a:lstStyle>
          <a:p>
            <a:pPr marL="216000" indent="0">
              <a:buNone/>
              <a:tabLst>
                <a:tab algn="l" pos="0"/>
                <a:tab algn="l" pos="1019160"/>
                <a:tab algn="l" pos="2038320"/>
                <a:tab algn="l" pos="3057480"/>
                <a:tab algn="l" pos="4076640"/>
                <a:tab algn="l" pos="5095800"/>
                <a:tab algn="l" pos="6114960"/>
                <a:tab algn="l" pos="7134120"/>
                <a:tab algn="l" pos="8153280"/>
                <a:tab algn="l" pos="9172440"/>
                <a:tab algn="l" pos="10191600"/>
              </a:tabLst>
            </a:pPr>
            <a:fld id="{30452B66-5C09-4037-BF5F-28E9592D4827}" type="datetime">
              <a:rPr b="0" lang="en-US" sz="1600" strike="noStrike" u="none">
                <a:solidFill>
                  <a:srgbClr val="000000"/>
                </a:solidFill>
                <a:effectLst/>
                <a:uFillTx/>
                <a:latin typeface="Times New Roman"/>
              </a:rPr>
              <a:t>09/27/25</a:t>
            </a:fld>
            <a:r>
              <a:rPr b="0" lang="en-US" sz="1600" strike="noStrike" u="none">
                <a:solidFill>
                  <a:srgbClr val="000000"/>
                </a:solidFill>
                <a:effectLst/>
                <a:uFillTx/>
                <a:latin typeface="Times New Roman"/>
              </a:rPr>
              <a:t> </a:t>
            </a:r>
            <a:fld id="{E368D086-C763-4377-9EFA-35AC241F01A1}" type="datetime10">
              <a:rPr b="0" lang="en-US" sz="1600" strike="noStrike" u="none">
                <a:solidFill>
                  <a:srgbClr val="000000"/>
                </a:solidFill>
                <a:effectLst/>
                <a:uFillTx/>
                <a:latin typeface="Times New Roman"/>
              </a:rPr>
              <a:t>00:27</a:t>
            </a:fld>
            <a:endParaRPr b="0" lang="en-US" sz="1600" strike="noStrike" u="none">
              <a:solidFill>
                <a:srgbClr val="000000"/>
              </a:solidFill>
              <a:effectLst/>
              <a:uFillTx/>
              <a:latin typeface="Times New Roman"/>
            </a:endParaRPr>
          </a:p>
        </p:txBody>
      </p:sp>
      <p:sp>
        <p:nvSpPr>
          <p:cNvPr id="28" name="PlaceHolder 3"/>
          <p:cNvSpPr>
            <a:spLocks noGrp="1"/>
          </p:cNvSpPr>
          <p:nvPr>
            <p:ph type="ftr" idx="12"/>
          </p:nvPr>
        </p:nvSpPr>
        <p:spPr>
          <a:xfrm>
            <a:off x="3436920" y="7081560"/>
            <a:ext cx="3184560" cy="517320"/>
          </a:xfrm>
          <a:prstGeom prst="rect">
            <a:avLst/>
          </a:prstGeom>
          <a:noFill/>
          <a:ln w="0">
            <a:noFill/>
          </a:ln>
        </p:spPr>
        <p:txBody>
          <a:bodyPr lIns="101880" rIns="101880" tIns="51120" bIns="51120" anchor="t">
            <a:noAutofit/>
          </a:bodyPr>
          <a:lstStyle>
            <a:lvl1pPr marL="216000" indent="0" algn="ct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600" strike="noStrike" u="none">
                <a:solidFill>
                  <a:srgbClr val="000000"/>
                </a:solidFill>
                <a:effectLst/>
                <a:uFillTx/>
                <a:latin typeface="Times New Roman"/>
              </a:defRPr>
            </a:lvl1pPr>
          </a:lstStyle>
          <a:p>
            <a:pPr marL="216000" indent="0" algn="ct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Times New Roman"/>
              </a:rPr>
              <a:t>&lt;footer&gt;</a:t>
            </a:r>
            <a:endParaRPr b="0" lang="en-US" sz="1600" strike="noStrike" u="none">
              <a:solidFill>
                <a:srgbClr val="000000"/>
              </a:solidFill>
              <a:effectLst/>
              <a:uFillTx/>
              <a:latin typeface="Times New Roman"/>
            </a:endParaRPr>
          </a:p>
        </p:txBody>
      </p:sp>
      <p:sp>
        <p:nvSpPr>
          <p:cNvPr id="29" name="PlaceHolder 4"/>
          <p:cNvSpPr>
            <a:spLocks noGrp="1"/>
          </p:cNvSpPr>
          <p:nvPr>
            <p:ph type="sldNum" idx="13"/>
          </p:nvPr>
        </p:nvSpPr>
        <p:spPr>
          <a:xfrm>
            <a:off x="7209000" y="7081560"/>
            <a:ext cx="2095200" cy="517320"/>
          </a:xfrm>
          <a:prstGeom prst="rect">
            <a:avLst/>
          </a:prstGeom>
          <a:noFill/>
          <a:ln w="0">
            <a:noFill/>
          </a:ln>
        </p:spPr>
        <p:txBody>
          <a:bodyPr lIns="101880" rIns="101880" tIns="51120" bIns="5112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6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fld id="{99F47311-47F2-4FA2-AA23-1A1FE2EEED3C}" type="slidenum">
              <a:rPr b="0" lang="en-US" sz="1600" strike="noStrike" u="none">
                <a:solidFill>
                  <a:srgbClr val="000000"/>
                </a:solidFill>
                <a:effectLst/>
                <a:uFillTx/>
                <a:latin typeface="Times New Roman"/>
              </a:rPr>
              <a:t>&lt;number&gt;</a:t>
            </a:fld>
            <a:endParaRPr b="0" lang="en-US" sz="1600" strike="noStrike" u="none">
              <a:solidFill>
                <a:srgbClr val="000000"/>
              </a:solidFill>
              <a:effectLst/>
              <a:uFillTx/>
              <a:latin typeface="Times New Roman"/>
            </a:endParaRPr>
          </a:p>
        </p:txBody>
      </p:sp>
      <p:pic>
        <p:nvPicPr>
          <p:cNvPr id="30" name="red%20bottom%20bar2" descr=""/>
          <p:cNvPicPr/>
          <p:nvPr/>
        </p:nvPicPr>
        <p:blipFill>
          <a:blip r:embed="rId3">
            <a:lum bright="-6000"/>
          </a:blip>
          <a:stretch/>
        </p:blipFill>
        <p:spPr>
          <a:xfrm>
            <a:off x="0" y="6878520"/>
            <a:ext cx="10058400" cy="893880"/>
          </a:xfrm>
          <a:prstGeom prst="rect">
            <a:avLst/>
          </a:prstGeom>
          <a:noFill/>
          <a:ln w="0">
            <a:noFill/>
          </a:ln>
        </p:spPr>
      </p:pic>
      <p:sp>
        <p:nvSpPr>
          <p:cNvPr id="31" name="PlaceHolder 5"/>
          <p:cNvSpPr>
            <a:spLocks noGrp="1"/>
          </p:cNvSpPr>
          <p:nvPr>
            <p:ph type="body"/>
          </p:nvPr>
        </p:nvSpPr>
        <p:spPr>
          <a:xfrm>
            <a:off x="502920" y="1818720"/>
            <a:ext cx="9052200" cy="4507560"/>
          </a:xfrm>
          <a:prstGeom prst="rect">
            <a:avLst/>
          </a:prstGeom>
          <a:noFill/>
          <a:ln w="0">
            <a:noFill/>
          </a:ln>
        </p:spPr>
        <p:txBody>
          <a:bodyPr lIns="0" rIns="0" tIns="0" bIns="0" anchor="t">
            <a:normAutofit/>
          </a:bodyPr>
          <a:p>
            <a:pPr indent="0">
              <a:spcBef>
                <a:spcPts val="774"/>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Click to edit the outline text format</a:t>
            </a:r>
            <a:endParaRPr b="0" lang="en-US" sz="3100" strike="noStrike" u="none">
              <a:solidFill>
                <a:srgbClr val="000000"/>
              </a:solidFill>
              <a:effectLst/>
              <a:uFillTx/>
              <a:latin typeface="Arial"/>
            </a:endParaRPr>
          </a:p>
          <a:p>
            <a:pPr lvl="1" marL="509760" indent="0" algn="ctr">
              <a:spcBef>
                <a:spcPts val="726"/>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Second Outline Level</a:t>
            </a:r>
            <a:endParaRPr b="0" lang="en-US" sz="2900" strike="noStrike" u="none">
              <a:solidFill>
                <a:srgbClr val="000000"/>
              </a:solidFill>
              <a:effectLst/>
              <a:uFillTx/>
              <a:latin typeface="Arial"/>
            </a:endParaRPr>
          </a:p>
          <a:p>
            <a:pPr lvl="2" marL="1019160" algn="ctr">
              <a:spcBef>
                <a:spcPts val="675"/>
              </a:spcBef>
              <a:buClr>
                <a:srgbClr val="6a83b2"/>
              </a:buClr>
              <a:buFont typeface="Wingdings" charset="2"/>
              <a:buChar char=""/>
              <a:tabLst>
                <a:tab algn="l" pos="0"/>
                <a:tab algn="l" pos="2038320"/>
                <a:tab algn="l" pos="3057480"/>
                <a:tab algn="l" pos="4076640"/>
                <a:tab algn="l" pos="5095800"/>
                <a:tab algn="l" pos="6114960"/>
                <a:tab algn="l" pos="7134120"/>
                <a:tab algn="l" pos="8153280"/>
                <a:tab algn="l" pos="9172440"/>
                <a:tab algn="l" pos="10191600"/>
              </a:tabLst>
            </a:pPr>
            <a:r>
              <a:rPr b="0" lang="en-US" sz="2700" strike="noStrike" u="none">
                <a:solidFill>
                  <a:srgbClr val="000000"/>
                </a:solidFill>
                <a:effectLst/>
                <a:uFillTx/>
                <a:latin typeface="Arial"/>
              </a:rPr>
              <a:t>Third Outline Level</a:t>
            </a:r>
            <a:endParaRPr b="0" lang="en-US" sz="2700" strike="noStrike" u="none">
              <a:solidFill>
                <a:srgbClr val="000000"/>
              </a:solidFill>
              <a:effectLst/>
              <a:uFillTx/>
              <a:latin typeface="Arial"/>
            </a:endParaRPr>
          </a:p>
          <a:p>
            <a:pPr lvl="3" marL="1528920" algn="ctr">
              <a:spcBef>
                <a:spcPts val="550"/>
              </a:spcBef>
              <a:buClr>
                <a:srgbClr val="ebb11f"/>
              </a:buClr>
              <a:buFont typeface="Arial"/>
              <a:buChar char="–"/>
              <a:tabLst>
                <a:tab algn="l" pos="0"/>
                <a:tab algn="l" pos="2038320"/>
                <a:tab algn="l" pos="3057480"/>
                <a:tab algn="l" pos="4076640"/>
                <a:tab algn="l" pos="5095800"/>
                <a:tab algn="l" pos="6114960"/>
                <a:tab algn="l" pos="7134120"/>
                <a:tab algn="l" pos="8153280"/>
                <a:tab algn="l" pos="9172440"/>
                <a:tab algn="l" pos="10191600"/>
              </a:tabLst>
            </a:pPr>
            <a:r>
              <a:rPr b="0" lang="en-US" sz="2200" strike="noStrike" u="none">
                <a:solidFill>
                  <a:srgbClr val="000000"/>
                </a:solidFill>
                <a:effectLst/>
                <a:uFillTx/>
                <a:latin typeface="Arial"/>
              </a:rPr>
              <a:t>Fourth Outline Level</a:t>
            </a:r>
            <a:endParaRPr b="0" lang="en-US" sz="2200" strike="noStrike" u="none">
              <a:solidFill>
                <a:srgbClr val="000000"/>
              </a:solidFill>
              <a:effectLst/>
              <a:uFillTx/>
              <a:latin typeface="Arial"/>
            </a:endParaRPr>
          </a:p>
          <a:p>
            <a:pPr lvl="4" marL="2038320" algn="ctr">
              <a:spcBef>
                <a:spcPts val="550"/>
              </a:spcBef>
              <a:buClr>
                <a:srgbClr val="6a83b2"/>
              </a:buClr>
              <a:buFont typeface="Wingdings" charset="2"/>
              <a:buChar char=""/>
              <a:tabLst>
                <a:tab algn="l" pos="0"/>
                <a:tab algn="l" pos="3057480"/>
                <a:tab algn="l" pos="4076640"/>
                <a:tab algn="l" pos="5095800"/>
                <a:tab algn="l" pos="6114960"/>
                <a:tab algn="l" pos="7134120"/>
                <a:tab algn="l" pos="8153280"/>
                <a:tab algn="l" pos="9172440"/>
                <a:tab algn="l" pos="10191600"/>
              </a:tabLst>
            </a:pPr>
            <a:r>
              <a:rPr b="0" lang="en-US" sz="2200" strike="noStrike" u="none">
                <a:solidFill>
                  <a:srgbClr val="000000"/>
                </a:solidFill>
                <a:effectLst/>
                <a:uFillTx/>
                <a:latin typeface="Arial"/>
              </a:rPr>
              <a:t>Fifth Outline Level</a:t>
            </a:r>
            <a:endParaRPr b="0" lang="en-US" sz="2200" strike="noStrike" u="none">
              <a:solidFill>
                <a:srgbClr val="000000"/>
              </a:solidFill>
              <a:effectLst/>
              <a:uFillTx/>
              <a:latin typeface="Arial"/>
            </a:endParaRPr>
          </a:p>
          <a:p>
            <a:pPr lvl="5" marL="2038320">
              <a:spcBef>
                <a:spcPts val="55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Sixth Outline Level</a:t>
            </a:r>
            <a:endParaRPr b="0" lang="en-US" sz="2200" strike="noStrike" u="none">
              <a:solidFill>
                <a:srgbClr val="000000"/>
              </a:solidFill>
              <a:effectLst/>
              <a:uFillTx/>
              <a:latin typeface="Arial"/>
            </a:endParaRPr>
          </a:p>
          <a:p>
            <a:pPr lvl="6" marL="2038320">
              <a:spcBef>
                <a:spcPts val="55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Seventh Outline Level</a:t>
            </a:r>
            <a:endParaRPr b="0" lang="en-US" sz="2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slideLayout" Target="../slideLayouts/slideLayout4.xml"/>
</Relationships>
</file>

<file path=ppt/slides/_rels/slide1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6.wmf"/><Relationship Id="rId3" Type="http://schemas.openxmlformats.org/officeDocument/2006/relationships/slideLayout" Target="../slideLayouts/slideLayout4.xml"/>
</Relationships>
</file>

<file path=ppt/slides/_rels/slide15.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7.wmf"/><Relationship Id="rId3" Type="http://schemas.openxmlformats.org/officeDocument/2006/relationships/slideLayout" Target="../slideLayouts/slideLayout4.xml"/>
</Relationships>
</file>

<file path=ppt/slides/_rels/slide1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8.wmf"/><Relationship Id="rId3" Type="http://schemas.openxmlformats.org/officeDocument/2006/relationships/slideLayout" Target="../slideLayouts/slideLayout4.xml"/>
</Relationships>
</file>

<file path=ppt/slides/_rels/slide1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9.wmf"/><Relationship Id="rId3" Type="http://schemas.openxmlformats.org/officeDocument/2006/relationships/slideLayout" Target="../slideLayouts/slideLayout4.xml"/>
</Relationships>
</file>

<file path=ppt/slides/_rels/slide18.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0.wmf"/><Relationship Id="rId3" Type="http://schemas.openxmlformats.org/officeDocument/2006/relationships/slideLayout" Target="../slideLayouts/slideLayout4.xml"/>
</Relationships>
</file>

<file path=ppt/slides/_rels/slide1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1.wmf"/><Relationship Id="rId3"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0.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2.wmf"/><Relationship Id="rId3"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slideLayout" Target="../slideLayouts/slideLayout5.xml"/>
</Relationships>
</file>

<file path=ppt/slides/_rels/slide22.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4.wmf"/><Relationship Id="rId3"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5.wmf"/><Relationship Id="rId3"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6.wmf"/><Relationship Id="rId3"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7.wmf"/><Relationship Id="rId3" Type="http://schemas.openxmlformats.org/officeDocument/2006/relationships/slideLayout" Target="../slideLayouts/slideLayout4.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8.wmf"/><Relationship Id="rId3"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9.wmf"/><Relationship Id="rId3" Type="http://schemas.openxmlformats.org/officeDocument/2006/relationships/slideLayout" Target="../slideLayouts/slideLayout1.xml"/>
</Relationships>
</file>

<file path=ppt/slides/_rels/slide34.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0.wmf"/><Relationship Id="rId3" Type="http://schemas.openxmlformats.org/officeDocument/2006/relationships/slideLayout" Target="../slideLayouts/slideLayout3.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5.xml"/>
</Relationships>
</file>

<file path=ppt/slides/_rels/slide40.xml.rels><?xml version="1.0" encoding="UTF-8"?>
<Relationships xmlns="http://schemas.openxmlformats.org/package/2006/relationships"><Relationship Id="rId1" Type="http://schemas.openxmlformats.org/officeDocument/2006/relationships/image" Target="../media/image21.wmf"/><Relationship Id="rId2" Type="http://schemas.openxmlformats.org/officeDocument/2006/relationships/slideLayout" Target="../slideLayouts/slideLayout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2.wmf"/><Relationship Id="rId3" Type="http://schemas.openxmlformats.org/officeDocument/2006/relationships/slideLayout" Target="../slideLayouts/slideLayout5.xml"/>
</Relationships>
</file>

<file path=ppt/slides/_rels/slide4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3.wmf"/><Relationship Id="rId3" Type="http://schemas.openxmlformats.org/officeDocument/2006/relationships/slideLayout" Target="../slideLayouts/slideLayout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4.wmf"/><Relationship Id="rId3"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1.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5.wmf"/><Relationship Id="rId3" Type="http://schemas.openxmlformats.org/officeDocument/2006/relationships/slideLayout" Target="../slideLayouts/slideLayout3.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6.wmf"/><Relationship Id="rId3" Type="http://schemas.openxmlformats.org/officeDocument/2006/relationships/slideLayout" Target="../slideLayouts/slideLayout3.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952200" y="1828800"/>
            <a:ext cx="712476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4500" strike="noStrike" u="none">
                <a:solidFill>
                  <a:srgbClr val="6a83b2"/>
                </a:solidFill>
                <a:effectLst/>
                <a:uFillTx/>
                <a:latin typeface="Arial"/>
              </a:rPr>
              <a:t>HR Committee Meeting</a:t>
            </a:r>
            <a:endParaRPr b="1" lang="en-US" sz="4500" strike="noStrike" u="none">
              <a:solidFill>
                <a:srgbClr val="6a83b2"/>
              </a:solidFill>
              <a:effectLst/>
              <a:uFillTx/>
              <a:latin typeface="Arial"/>
            </a:endParaRPr>
          </a:p>
        </p:txBody>
      </p:sp>
      <p:sp>
        <p:nvSpPr>
          <p:cNvPr id="40" name="PlaceHolder 2"/>
          <p:cNvSpPr>
            <a:spLocks noGrp="1"/>
          </p:cNvSpPr>
          <p:nvPr>
            <p:ph type="subTitle"/>
          </p:nvPr>
        </p:nvSpPr>
        <p:spPr>
          <a:xfrm>
            <a:off x="921960" y="4145040"/>
            <a:ext cx="7040520" cy="1985760"/>
          </a:xfrm>
          <a:prstGeom prst="rect">
            <a:avLst/>
          </a:prstGeom>
          <a:noFill/>
          <a:ln w="0">
            <a:noFill/>
          </a:ln>
        </p:spPr>
        <p:txBody>
          <a:bodyPr lIns="101880" rIns="101880" tIns="51120" bIns="51120" anchor="t">
            <a:noAutofit/>
          </a:bodyPr>
          <a:p>
            <a:pPr indent="0">
              <a:spcBef>
                <a:spcPts val="774"/>
              </a:spcBef>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October 25, 2000</a:t>
            </a:r>
            <a:endParaRPr b="0" lang="en-US" sz="3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503280" y="690120"/>
            <a:ext cx="9051840" cy="129564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Stock Option Pool</a:t>
            </a:r>
            <a:br>
              <a:rPr sz="3600"/>
            </a:br>
            <a:r>
              <a:rPr b="1" lang="en-US" sz="3600" strike="noStrike" u="none">
                <a:solidFill>
                  <a:srgbClr val="6a83b2"/>
                </a:solidFill>
                <a:effectLst/>
                <a:uFillTx/>
                <a:latin typeface="Arial"/>
              </a:rPr>
              <a:t>Recommendation</a:t>
            </a:r>
            <a:endParaRPr b="1" lang="en-US" sz="3600" strike="noStrike" u="none">
              <a:solidFill>
                <a:srgbClr val="6a83b2"/>
              </a:solidFill>
              <a:effectLst/>
              <a:uFillTx/>
              <a:latin typeface="Arial"/>
            </a:endParaRPr>
          </a:p>
        </p:txBody>
      </p:sp>
      <p:sp>
        <p:nvSpPr>
          <p:cNvPr id="60" name="PlaceHolder 2"/>
          <p:cNvSpPr>
            <a:spLocks noGrp="1"/>
          </p:cNvSpPr>
          <p:nvPr>
            <p:ph/>
          </p:nvPr>
        </p:nvSpPr>
        <p:spPr>
          <a:xfrm>
            <a:off x="503280" y="2158920"/>
            <a:ext cx="9051840" cy="4835520"/>
          </a:xfrm>
          <a:prstGeom prst="rect">
            <a:avLst/>
          </a:prstGeom>
          <a:noFill/>
          <a:ln w="0">
            <a:noFill/>
          </a:ln>
        </p:spPr>
        <p:txBody>
          <a:bodyPr lIns="101880" rIns="101880" tIns="51120" bIns="51120" anchor="t">
            <a:normAutofit/>
          </a:bodyPr>
          <a:p>
            <a:pPr marL="262080" indent="-262080">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Increase overall share usage this year for annual program to 62.5M options (vs. 51M for annual grant in 1999):</a:t>
            </a:r>
            <a:endParaRPr b="0" lang="en-US" sz="2800" strike="noStrike" u="none">
              <a:solidFill>
                <a:srgbClr val="000000"/>
              </a:solidFill>
              <a:effectLst/>
              <a:uFillTx/>
              <a:latin typeface="Arial"/>
            </a:endParaRPr>
          </a:p>
          <a:p>
            <a:pPr lvl="1" marL="826920" indent="-317160">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Allows for greater coverage at the non-executive level</a:t>
            </a:r>
            <a:endParaRPr b="0" lang="en-US" sz="2400" strike="noStrike" u="none">
              <a:solidFill>
                <a:srgbClr val="000000"/>
              </a:solidFill>
              <a:effectLst/>
              <a:uFillTx/>
              <a:latin typeface="Arial"/>
            </a:endParaRPr>
          </a:p>
          <a:p>
            <a:pPr lvl="1" marL="826920" indent="-317160">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Provides more competitive posture outside US</a:t>
            </a:r>
            <a:endParaRPr b="0" lang="en-US" sz="2400" strike="noStrike" u="none">
              <a:solidFill>
                <a:srgbClr val="000000"/>
              </a:solidFill>
              <a:effectLst/>
              <a:uFillTx/>
              <a:latin typeface="Arial"/>
            </a:endParaRPr>
          </a:p>
          <a:p>
            <a:pPr lvl="1" marL="826920" indent="-317160">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Maintains competitive posture at all levels</a:t>
            </a:r>
            <a:endParaRPr b="0" lang="en-US" sz="2400" strike="noStrike" u="none">
              <a:solidFill>
                <a:srgbClr val="000000"/>
              </a:solidFill>
              <a:effectLst/>
              <a:uFillTx/>
              <a:latin typeface="Arial"/>
            </a:endParaRPr>
          </a:p>
          <a:p>
            <a:pPr marL="262080" indent="-262080">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Maintain upper quartile competitiveness and coverage for highest performing employees and “hot skills”</a:t>
            </a:r>
            <a:endParaRPr b="0" lang="en-US" sz="2800" strike="noStrike" u="none">
              <a:solidFill>
                <a:srgbClr val="000000"/>
              </a:solidFill>
              <a:effectLst/>
              <a:uFillTx/>
              <a:latin typeface="Arial"/>
            </a:endParaRPr>
          </a:p>
          <a:p>
            <a:pPr marL="262080" indent="-262080">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Resulting 3.7% burn rate is within industry competitive norms </a:t>
            </a:r>
            <a:endParaRPr b="0" lang="en-US" sz="28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0F266880-2A85-447E-9546-6F7676A6E33C}"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Stock Option Timing</a:t>
            </a:r>
            <a:br>
              <a:rPr sz="3600"/>
            </a:br>
            <a:r>
              <a:rPr b="1" lang="en-US" sz="3600" strike="noStrike" u="none">
                <a:solidFill>
                  <a:srgbClr val="6a83b2"/>
                </a:solidFill>
                <a:effectLst/>
                <a:uFillTx/>
                <a:latin typeface="Arial"/>
              </a:rPr>
              <a:t>Recommendation</a:t>
            </a:r>
            <a:endParaRPr b="1" lang="en-US" sz="3600" strike="noStrike" u="none">
              <a:solidFill>
                <a:srgbClr val="6a83b2"/>
              </a:solidFill>
              <a:effectLst/>
              <a:uFillTx/>
              <a:latin typeface="Arial"/>
            </a:endParaRPr>
          </a:p>
        </p:txBody>
      </p:sp>
      <p:sp>
        <p:nvSpPr>
          <p:cNvPr id="62" name="PlaceHolder 2"/>
          <p:cNvSpPr>
            <a:spLocks noGrp="1"/>
          </p:cNvSpPr>
          <p:nvPr>
            <p:ph/>
          </p:nvPr>
        </p:nvSpPr>
        <p:spPr>
          <a:xfrm>
            <a:off x="502920" y="2158920"/>
            <a:ext cx="8466120" cy="4749840"/>
          </a:xfrm>
          <a:prstGeom prst="rect">
            <a:avLst/>
          </a:prstGeom>
          <a:noFill/>
          <a:ln w="0">
            <a:noFill/>
          </a:ln>
        </p:spPr>
        <p:txBody>
          <a:bodyPr lIns="101880" rIns="101880" tIns="51120" bIns="51120" anchor="t">
            <a:normAutofit/>
          </a:bodyPr>
          <a:p>
            <a:pPr marL="262080" indent="-26208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To remain consistent with 1999, make all stock option grants in December 2000</a:t>
            </a:r>
            <a:endParaRPr b="0" lang="en-US" sz="3100" strike="noStrike" u="none">
              <a:solidFill>
                <a:srgbClr val="000000"/>
              </a:solidFill>
              <a:effectLst/>
              <a:uFillTx/>
              <a:latin typeface="Arial"/>
            </a:endParaRPr>
          </a:p>
          <a:p>
            <a:pPr lvl="1" marL="826920" indent="-317160">
              <a:spcBef>
                <a:spcPts val="700"/>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Focuses employees on a positive message before the holidays</a:t>
            </a:r>
            <a:endParaRPr b="0" lang="en-US" sz="2800" strike="noStrike" u="none">
              <a:solidFill>
                <a:srgbClr val="000000"/>
              </a:solidFill>
              <a:effectLst/>
              <a:uFillTx/>
              <a:latin typeface="Arial"/>
            </a:endParaRPr>
          </a:p>
          <a:p>
            <a:pPr lvl="1" marL="826920" indent="-317160">
              <a:spcBef>
                <a:spcPts val="700"/>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Secures exercise price before January earnings announcement and analyst meeting</a:t>
            </a:r>
            <a:endParaRPr b="0" lang="en-US" sz="2800" strike="noStrike" u="none">
              <a:solidFill>
                <a:srgbClr val="000000"/>
              </a:solidFill>
              <a:effectLst/>
              <a:uFillTx/>
              <a:latin typeface="Arial"/>
            </a:endParaRPr>
          </a:p>
          <a:p>
            <a:pPr lvl="1" marL="826920" indent="-317160">
              <a:spcBef>
                <a:spcPts val="700"/>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Separates positive message about the equity opportunity from what may be perceived as a less positive message resulting from below market bonus levels</a:t>
            </a:r>
            <a:endParaRPr b="0" lang="en-US" sz="28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4DECEC26-9E7B-4B26-8B48-AEC9794187E4}"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Stock Option Terms</a:t>
            </a:r>
            <a:br>
              <a:rPr sz="3600"/>
            </a:br>
            <a:r>
              <a:rPr b="1" lang="en-US" sz="3600" strike="noStrike" u="none">
                <a:solidFill>
                  <a:srgbClr val="6a83b2"/>
                </a:solidFill>
                <a:effectLst/>
                <a:uFillTx/>
                <a:latin typeface="Arial"/>
              </a:rPr>
              <a:t>Recommendation</a:t>
            </a:r>
            <a:endParaRPr b="1" lang="en-US" sz="3600" strike="noStrike" u="none">
              <a:solidFill>
                <a:srgbClr val="6a83b2"/>
              </a:solidFill>
              <a:effectLst/>
              <a:uFillTx/>
              <a:latin typeface="Arial"/>
            </a:endParaRPr>
          </a:p>
        </p:txBody>
      </p:sp>
      <p:sp>
        <p:nvSpPr>
          <p:cNvPr id="64" name="PlaceHolder 2"/>
          <p:cNvSpPr>
            <a:spLocks noGrp="1"/>
          </p:cNvSpPr>
          <p:nvPr>
            <p:ph/>
          </p:nvPr>
        </p:nvSpPr>
        <p:spPr>
          <a:xfrm>
            <a:off x="503280" y="2244240"/>
            <a:ext cx="9051840" cy="4837320"/>
          </a:xfrm>
          <a:prstGeom prst="rect">
            <a:avLst/>
          </a:prstGeom>
          <a:noFill/>
          <a:ln w="0">
            <a:noFill/>
          </a:ln>
        </p:spPr>
        <p:txBody>
          <a:bodyPr lIns="101880" rIns="101880" tIns="51120" bIns="51120" anchor="t">
            <a:normAutofit/>
          </a:bodyPr>
          <a:p>
            <a:pPr marL="262080" indent="-26208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Maintain existing terms and conditions:</a:t>
            </a:r>
            <a:endParaRPr b="0" lang="en-US" sz="3100" strike="noStrike" u="none">
              <a:solidFill>
                <a:srgbClr val="000000"/>
              </a:solidFill>
              <a:effectLst/>
              <a:uFillTx/>
              <a:latin typeface="Arial"/>
            </a:endParaRPr>
          </a:p>
          <a:p>
            <a:pPr lvl="1" marL="826920" indent="-317160">
              <a:spcBef>
                <a:spcPts val="726"/>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Four-year vesting (1/48 vest per month)</a:t>
            </a:r>
            <a:endParaRPr b="0" lang="en-US" sz="2900" strike="noStrike" u="none">
              <a:solidFill>
                <a:srgbClr val="000000"/>
              </a:solidFill>
              <a:effectLst/>
              <a:uFillTx/>
              <a:latin typeface="Arial"/>
            </a:endParaRPr>
          </a:p>
          <a:p>
            <a:pPr lvl="2" marL="1273320" indent="-254160">
              <a:spcBef>
                <a:spcPts val="675"/>
              </a:spcBef>
              <a:buClr>
                <a:srgbClr val="6a83b2"/>
              </a:buClr>
              <a:buFont typeface="Wingdings" charset="2"/>
              <a:buChar char=""/>
              <a:tabLst>
                <a:tab algn="l" pos="2038320"/>
                <a:tab algn="l" pos="3057480"/>
                <a:tab algn="l" pos="4076640"/>
                <a:tab algn="l" pos="5095800"/>
                <a:tab algn="l" pos="6114960"/>
                <a:tab algn="l" pos="7134120"/>
                <a:tab algn="l" pos="8153280"/>
                <a:tab algn="l" pos="9172440"/>
                <a:tab algn="l" pos="10191600"/>
              </a:tabLst>
            </a:pPr>
            <a:r>
              <a:rPr b="0" lang="en-US" sz="2700" strike="noStrike" u="none">
                <a:solidFill>
                  <a:srgbClr val="000000"/>
                </a:solidFill>
                <a:effectLst/>
                <a:uFillTx/>
                <a:latin typeface="Arial"/>
              </a:rPr>
              <a:t>Options begin vesting one month after grant</a:t>
            </a:r>
            <a:endParaRPr b="0" lang="en-US" sz="2700" strike="noStrike" u="none">
              <a:solidFill>
                <a:srgbClr val="000000"/>
              </a:solidFill>
              <a:effectLst/>
              <a:uFillTx/>
              <a:latin typeface="Arial"/>
            </a:endParaRPr>
          </a:p>
          <a:p>
            <a:pPr lvl="2" marL="1273320" indent="-254160">
              <a:spcBef>
                <a:spcPts val="675"/>
              </a:spcBef>
              <a:buClr>
                <a:srgbClr val="6a83b2"/>
              </a:buClr>
              <a:buFont typeface="Wingdings" charset="2"/>
              <a:buChar char=""/>
              <a:tabLst>
                <a:tab algn="l" pos="2038320"/>
                <a:tab algn="l" pos="3057480"/>
                <a:tab algn="l" pos="4076640"/>
                <a:tab algn="l" pos="5095800"/>
                <a:tab algn="l" pos="6114960"/>
                <a:tab algn="l" pos="7134120"/>
                <a:tab algn="l" pos="8153280"/>
                <a:tab algn="l" pos="9172440"/>
                <a:tab algn="l" pos="10191600"/>
              </a:tabLst>
            </a:pPr>
            <a:r>
              <a:rPr b="0" lang="en-US" sz="2700" strike="noStrike" u="none">
                <a:solidFill>
                  <a:srgbClr val="000000"/>
                </a:solidFill>
                <a:effectLst/>
                <a:uFillTx/>
                <a:latin typeface="Arial"/>
              </a:rPr>
              <a:t>New Hire options begin vesting one year after grant</a:t>
            </a:r>
            <a:endParaRPr b="0" lang="en-US" sz="2700" strike="noStrike" u="none">
              <a:solidFill>
                <a:srgbClr val="000000"/>
              </a:solidFill>
              <a:effectLst/>
              <a:uFillTx/>
              <a:latin typeface="Arial"/>
            </a:endParaRPr>
          </a:p>
          <a:p>
            <a:pPr lvl="1" marL="826920" indent="-317160">
              <a:spcBef>
                <a:spcPts val="726"/>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Thirty days to exercise post-termination</a:t>
            </a:r>
            <a:endParaRPr b="0" lang="en-US" sz="2900" strike="noStrike" u="none">
              <a:solidFill>
                <a:srgbClr val="000000"/>
              </a:solidFill>
              <a:effectLst/>
              <a:uFillTx/>
              <a:latin typeface="Arial"/>
            </a:endParaRPr>
          </a:p>
          <a:p>
            <a:pPr lvl="1" marL="826920" indent="-317160">
              <a:spcBef>
                <a:spcPts val="726"/>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Options accelerate upon change-in-control</a:t>
            </a:r>
            <a:endParaRPr b="0" lang="en-US" sz="29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F1B1F7DB-2975-46EA-BF03-3330693EC5BC}"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Competitive Long-Term Incentive Values</a:t>
            </a:r>
            <a:br>
              <a:rPr sz="3600"/>
            </a:br>
            <a:r>
              <a:rPr b="1" lang="en-US" sz="3600" strike="noStrike" u="none">
                <a:solidFill>
                  <a:srgbClr val="6a83b2"/>
                </a:solidFill>
                <a:effectLst/>
                <a:uFillTx/>
                <a:latin typeface="Arial"/>
              </a:rPr>
              <a:t>(on a Black-Scholes Value Basis)</a:t>
            </a:r>
            <a:endParaRPr b="1" lang="en-US" sz="3600" strike="noStrike" u="none">
              <a:solidFill>
                <a:srgbClr val="6a83b2"/>
              </a:solidFill>
              <a:effectLst/>
              <a:uFillTx/>
              <a:latin typeface="Arial"/>
            </a:endParaRPr>
          </a:p>
        </p:txBody>
      </p:sp>
      <p:graphicFrame>
        <p:nvGraphicFramePr>
          <p:cNvPr id="66" name=""/>
          <p:cNvGraphicFramePr/>
          <p:nvPr/>
        </p:nvGraphicFramePr>
        <p:xfrm>
          <a:off x="1378080" y="2209680"/>
          <a:ext cx="8680320" cy="4257720"/>
        </p:xfrm>
        <a:graphic>
          <a:graphicData uri="http://schemas.openxmlformats.org/presentationml/2006/ole">
            <p:oleObj progId="Word.Document.12" r:id="rId1" spid="">
              <p:embed/>
              <p:pic>
                <p:nvPicPr>
                  <p:cNvPr id="67" name="" descr=""/>
                  <p:cNvPicPr/>
                  <p:nvPr/>
                </p:nvPicPr>
                <p:blipFill>
                  <a:blip r:embed="rId2"/>
                  <a:stretch/>
                </p:blipFill>
                <p:spPr>
                  <a:xfrm>
                    <a:off x="1378080" y="2209680"/>
                    <a:ext cx="8680320" cy="4257720"/>
                  </a:xfrm>
                  <a:prstGeom prst="rect">
                    <a:avLst/>
                  </a:prstGeom>
                  <a:noFill/>
                  <a:ln w="0">
                    <a:noFill/>
                  </a:ln>
                </p:spPr>
              </p:pic>
            </p:oleObj>
          </a:graphicData>
        </a:graphic>
      </p:graphicFrame>
      <p:sp>
        <p:nvSpPr>
          <p:cNvPr id="68" name=""/>
          <p:cNvSpPr/>
          <p:nvPr/>
        </p:nvSpPr>
        <p:spPr>
          <a:xfrm>
            <a:off x="838080" y="6400800"/>
            <a:ext cx="6956640" cy="438120"/>
          </a:xfrm>
          <a:prstGeom prst="rect">
            <a:avLst/>
          </a:prstGeom>
          <a:noFill/>
          <a:ln w="9360">
            <a:solidFill>
              <a:srgbClr val="000000"/>
            </a:solidFill>
            <a:miter/>
          </a:ln>
        </p:spPr>
        <p:style>
          <a:lnRef idx="0"/>
          <a:fillRef idx="0"/>
          <a:effectRef idx="0"/>
          <a:fontRef idx="minor"/>
        </p:style>
        <p:txBody>
          <a:bodyPr lIns="101880" rIns="101880" tIns="51120" bIns="51120" anchor="t">
            <a:spAutoFit/>
          </a:bodyPr>
          <a:p>
            <a:pPr>
              <a:lnSpc>
                <a:spcPct val="100000"/>
              </a:lnSpc>
              <a:spcBef>
                <a:spcPts val="689"/>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100" strike="noStrike" u="none">
                <a:solidFill>
                  <a:srgbClr val="000000"/>
                </a:solidFill>
                <a:effectLst/>
                <a:uFillTx/>
                <a:latin typeface="Arial"/>
              </a:rPr>
              <a:t>Survey Source:  TriComp Survey of Executive Compensation - 2000 Report.  Compaq jointly sponsors this survey with AT&amp;T, HP, and IBM.</a:t>
            </a:r>
            <a:endParaRPr b="0" lang="en-US" sz="11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D18523D4-A3C3-4192-82BE-808F7FC84C38}"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800" strike="noStrike" u="none">
                <a:solidFill>
                  <a:srgbClr val="6a83b2"/>
                </a:solidFill>
                <a:effectLst/>
                <a:uFillTx/>
                <a:latin typeface="Arial"/>
              </a:rPr>
              <a:t>Market Competitive Option Grant Levels if Only Options Were Granted </a:t>
            </a:r>
            <a:br>
              <a:rPr sz="2800"/>
            </a:br>
            <a:r>
              <a:rPr b="1" lang="en-US" sz="2000" strike="noStrike" u="none">
                <a:solidFill>
                  <a:srgbClr val="6a83b2"/>
                </a:solidFill>
                <a:effectLst/>
                <a:uFillTx/>
                <a:latin typeface="Arial"/>
              </a:rPr>
              <a:t>(on a Black-Scholes basis and $30 stock price *)</a:t>
            </a:r>
            <a:endParaRPr b="1" lang="en-US" sz="2000" strike="noStrike" u="none">
              <a:solidFill>
                <a:srgbClr val="6a83b2"/>
              </a:solidFill>
              <a:effectLst/>
              <a:uFillTx/>
              <a:latin typeface="Arial"/>
            </a:endParaRPr>
          </a:p>
        </p:txBody>
      </p:sp>
      <p:graphicFrame>
        <p:nvGraphicFramePr>
          <p:cNvPr id="70" name=""/>
          <p:cNvGraphicFramePr/>
          <p:nvPr/>
        </p:nvGraphicFramePr>
        <p:xfrm>
          <a:off x="547560" y="2251080"/>
          <a:ext cx="8934480" cy="4113360"/>
        </p:xfrm>
        <a:graphic>
          <a:graphicData uri="http://schemas.openxmlformats.org/presentationml/2006/ole">
            <p:oleObj progId="Word.Document.12" r:id="rId1" spid="">
              <p:embed/>
              <p:pic>
                <p:nvPicPr>
                  <p:cNvPr id="71" name="" descr=""/>
                  <p:cNvPicPr/>
                  <p:nvPr/>
                </p:nvPicPr>
                <p:blipFill>
                  <a:blip r:embed="rId2"/>
                  <a:stretch/>
                </p:blipFill>
                <p:spPr>
                  <a:xfrm>
                    <a:off x="547560" y="2251080"/>
                    <a:ext cx="8934480" cy="4113360"/>
                  </a:xfrm>
                  <a:prstGeom prst="rect">
                    <a:avLst/>
                  </a:prstGeom>
                  <a:noFill/>
                  <a:ln w="0">
                    <a:noFill/>
                  </a:ln>
                </p:spPr>
              </p:pic>
            </p:oleObj>
          </a:graphicData>
        </a:graphic>
      </p:graphicFrame>
      <p:sp>
        <p:nvSpPr>
          <p:cNvPr id="72" name=""/>
          <p:cNvSpPr/>
          <p:nvPr/>
        </p:nvSpPr>
        <p:spPr>
          <a:xfrm>
            <a:off x="334800" y="6908760"/>
            <a:ext cx="8717040" cy="590040"/>
          </a:xfrm>
          <a:prstGeom prst="rect">
            <a:avLst/>
          </a:prstGeom>
          <a:noFill/>
          <a:ln w="0">
            <a:noFill/>
          </a:ln>
        </p:spPr>
        <p:style>
          <a:lnRef idx="0"/>
          <a:fillRef idx="0"/>
          <a:effectRef idx="0"/>
          <a:fontRef idx="minor"/>
        </p:style>
        <p:txBody>
          <a:bodyPr lIns="101880" rIns="101880" tIns="51120" bIns="51120" anchor="t">
            <a:spAutoFit/>
          </a:bodyPr>
          <a:p>
            <a:pPr>
              <a:lnSpc>
                <a:spcPct val="100000"/>
              </a:lnSpc>
              <a:spcBef>
                <a:spcPts val="1001"/>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 Assume Black-Scholes value of one Compaq option is 65% of stock price, or in this case ~$20</a:t>
            </a:r>
            <a:endParaRPr b="0" lang="en-US" sz="16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97D54C02-A521-4A54-8D47-31E4767B7673}"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Sr. Staff Long-Term Incentives</a:t>
            </a:r>
            <a:br>
              <a:rPr sz="3600"/>
            </a:br>
            <a:r>
              <a:rPr b="1" lang="en-US" sz="2800" strike="noStrike" u="none">
                <a:solidFill>
                  <a:srgbClr val="6a83b2"/>
                </a:solidFill>
                <a:effectLst/>
                <a:uFillTx/>
                <a:latin typeface="Arial"/>
              </a:rPr>
              <a:t>Balancing Stock Options and Performance Shares</a:t>
            </a:r>
            <a:endParaRPr b="1" lang="en-US" sz="2800" strike="noStrike" u="none">
              <a:solidFill>
                <a:srgbClr val="6a83b2"/>
              </a:solidFill>
              <a:effectLst/>
              <a:uFillTx/>
              <a:latin typeface="Arial"/>
            </a:endParaRPr>
          </a:p>
        </p:txBody>
      </p:sp>
      <p:graphicFrame>
        <p:nvGraphicFramePr>
          <p:cNvPr id="74" name=""/>
          <p:cNvGraphicFramePr/>
          <p:nvPr/>
        </p:nvGraphicFramePr>
        <p:xfrm>
          <a:off x="419040" y="2332080"/>
          <a:ext cx="9205920" cy="3784680"/>
        </p:xfrm>
        <a:graphic>
          <a:graphicData uri="http://schemas.openxmlformats.org/presentationml/2006/ole">
            <p:oleObj progId="Word.Document.12" r:id="rId1" spid="">
              <p:embed/>
              <p:pic>
                <p:nvPicPr>
                  <p:cNvPr id="75" name="" descr=""/>
                  <p:cNvPicPr/>
                  <p:nvPr/>
                </p:nvPicPr>
                <p:blipFill>
                  <a:blip r:embed="rId2"/>
                  <a:stretch/>
                </p:blipFill>
                <p:spPr>
                  <a:xfrm>
                    <a:off x="419040" y="2332080"/>
                    <a:ext cx="9205920" cy="3784680"/>
                  </a:xfrm>
                  <a:prstGeom prst="rect">
                    <a:avLst/>
                  </a:prstGeom>
                  <a:noFill/>
                  <a:ln w="0">
                    <a:noFill/>
                  </a:ln>
                </p:spPr>
              </p:pic>
            </p:oleObj>
          </a:graphicData>
        </a:graphic>
      </p:graphicFrame>
      <p:sp>
        <p:nvSpPr>
          <p:cNvPr id="3" name="PlaceHolder 2"/>
          <p:cNvSpPr>
            <a:spLocks noGrp="1"/>
          </p:cNvSpPr>
          <p:nvPr>
            <p:ph type="sldNum" idx="2"/>
          </p:nvPr>
        </p:nvSpPr>
        <p:spPr/>
        <p:txBody>
          <a:bodyPr/>
          <a:p>
            <a:fld id="{125C8014-2B53-4C04-9D94-EF7113887636}"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Sr. Staff Long-Term Incentives</a:t>
            </a:r>
            <a:br>
              <a:rPr sz="3600"/>
            </a:br>
            <a:r>
              <a:rPr b="1" lang="en-US" sz="2800" strike="noStrike" u="none">
                <a:solidFill>
                  <a:srgbClr val="6a83b2"/>
                </a:solidFill>
                <a:effectLst/>
                <a:uFillTx/>
                <a:latin typeface="Arial"/>
              </a:rPr>
              <a:t>YTD Awards and December Potential</a:t>
            </a:r>
            <a:endParaRPr b="1" lang="en-US" sz="2800" strike="noStrike" u="none">
              <a:solidFill>
                <a:srgbClr val="6a83b2"/>
              </a:solidFill>
              <a:effectLst/>
              <a:uFillTx/>
              <a:latin typeface="Arial"/>
            </a:endParaRPr>
          </a:p>
        </p:txBody>
      </p:sp>
      <p:graphicFrame>
        <p:nvGraphicFramePr>
          <p:cNvPr id="77" name=""/>
          <p:cNvGraphicFramePr/>
          <p:nvPr/>
        </p:nvGraphicFramePr>
        <p:xfrm>
          <a:off x="274680" y="2338560"/>
          <a:ext cx="9408960" cy="3606480"/>
        </p:xfrm>
        <a:graphic>
          <a:graphicData uri="http://schemas.openxmlformats.org/presentationml/2006/ole">
            <p:oleObj progId="Word.Document.12" r:id="rId1" spid="">
              <p:embed/>
              <p:pic>
                <p:nvPicPr>
                  <p:cNvPr id="78" name="" descr=""/>
                  <p:cNvPicPr/>
                  <p:nvPr/>
                </p:nvPicPr>
                <p:blipFill>
                  <a:blip r:embed="rId2"/>
                  <a:stretch/>
                </p:blipFill>
                <p:spPr>
                  <a:xfrm>
                    <a:off x="274680" y="2338560"/>
                    <a:ext cx="9408960" cy="3606480"/>
                  </a:xfrm>
                  <a:prstGeom prst="rect">
                    <a:avLst/>
                  </a:prstGeom>
                  <a:noFill/>
                  <a:ln w="0">
                    <a:noFill/>
                  </a:ln>
                </p:spPr>
              </p:pic>
            </p:oleObj>
          </a:graphicData>
        </a:graphic>
      </p:graphicFrame>
      <p:sp>
        <p:nvSpPr>
          <p:cNvPr id="3" name="PlaceHolder 2"/>
          <p:cNvSpPr>
            <a:spLocks noGrp="1"/>
          </p:cNvSpPr>
          <p:nvPr>
            <p:ph type="sldNum" idx="2"/>
          </p:nvPr>
        </p:nvSpPr>
        <p:spPr/>
        <p:txBody>
          <a:bodyPr/>
          <a:p>
            <a:fld id="{6E13673A-19EB-48F2-89EE-3E57262E4E07}"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9"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2000 Expected Grant Levels and Projected Stock Option Usage</a:t>
            </a:r>
            <a:endParaRPr b="1" lang="en-US" sz="3600" strike="noStrike" u="none">
              <a:solidFill>
                <a:srgbClr val="6a83b2"/>
              </a:solidFill>
              <a:effectLst/>
              <a:uFillTx/>
              <a:latin typeface="Arial"/>
            </a:endParaRPr>
          </a:p>
        </p:txBody>
      </p:sp>
      <p:graphicFrame>
        <p:nvGraphicFramePr>
          <p:cNvPr id="80" name=""/>
          <p:cNvGraphicFramePr/>
          <p:nvPr/>
        </p:nvGraphicFramePr>
        <p:xfrm>
          <a:off x="503280" y="2158920"/>
          <a:ext cx="8851680" cy="5599080"/>
        </p:xfrm>
        <a:graphic>
          <a:graphicData uri="http://schemas.openxmlformats.org/presentationml/2006/ole">
            <p:oleObj progId="Word.Document.12" r:id="rId1" spid="">
              <p:embed/>
              <p:pic>
                <p:nvPicPr>
                  <p:cNvPr id="81" name="" descr=""/>
                  <p:cNvPicPr/>
                  <p:nvPr/>
                </p:nvPicPr>
                <p:blipFill>
                  <a:blip r:embed="rId2"/>
                  <a:stretch/>
                </p:blipFill>
                <p:spPr>
                  <a:xfrm>
                    <a:off x="503280" y="2158920"/>
                    <a:ext cx="8851680" cy="5599080"/>
                  </a:xfrm>
                  <a:prstGeom prst="rect">
                    <a:avLst/>
                  </a:prstGeom>
                  <a:noFill/>
                  <a:ln w="0">
                    <a:noFill/>
                  </a:ln>
                </p:spPr>
              </p:pic>
            </p:oleObj>
          </a:graphicData>
        </a:graphic>
      </p:graphicFrame>
      <p:sp>
        <p:nvSpPr>
          <p:cNvPr id="3" name="PlaceHolder 2"/>
          <p:cNvSpPr>
            <a:spLocks noGrp="1"/>
          </p:cNvSpPr>
          <p:nvPr>
            <p:ph type="sldNum" idx="2"/>
          </p:nvPr>
        </p:nvSpPr>
        <p:spPr/>
        <p:txBody>
          <a:bodyPr/>
          <a:p>
            <a:fld id="{560C78E0-9572-4E30-ADD0-B4FC6D7A2C50}"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503280" y="345600"/>
            <a:ext cx="9051840" cy="129564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Summary of Option Targets</a:t>
            </a:r>
            <a:endParaRPr b="1" lang="en-US" sz="3600" strike="noStrike" u="none">
              <a:solidFill>
                <a:srgbClr val="6a83b2"/>
              </a:solidFill>
              <a:effectLst/>
              <a:uFillTx/>
              <a:latin typeface="Arial"/>
            </a:endParaRPr>
          </a:p>
        </p:txBody>
      </p:sp>
      <p:graphicFrame>
        <p:nvGraphicFramePr>
          <p:cNvPr id="83" name=""/>
          <p:cNvGraphicFramePr/>
          <p:nvPr/>
        </p:nvGraphicFramePr>
        <p:xfrm>
          <a:off x="1042920" y="1727280"/>
          <a:ext cx="8112240" cy="5857920"/>
        </p:xfrm>
        <a:graphic>
          <a:graphicData uri="http://schemas.openxmlformats.org/presentationml/2006/ole">
            <p:oleObj progId="Word.Document.12" r:id="rId1" spid="">
              <p:embed/>
              <p:pic>
                <p:nvPicPr>
                  <p:cNvPr id="84" name="" descr=""/>
                  <p:cNvPicPr/>
                  <p:nvPr/>
                </p:nvPicPr>
                <p:blipFill>
                  <a:blip r:embed="rId2"/>
                  <a:stretch/>
                </p:blipFill>
                <p:spPr>
                  <a:xfrm>
                    <a:off x="1042920" y="1727280"/>
                    <a:ext cx="8112240" cy="5857920"/>
                  </a:xfrm>
                  <a:prstGeom prst="rect">
                    <a:avLst/>
                  </a:prstGeom>
                  <a:noFill/>
                  <a:ln w="0">
                    <a:noFill/>
                  </a:ln>
                </p:spPr>
              </p:pic>
            </p:oleObj>
          </a:graphicData>
        </a:graphic>
      </p:graphicFrame>
      <p:sp>
        <p:nvSpPr>
          <p:cNvPr id="3" name="PlaceHolder 2"/>
          <p:cNvSpPr>
            <a:spLocks noGrp="1"/>
          </p:cNvSpPr>
          <p:nvPr>
            <p:ph type="sldNum" idx="2"/>
          </p:nvPr>
        </p:nvSpPr>
        <p:spPr/>
        <p:txBody>
          <a:bodyPr/>
          <a:p>
            <a:fld id="{672C1F57-864D-4AAF-9752-67804CF60B1A}"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5"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200" strike="noStrike" u="none">
                <a:solidFill>
                  <a:srgbClr val="6a83b2"/>
                </a:solidFill>
                <a:effectLst/>
                <a:uFillTx/>
                <a:latin typeface="Arial"/>
              </a:rPr>
              <a:t>Current Shares Issued and Available for Options</a:t>
            </a:r>
            <a:endParaRPr b="1" lang="en-US" sz="3200" strike="noStrike" u="none">
              <a:solidFill>
                <a:srgbClr val="6a83b2"/>
              </a:solidFill>
              <a:effectLst/>
              <a:uFillTx/>
              <a:latin typeface="Arial"/>
            </a:endParaRPr>
          </a:p>
        </p:txBody>
      </p:sp>
      <p:graphicFrame>
        <p:nvGraphicFramePr>
          <p:cNvPr id="86" name=""/>
          <p:cNvGraphicFramePr/>
          <p:nvPr/>
        </p:nvGraphicFramePr>
        <p:xfrm>
          <a:off x="1498680" y="2139840"/>
          <a:ext cx="7111800" cy="3797280"/>
        </p:xfrm>
        <a:graphic>
          <a:graphicData uri="http://schemas.openxmlformats.org/presentationml/2006/ole">
            <p:oleObj progId="Word.Document.12" r:id="rId1" spid="">
              <p:embed/>
              <p:pic>
                <p:nvPicPr>
                  <p:cNvPr id="87" name="" descr=""/>
                  <p:cNvPicPr/>
                  <p:nvPr/>
                </p:nvPicPr>
                <p:blipFill>
                  <a:blip r:embed="rId2"/>
                  <a:stretch/>
                </p:blipFill>
                <p:spPr>
                  <a:xfrm>
                    <a:off x="1498680" y="2139840"/>
                    <a:ext cx="7111800" cy="3797280"/>
                  </a:xfrm>
                  <a:prstGeom prst="rect">
                    <a:avLst/>
                  </a:prstGeom>
                  <a:noFill/>
                  <a:ln w="0">
                    <a:noFill/>
                  </a:ln>
                </p:spPr>
              </p:pic>
            </p:oleObj>
          </a:graphicData>
        </a:graphic>
      </p:graphicFrame>
      <p:sp>
        <p:nvSpPr>
          <p:cNvPr id="3" name="PlaceHolder 2"/>
          <p:cNvSpPr>
            <a:spLocks noGrp="1"/>
          </p:cNvSpPr>
          <p:nvPr>
            <p:ph type="sldNum" idx="2"/>
          </p:nvPr>
        </p:nvSpPr>
        <p:spPr/>
        <p:txBody>
          <a:bodyPr/>
          <a:p>
            <a:fld id="{06CEE159-41B0-4BCE-8D84-1BA1F4143B10}"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378000" y="868320"/>
            <a:ext cx="8548560" cy="103680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Agenda</a:t>
            </a:r>
            <a:endParaRPr b="1" lang="en-US" sz="3600" strike="noStrike" u="none">
              <a:solidFill>
                <a:srgbClr val="6a83b2"/>
              </a:solidFill>
              <a:effectLst/>
              <a:uFillTx/>
              <a:latin typeface="Arial"/>
            </a:endParaRPr>
          </a:p>
        </p:txBody>
      </p:sp>
      <p:sp>
        <p:nvSpPr>
          <p:cNvPr id="42" name="PlaceHolder 2"/>
          <p:cNvSpPr>
            <a:spLocks noGrp="1"/>
          </p:cNvSpPr>
          <p:nvPr>
            <p:ph/>
          </p:nvPr>
        </p:nvSpPr>
        <p:spPr>
          <a:xfrm>
            <a:off x="433080" y="2010960"/>
            <a:ext cx="8405640" cy="4923000"/>
          </a:xfrm>
          <a:prstGeom prst="rect">
            <a:avLst/>
          </a:prstGeom>
          <a:noFill/>
          <a:ln w="0">
            <a:noFill/>
          </a:ln>
        </p:spPr>
        <p:txBody>
          <a:bodyPr lIns="101880" rIns="101880" tIns="51120" bIns="51120" anchor="t">
            <a:normAutofit/>
          </a:bodyPr>
          <a:p>
            <a:pPr marL="262080" indent="-262080">
              <a:lnSpc>
                <a:spcPct val="90000"/>
              </a:lnSpc>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Current Climate</a:t>
            </a:r>
            <a:endParaRPr b="0" lang="en-US" sz="2800" strike="noStrike" u="none">
              <a:solidFill>
                <a:srgbClr val="000000"/>
              </a:solidFill>
              <a:effectLst/>
              <a:uFillTx/>
              <a:latin typeface="Arial"/>
            </a:endParaRPr>
          </a:p>
          <a:p>
            <a:pPr marL="262080" indent="-262080">
              <a:lnSpc>
                <a:spcPct val="90000"/>
              </a:lnSpc>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Compensation</a:t>
            </a:r>
            <a:endParaRPr b="0" lang="en-US" sz="2800" strike="noStrike" u="none">
              <a:solidFill>
                <a:srgbClr val="000000"/>
              </a:solidFill>
              <a:effectLst/>
              <a:uFillTx/>
              <a:latin typeface="Arial"/>
            </a:endParaRPr>
          </a:p>
          <a:p>
            <a:pPr lvl="1" marL="826920" indent="-317160">
              <a:lnSpc>
                <a:spcPct val="90000"/>
              </a:lnSpc>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2000 Management Incentives Discussion</a:t>
            </a:r>
            <a:endParaRPr b="0" lang="en-US" sz="2400" strike="noStrike" u="none">
              <a:solidFill>
                <a:srgbClr val="000000"/>
              </a:solidFill>
              <a:effectLst/>
              <a:uFillTx/>
              <a:latin typeface="Arial"/>
            </a:endParaRPr>
          </a:p>
          <a:p>
            <a:pPr lvl="1" marL="826920" indent="-317160">
              <a:lnSpc>
                <a:spcPct val="90000"/>
              </a:lnSpc>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Long Term Incentive Proposal</a:t>
            </a:r>
            <a:endParaRPr b="0" lang="en-US" sz="2400" strike="noStrike" u="none">
              <a:solidFill>
                <a:srgbClr val="000000"/>
              </a:solidFill>
              <a:effectLst/>
              <a:uFillTx/>
              <a:latin typeface="Arial"/>
            </a:endParaRPr>
          </a:p>
          <a:p>
            <a:pPr lvl="1" marL="826920" indent="-317160">
              <a:lnSpc>
                <a:spcPct val="90000"/>
              </a:lnSpc>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Proposed Changes to Executive Severance Agreements</a:t>
            </a:r>
            <a:endParaRPr b="0" lang="en-US" sz="2400" strike="noStrike" u="none">
              <a:solidFill>
                <a:srgbClr val="000000"/>
              </a:solidFill>
              <a:effectLst/>
              <a:uFillTx/>
              <a:latin typeface="Arial"/>
            </a:endParaRPr>
          </a:p>
          <a:p>
            <a:pPr lvl="1" marL="826920" indent="-317160">
              <a:lnSpc>
                <a:spcPct val="90000"/>
              </a:lnSpc>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Venture Capital Investment Fund Program Status</a:t>
            </a:r>
            <a:endParaRPr b="0" lang="en-US" sz="2400" strike="noStrike" u="none">
              <a:solidFill>
                <a:srgbClr val="000000"/>
              </a:solidFill>
              <a:effectLst/>
              <a:uFillTx/>
              <a:latin typeface="Arial"/>
            </a:endParaRPr>
          </a:p>
          <a:p>
            <a:pPr marL="262080" indent="-262080">
              <a:lnSpc>
                <a:spcPct val="90000"/>
              </a:lnSpc>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One off Senior Management Salary changes</a:t>
            </a:r>
            <a:endParaRPr b="0" lang="en-US" sz="2800" strike="noStrike" u="none">
              <a:solidFill>
                <a:srgbClr val="000000"/>
              </a:solidFill>
              <a:effectLst/>
              <a:uFillTx/>
              <a:latin typeface="Arial"/>
            </a:endParaRPr>
          </a:p>
          <a:p>
            <a:pPr marL="262080" indent="-262080">
              <a:lnSpc>
                <a:spcPct val="90000"/>
              </a:lnSpc>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Work/Life Initiatives</a:t>
            </a:r>
            <a:endParaRPr b="0" lang="en-US" sz="28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A25DEF61-0DF5-4D5D-8144-33E44BB69244}"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Share Usage</a:t>
            </a:r>
            <a:endParaRPr b="1" lang="en-US" sz="3600" strike="noStrike" u="none">
              <a:solidFill>
                <a:srgbClr val="6a83b2"/>
              </a:solidFill>
              <a:effectLst/>
              <a:uFillTx/>
              <a:latin typeface="Arial"/>
            </a:endParaRPr>
          </a:p>
        </p:txBody>
      </p:sp>
      <p:graphicFrame>
        <p:nvGraphicFramePr>
          <p:cNvPr id="89" name=""/>
          <p:cNvGraphicFramePr/>
          <p:nvPr/>
        </p:nvGraphicFramePr>
        <p:xfrm>
          <a:off x="1486080" y="1900080"/>
          <a:ext cx="6892920" cy="5267520"/>
        </p:xfrm>
        <a:graphic>
          <a:graphicData uri="http://schemas.openxmlformats.org/presentationml/2006/ole">
            <p:oleObj progId="Word.Document.12" r:id="rId1" spid="">
              <p:embed/>
              <p:pic>
                <p:nvPicPr>
                  <p:cNvPr id="90" name="" descr=""/>
                  <p:cNvPicPr/>
                  <p:nvPr/>
                </p:nvPicPr>
                <p:blipFill>
                  <a:blip r:embed="rId2"/>
                  <a:stretch/>
                </p:blipFill>
                <p:spPr>
                  <a:xfrm>
                    <a:off x="1486080" y="1900080"/>
                    <a:ext cx="6892920" cy="5267520"/>
                  </a:xfrm>
                  <a:prstGeom prst="rect">
                    <a:avLst/>
                  </a:prstGeom>
                  <a:noFill/>
                  <a:ln w="0">
                    <a:noFill/>
                  </a:ln>
                </p:spPr>
              </p:pic>
            </p:oleObj>
          </a:graphicData>
        </a:graphic>
      </p:graphicFrame>
      <p:sp>
        <p:nvSpPr>
          <p:cNvPr id="3" name="PlaceHolder 2"/>
          <p:cNvSpPr>
            <a:spLocks noGrp="1"/>
          </p:cNvSpPr>
          <p:nvPr>
            <p:ph type="sldNum" idx="2"/>
          </p:nvPr>
        </p:nvSpPr>
        <p:spPr/>
        <p:txBody>
          <a:bodyPr/>
          <a:p>
            <a:fld id="{6630E557-F95D-4794-ADAD-4A4BBF1D22E7}"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Total Overhang of Key Competitors</a:t>
            </a:r>
            <a:endParaRPr b="1" lang="en-US" sz="3600" strike="noStrike" u="none">
              <a:solidFill>
                <a:srgbClr val="6a83b2"/>
              </a:solidFill>
              <a:effectLst/>
              <a:uFillTx/>
              <a:latin typeface="Arial"/>
            </a:endParaRPr>
          </a:p>
        </p:txBody>
      </p:sp>
      <p:sp>
        <p:nvSpPr>
          <p:cNvPr id="92" name=""/>
          <p:cNvSpPr/>
          <p:nvPr/>
        </p:nvSpPr>
        <p:spPr>
          <a:xfrm>
            <a:off x="419040" y="7167600"/>
            <a:ext cx="8131320" cy="300960"/>
          </a:xfrm>
          <a:prstGeom prst="rect">
            <a:avLst/>
          </a:prstGeom>
          <a:noFill/>
          <a:ln w="0">
            <a:noFill/>
          </a:ln>
        </p:spPr>
        <p:style>
          <a:lnRef idx="0"/>
          <a:fillRef idx="0"/>
          <a:effectRef idx="0"/>
          <a:fontRef idx="minor"/>
        </p:style>
        <p:txBody>
          <a:bodyPr lIns="101880" rIns="101880" tIns="51120" bIns="51120" anchor="t">
            <a:spAutoFit/>
          </a:bodyPr>
          <a:p>
            <a:pPr>
              <a:spcBef>
                <a:spcPts val="326"/>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300" strike="noStrike" u="none">
                <a:solidFill>
                  <a:srgbClr val="000000"/>
                </a:solidFill>
                <a:effectLst/>
                <a:uFillTx/>
                <a:latin typeface="Times New Roman"/>
              </a:rPr>
              <a:t>Source:  Company Annual Reports </a:t>
            </a:r>
            <a:endParaRPr b="0" lang="en-US" sz="1300" strike="noStrike" u="none">
              <a:solidFill>
                <a:srgbClr val="000000"/>
              </a:solidFill>
              <a:effectLst/>
              <a:uFillTx/>
              <a:latin typeface="Times New Roman"/>
            </a:endParaRPr>
          </a:p>
        </p:txBody>
      </p:sp>
      <p:pic>
        <p:nvPicPr>
          <p:cNvPr id="93" name="" descr=""/>
          <p:cNvPicPr/>
          <p:nvPr/>
        </p:nvPicPr>
        <p:blipFill>
          <a:blip r:embed="rId1"/>
          <a:stretch/>
        </p:blipFill>
        <p:spPr>
          <a:xfrm>
            <a:off x="0" y="2073240"/>
            <a:ext cx="10058400" cy="5129280"/>
          </a:xfrm>
          <a:prstGeom prst="rect">
            <a:avLst/>
          </a:prstGeom>
          <a:noFill/>
          <a:ln w="0">
            <a:noFill/>
          </a:ln>
        </p:spPr>
      </p:pic>
      <p:sp>
        <p:nvSpPr>
          <p:cNvPr id="3" name="PlaceHolder 2"/>
          <p:cNvSpPr>
            <a:spLocks noGrp="1"/>
          </p:cNvSpPr>
          <p:nvPr>
            <p:ph type="sldNum" idx="2"/>
          </p:nvPr>
        </p:nvSpPr>
        <p:spPr/>
        <p:txBody>
          <a:bodyPr/>
          <a:p>
            <a:fld id="{A82CB649-1B53-4F10-BDE9-304CE5AEBAA8}"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4"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1999 (98) Competitive Share Usage</a:t>
            </a:r>
            <a:endParaRPr b="1" lang="en-US" sz="3600" strike="noStrike" u="none">
              <a:solidFill>
                <a:srgbClr val="6a83b2"/>
              </a:solidFill>
              <a:effectLst/>
              <a:uFillTx/>
              <a:latin typeface="Arial"/>
            </a:endParaRPr>
          </a:p>
        </p:txBody>
      </p:sp>
      <p:graphicFrame>
        <p:nvGraphicFramePr>
          <p:cNvPr id="95" name=""/>
          <p:cNvGraphicFramePr/>
          <p:nvPr/>
        </p:nvGraphicFramePr>
        <p:xfrm>
          <a:off x="1327320" y="2019240"/>
          <a:ext cx="7805520" cy="4399200"/>
        </p:xfrm>
        <a:graphic>
          <a:graphicData uri="http://schemas.openxmlformats.org/presentationml/2006/ole">
            <p:oleObj progId="Word.Document.12" r:id="rId1" spid="">
              <p:embed/>
              <p:pic>
                <p:nvPicPr>
                  <p:cNvPr id="96" name="" descr=""/>
                  <p:cNvPicPr/>
                  <p:nvPr/>
                </p:nvPicPr>
                <p:blipFill>
                  <a:blip r:embed="rId2"/>
                  <a:stretch/>
                </p:blipFill>
                <p:spPr>
                  <a:xfrm>
                    <a:off x="1327320" y="2019240"/>
                    <a:ext cx="7805520" cy="4399200"/>
                  </a:xfrm>
                  <a:prstGeom prst="rect">
                    <a:avLst/>
                  </a:prstGeom>
                  <a:noFill/>
                  <a:ln w="0">
                    <a:noFill/>
                  </a:ln>
                </p:spPr>
              </p:pic>
            </p:oleObj>
          </a:graphicData>
        </a:graphic>
      </p:graphicFrame>
      <p:sp>
        <p:nvSpPr>
          <p:cNvPr id="97" name=""/>
          <p:cNvSpPr/>
          <p:nvPr/>
        </p:nvSpPr>
        <p:spPr>
          <a:xfrm>
            <a:off x="1089000" y="6218280"/>
            <a:ext cx="8131320" cy="540720"/>
          </a:xfrm>
          <a:prstGeom prst="rect">
            <a:avLst/>
          </a:prstGeom>
          <a:noFill/>
          <a:ln w="0">
            <a:noFill/>
          </a:ln>
        </p:spPr>
        <p:style>
          <a:lnRef idx="0"/>
          <a:fillRef idx="0"/>
          <a:effectRef idx="0"/>
          <a:fontRef idx="minor"/>
        </p:style>
        <p:txBody>
          <a:bodyPr lIns="101880" rIns="101880" tIns="51120" bIns="51120" anchor="t">
            <a:spAutoFit/>
          </a:bodyPr>
          <a:p>
            <a:pPr>
              <a:spcBef>
                <a:spcPts val="326"/>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300" strike="noStrike" u="none">
                <a:solidFill>
                  <a:srgbClr val="000000"/>
                </a:solidFill>
                <a:effectLst/>
                <a:uFillTx/>
                <a:latin typeface="Times New Roman"/>
              </a:rPr>
              <a:t>Source:  2000 iQuantic Equity Practices Survey</a:t>
            </a:r>
            <a:endParaRPr b="0" lang="en-US" sz="1300" strike="noStrike" u="none">
              <a:solidFill>
                <a:srgbClr val="000000"/>
              </a:solidFill>
              <a:effectLst/>
              <a:uFillTx/>
              <a:latin typeface="Times New Roman"/>
            </a:endParaRPr>
          </a:p>
          <a:p>
            <a:pPr>
              <a:spcBef>
                <a:spcPts val="326"/>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300" strike="noStrike" u="none">
                <a:solidFill>
                  <a:srgbClr val="000000"/>
                </a:solidFill>
                <a:effectLst/>
                <a:uFillTx/>
                <a:latin typeface="Times New Roman"/>
              </a:rPr>
              <a:t>Top 200: 1999 Pearl Meyer Equity Stake Survey</a:t>
            </a:r>
            <a:endParaRPr b="0" lang="en-US" sz="13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59AF7388-FCF1-40E0-9DC2-05473D7AED7C}"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8"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1999 (98) Competitive Share Usage</a:t>
            </a:r>
            <a:endParaRPr b="1" lang="en-US" sz="3600" strike="noStrike" u="none">
              <a:solidFill>
                <a:srgbClr val="6a83b2"/>
              </a:solidFill>
              <a:effectLst/>
              <a:uFillTx/>
              <a:latin typeface="Arial"/>
            </a:endParaRPr>
          </a:p>
        </p:txBody>
      </p:sp>
      <p:graphicFrame>
        <p:nvGraphicFramePr>
          <p:cNvPr id="99" name=""/>
          <p:cNvGraphicFramePr/>
          <p:nvPr/>
        </p:nvGraphicFramePr>
        <p:xfrm>
          <a:off x="1330200" y="2019240"/>
          <a:ext cx="7661520" cy="4318200"/>
        </p:xfrm>
        <a:graphic>
          <a:graphicData uri="http://schemas.openxmlformats.org/presentationml/2006/ole">
            <p:oleObj progId="Word.Document.12" r:id="rId1" spid="">
              <p:embed/>
              <p:pic>
                <p:nvPicPr>
                  <p:cNvPr id="100" name="" descr=""/>
                  <p:cNvPicPr/>
                  <p:nvPr/>
                </p:nvPicPr>
                <p:blipFill>
                  <a:blip r:embed="rId2"/>
                  <a:stretch/>
                </p:blipFill>
                <p:spPr>
                  <a:xfrm>
                    <a:off x="1330200" y="2019240"/>
                    <a:ext cx="7661520" cy="4318200"/>
                  </a:xfrm>
                  <a:prstGeom prst="rect">
                    <a:avLst/>
                  </a:prstGeom>
                  <a:noFill/>
                  <a:ln w="0">
                    <a:noFill/>
                  </a:ln>
                </p:spPr>
              </p:pic>
            </p:oleObj>
          </a:graphicData>
        </a:graphic>
      </p:graphicFrame>
      <p:sp>
        <p:nvSpPr>
          <p:cNvPr id="101" name=""/>
          <p:cNvSpPr/>
          <p:nvPr/>
        </p:nvSpPr>
        <p:spPr>
          <a:xfrm>
            <a:off x="1006560" y="6218280"/>
            <a:ext cx="8129520" cy="540720"/>
          </a:xfrm>
          <a:prstGeom prst="rect">
            <a:avLst/>
          </a:prstGeom>
          <a:noFill/>
          <a:ln w="0">
            <a:noFill/>
          </a:ln>
        </p:spPr>
        <p:style>
          <a:lnRef idx="0"/>
          <a:fillRef idx="0"/>
          <a:effectRef idx="0"/>
          <a:fontRef idx="minor"/>
        </p:style>
        <p:txBody>
          <a:bodyPr lIns="101880" rIns="101880" tIns="51120" bIns="51120" anchor="t">
            <a:spAutoFit/>
          </a:bodyPr>
          <a:p>
            <a:pPr>
              <a:spcBef>
                <a:spcPts val="326"/>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300" strike="noStrike" u="none">
                <a:solidFill>
                  <a:srgbClr val="000000"/>
                </a:solidFill>
                <a:effectLst/>
                <a:uFillTx/>
                <a:latin typeface="Times New Roman"/>
              </a:rPr>
              <a:t>Source:  2000 iQuantic Equity Practices Survey</a:t>
            </a:r>
            <a:endParaRPr b="0" lang="en-US" sz="1300" strike="noStrike" u="none">
              <a:solidFill>
                <a:srgbClr val="000000"/>
              </a:solidFill>
              <a:effectLst/>
              <a:uFillTx/>
              <a:latin typeface="Times New Roman"/>
            </a:endParaRPr>
          </a:p>
          <a:p>
            <a:pPr>
              <a:spcBef>
                <a:spcPts val="326"/>
              </a:spcBef>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3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4C537764-F56D-44C1-90A4-9874740B1908}"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New Hire Stock Options </a:t>
            </a:r>
            <a:r>
              <a:rPr b="1" lang="en-US" sz="3600" strike="noStrike" u="none" baseline="30000">
                <a:solidFill>
                  <a:srgbClr val="6a83b2"/>
                </a:solidFill>
                <a:effectLst/>
                <a:uFillTx/>
                <a:latin typeface="Arial"/>
              </a:rPr>
              <a:t>(1)</a:t>
            </a:r>
            <a:endParaRPr b="1" lang="en-US" sz="3600" strike="noStrike" u="none">
              <a:solidFill>
                <a:srgbClr val="6a83b2"/>
              </a:solidFill>
              <a:effectLst/>
              <a:uFillTx/>
              <a:latin typeface="Arial"/>
            </a:endParaRPr>
          </a:p>
        </p:txBody>
      </p:sp>
      <p:graphicFrame>
        <p:nvGraphicFramePr>
          <p:cNvPr id="103" name=""/>
          <p:cNvGraphicFramePr/>
          <p:nvPr/>
        </p:nvGraphicFramePr>
        <p:xfrm>
          <a:off x="1425600" y="2158920"/>
          <a:ext cx="7081920" cy="5138640"/>
        </p:xfrm>
        <a:graphic>
          <a:graphicData uri="http://schemas.openxmlformats.org/presentationml/2006/ole">
            <p:oleObj progId="Word.Document.12" r:id="rId1" spid="">
              <p:embed/>
              <p:pic>
                <p:nvPicPr>
                  <p:cNvPr id="104" name="" descr=""/>
                  <p:cNvPicPr/>
                  <p:nvPr/>
                </p:nvPicPr>
                <p:blipFill>
                  <a:blip r:embed="rId2"/>
                  <a:stretch/>
                </p:blipFill>
                <p:spPr>
                  <a:xfrm>
                    <a:off x="1425600" y="2158920"/>
                    <a:ext cx="7081920" cy="5138640"/>
                  </a:xfrm>
                  <a:prstGeom prst="rect">
                    <a:avLst/>
                  </a:prstGeom>
                  <a:noFill/>
                  <a:ln w="0">
                    <a:noFill/>
                  </a:ln>
                </p:spPr>
              </p:pic>
            </p:oleObj>
          </a:graphicData>
        </a:graphic>
      </p:graphicFrame>
      <p:sp>
        <p:nvSpPr>
          <p:cNvPr id="3" name="PlaceHolder 2"/>
          <p:cNvSpPr>
            <a:spLocks noGrp="1"/>
          </p:cNvSpPr>
          <p:nvPr>
            <p:ph type="sldNum" idx="2"/>
          </p:nvPr>
        </p:nvSpPr>
        <p:spPr/>
        <p:txBody>
          <a:bodyPr/>
          <a:p>
            <a:fld id="{ADC4045B-D48D-4BCE-A276-7F6FFABE2BB8}"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5"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Monthly Option Program Usage</a:t>
            </a:r>
            <a:br>
              <a:rPr sz="3600"/>
            </a:br>
            <a:r>
              <a:rPr b="1" lang="en-US" sz="3200" strike="noStrike" u="none">
                <a:solidFill>
                  <a:srgbClr val="6a83b2"/>
                </a:solidFill>
                <a:effectLst/>
                <a:uFillTx/>
                <a:latin typeface="Arial"/>
              </a:rPr>
              <a:t>June through September 2000</a:t>
            </a:r>
            <a:endParaRPr b="1" lang="en-US" sz="3200" strike="noStrike" u="none">
              <a:solidFill>
                <a:srgbClr val="6a83b2"/>
              </a:solidFill>
              <a:effectLst/>
              <a:uFillTx/>
              <a:latin typeface="Arial"/>
            </a:endParaRPr>
          </a:p>
        </p:txBody>
      </p:sp>
      <p:graphicFrame>
        <p:nvGraphicFramePr>
          <p:cNvPr id="106" name=""/>
          <p:cNvGraphicFramePr/>
          <p:nvPr/>
        </p:nvGraphicFramePr>
        <p:xfrm>
          <a:off x="922320" y="2238480"/>
          <a:ext cx="8278920" cy="4917960"/>
        </p:xfrm>
        <a:graphic>
          <a:graphicData uri="http://schemas.openxmlformats.org/presentationml/2006/ole">
            <p:oleObj progId="Word.Document.12" r:id="rId1" spid="">
              <p:embed/>
              <p:pic>
                <p:nvPicPr>
                  <p:cNvPr id="107" name="" descr=""/>
                  <p:cNvPicPr/>
                  <p:nvPr/>
                </p:nvPicPr>
                <p:blipFill>
                  <a:blip r:embed="rId2"/>
                  <a:stretch/>
                </p:blipFill>
                <p:spPr>
                  <a:xfrm>
                    <a:off x="922320" y="2238480"/>
                    <a:ext cx="8278920" cy="4917960"/>
                  </a:xfrm>
                  <a:prstGeom prst="rect">
                    <a:avLst/>
                  </a:prstGeom>
                  <a:noFill/>
                  <a:ln w="0">
                    <a:noFill/>
                  </a:ln>
                </p:spPr>
              </p:pic>
            </p:oleObj>
          </a:graphicData>
        </a:graphic>
      </p:graphicFrame>
      <p:sp>
        <p:nvSpPr>
          <p:cNvPr id="3" name="PlaceHolder 2"/>
          <p:cNvSpPr>
            <a:spLocks noGrp="1"/>
          </p:cNvSpPr>
          <p:nvPr>
            <p:ph type="sldNum" idx="2"/>
          </p:nvPr>
        </p:nvSpPr>
        <p:spPr/>
        <p:txBody>
          <a:bodyPr/>
          <a:p>
            <a:fld id="{92E30707-3927-4B1D-91B6-048E775FB728}"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8" name="PlaceHolder 1"/>
          <p:cNvSpPr>
            <a:spLocks noGrp="1"/>
          </p:cNvSpPr>
          <p:nvPr>
            <p:ph type="title"/>
          </p:nvPr>
        </p:nvSpPr>
        <p:spPr>
          <a:xfrm>
            <a:off x="922320" y="2158560"/>
            <a:ext cx="8548560" cy="129564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4500" strike="noStrike" u="none">
                <a:solidFill>
                  <a:srgbClr val="6a83b2"/>
                </a:solidFill>
                <a:effectLst/>
                <a:uFillTx/>
                <a:latin typeface="Arial"/>
              </a:rPr>
              <a:t>Long-Term Incentive Plan Proposal </a:t>
            </a:r>
            <a:endParaRPr b="1" lang="en-US" sz="4500" strike="noStrike" u="none">
              <a:solidFill>
                <a:srgbClr val="6a83b2"/>
              </a:solidFill>
              <a:effectLst/>
              <a:uFillTx/>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9"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Desired Meeting Outcome</a:t>
            </a:r>
            <a:endParaRPr b="1" lang="en-US" sz="3600" strike="noStrike" u="none">
              <a:solidFill>
                <a:srgbClr val="6a83b2"/>
              </a:solidFill>
              <a:effectLst/>
              <a:uFillTx/>
              <a:latin typeface="Arial"/>
            </a:endParaRPr>
          </a:p>
        </p:txBody>
      </p:sp>
      <p:sp>
        <p:nvSpPr>
          <p:cNvPr id="110" name="PlaceHolder 2"/>
          <p:cNvSpPr>
            <a:spLocks noGrp="1"/>
          </p:cNvSpPr>
          <p:nvPr>
            <p:ph/>
          </p:nvPr>
        </p:nvSpPr>
        <p:spPr>
          <a:xfrm>
            <a:off x="503280" y="2244240"/>
            <a:ext cx="9051840" cy="4837320"/>
          </a:xfrm>
          <a:prstGeom prst="rect">
            <a:avLst/>
          </a:prstGeom>
          <a:noFill/>
          <a:ln w="0">
            <a:noFill/>
          </a:ln>
        </p:spPr>
        <p:txBody>
          <a:bodyPr lIns="101880" rIns="101880" tIns="51120" bIns="51120" anchor="t">
            <a:normAutofit/>
          </a:bodyPr>
          <a:p>
            <a:pPr marL="262080" indent="-262080">
              <a:spcBef>
                <a:spcPts val="726"/>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Recommend and approve discontinuation of Long-Term Bonus (LTB) program</a:t>
            </a:r>
            <a:endParaRPr b="0" lang="en-US" sz="2900" strike="noStrike" u="none">
              <a:solidFill>
                <a:srgbClr val="000000"/>
              </a:solidFill>
              <a:effectLst/>
              <a:uFillTx/>
              <a:latin typeface="Arial"/>
            </a:endParaRPr>
          </a:p>
          <a:p>
            <a:pPr marL="262080" indent="-262080">
              <a:spcBef>
                <a:spcPts val="726"/>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Recommend and approve new Performance Share program for current LTB participants</a:t>
            </a:r>
            <a:endParaRPr b="0" lang="en-US" sz="2900" strike="noStrike" u="none">
              <a:solidFill>
                <a:srgbClr val="000000"/>
              </a:solidFill>
              <a:effectLst/>
              <a:uFillTx/>
              <a:latin typeface="Arial"/>
            </a:endParaRPr>
          </a:p>
          <a:p>
            <a:pPr marL="262080" indent="-262080">
              <a:spcBef>
                <a:spcPts val="726"/>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Recommend and approve transition plan for current LTB participants</a:t>
            </a:r>
            <a:endParaRPr b="0" lang="en-US" sz="29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CC112E63-37F9-4E65-A5E8-18831605CD7B}"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1"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Background</a:t>
            </a:r>
            <a:endParaRPr b="1" lang="en-US" sz="3600" strike="noStrike" u="none">
              <a:solidFill>
                <a:srgbClr val="6a83b2"/>
              </a:solidFill>
              <a:effectLst/>
              <a:uFillTx/>
              <a:latin typeface="Arial"/>
            </a:endParaRPr>
          </a:p>
        </p:txBody>
      </p:sp>
      <p:sp>
        <p:nvSpPr>
          <p:cNvPr id="112" name="PlaceHolder 2"/>
          <p:cNvSpPr>
            <a:spLocks noGrp="1"/>
          </p:cNvSpPr>
          <p:nvPr>
            <p:ph/>
          </p:nvPr>
        </p:nvSpPr>
        <p:spPr>
          <a:xfrm>
            <a:off x="581040" y="2047680"/>
            <a:ext cx="8894880" cy="4749480"/>
          </a:xfrm>
          <a:prstGeom prst="rect">
            <a:avLst/>
          </a:prstGeom>
          <a:noFill/>
          <a:ln w="0">
            <a:noFill/>
          </a:ln>
        </p:spPr>
        <p:txBody>
          <a:bodyPr lIns="101880" rIns="101880" tIns="51120" bIns="51120" anchor="t">
            <a:normAutofit/>
          </a:bodyPr>
          <a:p>
            <a:pPr marL="262080" indent="-262080">
              <a:spcBef>
                <a:spcPts val="675"/>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700" strike="noStrike" u="none">
                <a:solidFill>
                  <a:srgbClr val="000000"/>
                </a:solidFill>
                <a:effectLst/>
                <a:uFillTx/>
                <a:latin typeface="Arial"/>
              </a:rPr>
              <a:t>Long-Term Bonus (LTB) program developed in 1993 to: </a:t>
            </a:r>
            <a:endParaRPr b="0" lang="en-US" sz="2700" strike="noStrike" u="none">
              <a:solidFill>
                <a:srgbClr val="000000"/>
              </a:solidFill>
              <a:effectLst/>
              <a:uFillTx/>
              <a:latin typeface="Arial"/>
            </a:endParaRPr>
          </a:p>
          <a:p>
            <a:pPr lvl="1" marL="826920" indent="-317160">
              <a:spcBef>
                <a:spcPts val="575"/>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300" strike="noStrike" u="none">
                <a:solidFill>
                  <a:srgbClr val="000000"/>
                </a:solidFill>
                <a:effectLst/>
                <a:uFillTx/>
                <a:latin typeface="Arial"/>
              </a:rPr>
              <a:t>Encourage executive retention </a:t>
            </a:r>
            <a:endParaRPr b="0" lang="en-US" sz="2300" strike="noStrike" u="none">
              <a:solidFill>
                <a:srgbClr val="000000"/>
              </a:solidFill>
              <a:effectLst/>
              <a:uFillTx/>
              <a:latin typeface="Arial"/>
            </a:endParaRPr>
          </a:p>
          <a:p>
            <a:pPr lvl="1" marL="826920" indent="-317160">
              <a:spcBef>
                <a:spcPts val="575"/>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300" strike="noStrike" u="none">
                <a:solidFill>
                  <a:srgbClr val="000000"/>
                </a:solidFill>
                <a:effectLst/>
                <a:uFillTx/>
                <a:latin typeface="Arial"/>
              </a:rPr>
              <a:t>Leverage the Management Incentive Bonus program </a:t>
            </a:r>
            <a:endParaRPr b="0" lang="en-US" sz="2300" strike="noStrike" u="none">
              <a:solidFill>
                <a:srgbClr val="000000"/>
              </a:solidFill>
              <a:effectLst/>
              <a:uFillTx/>
              <a:latin typeface="Arial"/>
            </a:endParaRPr>
          </a:p>
          <a:p>
            <a:pPr lvl="1" marL="826920" indent="-317160">
              <a:spcBef>
                <a:spcPts val="575"/>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300" strike="noStrike" u="none">
                <a:solidFill>
                  <a:srgbClr val="000000"/>
                </a:solidFill>
                <a:effectLst/>
                <a:uFillTx/>
                <a:latin typeface="Arial"/>
              </a:rPr>
              <a:t>Reward sustained corporate performance</a:t>
            </a:r>
            <a:endParaRPr b="0" lang="en-US" sz="2300" strike="noStrike" u="none">
              <a:solidFill>
                <a:srgbClr val="000000"/>
              </a:solidFill>
              <a:effectLst/>
              <a:uFillTx/>
              <a:latin typeface="Arial"/>
            </a:endParaRPr>
          </a:p>
          <a:p>
            <a:pPr lvl="1" marL="826920" indent="-317160">
              <a:spcBef>
                <a:spcPts val="575"/>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300" strike="noStrike" u="none">
                <a:solidFill>
                  <a:srgbClr val="000000"/>
                </a:solidFill>
                <a:effectLst/>
                <a:uFillTx/>
                <a:latin typeface="Arial"/>
              </a:rPr>
              <a:t>Support shareholder value creation</a:t>
            </a:r>
            <a:endParaRPr b="0" lang="en-US" sz="2300" strike="noStrike" u="none">
              <a:solidFill>
                <a:srgbClr val="000000"/>
              </a:solidFill>
              <a:effectLst/>
              <a:uFillTx/>
              <a:latin typeface="Arial"/>
            </a:endParaRPr>
          </a:p>
          <a:p>
            <a:pPr marL="262080" indent="-262080">
              <a:spcBef>
                <a:spcPts val="675"/>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700" strike="noStrike" u="none">
                <a:solidFill>
                  <a:srgbClr val="000000"/>
                </a:solidFill>
                <a:effectLst/>
                <a:uFillTx/>
                <a:latin typeface="Arial"/>
              </a:rPr>
              <a:t>There was no LTB deposit/distribution this year due to 1999 Compaq performance, and 2001 outlook is unclear</a:t>
            </a:r>
            <a:endParaRPr b="0" lang="en-US" sz="27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92808BA0-AE08-441B-B609-B2BD49602BE7}"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3"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Current LTB Participants</a:t>
            </a:r>
            <a:endParaRPr b="1" lang="en-US" sz="3600" strike="noStrike" u="none">
              <a:solidFill>
                <a:srgbClr val="6a83b2"/>
              </a:solidFill>
              <a:effectLst/>
              <a:uFillTx/>
              <a:latin typeface="Arial"/>
            </a:endParaRPr>
          </a:p>
        </p:txBody>
      </p:sp>
      <p:graphicFrame>
        <p:nvGraphicFramePr>
          <p:cNvPr id="114" name=""/>
          <p:cNvGraphicFramePr/>
          <p:nvPr/>
        </p:nvGraphicFramePr>
        <p:xfrm>
          <a:off x="5280120" y="2143080"/>
          <a:ext cx="4246560" cy="4492800"/>
        </p:xfrm>
        <a:graphic>
          <a:graphicData uri="http://schemas.openxmlformats.org/presentationml/2006/ole">
            <p:oleObj progId="Excel.Sheet.12" r:id="rId1" spid="">
              <p:embed/>
              <p:pic>
                <p:nvPicPr>
                  <p:cNvPr id="115" name="" descr=""/>
                  <p:cNvPicPr/>
                  <p:nvPr/>
                </p:nvPicPr>
                <p:blipFill>
                  <a:blip r:embed="rId2"/>
                  <a:stretch/>
                </p:blipFill>
                <p:spPr>
                  <a:xfrm>
                    <a:off x="5280120" y="2143080"/>
                    <a:ext cx="4246560" cy="4492800"/>
                  </a:xfrm>
                  <a:prstGeom prst="rect">
                    <a:avLst/>
                  </a:prstGeom>
                  <a:noFill/>
                  <a:ln w="0">
                    <a:noFill/>
                  </a:ln>
                </p:spPr>
              </p:pic>
            </p:oleObj>
          </a:graphicData>
        </a:graphic>
      </p:graphicFrame>
      <p:sp>
        <p:nvSpPr>
          <p:cNvPr id="116" name="PlaceHolder 2"/>
          <p:cNvSpPr>
            <a:spLocks noGrp="1"/>
          </p:cNvSpPr>
          <p:nvPr>
            <p:ph/>
          </p:nvPr>
        </p:nvSpPr>
        <p:spPr>
          <a:xfrm>
            <a:off x="638280" y="2036880"/>
            <a:ext cx="4147920" cy="4749840"/>
          </a:xfrm>
          <a:prstGeom prst="rect">
            <a:avLst/>
          </a:prstGeom>
          <a:noFill/>
          <a:ln w="0">
            <a:noFill/>
          </a:ln>
        </p:spPr>
        <p:txBody>
          <a:bodyPr lIns="101880" rIns="101880" tIns="51120" bIns="51120" anchor="t">
            <a:normAutofit/>
          </a:bodyPr>
          <a:p>
            <a:pPr marL="262080" indent="-262080">
              <a:spcBef>
                <a:spcPts val="62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500" strike="noStrike" u="none">
                <a:solidFill>
                  <a:srgbClr val="000000"/>
                </a:solidFill>
                <a:effectLst/>
                <a:uFillTx/>
                <a:latin typeface="Arial"/>
              </a:rPr>
              <a:t>Currently Sr. Staff, VPs, Directors, and Executive Managers (US grade 110 and non-US equivalents)</a:t>
            </a:r>
            <a:endParaRPr b="0" lang="en-US" sz="2500" strike="noStrike" u="none">
              <a:solidFill>
                <a:srgbClr val="000000"/>
              </a:solidFill>
              <a:effectLst/>
              <a:uFillTx/>
              <a:latin typeface="Arial"/>
            </a:endParaRPr>
          </a:p>
          <a:p>
            <a:pPr marL="262080" indent="-262080">
              <a:spcBef>
                <a:spcPts val="62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500" strike="noStrike" u="none">
                <a:solidFill>
                  <a:srgbClr val="000000"/>
                </a:solidFill>
                <a:effectLst/>
                <a:uFillTx/>
                <a:latin typeface="Arial"/>
              </a:rPr>
              <a:t>~3,500 participants</a:t>
            </a:r>
            <a:endParaRPr b="0" lang="en-US" sz="2500" strike="noStrike" u="none">
              <a:solidFill>
                <a:srgbClr val="000000"/>
              </a:solidFill>
              <a:effectLst/>
              <a:uFillTx/>
              <a:latin typeface="Arial"/>
            </a:endParaRPr>
          </a:p>
          <a:p>
            <a:pPr marL="262080" indent="-262080">
              <a:spcBef>
                <a:spcPts val="62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500" strike="noStrike" u="none">
                <a:solidFill>
                  <a:srgbClr val="000000"/>
                </a:solidFill>
                <a:effectLst/>
                <a:uFillTx/>
                <a:latin typeface="Arial"/>
              </a:rPr>
              <a:t>Total outstanding balances ~$21.5M</a:t>
            </a:r>
            <a:endParaRPr b="0" lang="en-US" sz="25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6A0A14C9-CFCA-4F2B-99C9-18022B49D7AA}"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Climate</a:t>
            </a:r>
            <a:endParaRPr b="1" lang="en-US" sz="3600" strike="noStrike" u="none">
              <a:solidFill>
                <a:srgbClr val="6a83b2"/>
              </a:solidFill>
              <a:effectLst/>
              <a:uFillTx/>
              <a:latin typeface="Arial"/>
            </a:endParaRPr>
          </a:p>
        </p:txBody>
      </p:sp>
      <p:sp>
        <p:nvSpPr>
          <p:cNvPr id="44" name="PlaceHolder 2"/>
          <p:cNvSpPr>
            <a:spLocks noGrp="1"/>
          </p:cNvSpPr>
          <p:nvPr>
            <p:ph/>
          </p:nvPr>
        </p:nvSpPr>
        <p:spPr>
          <a:xfrm>
            <a:off x="503280" y="2244240"/>
            <a:ext cx="9051840" cy="4837320"/>
          </a:xfrm>
          <a:prstGeom prst="rect">
            <a:avLst/>
          </a:prstGeom>
          <a:noFill/>
          <a:ln w="0">
            <a:noFill/>
          </a:ln>
        </p:spPr>
        <p:txBody>
          <a:bodyPr lIns="101880" rIns="101880" tIns="51120" bIns="51120" anchor="t">
            <a:normAutofit/>
          </a:bodyPr>
          <a:p>
            <a:pPr marL="262080" indent="-26208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Renewed energy and enthusiasm</a:t>
            </a:r>
            <a:endParaRPr b="0" lang="en-US" sz="3100" strike="noStrike" u="none">
              <a:solidFill>
                <a:srgbClr val="000000"/>
              </a:solidFill>
              <a:effectLst/>
              <a:uFillTx/>
              <a:latin typeface="Arial"/>
            </a:endParaRPr>
          </a:p>
          <a:p>
            <a:pPr marL="262080" indent="-26208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Increased overall employee satisfaction </a:t>
            </a:r>
            <a:endParaRPr b="0" lang="en-US" sz="3100" strike="noStrike" u="none">
              <a:solidFill>
                <a:srgbClr val="000000"/>
              </a:solidFill>
              <a:effectLst/>
              <a:uFillTx/>
              <a:latin typeface="Arial"/>
            </a:endParaRPr>
          </a:p>
          <a:p>
            <a:pPr lvl="1" marL="826920" indent="-317160">
              <a:spcBef>
                <a:spcPts val="726"/>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Emphasis on employee – supervisor relationship making a difference</a:t>
            </a:r>
            <a:endParaRPr b="0" lang="en-US" sz="2900" strike="noStrike" u="none">
              <a:solidFill>
                <a:srgbClr val="000000"/>
              </a:solidFill>
              <a:effectLst/>
              <a:uFillTx/>
              <a:latin typeface="Arial"/>
            </a:endParaRPr>
          </a:p>
          <a:p>
            <a:pPr lvl="1" marL="826920" indent="-317160">
              <a:spcBef>
                <a:spcPts val="726"/>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Employees see clear link between their work and Compaq’s objectives </a:t>
            </a:r>
            <a:endParaRPr b="0" lang="en-US" sz="2900" strike="noStrike" u="none">
              <a:solidFill>
                <a:srgbClr val="000000"/>
              </a:solidFill>
              <a:effectLst/>
              <a:uFillTx/>
              <a:latin typeface="Arial"/>
            </a:endParaRPr>
          </a:p>
          <a:p>
            <a:pPr marL="262080" indent="-26208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Continue to experience organizational burn and fatigue (quarter by quarter focus)</a:t>
            </a:r>
            <a:endParaRPr b="0" lang="en-US" sz="3100" strike="noStrike" u="none">
              <a:solidFill>
                <a:srgbClr val="000000"/>
              </a:solidFill>
              <a:effectLst/>
              <a:uFillTx/>
              <a:latin typeface="Arial"/>
            </a:endParaRPr>
          </a:p>
          <a:p>
            <a:pPr marL="262080" indent="-26208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Dot.com mania slowing down</a:t>
            </a:r>
            <a:endParaRPr b="0" lang="en-US" sz="3100" strike="noStrike" u="none">
              <a:solidFill>
                <a:srgbClr val="000000"/>
              </a:solidFill>
              <a:effectLst/>
              <a:uFillTx/>
              <a:latin typeface="Arial"/>
            </a:endParaRPr>
          </a:p>
          <a:p>
            <a:pPr marL="262080" indent="0">
              <a:spcBef>
                <a:spcPts val="774"/>
              </a:spcBef>
              <a:buNone/>
              <a:tabLst>
                <a:tab algn="l" pos="1019160"/>
                <a:tab algn="l" pos="2038320"/>
                <a:tab algn="l" pos="3057480"/>
                <a:tab algn="l" pos="4076640"/>
                <a:tab algn="l" pos="5095800"/>
                <a:tab algn="l" pos="6114960"/>
                <a:tab algn="l" pos="7134120"/>
                <a:tab algn="l" pos="8153280"/>
                <a:tab algn="l" pos="9172440"/>
                <a:tab algn="l" pos="10191600"/>
              </a:tabLst>
            </a:pPr>
            <a:endParaRPr b="0" lang="en-US" sz="31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A509A480-38F2-49B5-861D-AD7F8A480D29}"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 name="PlaceHolder 1"/>
          <p:cNvSpPr>
            <a:spLocks noGrp="1"/>
          </p:cNvSpPr>
          <p:nvPr>
            <p:ph type="title"/>
          </p:nvPr>
        </p:nvSpPr>
        <p:spPr>
          <a:xfrm>
            <a:off x="503280" y="837720"/>
            <a:ext cx="9051840" cy="129564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Reasons to Discontinue/Change LTB</a:t>
            </a:r>
            <a:endParaRPr b="1" lang="en-US" sz="3600" strike="noStrike" u="none">
              <a:solidFill>
                <a:srgbClr val="6a83b2"/>
              </a:solidFill>
              <a:effectLst/>
              <a:uFillTx/>
              <a:latin typeface="Arial"/>
            </a:endParaRPr>
          </a:p>
        </p:txBody>
      </p:sp>
      <p:sp>
        <p:nvSpPr>
          <p:cNvPr id="118" name="PlaceHolder 2"/>
          <p:cNvSpPr>
            <a:spLocks noGrp="1"/>
          </p:cNvSpPr>
          <p:nvPr>
            <p:ph/>
          </p:nvPr>
        </p:nvSpPr>
        <p:spPr>
          <a:xfrm>
            <a:off x="525240" y="1655640"/>
            <a:ext cx="8956440" cy="4749840"/>
          </a:xfrm>
          <a:prstGeom prst="rect">
            <a:avLst/>
          </a:prstGeom>
          <a:noFill/>
          <a:ln w="0">
            <a:noFill/>
          </a:ln>
        </p:spPr>
        <p:txBody>
          <a:bodyPr lIns="101880" rIns="101880" tIns="51120" bIns="51120" anchor="t">
            <a:normAutofit/>
          </a:bodyPr>
          <a:p>
            <a:pPr marL="262080" indent="-262080">
              <a:spcBef>
                <a:spcPts val="726"/>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Retention value of LTB is minimal</a:t>
            </a:r>
            <a:endParaRPr b="0" lang="en-US" sz="2900" strike="noStrike" u="none">
              <a:solidFill>
                <a:srgbClr val="000000"/>
              </a:solidFill>
              <a:effectLst/>
              <a:uFillTx/>
              <a:latin typeface="Arial"/>
            </a:endParaRPr>
          </a:p>
          <a:p>
            <a:pPr lvl="1" marL="826920" indent="-317160">
              <a:spcBef>
                <a:spcPts val="649"/>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600" strike="noStrike" u="none">
                <a:solidFill>
                  <a:srgbClr val="000000"/>
                </a:solidFill>
                <a:effectLst/>
                <a:uFillTx/>
                <a:latin typeface="Arial"/>
              </a:rPr>
              <a:t>Award levels are not meaningful</a:t>
            </a:r>
            <a:endParaRPr b="0" lang="en-US" sz="2600" strike="noStrike" u="none">
              <a:solidFill>
                <a:srgbClr val="000000"/>
              </a:solidFill>
              <a:effectLst/>
              <a:uFillTx/>
              <a:latin typeface="Arial"/>
            </a:endParaRPr>
          </a:p>
          <a:p>
            <a:pPr lvl="1" marL="826920" indent="-317160">
              <a:spcBef>
                <a:spcPts val="649"/>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600" strike="noStrike" u="none">
                <a:solidFill>
                  <a:srgbClr val="000000"/>
                </a:solidFill>
                <a:effectLst/>
                <a:uFillTx/>
                <a:latin typeface="Arial"/>
              </a:rPr>
              <a:t>LTB is complex and difficult to understand, and has minimal motivational value</a:t>
            </a:r>
            <a:endParaRPr b="0" lang="en-US" sz="2600" strike="noStrike" u="none">
              <a:solidFill>
                <a:srgbClr val="000000"/>
              </a:solidFill>
              <a:effectLst/>
              <a:uFillTx/>
              <a:latin typeface="Arial"/>
            </a:endParaRPr>
          </a:p>
          <a:p>
            <a:pPr marL="262080" indent="-262080">
              <a:spcBef>
                <a:spcPts val="726"/>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The program focuses on annual results — Compaq has no program that focuses on intermediate (e.g., three-year) results</a:t>
            </a:r>
            <a:endParaRPr b="0" lang="en-US" sz="2900" strike="noStrike" u="none">
              <a:solidFill>
                <a:srgbClr val="000000"/>
              </a:solidFill>
              <a:effectLst/>
              <a:uFillTx/>
              <a:latin typeface="Arial"/>
            </a:endParaRPr>
          </a:p>
          <a:p>
            <a:pPr marL="262080" indent="-262080">
              <a:spcBef>
                <a:spcPts val="726"/>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We can maintain competitiveness through other programs</a:t>
            </a:r>
            <a:endParaRPr b="0" lang="en-US" sz="29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13366625-C07C-4038-9B89-FA8B59F6B1C0}"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9" name="PlaceHolder 1"/>
          <p:cNvSpPr>
            <a:spLocks noGrp="1"/>
          </p:cNvSpPr>
          <p:nvPr>
            <p:ph type="title"/>
          </p:nvPr>
        </p:nvSpPr>
        <p:spPr>
          <a:xfrm>
            <a:off x="503280" y="76212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Recommendation</a:t>
            </a:r>
            <a:endParaRPr b="1" lang="en-US" sz="3600" strike="noStrike" u="none">
              <a:solidFill>
                <a:srgbClr val="6a83b2"/>
              </a:solidFill>
              <a:effectLst/>
              <a:uFillTx/>
              <a:latin typeface="Arial"/>
            </a:endParaRPr>
          </a:p>
        </p:txBody>
      </p:sp>
      <p:sp>
        <p:nvSpPr>
          <p:cNvPr id="120" name="PlaceHolder 2"/>
          <p:cNvSpPr>
            <a:spLocks noGrp="1"/>
          </p:cNvSpPr>
          <p:nvPr>
            <p:ph/>
          </p:nvPr>
        </p:nvSpPr>
        <p:spPr>
          <a:xfrm>
            <a:off x="442800" y="1989000"/>
            <a:ext cx="8901360" cy="4749840"/>
          </a:xfrm>
          <a:prstGeom prst="rect">
            <a:avLst/>
          </a:prstGeom>
          <a:noFill/>
          <a:ln w="0">
            <a:noFill/>
          </a:ln>
        </p:spPr>
        <p:txBody>
          <a:bodyPr lIns="101880" rIns="101880" tIns="51120" bIns="51120" anchor="t">
            <a:normAutofit fontScale="92500" lnSpcReduction="9999"/>
          </a:bodyPr>
          <a:p>
            <a:pPr marL="262080" indent="-262080">
              <a:spcBef>
                <a:spcPts val="601"/>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Create Performance Share Plan for current LTB participants</a:t>
            </a:r>
            <a:endParaRPr b="0" lang="en-US" sz="2400" strike="noStrike" u="none">
              <a:solidFill>
                <a:srgbClr val="000000"/>
              </a:solidFill>
              <a:effectLst/>
              <a:uFillTx/>
              <a:latin typeface="Arial"/>
            </a:endParaRPr>
          </a:p>
          <a:p>
            <a:pPr marL="262080" indent="-262080">
              <a:spcBef>
                <a:spcPts val="601"/>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The Plan would have overlapping 3-year Performance Cycles, focusing on 3-year results</a:t>
            </a:r>
            <a:endParaRPr b="0" lang="en-US" sz="2400" strike="noStrike" u="none">
              <a:solidFill>
                <a:srgbClr val="000000"/>
              </a:solidFill>
              <a:effectLst/>
              <a:uFillTx/>
              <a:latin typeface="Arial"/>
            </a:endParaRPr>
          </a:p>
          <a:p>
            <a:pPr marL="262080" indent="-262080">
              <a:spcBef>
                <a:spcPts val="601"/>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Position total compensation program so that overall competitiveness is obtained through:</a:t>
            </a:r>
            <a:endParaRPr b="0" lang="en-US" sz="2400" strike="noStrike" u="none">
              <a:solidFill>
                <a:srgbClr val="000000"/>
              </a:solidFill>
              <a:effectLst/>
              <a:uFillTx/>
              <a:latin typeface="Arial"/>
            </a:endParaRPr>
          </a:p>
          <a:p>
            <a:pPr lvl="1" marL="826920" indent="-317160">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Base Salary</a:t>
            </a:r>
            <a:endParaRPr b="0" lang="en-US" sz="2400" strike="noStrike" u="none">
              <a:solidFill>
                <a:srgbClr val="000000"/>
              </a:solidFill>
              <a:effectLst/>
              <a:uFillTx/>
              <a:latin typeface="Arial"/>
            </a:endParaRPr>
          </a:p>
          <a:p>
            <a:pPr lvl="1" marL="826920" indent="-317160">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Annual Bonus</a:t>
            </a:r>
            <a:endParaRPr b="0" lang="en-US" sz="2400" strike="noStrike" u="none">
              <a:solidFill>
                <a:srgbClr val="000000"/>
              </a:solidFill>
              <a:effectLst/>
              <a:uFillTx/>
              <a:latin typeface="Arial"/>
            </a:endParaRPr>
          </a:p>
          <a:p>
            <a:pPr lvl="1" marL="826920" indent="-317160">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Long-Term Incentives</a:t>
            </a:r>
            <a:endParaRPr b="0" lang="en-US" sz="2400" strike="noStrike" u="none">
              <a:solidFill>
                <a:srgbClr val="000000"/>
              </a:solidFill>
              <a:effectLst/>
              <a:uFillTx/>
              <a:latin typeface="Arial"/>
            </a:endParaRPr>
          </a:p>
          <a:p>
            <a:pPr lvl="2" marL="1273320" indent="-254160">
              <a:spcBef>
                <a:spcPts val="451"/>
              </a:spcBef>
              <a:buClr>
                <a:srgbClr val="6a83b2"/>
              </a:buClr>
              <a:buFont typeface="Wingdings" charset="2"/>
              <a:buChar char=""/>
              <a:tabLst>
                <a:tab algn="l" pos="2038320"/>
                <a:tab algn="l" pos="3057480"/>
                <a:tab algn="l" pos="4076640"/>
                <a:tab algn="l" pos="5095800"/>
                <a:tab algn="l" pos="6114960"/>
                <a:tab algn="l" pos="7134120"/>
                <a:tab algn="l" pos="8153280"/>
                <a:tab algn="l" pos="9172440"/>
                <a:tab algn="l" pos="10191600"/>
              </a:tabLst>
            </a:pPr>
            <a:r>
              <a:rPr b="0" lang="en-US" sz="1800" strike="noStrike" u="none">
                <a:solidFill>
                  <a:srgbClr val="000000"/>
                </a:solidFill>
                <a:effectLst/>
                <a:uFillTx/>
                <a:latin typeface="Arial"/>
              </a:rPr>
              <a:t>Stock Options</a:t>
            </a:r>
            <a:endParaRPr b="0" lang="en-US" sz="1800" strike="noStrike" u="none">
              <a:solidFill>
                <a:srgbClr val="000000"/>
              </a:solidFill>
              <a:effectLst/>
              <a:uFillTx/>
              <a:latin typeface="Arial"/>
            </a:endParaRPr>
          </a:p>
          <a:p>
            <a:pPr lvl="2" marL="1273320" indent="-254160">
              <a:spcBef>
                <a:spcPts val="451"/>
              </a:spcBef>
              <a:buClr>
                <a:srgbClr val="6a83b2"/>
              </a:buClr>
              <a:buFont typeface="Wingdings" charset="2"/>
              <a:buChar char=""/>
              <a:tabLst>
                <a:tab algn="l" pos="2038320"/>
                <a:tab algn="l" pos="3057480"/>
                <a:tab algn="l" pos="4076640"/>
                <a:tab algn="l" pos="5095800"/>
                <a:tab algn="l" pos="6114960"/>
                <a:tab algn="l" pos="7134120"/>
                <a:tab algn="l" pos="8153280"/>
                <a:tab algn="l" pos="9172440"/>
                <a:tab algn="l" pos="10191600"/>
              </a:tabLst>
            </a:pPr>
            <a:r>
              <a:rPr b="0" lang="en-US" sz="1800" strike="noStrike" u="none">
                <a:solidFill>
                  <a:srgbClr val="000000"/>
                </a:solidFill>
                <a:effectLst/>
                <a:uFillTx/>
                <a:latin typeface="Arial"/>
              </a:rPr>
              <a:t>Performance Shares</a:t>
            </a:r>
            <a:endParaRPr b="0" lang="en-US" sz="1800" strike="noStrike" u="none">
              <a:solidFill>
                <a:srgbClr val="000000"/>
              </a:solidFill>
              <a:effectLst/>
              <a:uFillTx/>
              <a:latin typeface="Arial"/>
            </a:endParaRPr>
          </a:p>
          <a:p>
            <a:pPr marL="262080" indent="-26208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Balance Stock Options and Performance Shares so that the overall long-term incentive package is market competitive</a:t>
            </a:r>
            <a:r>
              <a:rPr b="0" lang="en-US" sz="3100" strike="noStrike" u="none">
                <a:solidFill>
                  <a:srgbClr val="000000"/>
                </a:solidFill>
                <a:effectLst/>
                <a:uFillTx/>
                <a:latin typeface="Arial"/>
              </a:rPr>
              <a:t> </a:t>
            </a:r>
            <a:endParaRPr b="0" lang="en-US" sz="31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18D4BD55-A800-48AF-A761-185968158059}"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1" name="PlaceHolder 1"/>
          <p:cNvSpPr>
            <a:spLocks noGrp="1"/>
          </p:cNvSpPr>
          <p:nvPr>
            <p:ph type="title"/>
          </p:nvPr>
        </p:nvSpPr>
        <p:spPr>
          <a:xfrm>
            <a:off x="503280" y="76212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What is a Performance Share?</a:t>
            </a:r>
            <a:endParaRPr b="1" lang="en-US" sz="3600" strike="noStrike" u="none">
              <a:solidFill>
                <a:srgbClr val="6a83b2"/>
              </a:solidFill>
              <a:effectLst/>
              <a:uFillTx/>
              <a:latin typeface="Arial"/>
            </a:endParaRPr>
          </a:p>
        </p:txBody>
      </p:sp>
      <p:sp>
        <p:nvSpPr>
          <p:cNvPr id="122" name="PlaceHolder 2"/>
          <p:cNvSpPr>
            <a:spLocks noGrp="1"/>
          </p:cNvSpPr>
          <p:nvPr>
            <p:ph/>
          </p:nvPr>
        </p:nvSpPr>
        <p:spPr>
          <a:xfrm>
            <a:off x="503280" y="1871640"/>
            <a:ext cx="9051840" cy="4835520"/>
          </a:xfrm>
          <a:prstGeom prst="rect">
            <a:avLst/>
          </a:prstGeom>
          <a:noFill/>
          <a:ln w="0">
            <a:noFill/>
          </a:ln>
        </p:spPr>
        <p:txBody>
          <a:bodyPr lIns="101880" rIns="101880" tIns="51120" bIns="51120" anchor="t">
            <a:normAutofit/>
          </a:bodyPr>
          <a:p>
            <a:pPr marL="262080" indent="-262080">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A conditional grant of stock</a:t>
            </a:r>
            <a:endParaRPr b="0" lang="en-US" sz="2800" strike="noStrike" u="none">
              <a:solidFill>
                <a:srgbClr val="000000"/>
              </a:solidFill>
              <a:effectLst/>
              <a:uFillTx/>
              <a:latin typeface="Arial"/>
            </a:endParaRPr>
          </a:p>
          <a:p>
            <a:pPr lvl="1" marL="826920" indent="-317160">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Could use either actual or “phantom” shares</a:t>
            </a:r>
            <a:endParaRPr b="0" lang="en-US" sz="2400" strike="noStrike" u="none">
              <a:solidFill>
                <a:srgbClr val="000000"/>
              </a:solidFill>
              <a:effectLst/>
              <a:uFillTx/>
              <a:latin typeface="Arial"/>
            </a:endParaRPr>
          </a:p>
          <a:p>
            <a:pPr marL="262080" indent="-262080">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Actual shares earned is based on performance at the end of a performance period (e.g., 3 years)</a:t>
            </a:r>
            <a:endParaRPr b="0" lang="en-US" sz="2800" strike="noStrike" u="none">
              <a:solidFill>
                <a:srgbClr val="000000"/>
              </a:solidFill>
              <a:effectLst/>
              <a:uFillTx/>
              <a:latin typeface="Arial"/>
            </a:endParaRPr>
          </a:p>
          <a:p>
            <a:pPr marL="262080" indent="-262080">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No time-based vesting</a:t>
            </a:r>
            <a:endParaRPr b="0" lang="en-US" sz="2800" strike="noStrike" u="none">
              <a:solidFill>
                <a:srgbClr val="000000"/>
              </a:solidFill>
              <a:effectLst/>
              <a:uFillTx/>
              <a:latin typeface="Arial"/>
            </a:endParaRPr>
          </a:p>
          <a:p>
            <a:pPr marL="262080" indent="-262080">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No automatic vesting if performance goals aren’t met</a:t>
            </a:r>
            <a:endParaRPr b="0" lang="en-US" sz="2800" strike="noStrike" u="none">
              <a:solidFill>
                <a:srgbClr val="000000"/>
              </a:solidFill>
              <a:effectLst/>
              <a:uFillTx/>
              <a:latin typeface="Arial"/>
            </a:endParaRPr>
          </a:p>
          <a:p>
            <a:pPr marL="262080" indent="-262080">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Value of shares earned (i.e., compensation to employee) is based on stock price on day of payout</a:t>
            </a:r>
            <a:endParaRPr b="0" lang="en-US" sz="28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66BA51FD-DE58-4266-A66D-DD901043A959}"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VP Compensation Mix</a:t>
            </a:r>
            <a:endParaRPr b="1" lang="en-US" sz="3600" strike="noStrike" u="none">
              <a:solidFill>
                <a:srgbClr val="6a83b2"/>
              </a:solidFill>
              <a:effectLst/>
              <a:uFillTx/>
              <a:latin typeface="Arial"/>
            </a:endParaRPr>
          </a:p>
        </p:txBody>
      </p:sp>
      <p:graphicFrame>
        <p:nvGraphicFramePr>
          <p:cNvPr id="124" name=""/>
          <p:cNvGraphicFramePr/>
          <p:nvPr/>
        </p:nvGraphicFramePr>
        <p:xfrm>
          <a:off x="503280" y="2244600"/>
          <a:ext cx="9051840" cy="4835520"/>
        </p:xfrm>
        <a:graphic>
          <a:graphicData uri="http://schemas.openxmlformats.org/presentationml/2006/ole">
            <p:oleObj r:id="rId1" spid="">
              <p:embed/>
              <p:pic>
                <p:nvPicPr>
                  <p:cNvPr id="125" name="" descr=""/>
                  <p:cNvPicPr/>
                  <p:nvPr/>
                </p:nvPicPr>
                <p:blipFill>
                  <a:blip r:embed="rId2"/>
                  <a:stretch/>
                </p:blipFill>
                <p:spPr>
                  <a:xfrm>
                    <a:off x="503280" y="2244600"/>
                    <a:ext cx="9051840" cy="4835520"/>
                  </a:xfrm>
                  <a:prstGeom prst="rect">
                    <a:avLst/>
                  </a:prstGeom>
                  <a:noFill/>
                  <a:ln w="0">
                    <a:noFill/>
                  </a:ln>
                </p:spPr>
              </p:pic>
            </p:oleObj>
          </a:graphicData>
        </a:graphic>
      </p:graphicFrame>
      <p:sp>
        <p:nvSpPr>
          <p:cNvPr id="126" name=""/>
          <p:cNvSpPr/>
          <p:nvPr/>
        </p:nvSpPr>
        <p:spPr>
          <a:xfrm>
            <a:off x="189000" y="2101680"/>
            <a:ext cx="1579320" cy="773640"/>
          </a:xfrm>
          <a:prstGeom prst="rect">
            <a:avLst/>
          </a:prstGeom>
          <a:noFill/>
          <a:ln w="9360">
            <a:solidFill>
              <a:srgbClr val="000000"/>
            </a:solidFill>
            <a:miter/>
          </a:ln>
        </p:spPr>
        <p:style>
          <a:lnRef idx="0"/>
          <a:fillRef idx="0"/>
          <a:effectRef idx="0"/>
          <a:fontRef idx="minor"/>
        </p:style>
        <p:txBody>
          <a:bodyPr lIns="101880" rIns="101880" tIns="51120" bIns="51120" anchor="t">
            <a:spAutoFit/>
          </a:bodyPr>
          <a:p>
            <a:pPr>
              <a:lnSpc>
                <a:spcPct val="100000"/>
              </a:lnSpc>
              <a:spcBef>
                <a:spcPts val="689"/>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100" strike="noStrike" u="none">
                <a:solidFill>
                  <a:srgbClr val="6a83b2"/>
                </a:solidFill>
                <a:effectLst/>
                <a:uFillTx/>
                <a:latin typeface="Arial"/>
              </a:rPr>
              <a:t>Present value of stock options at grant (i.e., Black-Scholes value)</a:t>
            </a:r>
            <a:endParaRPr b="0" lang="en-US" sz="1100" strike="noStrike" u="none">
              <a:solidFill>
                <a:srgbClr val="000000"/>
              </a:solidFill>
              <a:effectLst/>
              <a:uFillTx/>
              <a:latin typeface="Times New Roman"/>
            </a:endParaRPr>
          </a:p>
        </p:txBody>
      </p:sp>
      <p:sp>
        <p:nvSpPr>
          <p:cNvPr id="127" name=""/>
          <p:cNvSpPr/>
          <p:nvPr/>
        </p:nvSpPr>
        <p:spPr>
          <a:xfrm>
            <a:off x="8024760" y="2414520"/>
            <a:ext cx="1104840" cy="941400"/>
          </a:xfrm>
          <a:prstGeom prst="rect">
            <a:avLst/>
          </a:prstGeom>
          <a:noFill/>
          <a:ln w="9360">
            <a:solidFill>
              <a:srgbClr val="000000"/>
            </a:solidFill>
            <a:miter/>
          </a:ln>
        </p:spPr>
        <p:style>
          <a:lnRef idx="0"/>
          <a:fillRef idx="0"/>
          <a:effectRef idx="0"/>
          <a:fontRef idx="minor"/>
        </p:style>
        <p:txBody>
          <a:bodyPr lIns="101880" rIns="101880" tIns="51120" bIns="51120" anchor="t">
            <a:spAutoFit/>
          </a:bodyPr>
          <a:p>
            <a:pPr>
              <a:lnSpc>
                <a:spcPct val="100000"/>
              </a:lnSpc>
              <a:spcBef>
                <a:spcPts val="689"/>
              </a:spcBef>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100" strike="noStrike" u="none">
                <a:solidFill>
                  <a:srgbClr val="6a83b2"/>
                </a:solidFill>
                <a:effectLst/>
                <a:uFillTx/>
                <a:latin typeface="Arial"/>
              </a:rPr>
              <a:t>Value of Performance Shares at Target on date of grant</a:t>
            </a:r>
            <a:endParaRPr b="0" lang="en-US" sz="1100" strike="noStrike" u="none">
              <a:solidFill>
                <a:srgbClr val="000000"/>
              </a:solidFill>
              <a:effectLst/>
              <a:uFillTx/>
              <a:latin typeface="Times New Roman"/>
            </a:endParaRPr>
          </a:p>
        </p:txBody>
      </p:sp>
      <p:sp>
        <p:nvSpPr>
          <p:cNvPr id="128" name=""/>
          <p:cNvSpPr/>
          <p:nvPr/>
        </p:nvSpPr>
        <p:spPr>
          <a:xfrm>
            <a:off x="1784520" y="2498760"/>
            <a:ext cx="1068120" cy="95868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flipH="1">
            <a:off x="6791040" y="2738520"/>
            <a:ext cx="124308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a:off x="388800" y="6958080"/>
            <a:ext cx="1611360" cy="270360"/>
          </a:xfrm>
          <a:prstGeom prst="rect">
            <a:avLst/>
          </a:prstGeom>
          <a:noFill/>
          <a:ln w="9360">
            <a:solidFill>
              <a:srgbClr val="000000"/>
            </a:solidFill>
            <a:miter/>
          </a:ln>
        </p:spPr>
        <p:style>
          <a:lnRef idx="0"/>
          <a:fillRef idx="0"/>
          <a:effectRef idx="0"/>
          <a:fontRef idx="minor"/>
        </p:style>
        <p:txBody>
          <a:bodyPr lIns="101880" rIns="101880" tIns="51120" bIns="51120" anchor="t">
            <a:spAutoFit/>
          </a:bodyPr>
          <a:p>
            <a:pPr algn="ctr">
              <a:lnSpc>
                <a:spcPct val="100000"/>
              </a:lnSpc>
              <a:spcBef>
                <a:spcPts val="689"/>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100" strike="noStrike" u="none">
                <a:solidFill>
                  <a:srgbClr val="6a83b2"/>
                </a:solidFill>
                <a:effectLst/>
                <a:uFillTx/>
                <a:latin typeface="Arial"/>
              </a:rPr>
              <a:t>All figures in $000’s</a:t>
            </a:r>
            <a:endParaRPr b="0" lang="en-US" sz="11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576DACE7-F0C7-48CE-87A4-05D1B27AD6E7}"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1" name="PlaceHolder 1"/>
          <p:cNvSpPr>
            <a:spLocks noGrp="1"/>
          </p:cNvSpPr>
          <p:nvPr>
            <p:ph type="title"/>
          </p:nvPr>
        </p:nvSpPr>
        <p:spPr>
          <a:xfrm>
            <a:off x="517680" y="76212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Performance Share Example</a:t>
            </a:r>
            <a:endParaRPr b="1" lang="en-US" sz="3600" strike="noStrike" u="none">
              <a:solidFill>
                <a:srgbClr val="6a83b2"/>
              </a:solidFill>
              <a:effectLst/>
              <a:uFillTx/>
              <a:latin typeface="Arial"/>
            </a:endParaRPr>
          </a:p>
        </p:txBody>
      </p:sp>
      <p:graphicFrame>
        <p:nvGraphicFramePr>
          <p:cNvPr id="132" name=""/>
          <p:cNvGraphicFramePr/>
          <p:nvPr/>
        </p:nvGraphicFramePr>
        <p:xfrm>
          <a:off x="-114480" y="3197160"/>
          <a:ext cx="6991560" cy="4457880"/>
        </p:xfrm>
        <a:graphic>
          <a:graphicData uri="http://schemas.openxmlformats.org/presentationml/2006/ole">
            <p:oleObj progId="Word.Document.12" r:id="rId1" spid="">
              <p:embed/>
              <p:pic>
                <p:nvPicPr>
                  <p:cNvPr id="133" name="" descr=""/>
                  <p:cNvPicPr/>
                  <p:nvPr/>
                </p:nvPicPr>
                <p:blipFill>
                  <a:blip r:embed="rId2"/>
                  <a:stretch/>
                </p:blipFill>
                <p:spPr>
                  <a:xfrm>
                    <a:off x="-114480" y="3197160"/>
                    <a:ext cx="6991560" cy="4457880"/>
                  </a:xfrm>
                  <a:prstGeom prst="rect">
                    <a:avLst/>
                  </a:prstGeom>
                  <a:noFill/>
                  <a:ln w="0">
                    <a:noFill/>
                  </a:ln>
                </p:spPr>
              </p:pic>
            </p:oleObj>
          </a:graphicData>
        </a:graphic>
      </p:graphicFrame>
      <p:sp>
        <p:nvSpPr>
          <p:cNvPr id="134" name=""/>
          <p:cNvSpPr/>
          <p:nvPr/>
        </p:nvSpPr>
        <p:spPr>
          <a:xfrm>
            <a:off x="735120" y="1979640"/>
            <a:ext cx="8453160" cy="473400"/>
          </a:xfrm>
          <a:prstGeom prst="rect">
            <a:avLst/>
          </a:prstGeom>
          <a:noFill/>
          <a:ln w="0">
            <a:noFill/>
          </a:ln>
        </p:spPr>
        <p:style>
          <a:lnRef idx="0"/>
          <a:fillRef idx="0"/>
          <a:effectRef idx="0"/>
          <a:fontRef idx="minor"/>
        </p:style>
        <p:txBody>
          <a:bodyPr lIns="101880" rIns="101880" tIns="51120" bIns="51120" anchor="t">
            <a:spAutoFit/>
          </a:bodyPr>
          <a:p>
            <a:pPr algn="ctr">
              <a:lnSpc>
                <a:spcPct val="90000"/>
              </a:lnSpc>
              <a:spcBef>
                <a:spcPts val="1687"/>
              </a:spcBef>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700" strike="noStrike" u="none">
                <a:solidFill>
                  <a:srgbClr val="6a83b2"/>
                </a:solidFill>
                <a:effectLst/>
                <a:uFillTx/>
                <a:latin typeface="Arial"/>
              </a:rPr>
              <a:t>(Actual Performance Matrix to be determined *)</a:t>
            </a:r>
            <a:endParaRPr b="0" lang="en-US" sz="2700" strike="noStrike" u="none">
              <a:solidFill>
                <a:srgbClr val="000000"/>
              </a:solidFill>
              <a:effectLst/>
              <a:uFillTx/>
              <a:latin typeface="Times New Roman"/>
            </a:endParaRPr>
          </a:p>
        </p:txBody>
      </p:sp>
      <p:sp>
        <p:nvSpPr>
          <p:cNvPr id="135" name=""/>
          <p:cNvSpPr/>
          <p:nvPr/>
        </p:nvSpPr>
        <p:spPr>
          <a:xfrm>
            <a:off x="606600" y="7088040"/>
            <a:ext cx="8459640" cy="346320"/>
          </a:xfrm>
          <a:prstGeom prst="rect">
            <a:avLst/>
          </a:prstGeom>
          <a:noFill/>
          <a:ln w="0">
            <a:noFill/>
          </a:ln>
        </p:spPr>
        <p:style>
          <a:lnRef idx="0"/>
          <a:fillRef idx="0"/>
          <a:effectRef idx="0"/>
          <a:fontRef idx="minor"/>
        </p:style>
        <p:txBody>
          <a:bodyPr lIns="101880" rIns="101880" tIns="51120" bIns="51120" anchor="t">
            <a:spAutoFit/>
          </a:bodyPr>
          <a:p>
            <a:pPr>
              <a:lnSpc>
                <a:spcPct val="100000"/>
              </a:lnSpc>
              <a:spcBef>
                <a:spcPts val="1001"/>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6a83b2"/>
                </a:solidFill>
                <a:effectLst/>
                <a:uFillTx/>
                <a:latin typeface="Arial"/>
              </a:rPr>
              <a:t>Below threshold performance results in no Performance Shares earned</a:t>
            </a:r>
            <a:endParaRPr b="0" lang="en-US" sz="1600" strike="noStrike" u="none">
              <a:solidFill>
                <a:srgbClr val="000000"/>
              </a:solidFill>
              <a:effectLst/>
              <a:uFillTx/>
              <a:latin typeface="Times New Roman"/>
            </a:endParaRPr>
          </a:p>
        </p:txBody>
      </p:sp>
      <p:sp>
        <p:nvSpPr>
          <p:cNvPr id="136" name=""/>
          <p:cNvSpPr/>
          <p:nvPr/>
        </p:nvSpPr>
        <p:spPr>
          <a:xfrm>
            <a:off x="6937200" y="3395520"/>
            <a:ext cx="2749680" cy="1513080"/>
          </a:xfrm>
          <a:prstGeom prst="rect">
            <a:avLst/>
          </a:prstGeom>
          <a:noFill/>
          <a:ln w="0">
            <a:noFill/>
          </a:ln>
        </p:spPr>
        <p:style>
          <a:lnRef idx="0"/>
          <a:fillRef idx="0"/>
          <a:effectRef idx="0"/>
          <a:fontRef idx="minor"/>
        </p:style>
        <p:txBody>
          <a:bodyPr lIns="101880" rIns="101880" tIns="51120" bIns="51120" anchor="t">
            <a:normAutofit fontScale="55000" lnSpcReduction="19999"/>
          </a:bodyPr>
          <a:p>
            <a:pPr marL="291960" indent="-291960">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0" lang="en-US" sz="1400" strike="noStrike" u="none">
                <a:solidFill>
                  <a:srgbClr val="000000"/>
                </a:solidFill>
                <a:effectLst/>
                <a:uFillTx/>
                <a:latin typeface="Arial"/>
              </a:rPr>
              <a:t>*  Some possible metrics:</a:t>
            </a:r>
            <a:endParaRPr b="0" lang="en-US" sz="1400" strike="noStrike" u="none">
              <a:solidFill>
                <a:srgbClr val="000000"/>
              </a:solidFill>
              <a:effectLst/>
              <a:uFillTx/>
              <a:latin typeface="Times New Roman"/>
            </a:endParaRPr>
          </a:p>
          <a:p>
            <a:pPr marL="291960" indent="-291960">
              <a:lnSpc>
                <a:spcPct val="100000"/>
              </a:lnSpc>
              <a:spcBef>
                <a:spcPts val="349"/>
              </a:spcBef>
              <a:buClr>
                <a:srgbClr val="6a83b2"/>
              </a:buClr>
              <a:buFont typeface="Wingdings" charset="2"/>
              <a:buChar char=""/>
              <a:tabLst>
                <a:tab algn="l" pos="1135080"/>
                <a:tab algn="l" pos="2270160"/>
                <a:tab algn="l" pos="3405240"/>
                <a:tab algn="l" pos="4540320"/>
                <a:tab algn="l" pos="5675400"/>
                <a:tab algn="l" pos="6810480"/>
                <a:tab algn="l" pos="7945560"/>
                <a:tab algn="l" pos="9080640"/>
                <a:tab algn="l" pos="10215720"/>
              </a:tabLst>
            </a:pPr>
            <a:r>
              <a:rPr b="0" lang="en-US" sz="1400" strike="noStrike" u="none">
                <a:solidFill>
                  <a:srgbClr val="000000"/>
                </a:solidFill>
                <a:effectLst/>
                <a:uFillTx/>
                <a:latin typeface="Arial"/>
              </a:rPr>
              <a:t>3-Year Revenue Growth and/or Profit Growth</a:t>
            </a:r>
            <a:endParaRPr b="0" lang="en-US" sz="1400" strike="noStrike" u="none">
              <a:solidFill>
                <a:srgbClr val="000000"/>
              </a:solidFill>
              <a:effectLst/>
              <a:uFillTx/>
              <a:latin typeface="Times New Roman"/>
            </a:endParaRPr>
          </a:p>
          <a:p>
            <a:pPr lvl="1" marL="920880" indent="-352440">
              <a:lnSpc>
                <a:spcPct val="100000"/>
              </a:lnSpc>
              <a:spcBef>
                <a:spcPts val="349"/>
              </a:spcBef>
              <a:buClr>
                <a:srgbClr val="ebb11f"/>
              </a:buClr>
              <a:buFont typeface="Arial"/>
              <a:buChar char="–"/>
              <a:tabLst>
                <a:tab algn="l" pos="1135080"/>
                <a:tab algn="l" pos="2270160"/>
                <a:tab algn="l" pos="3405240"/>
                <a:tab algn="l" pos="4540320"/>
                <a:tab algn="l" pos="5675400"/>
                <a:tab algn="l" pos="6810480"/>
                <a:tab algn="l" pos="7945560"/>
                <a:tab algn="l" pos="9080640"/>
                <a:tab algn="l" pos="10215720"/>
              </a:tabLst>
            </a:pPr>
            <a:r>
              <a:rPr b="0" lang="en-US" sz="1400" strike="noStrike" u="none">
                <a:solidFill>
                  <a:srgbClr val="000000"/>
                </a:solidFill>
                <a:effectLst/>
                <a:uFillTx/>
                <a:latin typeface="Arial"/>
              </a:rPr>
              <a:t>Absolute or relative to industry growth rate</a:t>
            </a:r>
            <a:endParaRPr b="0" lang="en-US" sz="1400" strike="noStrike" u="none">
              <a:solidFill>
                <a:srgbClr val="000000"/>
              </a:solidFill>
              <a:effectLst/>
              <a:uFillTx/>
              <a:latin typeface="Times New Roman"/>
            </a:endParaRPr>
          </a:p>
          <a:p>
            <a:pPr marL="291960" indent="-291960">
              <a:lnSpc>
                <a:spcPct val="100000"/>
              </a:lnSpc>
              <a:spcBef>
                <a:spcPts val="349"/>
              </a:spcBef>
              <a:buClr>
                <a:srgbClr val="6a83b2"/>
              </a:buClr>
              <a:buFont typeface="Wingdings" charset="2"/>
              <a:buChar char=""/>
              <a:tabLst>
                <a:tab algn="l" pos="1135080"/>
                <a:tab algn="l" pos="2270160"/>
                <a:tab algn="l" pos="3405240"/>
                <a:tab algn="l" pos="4540320"/>
                <a:tab algn="l" pos="5675400"/>
                <a:tab algn="l" pos="6810480"/>
                <a:tab algn="l" pos="7945560"/>
                <a:tab algn="l" pos="9080640"/>
                <a:tab algn="l" pos="10215720"/>
              </a:tabLst>
            </a:pPr>
            <a:r>
              <a:rPr b="0" lang="en-US" sz="1400" strike="noStrike" u="none">
                <a:solidFill>
                  <a:srgbClr val="000000"/>
                </a:solidFill>
                <a:effectLst/>
                <a:uFillTx/>
                <a:latin typeface="Arial"/>
              </a:rPr>
              <a:t>3-Year Cumulative Cash Flow</a:t>
            </a:r>
            <a:endParaRPr b="0" lang="en-US" sz="1400" strike="noStrike" u="none">
              <a:solidFill>
                <a:srgbClr val="000000"/>
              </a:solidFill>
              <a:effectLst/>
              <a:uFillTx/>
              <a:latin typeface="Times New Roman"/>
            </a:endParaRPr>
          </a:p>
          <a:p>
            <a:pPr marL="291960" indent="-291960">
              <a:lnSpc>
                <a:spcPct val="100000"/>
              </a:lnSpc>
              <a:spcBef>
                <a:spcPts val="349"/>
              </a:spcBef>
              <a:buClr>
                <a:srgbClr val="6a83b2"/>
              </a:buClr>
              <a:buFont typeface="Wingdings" charset="2"/>
              <a:buChar char=""/>
              <a:tabLst>
                <a:tab algn="l" pos="1135080"/>
                <a:tab algn="l" pos="2270160"/>
                <a:tab algn="l" pos="3405240"/>
                <a:tab algn="l" pos="4540320"/>
                <a:tab algn="l" pos="5675400"/>
                <a:tab algn="l" pos="6810480"/>
                <a:tab algn="l" pos="7945560"/>
                <a:tab algn="l" pos="9080640"/>
                <a:tab algn="l" pos="10215720"/>
              </a:tabLst>
            </a:pPr>
            <a:r>
              <a:rPr b="0" lang="en-US" sz="1400" strike="noStrike" u="none">
                <a:solidFill>
                  <a:srgbClr val="000000"/>
                </a:solidFill>
                <a:effectLst/>
                <a:uFillTx/>
                <a:latin typeface="Arial"/>
              </a:rPr>
              <a:t>3-Year Cumulative EPS</a:t>
            </a:r>
            <a:endParaRPr b="0" lang="en-US" sz="1400" strike="noStrike" u="none">
              <a:solidFill>
                <a:srgbClr val="000000"/>
              </a:solidFill>
              <a:effectLst/>
              <a:uFillTx/>
              <a:latin typeface="Times New Roman"/>
            </a:endParaRPr>
          </a:p>
          <a:p>
            <a:pPr marL="291960" indent="-291960">
              <a:lnSpc>
                <a:spcPct val="100000"/>
              </a:lnSpc>
              <a:spcBef>
                <a:spcPts val="349"/>
              </a:spcBef>
              <a:buClr>
                <a:srgbClr val="6a83b2"/>
              </a:buClr>
              <a:buFont typeface="Wingdings" charset="2"/>
              <a:buChar char=""/>
              <a:tabLst>
                <a:tab algn="l" pos="1135080"/>
                <a:tab algn="l" pos="2270160"/>
                <a:tab algn="l" pos="3405240"/>
                <a:tab algn="l" pos="4540320"/>
                <a:tab algn="l" pos="5675400"/>
                <a:tab algn="l" pos="6810480"/>
                <a:tab algn="l" pos="7945560"/>
                <a:tab algn="l" pos="9080640"/>
                <a:tab algn="l" pos="10215720"/>
              </a:tabLst>
            </a:pPr>
            <a:r>
              <a:rPr b="0" lang="en-US" sz="1400" strike="noStrike" u="none">
                <a:solidFill>
                  <a:srgbClr val="000000"/>
                </a:solidFill>
                <a:effectLst/>
                <a:uFillTx/>
                <a:latin typeface="Arial"/>
              </a:rPr>
              <a:t>3-Year Cumulative EVA</a:t>
            </a:r>
            <a:endParaRPr b="0" lang="en-US" sz="1400" strike="noStrike" u="none">
              <a:solidFill>
                <a:srgbClr val="000000"/>
              </a:solidFill>
              <a:effectLst/>
              <a:uFillTx/>
              <a:latin typeface="Times New Roman"/>
            </a:endParaRPr>
          </a:p>
          <a:p>
            <a:pPr marL="291960" indent="-291960">
              <a:lnSpc>
                <a:spcPct val="100000"/>
              </a:lnSpc>
              <a:spcBef>
                <a:spcPts val="349"/>
              </a:spcBef>
              <a:buClr>
                <a:srgbClr val="6a83b2"/>
              </a:buClr>
              <a:buFont typeface="Wingdings" charset="2"/>
              <a:buChar char=""/>
              <a:tabLst>
                <a:tab algn="l" pos="1135080"/>
                <a:tab algn="l" pos="2270160"/>
                <a:tab algn="l" pos="3405240"/>
                <a:tab algn="l" pos="4540320"/>
                <a:tab algn="l" pos="5675400"/>
                <a:tab algn="l" pos="6810480"/>
                <a:tab algn="l" pos="7945560"/>
                <a:tab algn="l" pos="9080640"/>
                <a:tab algn="l" pos="10215720"/>
              </a:tabLst>
            </a:pPr>
            <a:r>
              <a:rPr b="0" lang="en-US" sz="1400" strike="noStrike" u="none">
                <a:solidFill>
                  <a:srgbClr val="000000"/>
                </a:solidFill>
                <a:effectLst/>
                <a:uFillTx/>
                <a:latin typeface="Arial"/>
              </a:rPr>
              <a:t>3-Year Relative Total Shareholder Return</a:t>
            </a:r>
            <a:endParaRPr b="0" lang="en-US" sz="1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9C774CB3-DAF3-4D57-A9F0-803FB96429A3}"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37" name=""/>
          <p:cNvGrpSpPr/>
          <p:nvPr/>
        </p:nvGrpSpPr>
        <p:grpSpPr>
          <a:xfrm>
            <a:off x="482760" y="3121200"/>
            <a:ext cx="9027720" cy="4258440"/>
            <a:chOff x="482760" y="3121200"/>
            <a:chExt cx="9027720" cy="4258440"/>
          </a:xfrm>
        </p:grpSpPr>
        <p:sp>
          <p:nvSpPr>
            <p:cNvPr id="138" name=""/>
            <p:cNvSpPr/>
            <p:nvPr/>
          </p:nvSpPr>
          <p:spPr>
            <a:xfrm>
              <a:off x="6980400" y="3128040"/>
              <a:ext cx="0" cy="3814920"/>
            </a:xfrm>
            <a:prstGeom prst="line">
              <a:avLst/>
            </a:prstGeom>
            <a:ln w="9360">
              <a:solidFill>
                <a:srgbClr val="000000"/>
              </a:solidFill>
              <a:prstDash val="dash"/>
              <a:miter/>
            </a:ln>
          </p:spPr>
          <p:style>
            <a:lnRef idx="0"/>
            <a:fillRef idx="0"/>
            <a:effectRef idx="0"/>
            <a:fontRef idx="minor"/>
          </p:style>
          <p:txBody>
            <a:bodyPr lIns="217080" rIns="217080" tIns="108360" bIns="108360" anchor="t">
              <a:noAutofit/>
            </a:bodyPr>
            <a:p>
              <a:endParaRPr b="0" lang="en-US" sz="2400" strike="noStrike" u="none">
                <a:solidFill>
                  <a:srgbClr val="000000"/>
                </a:solidFill>
                <a:effectLst/>
                <a:uFillTx/>
                <a:latin typeface="Times New Roman"/>
              </a:endParaRPr>
            </a:p>
          </p:txBody>
        </p:sp>
        <p:sp>
          <p:nvSpPr>
            <p:cNvPr id="139" name=""/>
            <p:cNvSpPr/>
            <p:nvPr/>
          </p:nvSpPr>
          <p:spPr>
            <a:xfrm>
              <a:off x="5723280" y="3128040"/>
              <a:ext cx="13680" cy="3802320"/>
            </a:xfrm>
            <a:prstGeom prst="line">
              <a:avLst/>
            </a:prstGeom>
            <a:ln w="9360">
              <a:solidFill>
                <a:srgbClr val="000000"/>
              </a:solidFill>
              <a:prstDash val="dash"/>
              <a:miter/>
            </a:ln>
          </p:spPr>
          <p:style>
            <a:lnRef idx="0"/>
            <a:fillRef idx="0"/>
            <a:effectRef idx="0"/>
            <a:fontRef idx="minor"/>
          </p:style>
          <p:txBody>
            <a:bodyPr lIns="217080" rIns="217080" tIns="108360" bIns="108360" anchor="t">
              <a:noAutofit/>
            </a:bodyPr>
            <a:p>
              <a:endParaRPr b="0" lang="en-US" sz="2400" strike="noStrike" u="none">
                <a:solidFill>
                  <a:srgbClr val="000000"/>
                </a:solidFill>
                <a:effectLst/>
                <a:uFillTx/>
                <a:latin typeface="Times New Roman"/>
              </a:endParaRPr>
            </a:p>
          </p:txBody>
        </p:sp>
        <p:sp>
          <p:nvSpPr>
            <p:cNvPr id="140" name=""/>
            <p:cNvSpPr/>
            <p:nvPr/>
          </p:nvSpPr>
          <p:spPr>
            <a:xfrm>
              <a:off x="4465800" y="3128040"/>
              <a:ext cx="1440" cy="3762720"/>
            </a:xfrm>
            <a:prstGeom prst="line">
              <a:avLst/>
            </a:prstGeom>
            <a:ln w="9360">
              <a:solidFill>
                <a:srgbClr val="000000"/>
              </a:solidFill>
              <a:prstDash val="dash"/>
              <a:miter/>
            </a:ln>
          </p:spPr>
          <p:style>
            <a:lnRef idx="0"/>
            <a:fillRef idx="0"/>
            <a:effectRef idx="0"/>
            <a:fontRef idx="minor"/>
          </p:style>
          <p:txBody>
            <a:bodyPr lIns="217080" rIns="217080" tIns="108360" bIns="108360" anchor="t">
              <a:noAutofit/>
            </a:bodyPr>
            <a:p>
              <a:endParaRPr b="0" lang="en-US" sz="2400" strike="noStrike" u="none">
                <a:solidFill>
                  <a:srgbClr val="000000"/>
                </a:solidFill>
                <a:effectLst/>
                <a:uFillTx/>
                <a:latin typeface="Times New Roman"/>
              </a:endParaRPr>
            </a:p>
          </p:txBody>
        </p:sp>
        <p:sp>
          <p:nvSpPr>
            <p:cNvPr id="141" name=""/>
            <p:cNvSpPr/>
            <p:nvPr/>
          </p:nvSpPr>
          <p:spPr>
            <a:xfrm>
              <a:off x="3208680" y="3128040"/>
              <a:ext cx="0" cy="3820320"/>
            </a:xfrm>
            <a:prstGeom prst="line">
              <a:avLst/>
            </a:prstGeom>
            <a:ln w="9360">
              <a:solidFill>
                <a:srgbClr val="000000"/>
              </a:solidFill>
              <a:prstDash val="dash"/>
              <a:miter/>
            </a:ln>
          </p:spPr>
          <p:style>
            <a:lnRef idx="0"/>
            <a:fillRef idx="0"/>
            <a:effectRef idx="0"/>
            <a:fontRef idx="minor"/>
          </p:style>
          <p:txBody>
            <a:bodyPr lIns="217080" rIns="217080" tIns="108360" bIns="108360" anchor="t">
              <a:noAutofit/>
            </a:bodyPr>
            <a:p>
              <a:endParaRPr b="0" lang="en-US" sz="2400" strike="noStrike" u="none">
                <a:solidFill>
                  <a:srgbClr val="000000"/>
                </a:solidFill>
                <a:effectLst/>
                <a:uFillTx/>
                <a:latin typeface="Times New Roman"/>
              </a:endParaRPr>
            </a:p>
          </p:txBody>
        </p:sp>
        <p:sp>
          <p:nvSpPr>
            <p:cNvPr id="142" name=""/>
            <p:cNvSpPr/>
            <p:nvPr/>
          </p:nvSpPr>
          <p:spPr>
            <a:xfrm>
              <a:off x="4469400" y="4731840"/>
              <a:ext cx="3783600" cy="0"/>
            </a:xfrm>
            <a:prstGeom prst="line">
              <a:avLst/>
            </a:prstGeom>
            <a:ln w="38160">
              <a:solidFill>
                <a:srgbClr val="339966"/>
              </a:solidFill>
              <a:miter/>
              <a:tailEnd len="med" type="triangle" w="med"/>
            </a:ln>
          </p:spPr>
          <p:style>
            <a:lnRef idx="0"/>
            <a:fillRef idx="0"/>
            <a:effectRef idx="0"/>
            <a:fontRef idx="minor"/>
          </p:style>
          <p:txBody>
            <a:bodyPr lIns="217080" rIns="217080" tIns="-108360" bIns="-108360" anchor="t">
              <a:noAutofit/>
            </a:bodyPr>
            <a:p>
              <a:endParaRPr b="0" lang="en-US" sz="2400" strike="noStrike" u="none">
                <a:solidFill>
                  <a:srgbClr val="000000"/>
                </a:solidFill>
                <a:effectLst/>
                <a:uFillTx/>
                <a:latin typeface="Times New Roman"/>
              </a:endParaRPr>
            </a:p>
          </p:txBody>
        </p:sp>
        <p:sp>
          <p:nvSpPr>
            <p:cNvPr id="143" name=""/>
            <p:cNvSpPr/>
            <p:nvPr/>
          </p:nvSpPr>
          <p:spPr>
            <a:xfrm>
              <a:off x="3225960" y="3421440"/>
              <a:ext cx="3783960" cy="0"/>
            </a:xfrm>
            <a:prstGeom prst="line">
              <a:avLst/>
            </a:prstGeom>
            <a:ln w="38160">
              <a:solidFill>
                <a:srgbClr val="339966"/>
              </a:solidFill>
              <a:miter/>
              <a:tailEnd len="med" type="triangle" w="med"/>
            </a:ln>
          </p:spPr>
          <p:style>
            <a:lnRef idx="0"/>
            <a:fillRef idx="0"/>
            <a:effectRef idx="0"/>
            <a:fontRef idx="minor"/>
          </p:style>
          <p:txBody>
            <a:bodyPr lIns="217080" rIns="217080" tIns="-108360" bIns="-108360" anchor="t">
              <a:noAutofit/>
            </a:bodyPr>
            <a:p>
              <a:endParaRPr b="0" lang="en-US" sz="2400" strike="noStrike" u="none">
                <a:solidFill>
                  <a:srgbClr val="000000"/>
                </a:solidFill>
                <a:effectLst/>
                <a:uFillTx/>
                <a:latin typeface="Times New Roman"/>
              </a:endParaRPr>
            </a:p>
          </p:txBody>
        </p:sp>
        <p:sp>
          <p:nvSpPr>
            <p:cNvPr id="144" name=""/>
            <p:cNvSpPr/>
            <p:nvPr/>
          </p:nvSpPr>
          <p:spPr>
            <a:xfrm>
              <a:off x="5726880" y="5839920"/>
              <a:ext cx="3783600" cy="0"/>
            </a:xfrm>
            <a:prstGeom prst="line">
              <a:avLst/>
            </a:prstGeom>
            <a:ln w="38160">
              <a:solidFill>
                <a:srgbClr val="339966"/>
              </a:solidFill>
              <a:miter/>
              <a:tailEnd len="med" type="triangle" w="med"/>
            </a:ln>
          </p:spPr>
          <p:style>
            <a:lnRef idx="0"/>
            <a:fillRef idx="0"/>
            <a:effectRef idx="0"/>
            <a:fontRef idx="minor"/>
          </p:style>
          <p:txBody>
            <a:bodyPr lIns="217080" rIns="217080" tIns="-108360" bIns="-108360" anchor="t">
              <a:noAutofit/>
            </a:bodyPr>
            <a:p>
              <a:endParaRPr b="0" lang="en-US" sz="2400" strike="noStrike" u="none">
                <a:solidFill>
                  <a:srgbClr val="000000"/>
                </a:solidFill>
                <a:effectLst/>
                <a:uFillTx/>
                <a:latin typeface="Times New Roman"/>
              </a:endParaRPr>
            </a:p>
          </p:txBody>
        </p:sp>
        <p:sp>
          <p:nvSpPr>
            <p:cNvPr id="145" name=""/>
            <p:cNvSpPr/>
            <p:nvPr/>
          </p:nvSpPr>
          <p:spPr>
            <a:xfrm>
              <a:off x="2634120" y="6948360"/>
              <a:ext cx="1201320" cy="431280"/>
            </a:xfrm>
            <a:prstGeom prst="rect">
              <a:avLst/>
            </a:prstGeom>
            <a:noFill/>
            <a:ln w="0">
              <a:noFill/>
            </a:ln>
          </p:spPr>
          <p:style>
            <a:lnRef idx="0"/>
            <a:fillRef idx="0"/>
            <a:effectRef idx="0"/>
            <a:fontRef idx="minor"/>
          </p:style>
          <p:txBody>
            <a:bodyPr lIns="217080" rIns="217080" tIns="108720" bIns="108720" anchor="t">
              <a:spAutoFit/>
            </a:bodyPr>
            <a:p>
              <a:pPr algn="ctr">
                <a:lnSpc>
                  <a:spcPct val="100000"/>
                </a:lnSpc>
                <a:spcBef>
                  <a:spcPts val="876"/>
                </a:spcBef>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1/1/2001</a:t>
              </a:r>
              <a:endParaRPr b="0" lang="en-US" sz="1400" strike="noStrike" u="none">
                <a:solidFill>
                  <a:srgbClr val="000000"/>
                </a:solidFill>
                <a:effectLst/>
                <a:uFillTx/>
                <a:latin typeface="Times New Roman"/>
              </a:endParaRPr>
            </a:p>
          </p:txBody>
        </p:sp>
        <p:sp>
          <p:nvSpPr>
            <p:cNvPr id="146" name=""/>
            <p:cNvSpPr/>
            <p:nvPr/>
          </p:nvSpPr>
          <p:spPr>
            <a:xfrm>
              <a:off x="3891240" y="6948360"/>
              <a:ext cx="1201320" cy="431280"/>
            </a:xfrm>
            <a:prstGeom prst="rect">
              <a:avLst/>
            </a:prstGeom>
            <a:noFill/>
            <a:ln w="0">
              <a:noFill/>
            </a:ln>
          </p:spPr>
          <p:style>
            <a:lnRef idx="0"/>
            <a:fillRef idx="0"/>
            <a:effectRef idx="0"/>
            <a:fontRef idx="minor"/>
          </p:style>
          <p:txBody>
            <a:bodyPr lIns="217080" rIns="217080" tIns="108720" bIns="108720" anchor="t">
              <a:spAutoFit/>
            </a:bodyPr>
            <a:p>
              <a:pPr algn="ctr">
                <a:lnSpc>
                  <a:spcPct val="100000"/>
                </a:lnSpc>
                <a:spcBef>
                  <a:spcPts val="876"/>
                </a:spcBef>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1/1/2002</a:t>
              </a:r>
              <a:endParaRPr b="0" lang="en-US" sz="1400" strike="noStrike" u="none">
                <a:solidFill>
                  <a:srgbClr val="000000"/>
                </a:solidFill>
                <a:effectLst/>
                <a:uFillTx/>
                <a:latin typeface="Times New Roman"/>
              </a:endParaRPr>
            </a:p>
          </p:txBody>
        </p:sp>
        <p:sp>
          <p:nvSpPr>
            <p:cNvPr id="147" name=""/>
            <p:cNvSpPr/>
            <p:nvPr/>
          </p:nvSpPr>
          <p:spPr>
            <a:xfrm>
              <a:off x="5190480" y="6948360"/>
              <a:ext cx="1201320" cy="431280"/>
            </a:xfrm>
            <a:prstGeom prst="rect">
              <a:avLst/>
            </a:prstGeom>
            <a:noFill/>
            <a:ln w="0">
              <a:noFill/>
            </a:ln>
          </p:spPr>
          <p:style>
            <a:lnRef idx="0"/>
            <a:fillRef idx="0"/>
            <a:effectRef idx="0"/>
            <a:fontRef idx="minor"/>
          </p:style>
          <p:txBody>
            <a:bodyPr lIns="217080" rIns="217080" tIns="108720" bIns="108720" anchor="t">
              <a:spAutoFit/>
            </a:bodyPr>
            <a:p>
              <a:pPr algn="ctr">
                <a:lnSpc>
                  <a:spcPct val="100000"/>
                </a:lnSpc>
                <a:spcBef>
                  <a:spcPts val="876"/>
                </a:spcBef>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1/1/2003</a:t>
              </a:r>
              <a:endParaRPr b="0" lang="en-US" sz="1400" strike="noStrike" u="none">
                <a:solidFill>
                  <a:srgbClr val="000000"/>
                </a:solidFill>
                <a:effectLst/>
                <a:uFillTx/>
                <a:latin typeface="Times New Roman"/>
              </a:endParaRPr>
            </a:p>
          </p:txBody>
        </p:sp>
        <p:sp>
          <p:nvSpPr>
            <p:cNvPr id="148" name=""/>
            <p:cNvSpPr/>
            <p:nvPr/>
          </p:nvSpPr>
          <p:spPr>
            <a:xfrm>
              <a:off x="6405840" y="6948360"/>
              <a:ext cx="1201320" cy="431280"/>
            </a:xfrm>
            <a:prstGeom prst="rect">
              <a:avLst/>
            </a:prstGeom>
            <a:noFill/>
            <a:ln w="0">
              <a:noFill/>
            </a:ln>
          </p:spPr>
          <p:style>
            <a:lnRef idx="0"/>
            <a:fillRef idx="0"/>
            <a:effectRef idx="0"/>
            <a:fontRef idx="minor"/>
          </p:style>
          <p:txBody>
            <a:bodyPr lIns="217080" rIns="217080" tIns="108720" bIns="108720" anchor="t">
              <a:spAutoFit/>
            </a:bodyPr>
            <a:p>
              <a:pPr algn="ctr">
                <a:lnSpc>
                  <a:spcPct val="100000"/>
                </a:lnSpc>
                <a:spcBef>
                  <a:spcPts val="876"/>
                </a:spcBef>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1/1/2004</a:t>
              </a:r>
              <a:endParaRPr b="0" lang="en-US" sz="1400" strike="noStrike" u="none">
                <a:solidFill>
                  <a:srgbClr val="000000"/>
                </a:solidFill>
                <a:effectLst/>
                <a:uFillTx/>
                <a:latin typeface="Times New Roman"/>
              </a:endParaRPr>
            </a:p>
          </p:txBody>
        </p:sp>
        <p:sp>
          <p:nvSpPr>
            <p:cNvPr id="149" name=""/>
            <p:cNvSpPr/>
            <p:nvPr/>
          </p:nvSpPr>
          <p:spPr>
            <a:xfrm>
              <a:off x="482760" y="3259440"/>
              <a:ext cx="2752200" cy="705240"/>
            </a:xfrm>
            <a:prstGeom prst="rect">
              <a:avLst/>
            </a:prstGeom>
            <a:noFill/>
            <a:ln w="0">
              <a:noFill/>
            </a:ln>
          </p:spPr>
          <p:style>
            <a:lnRef idx="0"/>
            <a:fillRef idx="0"/>
            <a:effectRef idx="0"/>
            <a:fontRef idx="minor"/>
          </p:style>
          <p:txBody>
            <a:bodyPr lIns="217080" rIns="217080" tIns="108720" bIns="108720" anchor="t">
              <a:spAutoFit/>
            </a:bodyPr>
            <a:p>
              <a:pPr algn="ctr">
                <a:lnSpc>
                  <a:spcPct val="100000"/>
                </a:lnSpc>
                <a:spcBef>
                  <a:spcPts val="1001"/>
                </a:spcBef>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6a83b2"/>
                  </a:solidFill>
                  <a:effectLst/>
                  <a:uFillTx/>
                  <a:latin typeface="Arial"/>
                </a:rPr>
                <a:t>Award Cycle 1 </a:t>
              </a:r>
              <a:endParaRPr b="0" lang="en-US" sz="1600" strike="noStrike" u="none">
                <a:solidFill>
                  <a:srgbClr val="000000"/>
                </a:solidFill>
                <a:effectLst/>
                <a:uFillTx/>
                <a:latin typeface="Times New Roman"/>
              </a:endParaRPr>
            </a:p>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6a83b2"/>
                  </a:solidFill>
                  <a:effectLst/>
                  <a:uFillTx/>
                  <a:latin typeface="Arial"/>
                </a:rPr>
                <a:t>(2001-2003)</a:t>
              </a:r>
              <a:endParaRPr b="0" lang="en-US" sz="1600" strike="noStrike" u="none">
                <a:solidFill>
                  <a:srgbClr val="000000"/>
                </a:solidFill>
                <a:effectLst/>
                <a:uFillTx/>
                <a:latin typeface="Times New Roman"/>
              </a:endParaRPr>
            </a:p>
          </p:txBody>
        </p:sp>
        <p:sp>
          <p:nvSpPr>
            <p:cNvPr id="150" name=""/>
            <p:cNvSpPr/>
            <p:nvPr/>
          </p:nvSpPr>
          <p:spPr>
            <a:xfrm>
              <a:off x="482760" y="4504680"/>
              <a:ext cx="2752200" cy="705240"/>
            </a:xfrm>
            <a:prstGeom prst="rect">
              <a:avLst/>
            </a:prstGeom>
            <a:noFill/>
            <a:ln w="0">
              <a:noFill/>
            </a:ln>
          </p:spPr>
          <p:style>
            <a:lnRef idx="0"/>
            <a:fillRef idx="0"/>
            <a:effectRef idx="0"/>
            <a:fontRef idx="minor"/>
          </p:style>
          <p:txBody>
            <a:bodyPr lIns="217080" rIns="217080" tIns="108720" bIns="108720" anchor="t">
              <a:spAutoFit/>
            </a:bodyPr>
            <a:p>
              <a:pPr algn="ctr">
                <a:lnSpc>
                  <a:spcPct val="100000"/>
                </a:lnSpc>
                <a:spcBef>
                  <a:spcPts val="1001"/>
                </a:spcBef>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6a83b2"/>
                  </a:solidFill>
                  <a:effectLst/>
                  <a:uFillTx/>
                  <a:latin typeface="Arial"/>
                </a:rPr>
                <a:t>Award Cycle 2 </a:t>
              </a:r>
              <a:endParaRPr b="0" lang="en-US" sz="1600" strike="noStrike" u="none">
                <a:solidFill>
                  <a:srgbClr val="000000"/>
                </a:solidFill>
                <a:effectLst/>
                <a:uFillTx/>
                <a:latin typeface="Times New Roman"/>
              </a:endParaRPr>
            </a:p>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6a83b2"/>
                  </a:solidFill>
                  <a:effectLst/>
                  <a:uFillTx/>
                  <a:latin typeface="Arial"/>
                </a:rPr>
                <a:t>(2002-2004)</a:t>
              </a:r>
              <a:endParaRPr b="0" lang="en-US" sz="1600" strike="noStrike" u="none">
                <a:solidFill>
                  <a:srgbClr val="000000"/>
                </a:solidFill>
                <a:effectLst/>
                <a:uFillTx/>
                <a:latin typeface="Times New Roman"/>
              </a:endParaRPr>
            </a:p>
          </p:txBody>
        </p:sp>
        <p:sp>
          <p:nvSpPr>
            <p:cNvPr id="151" name=""/>
            <p:cNvSpPr/>
            <p:nvPr/>
          </p:nvSpPr>
          <p:spPr>
            <a:xfrm>
              <a:off x="482760" y="5676480"/>
              <a:ext cx="2752200" cy="705240"/>
            </a:xfrm>
            <a:prstGeom prst="rect">
              <a:avLst/>
            </a:prstGeom>
            <a:noFill/>
            <a:ln w="0">
              <a:noFill/>
            </a:ln>
          </p:spPr>
          <p:style>
            <a:lnRef idx="0"/>
            <a:fillRef idx="0"/>
            <a:effectRef idx="0"/>
            <a:fontRef idx="minor"/>
          </p:style>
          <p:txBody>
            <a:bodyPr lIns="217080" rIns="217080" tIns="108720" bIns="108720" anchor="t">
              <a:spAutoFit/>
            </a:bodyPr>
            <a:p>
              <a:pPr algn="ctr">
                <a:lnSpc>
                  <a:spcPct val="100000"/>
                </a:lnSpc>
                <a:spcBef>
                  <a:spcPts val="1001"/>
                </a:spcBef>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6a83b2"/>
                  </a:solidFill>
                  <a:effectLst/>
                  <a:uFillTx/>
                  <a:latin typeface="Arial"/>
                </a:rPr>
                <a:t>Award Cycle 3 </a:t>
              </a:r>
              <a:endParaRPr b="0" lang="en-US" sz="1600" strike="noStrike" u="none">
                <a:solidFill>
                  <a:srgbClr val="000000"/>
                </a:solidFill>
                <a:effectLst/>
                <a:uFillTx/>
                <a:latin typeface="Times New Roman"/>
              </a:endParaRPr>
            </a:p>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6a83b2"/>
                  </a:solidFill>
                  <a:effectLst/>
                  <a:uFillTx/>
                  <a:latin typeface="Arial"/>
                </a:rPr>
                <a:t>(2003-2005)</a:t>
              </a:r>
              <a:endParaRPr b="0" lang="en-US" sz="1600" strike="noStrike" u="none">
                <a:solidFill>
                  <a:srgbClr val="000000"/>
                </a:solidFill>
                <a:effectLst/>
                <a:uFillTx/>
                <a:latin typeface="Times New Roman"/>
              </a:endParaRPr>
            </a:p>
          </p:txBody>
        </p:sp>
        <p:sp>
          <p:nvSpPr>
            <p:cNvPr id="152" name=""/>
            <p:cNvSpPr/>
            <p:nvPr/>
          </p:nvSpPr>
          <p:spPr>
            <a:xfrm>
              <a:off x="8242920" y="3121200"/>
              <a:ext cx="0" cy="3814560"/>
            </a:xfrm>
            <a:prstGeom prst="line">
              <a:avLst/>
            </a:prstGeom>
            <a:ln w="9360">
              <a:solidFill>
                <a:srgbClr val="000000"/>
              </a:solidFill>
              <a:prstDash val="dash"/>
              <a:miter/>
            </a:ln>
          </p:spPr>
          <p:style>
            <a:lnRef idx="0"/>
            <a:fillRef idx="0"/>
            <a:effectRef idx="0"/>
            <a:fontRef idx="minor"/>
          </p:style>
          <p:txBody>
            <a:bodyPr lIns="217080" rIns="217080" tIns="108360" bIns="108360" anchor="t">
              <a:noAutofit/>
            </a:bodyPr>
            <a:p>
              <a:endParaRPr b="0" lang="en-US" sz="2400" strike="noStrike" u="none">
                <a:solidFill>
                  <a:srgbClr val="000000"/>
                </a:solidFill>
                <a:effectLst/>
                <a:uFillTx/>
                <a:latin typeface="Times New Roman"/>
              </a:endParaRPr>
            </a:p>
          </p:txBody>
        </p:sp>
        <p:sp>
          <p:nvSpPr>
            <p:cNvPr id="153" name=""/>
            <p:cNvSpPr/>
            <p:nvPr/>
          </p:nvSpPr>
          <p:spPr>
            <a:xfrm>
              <a:off x="7668360" y="6941520"/>
              <a:ext cx="1201320" cy="431280"/>
            </a:xfrm>
            <a:prstGeom prst="rect">
              <a:avLst/>
            </a:prstGeom>
            <a:noFill/>
            <a:ln w="0">
              <a:noFill/>
            </a:ln>
          </p:spPr>
          <p:style>
            <a:lnRef idx="0"/>
            <a:fillRef idx="0"/>
            <a:effectRef idx="0"/>
            <a:fontRef idx="minor"/>
          </p:style>
          <p:txBody>
            <a:bodyPr lIns="217080" rIns="217080" tIns="108720" bIns="108720" anchor="t">
              <a:spAutoFit/>
            </a:bodyPr>
            <a:p>
              <a:pPr algn="ctr">
                <a:lnSpc>
                  <a:spcPct val="100000"/>
                </a:lnSpc>
                <a:spcBef>
                  <a:spcPts val="876"/>
                </a:spcBef>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1/1/2005</a:t>
              </a:r>
              <a:endParaRPr b="0" lang="en-US" sz="1400" strike="noStrike" u="none">
                <a:solidFill>
                  <a:srgbClr val="000000"/>
                </a:solidFill>
                <a:effectLst/>
                <a:uFillTx/>
                <a:latin typeface="Times New Roman"/>
              </a:endParaRPr>
            </a:p>
          </p:txBody>
        </p:sp>
      </p:grpSp>
      <p:sp>
        <p:nvSpPr>
          <p:cNvPr id="154"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Performance Share Plan</a:t>
            </a:r>
            <a:br>
              <a:rPr sz="3600"/>
            </a:br>
            <a:r>
              <a:rPr b="1" lang="en-US" sz="3600" strike="noStrike" u="none">
                <a:solidFill>
                  <a:srgbClr val="6a83b2"/>
                </a:solidFill>
                <a:effectLst/>
                <a:uFillTx/>
                <a:latin typeface="Arial"/>
              </a:rPr>
              <a:t>Performance Cycles</a:t>
            </a:r>
            <a:endParaRPr b="1" lang="en-US" sz="3600" strike="noStrike" u="none">
              <a:solidFill>
                <a:srgbClr val="6a83b2"/>
              </a:solidFill>
              <a:effectLst/>
              <a:uFillTx/>
              <a:latin typeface="Arial"/>
            </a:endParaRPr>
          </a:p>
        </p:txBody>
      </p:sp>
      <p:sp>
        <p:nvSpPr>
          <p:cNvPr id="155" name="PlaceHolder 2"/>
          <p:cNvSpPr>
            <a:spLocks noGrp="1"/>
          </p:cNvSpPr>
          <p:nvPr>
            <p:ph/>
          </p:nvPr>
        </p:nvSpPr>
        <p:spPr>
          <a:xfrm>
            <a:off x="852120" y="2101680"/>
            <a:ext cx="8466120" cy="4749840"/>
          </a:xfrm>
          <a:prstGeom prst="rect">
            <a:avLst/>
          </a:prstGeom>
          <a:noFill/>
          <a:ln w="0">
            <a:noFill/>
          </a:ln>
        </p:spPr>
        <p:txBody>
          <a:bodyPr lIns="101880" rIns="101880" tIns="51120" bIns="51120" anchor="t">
            <a:normAutofit/>
          </a:bodyPr>
          <a:p>
            <a:pPr marL="262080" indent="-262080">
              <a:spcBef>
                <a:spcPts val="601"/>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Performance Cycles would run concurrently, resulting in annual award payments from 2004 onwards</a:t>
            </a:r>
            <a:endParaRPr b="0" lang="en-US" sz="2400" strike="noStrike" u="none">
              <a:solidFill>
                <a:srgbClr val="000000"/>
              </a:solidFill>
              <a:effectLst/>
              <a:uFillTx/>
              <a:latin typeface="Arial"/>
            </a:endParaRPr>
          </a:p>
        </p:txBody>
      </p:sp>
      <p:sp>
        <p:nvSpPr>
          <p:cNvPr id="156" name=""/>
          <p:cNvSpPr/>
          <p:nvPr/>
        </p:nvSpPr>
        <p:spPr>
          <a:xfrm>
            <a:off x="7226280" y="3211560"/>
            <a:ext cx="407880" cy="406440"/>
          </a:xfrm>
          <a:prstGeom prst="star5">
            <a:avLst/>
          </a:prstGeom>
          <a:solidFill>
            <a:srgbClr val="ebb11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7" name=""/>
          <p:cNvSpPr/>
          <p:nvPr/>
        </p:nvSpPr>
        <p:spPr>
          <a:xfrm>
            <a:off x="7839000" y="3238560"/>
            <a:ext cx="1905120" cy="529560"/>
          </a:xfrm>
          <a:prstGeom prst="rect">
            <a:avLst/>
          </a:prstGeom>
          <a:solidFill>
            <a:srgbClr val="ebb11f"/>
          </a:solidFill>
          <a:ln w="0">
            <a:noFill/>
          </a:ln>
        </p:spPr>
        <p:style>
          <a:lnRef idx="0"/>
          <a:fillRef idx="0"/>
          <a:effectRef idx="0"/>
          <a:fontRef idx="minor"/>
        </p:style>
        <p:txBody>
          <a:bodyPr lIns="101880" rIns="101880" tIns="51120" bIns="51120" anchor="t">
            <a:spAutoFit/>
          </a:bodyPr>
          <a:p>
            <a:pPr>
              <a:spcBef>
                <a:spcPts val="876"/>
              </a:spcBef>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Times New Roman"/>
              </a:rPr>
              <a:t>Payout occurs in first quarter of 2004</a:t>
            </a:r>
            <a:endParaRPr b="0" lang="en-US" sz="14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7B6B209B-1E2D-42CB-9F0B-171527B1E968}"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8" name="PlaceHolder 1"/>
          <p:cNvSpPr>
            <a:spLocks noGrp="1"/>
          </p:cNvSpPr>
          <p:nvPr>
            <p:ph type="title"/>
          </p:nvPr>
        </p:nvSpPr>
        <p:spPr>
          <a:xfrm>
            <a:off x="503280" y="68580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Performance Share Plan</a:t>
            </a:r>
            <a:br>
              <a:rPr sz="3600"/>
            </a:br>
            <a:r>
              <a:rPr b="1" lang="en-US" sz="3200" strike="noStrike" u="none">
                <a:solidFill>
                  <a:srgbClr val="6a83b2"/>
                </a:solidFill>
                <a:effectLst/>
                <a:uFillTx/>
                <a:latin typeface="Arial"/>
              </a:rPr>
              <a:t>General Description</a:t>
            </a:r>
            <a:endParaRPr b="1" lang="en-US" sz="3200" strike="noStrike" u="none">
              <a:solidFill>
                <a:srgbClr val="6a83b2"/>
              </a:solidFill>
              <a:effectLst/>
              <a:uFillTx/>
              <a:latin typeface="Arial"/>
            </a:endParaRPr>
          </a:p>
        </p:txBody>
      </p:sp>
      <p:sp>
        <p:nvSpPr>
          <p:cNvPr id="159" name="PlaceHolder 2"/>
          <p:cNvSpPr>
            <a:spLocks noGrp="1"/>
          </p:cNvSpPr>
          <p:nvPr>
            <p:ph/>
          </p:nvPr>
        </p:nvSpPr>
        <p:spPr>
          <a:xfrm>
            <a:off x="517680" y="1879560"/>
            <a:ext cx="8953200" cy="5570640"/>
          </a:xfrm>
          <a:prstGeom prst="rect">
            <a:avLst/>
          </a:prstGeom>
          <a:noFill/>
          <a:ln w="0">
            <a:noFill/>
          </a:ln>
        </p:spPr>
        <p:txBody>
          <a:bodyPr lIns="101880" rIns="101880" tIns="51120" bIns="51120" anchor="t">
            <a:normAutofit/>
          </a:bodyPr>
          <a:p>
            <a:pPr marL="262080" indent="-262080">
              <a:spcBef>
                <a:spcPts val="55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200" strike="noStrike" u="none">
                <a:solidFill>
                  <a:srgbClr val="000000"/>
                </a:solidFill>
                <a:effectLst/>
                <a:uFillTx/>
                <a:latin typeface="Arial"/>
              </a:rPr>
              <a:t>At the beginning of each Performance Cycle, the number of target Performance Shares will be determined as a % of base salary:</a:t>
            </a:r>
            <a:endParaRPr b="0" lang="en-US" sz="2200" strike="noStrike" u="none">
              <a:solidFill>
                <a:srgbClr val="000000"/>
              </a:solidFill>
              <a:effectLst/>
              <a:uFillTx/>
              <a:latin typeface="Arial"/>
            </a:endParaRPr>
          </a:p>
          <a:p>
            <a:pPr lvl="1" marL="826920" indent="-317160">
              <a:lnSpc>
                <a:spcPct val="80000"/>
              </a:lnSpc>
              <a:spcBef>
                <a:spcPts val="476"/>
              </a:spcBef>
              <a:spcAft>
                <a:spcPts val="587"/>
              </a:spcAft>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900" strike="noStrike" u="none">
                <a:solidFill>
                  <a:srgbClr val="000000"/>
                </a:solidFill>
                <a:effectLst/>
                <a:uFillTx/>
                <a:latin typeface="Arial"/>
              </a:rPr>
              <a:t>Sr Staff:</a:t>
            </a:r>
            <a:r>
              <a:rPr b="0" lang="en-US" sz="1900" strike="noStrike" u="none">
                <a:solidFill>
                  <a:srgbClr val="000000"/>
                </a:solidFill>
                <a:effectLst/>
                <a:uFillTx/>
                <a:latin typeface="Arial"/>
              </a:rPr>
              <a:t>	</a:t>
            </a:r>
            <a:r>
              <a:rPr b="0" lang="en-US" sz="1900" strike="noStrike" u="none">
                <a:solidFill>
                  <a:srgbClr val="000000"/>
                </a:solidFill>
                <a:effectLst/>
                <a:uFillTx/>
                <a:latin typeface="Arial"/>
              </a:rPr>
              <a:t>	</a:t>
            </a:r>
            <a:r>
              <a:rPr b="0" lang="en-US" sz="1900" strike="noStrike" u="none">
                <a:solidFill>
                  <a:srgbClr val="000000"/>
                </a:solidFill>
                <a:effectLst/>
                <a:uFillTx/>
                <a:latin typeface="Arial"/>
              </a:rPr>
              <a:t>	</a:t>
            </a:r>
            <a:r>
              <a:rPr b="0" lang="en-US" sz="1900" strike="noStrike" u="none">
                <a:solidFill>
                  <a:srgbClr val="000000"/>
                </a:solidFill>
                <a:effectLst/>
                <a:uFillTx/>
                <a:latin typeface="Arial"/>
              </a:rPr>
              <a:t>	</a:t>
            </a:r>
            <a:r>
              <a:rPr b="0" lang="en-US" sz="1900" strike="noStrike" u="none">
                <a:solidFill>
                  <a:srgbClr val="000000"/>
                </a:solidFill>
                <a:effectLst/>
                <a:uFillTx/>
                <a:latin typeface="Arial"/>
              </a:rPr>
              <a:t>100% of base salary</a:t>
            </a:r>
            <a:endParaRPr b="0" lang="en-US" sz="1900" strike="noStrike" u="none">
              <a:solidFill>
                <a:srgbClr val="000000"/>
              </a:solidFill>
              <a:effectLst/>
              <a:uFillTx/>
              <a:latin typeface="Arial"/>
            </a:endParaRPr>
          </a:p>
          <a:p>
            <a:pPr lvl="1" marL="826920" indent="-317160">
              <a:lnSpc>
                <a:spcPct val="80000"/>
              </a:lnSpc>
              <a:spcBef>
                <a:spcPts val="476"/>
              </a:spcBef>
              <a:spcAft>
                <a:spcPts val="587"/>
              </a:spcAft>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900" strike="noStrike" u="none">
                <a:solidFill>
                  <a:srgbClr val="000000"/>
                </a:solidFill>
                <a:effectLst/>
                <a:uFillTx/>
                <a:latin typeface="Arial"/>
              </a:rPr>
              <a:t>VP:</a:t>
            </a:r>
            <a:r>
              <a:rPr b="0" lang="en-US" sz="1900" strike="noStrike" u="none">
                <a:solidFill>
                  <a:srgbClr val="000000"/>
                </a:solidFill>
                <a:effectLst/>
                <a:uFillTx/>
                <a:latin typeface="Arial"/>
              </a:rPr>
              <a:t>	</a:t>
            </a:r>
            <a:r>
              <a:rPr b="0" lang="en-US" sz="1900" strike="noStrike" u="none">
                <a:solidFill>
                  <a:srgbClr val="000000"/>
                </a:solidFill>
                <a:effectLst/>
                <a:uFillTx/>
                <a:latin typeface="Arial"/>
              </a:rPr>
              <a:t>	</a:t>
            </a:r>
            <a:r>
              <a:rPr b="0" lang="en-US" sz="1900" strike="noStrike" u="none">
                <a:solidFill>
                  <a:srgbClr val="000000"/>
                </a:solidFill>
                <a:effectLst/>
                <a:uFillTx/>
                <a:latin typeface="Arial"/>
              </a:rPr>
              <a:t>	</a:t>
            </a:r>
            <a:r>
              <a:rPr b="0" lang="en-US" sz="1900" strike="noStrike" u="none">
                <a:solidFill>
                  <a:srgbClr val="000000"/>
                </a:solidFill>
                <a:effectLst/>
                <a:uFillTx/>
                <a:latin typeface="Arial"/>
              </a:rPr>
              <a:t>	</a:t>
            </a:r>
            <a:r>
              <a:rPr b="0" lang="en-US" sz="1900" strike="noStrike" u="none">
                <a:solidFill>
                  <a:srgbClr val="000000"/>
                </a:solidFill>
                <a:effectLst/>
                <a:uFillTx/>
                <a:latin typeface="Arial"/>
              </a:rPr>
              <a:t>  50% of base salary</a:t>
            </a:r>
            <a:endParaRPr b="0" lang="en-US" sz="1900" strike="noStrike" u="none">
              <a:solidFill>
                <a:srgbClr val="000000"/>
              </a:solidFill>
              <a:effectLst/>
              <a:uFillTx/>
              <a:latin typeface="Arial"/>
            </a:endParaRPr>
          </a:p>
          <a:p>
            <a:pPr lvl="1" marL="826920" indent="-317160">
              <a:lnSpc>
                <a:spcPct val="80000"/>
              </a:lnSpc>
              <a:spcBef>
                <a:spcPts val="700"/>
              </a:spcBef>
              <a:spcAft>
                <a:spcPts val="876"/>
              </a:spcAft>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900" strike="noStrike" u="none">
                <a:solidFill>
                  <a:srgbClr val="000000"/>
                </a:solidFill>
                <a:effectLst/>
                <a:uFillTx/>
                <a:latin typeface="Arial"/>
              </a:rPr>
              <a:t>Directors and Other Executives:</a:t>
            </a:r>
            <a:r>
              <a:rPr b="0" lang="en-US" sz="1900" strike="noStrike" u="none">
                <a:solidFill>
                  <a:srgbClr val="000000"/>
                </a:solidFill>
                <a:effectLst/>
                <a:uFillTx/>
                <a:latin typeface="Arial"/>
              </a:rPr>
              <a:t>	</a:t>
            </a:r>
            <a:r>
              <a:rPr b="0" lang="en-US" sz="1900" strike="noStrike" u="none">
                <a:solidFill>
                  <a:srgbClr val="000000"/>
                </a:solidFill>
                <a:effectLst/>
                <a:uFillTx/>
                <a:latin typeface="Arial"/>
              </a:rPr>
              <a:t>  10% of base salary</a:t>
            </a:r>
            <a:r>
              <a:rPr b="0" lang="en-US" sz="2800" strike="noStrike" u="none">
                <a:solidFill>
                  <a:srgbClr val="000000"/>
                </a:solidFill>
                <a:effectLst/>
                <a:uFillTx/>
                <a:latin typeface="Arial"/>
              </a:rPr>
              <a:t> </a:t>
            </a:r>
            <a:endParaRPr b="0" lang="en-US" sz="2800" strike="noStrike" u="none">
              <a:solidFill>
                <a:srgbClr val="000000"/>
              </a:solidFill>
              <a:effectLst/>
              <a:uFillTx/>
              <a:latin typeface="Arial"/>
            </a:endParaRPr>
          </a:p>
          <a:p>
            <a:pPr marL="262080" indent="-262080">
              <a:spcBef>
                <a:spcPts val="550"/>
              </a:spcBef>
              <a:spcAft>
                <a:spcPts val="689"/>
              </a:spcAft>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200" strike="noStrike" u="none">
                <a:solidFill>
                  <a:srgbClr val="000000"/>
                </a:solidFill>
                <a:effectLst/>
                <a:uFillTx/>
                <a:latin typeface="Arial"/>
              </a:rPr>
              <a:t>At the end of each Performance Cycle, the number of Performance Shares earned will be based on Company performance</a:t>
            </a:r>
            <a:endParaRPr b="0" lang="en-US" sz="2200" strike="noStrike" u="none">
              <a:solidFill>
                <a:srgbClr val="000000"/>
              </a:solidFill>
              <a:effectLst/>
              <a:uFillTx/>
              <a:latin typeface="Arial"/>
            </a:endParaRPr>
          </a:p>
          <a:p>
            <a:pPr marL="262080" indent="-262080">
              <a:spcBef>
                <a:spcPts val="550"/>
              </a:spcBef>
              <a:spcAft>
                <a:spcPts val="689"/>
              </a:spcAft>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200" strike="noStrike" u="none">
                <a:solidFill>
                  <a:srgbClr val="000000"/>
                </a:solidFill>
                <a:effectLst/>
                <a:uFillTx/>
                <a:latin typeface="Arial"/>
              </a:rPr>
              <a:t>Award value at payout will be equal to the stock price on the day of payout times the number of Performance Shares earned</a:t>
            </a:r>
            <a:endParaRPr b="0" lang="en-US" sz="2200" strike="noStrike" u="none">
              <a:solidFill>
                <a:srgbClr val="000000"/>
              </a:solidFill>
              <a:effectLst/>
              <a:uFillTx/>
              <a:latin typeface="Arial"/>
            </a:endParaRPr>
          </a:p>
          <a:p>
            <a:pPr marL="262080" indent="-262080">
              <a:spcBef>
                <a:spcPts val="550"/>
              </a:spcBef>
              <a:spcAft>
                <a:spcPts val="689"/>
              </a:spcAft>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200" strike="noStrike" u="none">
                <a:solidFill>
                  <a:srgbClr val="000000"/>
                </a:solidFill>
                <a:effectLst/>
                <a:uFillTx/>
                <a:latin typeface="Arial"/>
              </a:rPr>
              <a:t>Participants will have a choice to receive their payout in cash or shares of stock (or a combination)</a:t>
            </a:r>
            <a:endParaRPr b="0" lang="en-US" sz="2200" strike="noStrike" u="none">
              <a:solidFill>
                <a:srgbClr val="000000"/>
              </a:solidFill>
              <a:effectLst/>
              <a:uFillTx/>
              <a:latin typeface="Arial"/>
            </a:endParaRPr>
          </a:p>
          <a:p>
            <a:pPr marL="262080" indent="-262080">
              <a:spcBef>
                <a:spcPts val="550"/>
              </a:spcBef>
              <a:spcAft>
                <a:spcPts val="689"/>
              </a:spcAft>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200" strike="noStrike" u="none">
                <a:solidFill>
                  <a:srgbClr val="000000"/>
                </a:solidFill>
                <a:effectLst/>
                <a:uFillTx/>
                <a:latin typeface="Arial"/>
              </a:rPr>
              <a:t>US participants will have the opportunity to defer payouts into Deferred Compensation plan if desired</a:t>
            </a:r>
            <a:endParaRPr b="0" lang="en-US" sz="22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DFEC86C2-C431-4E26-99F9-2CF15C7E29F2}" type="slidenum">
              <a:t>36</a:t>
            </a:fld>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0" name="PlaceHolder 1"/>
          <p:cNvSpPr>
            <a:spLocks noGrp="1"/>
          </p:cNvSpPr>
          <p:nvPr>
            <p:ph type="title"/>
          </p:nvPr>
        </p:nvSpPr>
        <p:spPr>
          <a:xfrm>
            <a:off x="525240" y="837720"/>
            <a:ext cx="8507160" cy="94932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Transition Plan for Current LTB Participants</a:t>
            </a:r>
            <a:endParaRPr b="1" lang="en-US" sz="3600" strike="noStrike" u="none">
              <a:solidFill>
                <a:srgbClr val="6a83b2"/>
              </a:solidFill>
              <a:effectLst/>
              <a:uFillTx/>
              <a:latin typeface="Arial"/>
            </a:endParaRPr>
          </a:p>
        </p:txBody>
      </p:sp>
      <p:sp>
        <p:nvSpPr>
          <p:cNvPr id="161" name="PlaceHolder 2"/>
          <p:cNvSpPr>
            <a:spLocks noGrp="1"/>
          </p:cNvSpPr>
          <p:nvPr>
            <p:ph/>
          </p:nvPr>
        </p:nvSpPr>
        <p:spPr>
          <a:xfrm>
            <a:off x="503280" y="2042640"/>
            <a:ext cx="9051840" cy="4837320"/>
          </a:xfrm>
          <a:prstGeom prst="rect">
            <a:avLst/>
          </a:prstGeom>
          <a:noFill/>
          <a:ln w="0">
            <a:noFill/>
          </a:ln>
        </p:spPr>
        <p:txBody>
          <a:bodyPr lIns="101880" rIns="101880" tIns="51120" bIns="51120" anchor="t">
            <a:normAutofit fontScale="92500" lnSpcReduction="9999"/>
          </a:bodyPr>
          <a:p>
            <a:pPr marL="262080" indent="-262080">
              <a:spcBef>
                <a:spcPts val="55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200" strike="noStrike" u="none">
                <a:solidFill>
                  <a:srgbClr val="000000"/>
                </a:solidFill>
                <a:effectLst/>
                <a:uFillTx/>
                <a:latin typeface="Arial"/>
              </a:rPr>
              <a:t>There is no requirement under the LTB program to cash out (or convert) balances; however, it is prudent to do so given current competitive environment</a:t>
            </a:r>
            <a:endParaRPr b="0" lang="en-US" sz="2200" strike="noStrike" u="none">
              <a:solidFill>
                <a:srgbClr val="000000"/>
              </a:solidFill>
              <a:effectLst/>
              <a:uFillTx/>
              <a:latin typeface="Arial"/>
            </a:endParaRPr>
          </a:p>
          <a:p>
            <a:pPr marL="262080" indent="-262080">
              <a:spcBef>
                <a:spcPts val="55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200" strike="noStrike" u="none">
                <a:solidFill>
                  <a:srgbClr val="000000"/>
                </a:solidFill>
                <a:effectLst/>
                <a:uFillTx/>
                <a:latin typeface="Arial"/>
              </a:rPr>
              <a:t>Proposed transition approach:</a:t>
            </a:r>
            <a:endParaRPr b="0" lang="en-US" sz="2200" strike="noStrike" u="none">
              <a:solidFill>
                <a:srgbClr val="000000"/>
              </a:solidFill>
              <a:effectLst/>
              <a:uFillTx/>
              <a:latin typeface="Arial"/>
            </a:endParaRPr>
          </a:p>
          <a:p>
            <a:pPr lvl="1" marL="826920" indent="-317160">
              <a:lnSpc>
                <a:spcPct val="110000"/>
              </a:lnSpc>
              <a:spcBef>
                <a:spcPts val="1500"/>
              </a:spcBef>
              <a:buClr>
                <a:srgbClr val="ebb11f"/>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Pay out a maximum of $10k of each participant’s balance in cash in 2001</a:t>
            </a:r>
            <a:endParaRPr b="0" lang="en-US" sz="2400" strike="noStrike" u="none">
              <a:solidFill>
                <a:srgbClr val="000000"/>
              </a:solidFill>
              <a:effectLst/>
              <a:uFillTx/>
              <a:latin typeface="Arial"/>
            </a:endParaRPr>
          </a:p>
          <a:p>
            <a:pPr lvl="2" marL="1273320" indent="-254160">
              <a:lnSpc>
                <a:spcPct val="110000"/>
              </a:lnSpc>
              <a:spcBef>
                <a:spcPts val="1250"/>
              </a:spcBef>
              <a:buClr>
                <a:srgbClr val="6a83b2"/>
              </a:buClr>
              <a:buFont typeface="Wingdings" charset="2"/>
              <a:buChar char=""/>
              <a:tabLst>
                <a:tab algn="l" pos="2038320"/>
                <a:tab algn="l" pos="3057480"/>
                <a:tab algn="l" pos="4076640"/>
                <a:tab algn="l" pos="5095800"/>
                <a:tab algn="l" pos="6114960"/>
                <a:tab algn="l" pos="7134120"/>
                <a:tab algn="l" pos="8153280"/>
                <a:tab algn="l" pos="9172440"/>
                <a:tab algn="l" pos="10191600"/>
              </a:tabLst>
            </a:pPr>
            <a:r>
              <a:rPr b="0" lang="en-US" sz="2000" strike="noStrike" u="none">
                <a:solidFill>
                  <a:srgbClr val="000000"/>
                </a:solidFill>
                <a:effectLst/>
                <a:uFillTx/>
                <a:latin typeface="Arial"/>
              </a:rPr>
              <a:t>Would cost ~$9.7M in 2001</a:t>
            </a:r>
            <a:endParaRPr b="0" lang="en-US" sz="2000" strike="noStrike" u="none">
              <a:solidFill>
                <a:srgbClr val="000000"/>
              </a:solidFill>
              <a:effectLst/>
              <a:uFillTx/>
              <a:latin typeface="Arial"/>
            </a:endParaRPr>
          </a:p>
          <a:p>
            <a:pPr lvl="1" marL="826920" indent="-317160">
              <a:lnSpc>
                <a:spcPct val="110000"/>
              </a:lnSpc>
              <a:spcBef>
                <a:spcPts val="1500"/>
              </a:spcBef>
              <a:buClr>
                <a:srgbClr val="ebb11f"/>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Convert remaining balances (amounts above $10k) into immediately vested stock options:</a:t>
            </a:r>
            <a:endParaRPr b="0" lang="en-US" sz="2400" strike="noStrike" u="none">
              <a:solidFill>
                <a:srgbClr val="000000"/>
              </a:solidFill>
              <a:effectLst/>
              <a:uFillTx/>
              <a:latin typeface="Arial"/>
            </a:endParaRPr>
          </a:p>
          <a:p>
            <a:pPr lvl="2" marL="1273320" indent="-254160">
              <a:lnSpc>
                <a:spcPct val="110000"/>
              </a:lnSpc>
              <a:spcBef>
                <a:spcPts val="499"/>
              </a:spcBef>
              <a:buClr>
                <a:srgbClr val="6a83b2"/>
              </a:buClr>
              <a:buFont typeface="Wingdings" charset="2"/>
              <a:buChar char=""/>
              <a:tabLst>
                <a:tab algn="l" pos="2038320"/>
                <a:tab algn="l" pos="3057480"/>
                <a:tab algn="l" pos="4076640"/>
                <a:tab algn="l" pos="5095800"/>
                <a:tab algn="l" pos="6114960"/>
                <a:tab algn="l" pos="7134120"/>
                <a:tab algn="l" pos="8153280"/>
                <a:tab algn="l" pos="9172440"/>
                <a:tab algn="l" pos="10191600"/>
              </a:tabLst>
            </a:pPr>
            <a:r>
              <a:rPr b="0" lang="en-US" sz="2000" strike="noStrike" u="none">
                <a:solidFill>
                  <a:srgbClr val="000000"/>
                </a:solidFill>
                <a:effectLst/>
                <a:uFillTx/>
                <a:latin typeface="Arial"/>
              </a:rPr>
              <a:t>Cost: No income statement expense, but would require ~750k options</a:t>
            </a:r>
            <a:endParaRPr b="0" lang="en-US" sz="2000" strike="noStrike" u="none">
              <a:solidFill>
                <a:srgbClr val="000000"/>
              </a:solidFill>
              <a:effectLst/>
              <a:uFillTx/>
              <a:latin typeface="Arial"/>
            </a:endParaRPr>
          </a:p>
          <a:p>
            <a:pPr lvl="2" marL="1273320" indent="-254160">
              <a:lnSpc>
                <a:spcPct val="110000"/>
              </a:lnSpc>
              <a:spcBef>
                <a:spcPts val="499"/>
              </a:spcBef>
              <a:buClr>
                <a:srgbClr val="6a83b2"/>
              </a:buClr>
              <a:buFont typeface="Wingdings" charset="2"/>
              <a:buChar char=""/>
              <a:tabLst>
                <a:tab algn="l" pos="2038320"/>
                <a:tab algn="l" pos="3057480"/>
                <a:tab algn="l" pos="4076640"/>
                <a:tab algn="l" pos="5095800"/>
                <a:tab algn="l" pos="6114960"/>
                <a:tab algn="l" pos="7134120"/>
                <a:tab algn="l" pos="8153280"/>
                <a:tab algn="l" pos="9172440"/>
                <a:tab algn="l" pos="10191600"/>
              </a:tabLst>
            </a:pPr>
            <a:r>
              <a:rPr b="0" lang="en-US" sz="2000" strike="noStrike" u="none">
                <a:solidFill>
                  <a:srgbClr val="000000"/>
                </a:solidFill>
                <a:effectLst/>
                <a:uFillTx/>
                <a:latin typeface="Arial"/>
              </a:rPr>
              <a:t>More shares may be required if a minimum number of shares per participant approach is used (e.g., 200 shares minimum)</a:t>
            </a:r>
            <a:endParaRPr b="0" lang="en-US" sz="20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BE19C091-618C-4DBF-85CC-59C968ED171B}" type="slidenum">
              <a:t>37</a:t>
            </a:fld>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2" name="PlaceHolder 1"/>
          <p:cNvSpPr>
            <a:spLocks noGrp="1"/>
          </p:cNvSpPr>
          <p:nvPr>
            <p:ph type="title"/>
          </p:nvPr>
        </p:nvSpPr>
        <p:spPr>
          <a:xfrm>
            <a:off x="503280" y="76212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Advantages of Performance Share Plan</a:t>
            </a:r>
            <a:endParaRPr b="1" lang="en-US" sz="3600" strike="noStrike" u="none">
              <a:solidFill>
                <a:srgbClr val="6a83b2"/>
              </a:solidFill>
              <a:effectLst/>
              <a:uFillTx/>
              <a:latin typeface="Arial"/>
            </a:endParaRPr>
          </a:p>
        </p:txBody>
      </p:sp>
      <p:sp>
        <p:nvSpPr>
          <p:cNvPr id="163" name="PlaceHolder 2"/>
          <p:cNvSpPr>
            <a:spLocks noGrp="1"/>
          </p:cNvSpPr>
          <p:nvPr>
            <p:ph/>
          </p:nvPr>
        </p:nvSpPr>
        <p:spPr>
          <a:xfrm>
            <a:off x="509400" y="1506600"/>
            <a:ext cx="9118440" cy="4749840"/>
          </a:xfrm>
          <a:prstGeom prst="rect">
            <a:avLst/>
          </a:prstGeom>
          <a:noFill/>
          <a:ln w="0">
            <a:noFill/>
          </a:ln>
        </p:spPr>
        <p:txBody>
          <a:bodyPr lIns="101880" rIns="101880" tIns="51120" bIns="51120" anchor="t">
            <a:normAutofit fontScale="85000" lnSpcReduction="9999"/>
          </a:bodyPr>
          <a:p>
            <a:pPr marL="262080" indent="-262080">
              <a:spcBef>
                <a:spcPts val="601"/>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Bridges the gap between short-term perspective (annual bonus) and long-term perspective (stock options)</a:t>
            </a:r>
            <a:endParaRPr b="0" lang="en-US" sz="2400" strike="noStrike" u="none">
              <a:solidFill>
                <a:srgbClr val="000000"/>
              </a:solidFill>
              <a:effectLst/>
              <a:uFillTx/>
              <a:latin typeface="Arial"/>
            </a:endParaRPr>
          </a:p>
          <a:p>
            <a:pPr marL="262080" indent="-262080">
              <a:spcBef>
                <a:spcPts val="601"/>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Provides additional retention hook</a:t>
            </a:r>
            <a:endParaRPr b="0" lang="en-US" sz="2400" strike="noStrike" u="none">
              <a:solidFill>
                <a:srgbClr val="000000"/>
              </a:solidFill>
              <a:effectLst/>
              <a:uFillTx/>
              <a:latin typeface="Arial"/>
            </a:endParaRPr>
          </a:p>
          <a:p>
            <a:pPr marL="262080" indent="-262080">
              <a:spcBef>
                <a:spcPts val="601"/>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Diversifies overall compensation program:</a:t>
            </a:r>
            <a:endParaRPr b="0" lang="en-US" sz="2400" strike="noStrike" u="none">
              <a:solidFill>
                <a:srgbClr val="000000"/>
              </a:solidFill>
              <a:effectLst/>
              <a:uFillTx/>
              <a:latin typeface="Arial"/>
            </a:endParaRPr>
          </a:p>
          <a:p>
            <a:pPr lvl="1" marL="826920" indent="-317160">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Stock options would no longer be sole source of long-term wealth creation</a:t>
            </a:r>
            <a:endParaRPr b="0" lang="en-US" sz="2400" strike="noStrike" u="none">
              <a:solidFill>
                <a:srgbClr val="000000"/>
              </a:solidFill>
              <a:effectLst/>
              <a:uFillTx/>
              <a:latin typeface="Arial"/>
            </a:endParaRPr>
          </a:p>
          <a:p>
            <a:pPr lvl="1" marL="826920" indent="-317160">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Payout approach of Performance Shares has high leverage based on stock price growth, yet can still provide competitive compensation when stock price has not grown significantly</a:t>
            </a:r>
            <a:endParaRPr b="0" lang="en-US" sz="2400" strike="noStrike" u="none">
              <a:solidFill>
                <a:srgbClr val="000000"/>
              </a:solidFill>
              <a:effectLst/>
              <a:uFillTx/>
              <a:latin typeface="Arial"/>
            </a:endParaRPr>
          </a:p>
          <a:p>
            <a:pPr marL="262080" indent="-262080">
              <a:spcBef>
                <a:spcPts val="601"/>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Reduced use of stock options at executive levels provides opportunity to push stock options deeper into organization</a:t>
            </a:r>
            <a:endParaRPr b="0" lang="en-US" sz="2400" strike="noStrike" u="none">
              <a:solidFill>
                <a:srgbClr val="000000"/>
              </a:solidFill>
              <a:effectLst/>
              <a:uFillTx/>
              <a:latin typeface="Arial"/>
            </a:endParaRPr>
          </a:p>
          <a:p>
            <a:pPr marL="262080" indent="-262080">
              <a:spcBef>
                <a:spcPts val="601"/>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Competitive context - our two largest competitors use a similar approach</a:t>
            </a:r>
            <a:endParaRPr b="0" lang="en-US" sz="24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034F0BD7-1873-4672-BC56-62DC2E0254B3}" type="slidenum">
              <a:t>38</a:t>
            </a:fld>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4"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Disadvantages of Performance Share Plan</a:t>
            </a:r>
            <a:endParaRPr b="1" lang="en-US" sz="3600" strike="noStrike" u="none">
              <a:solidFill>
                <a:srgbClr val="6a83b2"/>
              </a:solidFill>
              <a:effectLst/>
              <a:uFillTx/>
              <a:latin typeface="Arial"/>
            </a:endParaRPr>
          </a:p>
        </p:txBody>
      </p:sp>
      <p:sp>
        <p:nvSpPr>
          <p:cNvPr id="165" name="PlaceHolder 2"/>
          <p:cNvSpPr>
            <a:spLocks noGrp="1"/>
          </p:cNvSpPr>
          <p:nvPr>
            <p:ph/>
          </p:nvPr>
        </p:nvSpPr>
        <p:spPr>
          <a:xfrm>
            <a:off x="503280" y="2244240"/>
            <a:ext cx="9051840" cy="4837320"/>
          </a:xfrm>
          <a:prstGeom prst="rect">
            <a:avLst/>
          </a:prstGeom>
          <a:noFill/>
          <a:ln w="0">
            <a:noFill/>
          </a:ln>
        </p:spPr>
        <p:txBody>
          <a:bodyPr lIns="101880" rIns="101880" tIns="51120" bIns="51120" anchor="t">
            <a:normAutofit/>
          </a:bodyPr>
          <a:p>
            <a:pPr marL="262080" indent="-26208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Cost:</a:t>
            </a:r>
            <a:endParaRPr b="0" lang="en-US" sz="3100" strike="noStrike" u="none">
              <a:solidFill>
                <a:srgbClr val="000000"/>
              </a:solidFill>
              <a:effectLst/>
              <a:uFillTx/>
              <a:latin typeface="Arial"/>
            </a:endParaRPr>
          </a:p>
          <a:p>
            <a:pPr lvl="1" marL="826920" indent="-317160">
              <a:spcBef>
                <a:spcPts val="726"/>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Shift from options adds quarterly expense</a:t>
            </a:r>
            <a:endParaRPr b="0" lang="en-US" sz="2900" strike="noStrike" u="none">
              <a:solidFill>
                <a:srgbClr val="000000"/>
              </a:solidFill>
              <a:effectLst/>
              <a:uFillTx/>
              <a:latin typeface="Arial"/>
            </a:endParaRPr>
          </a:p>
          <a:p>
            <a:pPr lvl="2" marL="1273320" indent="-254160">
              <a:spcBef>
                <a:spcPts val="675"/>
              </a:spcBef>
              <a:buClr>
                <a:srgbClr val="6a83b2"/>
              </a:buClr>
              <a:buFont typeface="Wingdings" charset="2"/>
              <a:buChar char=""/>
              <a:tabLst>
                <a:tab algn="l" pos="2038320"/>
                <a:tab algn="l" pos="3057480"/>
                <a:tab algn="l" pos="4076640"/>
                <a:tab algn="l" pos="5095800"/>
                <a:tab algn="l" pos="6114960"/>
                <a:tab algn="l" pos="7134120"/>
                <a:tab algn="l" pos="8153280"/>
                <a:tab algn="l" pos="9172440"/>
                <a:tab algn="l" pos="10191600"/>
              </a:tabLst>
            </a:pPr>
            <a:r>
              <a:rPr b="0" lang="en-US" sz="2700" strike="noStrike" u="none">
                <a:solidFill>
                  <a:srgbClr val="000000"/>
                </a:solidFill>
                <a:effectLst/>
                <a:uFillTx/>
                <a:latin typeface="Arial"/>
              </a:rPr>
              <a:t>May result in short-term mismatch between Company earnings and Plan expense (but in long-term will be closely aligned)</a:t>
            </a:r>
            <a:endParaRPr b="0" lang="en-US" sz="2700" strike="noStrike" u="none">
              <a:solidFill>
                <a:srgbClr val="000000"/>
              </a:solidFill>
              <a:effectLst/>
              <a:uFillTx/>
              <a:latin typeface="Arial"/>
            </a:endParaRPr>
          </a:p>
          <a:p>
            <a:pPr lvl="1" marL="826920" indent="-317160">
              <a:spcBef>
                <a:spcPts val="726"/>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Plan gets variable accounting treatment</a:t>
            </a:r>
            <a:endParaRPr b="0" lang="en-US" sz="2900" strike="noStrike" u="none">
              <a:solidFill>
                <a:srgbClr val="000000"/>
              </a:solidFill>
              <a:effectLst/>
              <a:uFillTx/>
              <a:latin typeface="Arial"/>
            </a:endParaRPr>
          </a:p>
          <a:p>
            <a:pPr lvl="2" marL="1273320" indent="-254160">
              <a:spcBef>
                <a:spcPts val="675"/>
              </a:spcBef>
              <a:buClr>
                <a:srgbClr val="6a83b2"/>
              </a:buClr>
              <a:buFont typeface="Wingdings" charset="2"/>
              <a:buChar char=""/>
              <a:tabLst>
                <a:tab algn="l" pos="2038320"/>
                <a:tab algn="l" pos="3057480"/>
                <a:tab algn="l" pos="4076640"/>
                <a:tab algn="l" pos="5095800"/>
                <a:tab algn="l" pos="6114960"/>
                <a:tab algn="l" pos="7134120"/>
                <a:tab algn="l" pos="8153280"/>
                <a:tab algn="l" pos="9172440"/>
                <a:tab algn="l" pos="10191600"/>
              </a:tabLst>
            </a:pPr>
            <a:r>
              <a:rPr b="0" lang="en-US" sz="2700" strike="noStrike" u="none">
                <a:solidFill>
                  <a:srgbClr val="000000"/>
                </a:solidFill>
                <a:effectLst/>
                <a:uFillTx/>
                <a:latin typeface="Arial"/>
              </a:rPr>
              <a:t>Open-ended liability on upside (but is good news when it happens)</a:t>
            </a:r>
            <a:endParaRPr b="0" lang="en-US" sz="27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45FB8DDE-B34B-4F9F-9A25-DF61BEE27FC7}" type="slidenum">
              <a:t>39</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2000 YTD Actual and FY2000 Forecast</a:t>
            </a:r>
            <a:endParaRPr b="1" lang="en-US" sz="3600" strike="noStrike" u="none">
              <a:solidFill>
                <a:srgbClr val="6a83b2"/>
              </a:solidFill>
              <a:effectLst/>
              <a:uFillTx/>
              <a:latin typeface="Arial"/>
            </a:endParaRPr>
          </a:p>
        </p:txBody>
      </p:sp>
      <p:sp>
        <p:nvSpPr>
          <p:cNvPr id="46" name=""/>
          <p:cNvSpPr/>
          <p:nvPr/>
        </p:nvSpPr>
        <p:spPr>
          <a:xfrm>
            <a:off x="334800" y="5872320"/>
            <a:ext cx="9220320" cy="519120"/>
          </a:xfrm>
          <a:prstGeom prst="rect">
            <a:avLst/>
          </a:prstGeom>
          <a:noFill/>
          <a:ln w="0">
            <a:noFill/>
          </a:ln>
        </p:spPr>
        <p:style>
          <a:lnRef idx="0"/>
          <a:fillRef idx="0"/>
          <a:effectRef idx="0"/>
          <a:fontRef idx="minor"/>
        </p:style>
        <p:txBody>
          <a:bodyPr lIns="101880" rIns="101880" tIns="51120" bIns="51120" anchor="t">
            <a:spAutoFit/>
          </a:bodyPr>
          <a:p>
            <a:pPr>
              <a:spcBef>
                <a:spcPts val="1687"/>
              </a:spcBef>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Times New Roman"/>
            </a:endParaRPr>
          </a:p>
        </p:txBody>
      </p:sp>
      <p:sp>
        <p:nvSpPr>
          <p:cNvPr id="47" name=""/>
          <p:cNvSpPr/>
          <p:nvPr/>
        </p:nvSpPr>
        <p:spPr>
          <a:xfrm>
            <a:off x="334800" y="5440320"/>
            <a:ext cx="9304560" cy="1756080"/>
          </a:xfrm>
          <a:prstGeom prst="rect">
            <a:avLst/>
          </a:prstGeom>
          <a:noFill/>
          <a:ln w="0">
            <a:noFill/>
          </a:ln>
        </p:spPr>
        <p:style>
          <a:lnRef idx="0"/>
          <a:fillRef idx="0"/>
          <a:effectRef idx="0"/>
          <a:fontRef idx="minor"/>
        </p:style>
        <p:txBody>
          <a:bodyPr lIns="101880" rIns="101880" tIns="51120" bIns="51120" anchor="t">
            <a:spAutoFit/>
          </a:bodyPr>
          <a:p>
            <a:pPr>
              <a:lnSpc>
                <a:spcPct val="100000"/>
              </a:lnSpc>
              <a:spcBef>
                <a:spcPts val="1500"/>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According to FY2000 projections we will achieve turnover goals for VPs, Engineers and Marketing.  However, Director turnover will exceed target by 16.1%.  </a:t>
            </a:r>
            <a:endParaRPr b="0" lang="en-US" sz="2400" strike="noStrike" u="none">
              <a:solidFill>
                <a:srgbClr val="000000"/>
              </a:solidFill>
              <a:effectLst/>
              <a:uFillTx/>
              <a:latin typeface="Times New Roman"/>
            </a:endParaRPr>
          </a:p>
          <a:p>
            <a:pPr>
              <a:lnSpc>
                <a:spcPct val="100000"/>
              </a:lnSpc>
              <a:spcBef>
                <a:spcPts val="1500"/>
              </a:spcBef>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Times New Roman"/>
            </a:endParaRPr>
          </a:p>
        </p:txBody>
      </p:sp>
      <p:graphicFrame>
        <p:nvGraphicFramePr>
          <p:cNvPr id="48" name=""/>
          <p:cNvGraphicFramePr/>
          <p:nvPr/>
        </p:nvGraphicFramePr>
        <p:xfrm>
          <a:off x="334800" y="2158920"/>
          <a:ext cx="9220320" cy="3114720"/>
        </p:xfrm>
        <a:graphic>
          <a:graphicData uri="http://schemas.openxmlformats.org/presentationml/2006/ole">
            <p:oleObj progId="Excel.Sheet.12" r:id="rId1" spid="">
              <p:embed/>
              <p:pic>
                <p:nvPicPr>
                  <p:cNvPr id="49" name="" descr=""/>
                  <p:cNvPicPr/>
                  <p:nvPr/>
                </p:nvPicPr>
                <p:blipFill>
                  <a:blip r:embed="rId2"/>
                  <a:stretch/>
                </p:blipFill>
                <p:spPr>
                  <a:xfrm>
                    <a:off x="334800" y="2158920"/>
                    <a:ext cx="9220320" cy="3114720"/>
                  </a:xfrm>
                  <a:prstGeom prst="rect">
                    <a:avLst/>
                  </a:prstGeom>
                  <a:noFill/>
                  <a:ln w="0">
                    <a:noFill/>
                  </a:ln>
                </p:spPr>
              </p:pic>
            </p:oleObj>
          </a:graphicData>
        </a:graphic>
      </p:graphicFrame>
      <p:sp>
        <p:nvSpPr>
          <p:cNvPr id="3" name="PlaceHolder 2"/>
          <p:cNvSpPr>
            <a:spLocks noGrp="1"/>
          </p:cNvSpPr>
          <p:nvPr>
            <p:ph type="sldNum" idx="2"/>
          </p:nvPr>
        </p:nvSpPr>
        <p:spPr/>
        <p:txBody>
          <a:bodyPr/>
          <a:p>
            <a:fld id="{5C38B8CE-AFDF-49C0-B4A0-7A6541FE79C3}" type="slidenum">
              <a:t>4</a:t>
            </a:fld>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6" name="PlaceHolder 1"/>
          <p:cNvSpPr>
            <a:spLocks noGrp="1"/>
          </p:cNvSpPr>
          <p:nvPr>
            <p:ph type="title"/>
          </p:nvPr>
        </p:nvSpPr>
        <p:spPr>
          <a:xfrm>
            <a:off x="503280" y="837720"/>
            <a:ext cx="9051840" cy="129564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Potential Cost of Program</a:t>
            </a:r>
            <a:endParaRPr b="1" lang="en-US" sz="3600" strike="noStrike" u="none">
              <a:solidFill>
                <a:srgbClr val="6a83b2"/>
              </a:solidFill>
              <a:effectLst/>
              <a:uFillTx/>
              <a:latin typeface="Arial"/>
            </a:endParaRPr>
          </a:p>
        </p:txBody>
      </p:sp>
      <p:sp>
        <p:nvSpPr>
          <p:cNvPr id="167" name="PlaceHolder 2"/>
          <p:cNvSpPr>
            <a:spLocks noGrp="1"/>
          </p:cNvSpPr>
          <p:nvPr>
            <p:ph/>
          </p:nvPr>
        </p:nvSpPr>
        <p:spPr>
          <a:xfrm>
            <a:off x="512280" y="1609560"/>
            <a:ext cx="9053640" cy="4749840"/>
          </a:xfrm>
          <a:prstGeom prst="rect">
            <a:avLst/>
          </a:prstGeom>
          <a:noFill/>
          <a:ln w="0">
            <a:noFill/>
          </a:ln>
        </p:spPr>
        <p:txBody>
          <a:bodyPr lIns="101880" rIns="101880" tIns="51120" bIns="51120" anchor="t">
            <a:normAutofit/>
          </a:bodyPr>
          <a:p>
            <a:pPr marL="262080" indent="-262080">
              <a:spcBef>
                <a:spcPts val="726"/>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Cost depends on:</a:t>
            </a:r>
            <a:endParaRPr b="0" lang="en-US" sz="2900" strike="noStrike" u="none">
              <a:solidFill>
                <a:srgbClr val="000000"/>
              </a:solidFill>
              <a:effectLst/>
              <a:uFillTx/>
              <a:latin typeface="Arial"/>
            </a:endParaRPr>
          </a:p>
          <a:p>
            <a:pPr lvl="1" marL="826920" indent="-317160">
              <a:spcBef>
                <a:spcPts val="624"/>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500" strike="noStrike" u="none">
                <a:solidFill>
                  <a:srgbClr val="000000"/>
                </a:solidFill>
                <a:effectLst/>
                <a:uFillTx/>
                <a:latin typeface="Arial"/>
              </a:rPr>
              <a:t>3-Year Performance (dictates numbers of shares paid out)</a:t>
            </a:r>
            <a:endParaRPr b="0" lang="en-US" sz="2500" strike="noStrike" u="none">
              <a:solidFill>
                <a:srgbClr val="000000"/>
              </a:solidFill>
              <a:effectLst/>
              <a:uFillTx/>
              <a:latin typeface="Arial"/>
            </a:endParaRPr>
          </a:p>
          <a:p>
            <a:pPr lvl="1" marL="826920" indent="-317160">
              <a:spcBef>
                <a:spcPts val="624"/>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500" strike="noStrike" u="none">
                <a:solidFill>
                  <a:srgbClr val="000000"/>
                </a:solidFill>
                <a:effectLst/>
                <a:uFillTx/>
                <a:latin typeface="Arial"/>
              </a:rPr>
              <a:t>Stock Price at time of Payout (i.e., at end of 3-year performance period)</a:t>
            </a:r>
            <a:endParaRPr b="0" lang="en-US" sz="2500" strike="noStrike" u="none">
              <a:solidFill>
                <a:srgbClr val="000000"/>
              </a:solidFill>
              <a:effectLst/>
              <a:uFillTx/>
              <a:latin typeface="Arial"/>
            </a:endParaRPr>
          </a:p>
          <a:p>
            <a:pPr marL="262080" indent="-262080">
              <a:spcBef>
                <a:spcPts val="726"/>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Estimated Cost:</a:t>
            </a:r>
            <a:endParaRPr b="0" lang="en-US" sz="2900" strike="noStrike" u="none">
              <a:solidFill>
                <a:srgbClr val="000000"/>
              </a:solidFill>
              <a:effectLst/>
              <a:uFillTx/>
              <a:latin typeface="Arial"/>
            </a:endParaRPr>
          </a:p>
        </p:txBody>
      </p:sp>
      <p:pic>
        <p:nvPicPr>
          <p:cNvPr id="168" name="" descr=""/>
          <p:cNvPicPr/>
          <p:nvPr/>
        </p:nvPicPr>
        <p:blipFill>
          <a:blip r:embed="rId1"/>
          <a:stretch/>
        </p:blipFill>
        <p:spPr>
          <a:xfrm>
            <a:off x="1290600" y="4602240"/>
            <a:ext cx="7475400" cy="2408040"/>
          </a:xfrm>
          <a:prstGeom prst="rect">
            <a:avLst/>
          </a:prstGeom>
          <a:noFill/>
          <a:ln w="0">
            <a:noFill/>
          </a:ln>
        </p:spPr>
      </p:pic>
      <p:sp>
        <p:nvSpPr>
          <p:cNvPr id="4" name="PlaceHolder 3"/>
          <p:cNvSpPr>
            <a:spLocks noGrp="1"/>
          </p:cNvSpPr>
          <p:nvPr>
            <p:ph type="sldNum" idx="2"/>
          </p:nvPr>
        </p:nvSpPr>
        <p:spPr/>
        <p:txBody>
          <a:bodyPr/>
          <a:p>
            <a:fld id="{EF10F8B6-3C42-4FAC-A308-8C6777E5E328}" type="slidenum">
              <a:t>40</a:t>
            </a:fld>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9" name="PlaceHolder 1"/>
          <p:cNvSpPr>
            <a:spLocks noGrp="1"/>
          </p:cNvSpPr>
          <p:nvPr>
            <p:ph type="title"/>
          </p:nvPr>
        </p:nvSpPr>
        <p:spPr>
          <a:xfrm>
            <a:off x="922320" y="2158560"/>
            <a:ext cx="8548560" cy="129564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4500" strike="noStrike" u="none">
                <a:solidFill>
                  <a:srgbClr val="6a83b2"/>
                </a:solidFill>
                <a:effectLst/>
                <a:uFillTx/>
                <a:latin typeface="Arial"/>
              </a:rPr>
              <a:t>Proposed Changes to Executive Severance Agreements</a:t>
            </a:r>
            <a:endParaRPr b="1" lang="en-US" sz="4500" strike="noStrike" u="none">
              <a:solidFill>
                <a:srgbClr val="6a83b2"/>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0"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Background</a:t>
            </a:r>
            <a:endParaRPr b="1" lang="en-US" sz="3600" strike="noStrike" u="none">
              <a:solidFill>
                <a:srgbClr val="6a83b2"/>
              </a:solidFill>
              <a:effectLst/>
              <a:uFillTx/>
              <a:latin typeface="Arial"/>
            </a:endParaRPr>
          </a:p>
        </p:txBody>
      </p:sp>
      <p:sp>
        <p:nvSpPr>
          <p:cNvPr id="171" name="PlaceHolder 2"/>
          <p:cNvSpPr>
            <a:spLocks noGrp="1"/>
          </p:cNvSpPr>
          <p:nvPr>
            <p:ph/>
          </p:nvPr>
        </p:nvSpPr>
        <p:spPr>
          <a:xfrm>
            <a:off x="380880" y="2133720"/>
            <a:ext cx="9144000" cy="4922640"/>
          </a:xfrm>
          <a:prstGeom prst="rect">
            <a:avLst/>
          </a:prstGeom>
          <a:noFill/>
          <a:ln w="0">
            <a:noFill/>
          </a:ln>
        </p:spPr>
        <p:txBody>
          <a:bodyPr lIns="101880" rIns="101880" tIns="51120" bIns="51120" anchor="t">
            <a:normAutofit/>
          </a:bodyPr>
          <a:p>
            <a:pPr marL="262080" indent="-262080">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Agreements cover Compaq’s section 16(b) officers at SVP level and above (currently 11 executives)</a:t>
            </a:r>
            <a:endParaRPr b="0" lang="en-US" sz="2800" strike="noStrike" u="none">
              <a:solidFill>
                <a:srgbClr val="000000"/>
              </a:solidFill>
              <a:effectLst/>
              <a:uFillTx/>
              <a:latin typeface="Arial"/>
            </a:endParaRPr>
          </a:p>
          <a:p>
            <a:pPr marL="262080" indent="-262080">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Market data indicates that current terms are not competitive</a:t>
            </a:r>
            <a:endParaRPr b="0" lang="en-US" sz="2800" strike="noStrike" u="none">
              <a:solidFill>
                <a:srgbClr val="000000"/>
              </a:solidFill>
              <a:effectLst/>
              <a:uFillTx/>
              <a:latin typeface="Arial"/>
            </a:endParaRPr>
          </a:p>
          <a:p>
            <a:pPr marL="262080" indent="-262080">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Candidates for key executive positions have consistently raised concerns with current terms</a:t>
            </a:r>
            <a:endParaRPr b="0" lang="en-US" sz="2800" strike="noStrike" u="none">
              <a:solidFill>
                <a:srgbClr val="000000"/>
              </a:solidFill>
              <a:effectLst/>
              <a:uFillTx/>
              <a:latin typeface="Arial"/>
            </a:endParaRPr>
          </a:p>
          <a:p>
            <a:pPr lvl="1" marL="826920" indent="-317160">
              <a:spcBef>
                <a:spcPts val="624"/>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500" strike="noStrike" u="none">
                <a:solidFill>
                  <a:srgbClr val="000000"/>
                </a:solidFill>
                <a:effectLst/>
                <a:uFillTx/>
                <a:latin typeface="Arial"/>
              </a:rPr>
              <a:t>undercuts recruiting efforts</a:t>
            </a:r>
            <a:endParaRPr b="0" lang="en-US" sz="2500" strike="noStrike" u="none">
              <a:solidFill>
                <a:srgbClr val="000000"/>
              </a:solidFill>
              <a:effectLst/>
              <a:uFillTx/>
              <a:latin typeface="Arial"/>
            </a:endParaRPr>
          </a:p>
          <a:p>
            <a:pPr lvl="1" marL="826920" indent="-317160">
              <a:spcBef>
                <a:spcPts val="624"/>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500" strike="noStrike" u="none">
                <a:solidFill>
                  <a:srgbClr val="000000"/>
                </a:solidFill>
                <a:effectLst/>
                <a:uFillTx/>
                <a:latin typeface="Arial"/>
              </a:rPr>
              <a:t>indicates potential retention issues</a:t>
            </a:r>
            <a:endParaRPr b="0" lang="en-US" sz="2500" strike="noStrike" u="none">
              <a:solidFill>
                <a:srgbClr val="000000"/>
              </a:solidFill>
              <a:effectLst/>
              <a:uFillTx/>
              <a:latin typeface="Arial"/>
            </a:endParaRPr>
          </a:p>
          <a:p>
            <a:pPr marL="262080" indent="-262080">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Changes proposed are consistent with terms prevalent in agreements at other companies</a:t>
            </a:r>
            <a:endParaRPr b="0" lang="en-US" sz="28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E0A62C21-EE75-4555-A888-91A7F3E113F0}" type="slidenum">
              <a:t>42</a:t>
            </a:fld>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2" name="PlaceHolder 1"/>
          <p:cNvSpPr>
            <a:spLocks noGrp="1"/>
          </p:cNvSpPr>
          <p:nvPr>
            <p:ph type="title"/>
          </p:nvPr>
        </p:nvSpPr>
        <p:spPr>
          <a:xfrm>
            <a:off x="228600" y="762120"/>
            <a:ext cx="8548560" cy="49824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800" strike="noStrike" u="none">
                <a:solidFill>
                  <a:srgbClr val="6a83b2"/>
                </a:solidFill>
                <a:effectLst/>
                <a:uFillTx/>
                <a:latin typeface="Arial"/>
              </a:rPr>
              <a:t>Current Provisions and Proposed Changes</a:t>
            </a:r>
            <a:endParaRPr b="1" lang="en-US" sz="2800" strike="noStrike" u="none">
              <a:solidFill>
                <a:srgbClr val="6a83b2"/>
              </a:solidFill>
              <a:effectLst/>
              <a:uFillTx/>
              <a:latin typeface="Arial"/>
            </a:endParaRPr>
          </a:p>
        </p:txBody>
      </p:sp>
      <p:sp>
        <p:nvSpPr>
          <p:cNvPr id="173" name=""/>
          <p:cNvSpPr/>
          <p:nvPr/>
        </p:nvSpPr>
        <p:spPr>
          <a:xfrm>
            <a:off x="5891040" y="1295280"/>
            <a:ext cx="3862440" cy="346320"/>
          </a:xfrm>
          <a:prstGeom prst="rect">
            <a:avLst/>
          </a:prstGeom>
          <a:noFill/>
          <a:ln w="0">
            <a:noFill/>
          </a:ln>
        </p:spPr>
        <p:style>
          <a:lnRef idx="0"/>
          <a:fillRef idx="0"/>
          <a:effectRef idx="0"/>
          <a:fontRef idx="minor"/>
        </p:style>
        <p:txBody>
          <a:bodyPr lIns="90000" rIns="90000" tIns="46800" bIns="46800" anchor="t">
            <a:normAutofit/>
          </a:bodyPr>
          <a:p>
            <a:pPr algn="ctr">
              <a:lnSpc>
                <a:spcPct val="100000"/>
              </a:lnSpc>
              <a:spcBef>
                <a:spcPts val="400"/>
              </a:spcBef>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Proposed terms</a:t>
            </a:r>
            <a:endParaRPr b="0" lang="en-US" sz="1600" strike="noStrike" u="none">
              <a:solidFill>
                <a:srgbClr val="000000"/>
              </a:solidFill>
              <a:effectLst/>
              <a:uFillTx/>
              <a:latin typeface="Times New Roman"/>
            </a:endParaRPr>
          </a:p>
        </p:txBody>
      </p:sp>
      <p:sp>
        <p:nvSpPr>
          <p:cNvPr id="174" name=""/>
          <p:cNvSpPr/>
          <p:nvPr/>
        </p:nvSpPr>
        <p:spPr>
          <a:xfrm>
            <a:off x="2309760" y="1295280"/>
            <a:ext cx="3581280" cy="346320"/>
          </a:xfrm>
          <a:prstGeom prst="rect">
            <a:avLst/>
          </a:prstGeom>
          <a:noFill/>
          <a:ln w="0">
            <a:noFill/>
          </a:ln>
        </p:spPr>
        <p:style>
          <a:lnRef idx="0"/>
          <a:fillRef idx="0"/>
          <a:effectRef idx="0"/>
          <a:fontRef idx="minor"/>
        </p:style>
        <p:txBody>
          <a:bodyPr lIns="90000" rIns="90000" tIns="46800" bIns="46800" anchor="t">
            <a:normAutofit/>
          </a:bodyPr>
          <a:p>
            <a:pPr algn="ctr">
              <a:lnSpc>
                <a:spcPct val="100000"/>
              </a:lnSpc>
              <a:spcBef>
                <a:spcPts val="400"/>
              </a:spcBef>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Current Terms</a:t>
            </a:r>
            <a:endParaRPr b="0" lang="en-US" sz="1600" strike="noStrike" u="none">
              <a:solidFill>
                <a:srgbClr val="000000"/>
              </a:solidFill>
              <a:effectLst/>
              <a:uFillTx/>
              <a:latin typeface="Times New Roman"/>
            </a:endParaRPr>
          </a:p>
        </p:txBody>
      </p:sp>
      <p:sp>
        <p:nvSpPr>
          <p:cNvPr id="175" name=""/>
          <p:cNvSpPr/>
          <p:nvPr/>
        </p:nvSpPr>
        <p:spPr>
          <a:xfrm>
            <a:off x="380880" y="1295280"/>
            <a:ext cx="1928880" cy="346320"/>
          </a:xfrm>
          <a:prstGeom prst="rect">
            <a:avLst/>
          </a:prstGeom>
          <a:noFill/>
          <a:ln w="0">
            <a:noFill/>
          </a:ln>
        </p:spPr>
        <p:style>
          <a:lnRef idx="0"/>
          <a:fillRef idx="0"/>
          <a:effectRef idx="0"/>
          <a:fontRef idx="minor"/>
        </p:style>
        <p:txBody>
          <a:bodyPr lIns="90000" rIns="90000" tIns="46800" bIns="46800" anchor="t">
            <a:normAutofit/>
          </a:bodyPr>
          <a:p>
            <a:pPr algn="ctr">
              <a:lnSpc>
                <a:spcPct val="100000"/>
              </a:lnSpc>
              <a:spcBef>
                <a:spcPts val="400"/>
              </a:spcBef>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Provision</a:t>
            </a:r>
            <a:endParaRPr b="0" lang="en-US" sz="1600" strike="noStrike" u="none">
              <a:solidFill>
                <a:srgbClr val="000000"/>
              </a:solidFill>
              <a:effectLst/>
              <a:uFillTx/>
              <a:latin typeface="Times New Roman"/>
            </a:endParaRPr>
          </a:p>
        </p:txBody>
      </p:sp>
      <p:sp>
        <p:nvSpPr>
          <p:cNvPr id="176" name=""/>
          <p:cNvSpPr/>
          <p:nvPr/>
        </p:nvSpPr>
        <p:spPr>
          <a:xfrm>
            <a:off x="5891040" y="4078440"/>
            <a:ext cx="3862440" cy="3535200"/>
          </a:xfrm>
          <a:prstGeom prst="rect">
            <a:avLst/>
          </a:prstGeom>
          <a:noFill/>
          <a:ln w="9360">
            <a:solidFill>
              <a:srgbClr val="000000"/>
            </a:solidFill>
            <a:miter/>
          </a:ln>
        </p:spPr>
        <p:style>
          <a:lnRef idx="0"/>
          <a:fillRef idx="0"/>
          <a:effectRef idx="0"/>
          <a:fontRef idx="minor"/>
        </p:style>
        <p:txBody>
          <a:bodyPr lIns="90000" rIns="90000" tIns="46800" bIns="46800" anchor="t">
            <a:normAutofit/>
          </a:bodyPr>
          <a:p>
            <a:pPr marL="230040" indent="-230040">
              <a:lnSpc>
                <a:spcPct val="100000"/>
              </a:lnSpc>
              <a:spcBef>
                <a:spcPts val="4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Termination without cause</a:t>
            </a:r>
            <a:endParaRPr b="0" lang="en-US" sz="1600" strike="noStrike" u="none">
              <a:solidFill>
                <a:srgbClr val="000000"/>
              </a:solidFill>
              <a:effectLst/>
              <a:uFillTx/>
              <a:latin typeface="Times New Roman"/>
            </a:endParaRPr>
          </a:p>
          <a:p>
            <a:pPr marL="230040" indent="-230040">
              <a:lnSpc>
                <a:spcPct val="100000"/>
              </a:lnSpc>
              <a:spcBef>
                <a:spcPts val="4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Resignation for “good reason:”</a:t>
            </a:r>
            <a:endParaRPr b="0" lang="en-US" sz="1600" strike="noStrike" u="none">
              <a:solidFill>
                <a:srgbClr val="000000"/>
              </a:solidFill>
              <a:effectLst/>
              <a:uFillTx/>
              <a:latin typeface="Times New Roman"/>
            </a:endParaRPr>
          </a:p>
          <a:p>
            <a:pPr lvl="1" marL="692280" indent="-182520">
              <a:lnSpc>
                <a:spcPct val="100000"/>
              </a:lnSpc>
              <a:spcBef>
                <a:spcPts val="400"/>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Material change in duties</a:t>
            </a:r>
            <a:endParaRPr b="0" lang="en-US" sz="1600" strike="noStrike" u="none">
              <a:solidFill>
                <a:srgbClr val="000000"/>
              </a:solidFill>
              <a:effectLst/>
              <a:uFillTx/>
              <a:latin typeface="Times New Roman"/>
            </a:endParaRPr>
          </a:p>
          <a:p>
            <a:pPr lvl="1" marL="692280" indent="-182520">
              <a:lnSpc>
                <a:spcPct val="100000"/>
              </a:lnSpc>
              <a:spcBef>
                <a:spcPts val="400"/>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10% or greater reduction in base salary</a:t>
            </a:r>
            <a:endParaRPr b="0" lang="en-US" sz="1600" strike="noStrike" u="none">
              <a:solidFill>
                <a:srgbClr val="000000"/>
              </a:solidFill>
              <a:effectLst/>
              <a:uFillTx/>
              <a:latin typeface="Times New Roman"/>
            </a:endParaRPr>
          </a:p>
          <a:p>
            <a:pPr lvl="1" marL="692280" indent="-182520">
              <a:lnSpc>
                <a:spcPct val="100000"/>
              </a:lnSpc>
              <a:spcBef>
                <a:spcPts val="400"/>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Notice of non-renewal</a:t>
            </a:r>
            <a:endParaRPr b="0" lang="en-US" sz="1600" strike="noStrike" u="none">
              <a:solidFill>
                <a:srgbClr val="000000"/>
              </a:solidFill>
              <a:effectLst/>
              <a:uFillTx/>
              <a:latin typeface="Times New Roman"/>
            </a:endParaRPr>
          </a:p>
          <a:p>
            <a:pPr lvl="1" marL="692280" indent="-182520">
              <a:lnSpc>
                <a:spcPct val="100000"/>
              </a:lnSpc>
              <a:spcBef>
                <a:spcPts val="400"/>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Require notice of intent to resign for good reason to give company opportunity to “cure”</a:t>
            </a:r>
            <a:endParaRPr b="0" lang="en-US" sz="1600" strike="noStrike" u="none">
              <a:solidFill>
                <a:srgbClr val="000000"/>
              </a:solidFill>
              <a:effectLst/>
              <a:uFillTx/>
              <a:latin typeface="Times New Roman"/>
            </a:endParaRPr>
          </a:p>
          <a:p>
            <a:pPr marL="230040" indent="-230040">
              <a:lnSpc>
                <a:spcPct val="100000"/>
              </a:lnSpc>
              <a:spcBef>
                <a:spcPts val="4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Resignation for “good reason” or involuntary termination following CIC</a:t>
            </a:r>
            <a:endParaRPr b="0" lang="en-US" sz="1600" strike="noStrike" u="none">
              <a:solidFill>
                <a:srgbClr val="000000"/>
              </a:solidFill>
              <a:effectLst/>
              <a:uFillTx/>
              <a:latin typeface="Times New Roman"/>
            </a:endParaRPr>
          </a:p>
          <a:p>
            <a:pPr marL="230040" indent="-230040">
              <a:lnSpc>
                <a:spcPct val="100000"/>
              </a:lnSpc>
              <a:spcBef>
                <a:spcPts val="4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Separation due to death or disability</a:t>
            </a:r>
            <a:endParaRPr b="0" lang="en-US" sz="1600" strike="noStrike" u="none">
              <a:solidFill>
                <a:srgbClr val="000000"/>
              </a:solidFill>
              <a:effectLst/>
              <a:uFillTx/>
              <a:latin typeface="Times New Roman"/>
            </a:endParaRPr>
          </a:p>
        </p:txBody>
      </p:sp>
      <p:sp>
        <p:nvSpPr>
          <p:cNvPr id="177" name=""/>
          <p:cNvSpPr/>
          <p:nvPr/>
        </p:nvSpPr>
        <p:spPr>
          <a:xfrm>
            <a:off x="2309760" y="4078440"/>
            <a:ext cx="3581280" cy="3535200"/>
          </a:xfrm>
          <a:prstGeom prst="rect">
            <a:avLst/>
          </a:prstGeom>
          <a:noFill/>
          <a:ln w="0">
            <a:noFill/>
          </a:ln>
        </p:spPr>
        <p:style>
          <a:lnRef idx="0"/>
          <a:fillRef idx="0"/>
          <a:effectRef idx="0"/>
          <a:fontRef idx="minor"/>
        </p:style>
        <p:txBody>
          <a:bodyPr lIns="90000" rIns="90000" tIns="46800" bIns="46800" anchor="t">
            <a:normAutofit/>
          </a:bodyPr>
          <a:p>
            <a:pPr marL="173160" indent="-173160">
              <a:lnSpc>
                <a:spcPct val="100000"/>
              </a:lnSpc>
              <a:spcBef>
                <a:spcPts val="4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Termination without cause</a:t>
            </a:r>
            <a:endParaRPr b="0" lang="en-US" sz="1600" strike="noStrike" u="none">
              <a:solidFill>
                <a:srgbClr val="000000"/>
              </a:solidFill>
              <a:effectLst/>
              <a:uFillTx/>
              <a:latin typeface="Times New Roman"/>
            </a:endParaRPr>
          </a:p>
          <a:p>
            <a:pPr marL="173160" indent="-173160">
              <a:lnSpc>
                <a:spcPct val="100000"/>
              </a:lnSpc>
              <a:spcBef>
                <a:spcPts val="4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Resignation for good reason:”</a:t>
            </a:r>
            <a:endParaRPr b="0" lang="en-US" sz="1600" strike="noStrike" u="none">
              <a:solidFill>
                <a:srgbClr val="000000"/>
              </a:solidFill>
              <a:effectLst/>
              <a:uFillTx/>
              <a:latin typeface="Times New Roman"/>
            </a:endParaRPr>
          </a:p>
          <a:p>
            <a:pPr lvl="1" marL="692280" indent="-182520">
              <a:lnSpc>
                <a:spcPct val="100000"/>
              </a:lnSpc>
              <a:spcBef>
                <a:spcPts val="400"/>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Material change in duties</a:t>
            </a:r>
            <a:endParaRPr b="0" lang="en-US" sz="1600" strike="noStrike" u="none">
              <a:solidFill>
                <a:srgbClr val="000000"/>
              </a:solidFill>
              <a:effectLst/>
              <a:uFillTx/>
              <a:latin typeface="Times New Roman"/>
            </a:endParaRPr>
          </a:p>
          <a:p>
            <a:pPr lvl="1" marL="692280" indent="-182520">
              <a:lnSpc>
                <a:spcPct val="100000"/>
              </a:lnSpc>
              <a:spcBef>
                <a:spcPts val="400"/>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25% or greater reduction in base salary</a:t>
            </a:r>
            <a:endParaRPr b="0" lang="en-US" sz="1600" strike="noStrike" u="none">
              <a:solidFill>
                <a:srgbClr val="000000"/>
              </a:solidFill>
              <a:effectLst/>
              <a:uFillTx/>
              <a:latin typeface="Times New Roman"/>
            </a:endParaRPr>
          </a:p>
          <a:p>
            <a:pPr lvl="1" marL="692280" indent="-182520">
              <a:lnSpc>
                <a:spcPct val="100000"/>
              </a:lnSpc>
              <a:spcBef>
                <a:spcPts val="400"/>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Notice of non-renewal of agreement</a:t>
            </a:r>
            <a:endParaRPr b="0" lang="en-US" sz="1600" strike="noStrike" u="none">
              <a:solidFill>
                <a:srgbClr val="000000"/>
              </a:solidFill>
              <a:effectLst/>
              <a:uFillTx/>
              <a:latin typeface="Times New Roman"/>
            </a:endParaRPr>
          </a:p>
          <a:p>
            <a:pPr marL="173160" indent="-173160">
              <a:lnSpc>
                <a:spcPct val="100000"/>
              </a:lnSpc>
              <a:spcBef>
                <a:spcPts val="4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Any resignation or involuntary termination following CIC</a:t>
            </a:r>
            <a:endParaRPr b="0" lang="en-US" sz="1600" strike="noStrike" u="none">
              <a:solidFill>
                <a:srgbClr val="000000"/>
              </a:solidFill>
              <a:effectLst/>
              <a:uFillTx/>
              <a:latin typeface="Times New Roman"/>
            </a:endParaRPr>
          </a:p>
          <a:p>
            <a:pPr marL="173160" indent="-173160">
              <a:lnSpc>
                <a:spcPct val="100000"/>
              </a:lnSpc>
              <a:spcBef>
                <a:spcPts val="4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Separation due to disability</a:t>
            </a:r>
            <a:endParaRPr b="0" lang="en-US" sz="1600" strike="noStrike" u="none">
              <a:solidFill>
                <a:srgbClr val="000000"/>
              </a:solidFill>
              <a:effectLst/>
              <a:uFillTx/>
              <a:latin typeface="Times New Roman"/>
            </a:endParaRPr>
          </a:p>
        </p:txBody>
      </p:sp>
      <p:sp>
        <p:nvSpPr>
          <p:cNvPr id="178" name=""/>
          <p:cNvSpPr/>
          <p:nvPr/>
        </p:nvSpPr>
        <p:spPr>
          <a:xfrm>
            <a:off x="380880" y="4078440"/>
            <a:ext cx="1928880" cy="3535200"/>
          </a:xfrm>
          <a:prstGeom prst="rect">
            <a:avLst/>
          </a:prstGeom>
          <a:noFill/>
          <a:ln w="0">
            <a:noFill/>
          </a:ln>
        </p:spPr>
        <p:style>
          <a:lnRef idx="0"/>
          <a:fillRef idx="0"/>
          <a:effectRef idx="0"/>
          <a:fontRef idx="minor"/>
        </p:style>
        <p:txBody>
          <a:bodyPr lIns="90000" rIns="90000" tIns="46800" bIns="46800" anchor="t">
            <a:normAutofit/>
          </a:bodyPr>
          <a:p>
            <a:pPr>
              <a:lnSpc>
                <a:spcPct val="100000"/>
              </a:lnSpc>
              <a:spcBef>
                <a:spcPts val="400"/>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Circumstances under which Executive is Eligible for Severance</a:t>
            </a:r>
            <a:endParaRPr b="0" lang="en-US" sz="1600" strike="noStrike" u="none">
              <a:solidFill>
                <a:srgbClr val="000000"/>
              </a:solidFill>
              <a:effectLst/>
              <a:uFillTx/>
              <a:latin typeface="Times New Roman"/>
            </a:endParaRPr>
          </a:p>
        </p:txBody>
      </p:sp>
      <p:sp>
        <p:nvSpPr>
          <p:cNvPr id="179" name=""/>
          <p:cNvSpPr/>
          <p:nvPr/>
        </p:nvSpPr>
        <p:spPr>
          <a:xfrm>
            <a:off x="5891040" y="1641600"/>
            <a:ext cx="3862440" cy="2436840"/>
          </a:xfrm>
          <a:prstGeom prst="rect">
            <a:avLst/>
          </a:prstGeom>
          <a:noFill/>
          <a:ln w="0">
            <a:noFill/>
          </a:ln>
        </p:spPr>
        <p:style>
          <a:lnRef idx="0"/>
          <a:fillRef idx="0"/>
          <a:effectRef idx="0"/>
          <a:fontRef idx="minor"/>
        </p:style>
        <p:txBody>
          <a:bodyPr lIns="90000" rIns="90000" tIns="46800" bIns="46800" anchor="t">
            <a:normAutofit/>
          </a:bodyPr>
          <a:p>
            <a:pPr marL="173160" indent="-173160">
              <a:lnSpc>
                <a:spcPct val="100000"/>
              </a:lnSpc>
              <a:spcBef>
                <a:spcPts val="4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2 times base salary and target annual bonus for qualifying termination with no change in control (“CIC”)</a:t>
            </a:r>
            <a:endParaRPr b="0" lang="en-US" sz="1600" strike="noStrike" u="none">
              <a:solidFill>
                <a:srgbClr val="000000"/>
              </a:solidFill>
              <a:effectLst/>
              <a:uFillTx/>
              <a:latin typeface="Times New Roman"/>
            </a:endParaRPr>
          </a:p>
          <a:p>
            <a:pPr marL="173160" indent="-173160">
              <a:lnSpc>
                <a:spcPct val="100000"/>
              </a:lnSpc>
              <a:spcBef>
                <a:spcPts val="4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3 times base salary and target annual bonus for qualifying termination following a CIC</a:t>
            </a:r>
            <a:endParaRPr b="0" lang="en-US" sz="1600" strike="noStrike" u="none">
              <a:solidFill>
                <a:srgbClr val="000000"/>
              </a:solidFill>
              <a:effectLst/>
              <a:uFillTx/>
              <a:latin typeface="Times New Roman"/>
            </a:endParaRPr>
          </a:p>
          <a:p>
            <a:pPr marL="173160" indent="-173160">
              <a:lnSpc>
                <a:spcPct val="100000"/>
              </a:lnSpc>
              <a:spcBef>
                <a:spcPts val="4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1.5 times base salary and target annual bonus in event of separation due to death or disability</a:t>
            </a:r>
            <a:endParaRPr b="0" lang="en-US" sz="1600" strike="noStrike" u="none">
              <a:solidFill>
                <a:srgbClr val="000000"/>
              </a:solidFill>
              <a:effectLst/>
              <a:uFillTx/>
              <a:latin typeface="Times New Roman"/>
            </a:endParaRPr>
          </a:p>
        </p:txBody>
      </p:sp>
      <p:sp>
        <p:nvSpPr>
          <p:cNvPr id="180" name=""/>
          <p:cNvSpPr/>
          <p:nvPr/>
        </p:nvSpPr>
        <p:spPr>
          <a:xfrm>
            <a:off x="2309760" y="1641600"/>
            <a:ext cx="3581280" cy="2436840"/>
          </a:xfrm>
          <a:prstGeom prst="rect">
            <a:avLst/>
          </a:prstGeom>
          <a:noFill/>
          <a:ln w="0">
            <a:noFill/>
          </a:ln>
        </p:spPr>
        <p:style>
          <a:lnRef idx="0"/>
          <a:fillRef idx="0"/>
          <a:effectRef idx="0"/>
          <a:fontRef idx="minor"/>
        </p:style>
        <p:txBody>
          <a:bodyPr lIns="90000" rIns="90000" tIns="46800" bIns="46800" anchor="t">
            <a:normAutofit/>
          </a:bodyPr>
          <a:p>
            <a:pPr>
              <a:lnSpc>
                <a:spcPct val="100000"/>
              </a:lnSpc>
              <a:spcBef>
                <a:spcPts val="400"/>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1.5 times base salary for any qualifying termination (e.g., termination without cause, resignation for good reason) or separation due to disability</a:t>
            </a:r>
            <a:endParaRPr b="0" lang="en-US" sz="1600" strike="noStrike" u="none">
              <a:solidFill>
                <a:srgbClr val="000000"/>
              </a:solidFill>
              <a:effectLst/>
              <a:uFillTx/>
              <a:latin typeface="Times New Roman"/>
            </a:endParaRPr>
          </a:p>
        </p:txBody>
      </p:sp>
      <p:sp>
        <p:nvSpPr>
          <p:cNvPr id="181" name=""/>
          <p:cNvSpPr/>
          <p:nvPr/>
        </p:nvSpPr>
        <p:spPr>
          <a:xfrm>
            <a:off x="380880" y="1641600"/>
            <a:ext cx="1928880" cy="2436840"/>
          </a:xfrm>
          <a:prstGeom prst="rect">
            <a:avLst/>
          </a:prstGeom>
          <a:noFill/>
          <a:ln w="0">
            <a:noFill/>
          </a:ln>
        </p:spPr>
        <p:style>
          <a:lnRef idx="0"/>
          <a:fillRef idx="0"/>
          <a:effectRef idx="0"/>
          <a:fontRef idx="minor"/>
        </p:style>
        <p:txBody>
          <a:bodyPr lIns="90000" rIns="90000" tIns="46800" bIns="46800" anchor="t">
            <a:normAutofit/>
          </a:bodyPr>
          <a:p>
            <a:pPr>
              <a:lnSpc>
                <a:spcPct val="100000"/>
              </a:lnSpc>
              <a:spcBef>
                <a:spcPts val="400"/>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Severance Payment</a:t>
            </a:r>
            <a:endParaRPr b="0" lang="en-US" sz="1600" strike="noStrike" u="none">
              <a:solidFill>
                <a:srgbClr val="000000"/>
              </a:solidFill>
              <a:effectLst/>
              <a:uFillTx/>
              <a:latin typeface="Times New Roman"/>
            </a:endParaRPr>
          </a:p>
        </p:txBody>
      </p:sp>
      <p:sp>
        <p:nvSpPr>
          <p:cNvPr id="182" name=""/>
          <p:cNvSpPr/>
          <p:nvPr/>
        </p:nvSpPr>
        <p:spPr>
          <a:xfrm>
            <a:off x="380880" y="1295280"/>
            <a:ext cx="9372600" cy="0"/>
          </a:xfrm>
          <a:prstGeom prst="line">
            <a:avLst/>
          </a:prstGeom>
          <a:ln cap="sq"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 name=""/>
          <p:cNvSpPr/>
          <p:nvPr/>
        </p:nvSpPr>
        <p:spPr>
          <a:xfrm>
            <a:off x="380880" y="4078440"/>
            <a:ext cx="93726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 name=""/>
          <p:cNvSpPr/>
          <p:nvPr/>
        </p:nvSpPr>
        <p:spPr>
          <a:xfrm>
            <a:off x="380880" y="7613640"/>
            <a:ext cx="9372600" cy="0"/>
          </a:xfrm>
          <a:prstGeom prst="line">
            <a:avLst/>
          </a:prstGeom>
          <a:ln cap="sq"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 name=""/>
          <p:cNvSpPr/>
          <p:nvPr/>
        </p:nvSpPr>
        <p:spPr>
          <a:xfrm>
            <a:off x="380880" y="1295280"/>
            <a:ext cx="0" cy="6318360"/>
          </a:xfrm>
          <a:prstGeom prst="line">
            <a:avLst/>
          </a:prstGeom>
          <a:ln cap="sq"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 name=""/>
          <p:cNvSpPr/>
          <p:nvPr/>
        </p:nvSpPr>
        <p:spPr>
          <a:xfrm>
            <a:off x="2309760" y="1295280"/>
            <a:ext cx="0" cy="63183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 name=""/>
          <p:cNvSpPr/>
          <p:nvPr/>
        </p:nvSpPr>
        <p:spPr>
          <a:xfrm>
            <a:off x="5891040" y="1295280"/>
            <a:ext cx="0" cy="63183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 name=""/>
          <p:cNvSpPr/>
          <p:nvPr/>
        </p:nvSpPr>
        <p:spPr>
          <a:xfrm>
            <a:off x="9753480" y="4078440"/>
            <a:ext cx="0" cy="35352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 name=""/>
          <p:cNvSpPr/>
          <p:nvPr/>
        </p:nvSpPr>
        <p:spPr>
          <a:xfrm>
            <a:off x="9753480" y="1295280"/>
            <a:ext cx="0" cy="2783160"/>
          </a:xfrm>
          <a:prstGeom prst="line">
            <a:avLst/>
          </a:prstGeom>
          <a:ln cap="sq"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 name=""/>
          <p:cNvSpPr/>
          <p:nvPr/>
        </p:nvSpPr>
        <p:spPr>
          <a:xfrm>
            <a:off x="380880" y="1641600"/>
            <a:ext cx="93726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FD3118F7-6D6A-4235-B752-937A501A154B}" type="slidenum">
              <a:t>43</a:t>
            </a:fld>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1"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800" strike="noStrike" u="none">
                <a:solidFill>
                  <a:srgbClr val="6a83b2"/>
                </a:solidFill>
                <a:effectLst/>
                <a:uFillTx/>
                <a:latin typeface="Arial"/>
              </a:rPr>
              <a:t>Current Provisions and Proposed Changes (continued)</a:t>
            </a:r>
            <a:endParaRPr b="1" lang="en-US" sz="2800" strike="noStrike" u="none">
              <a:solidFill>
                <a:srgbClr val="6a83b2"/>
              </a:solidFill>
              <a:effectLst/>
              <a:uFillTx/>
              <a:latin typeface="Arial"/>
            </a:endParaRPr>
          </a:p>
        </p:txBody>
      </p:sp>
      <p:sp>
        <p:nvSpPr>
          <p:cNvPr id="192" name=""/>
          <p:cNvSpPr/>
          <p:nvPr/>
        </p:nvSpPr>
        <p:spPr>
          <a:xfrm>
            <a:off x="5738760" y="2286000"/>
            <a:ext cx="3886200" cy="345960"/>
          </a:xfrm>
          <a:prstGeom prst="rect">
            <a:avLst/>
          </a:prstGeom>
          <a:noFill/>
          <a:ln w="0">
            <a:noFill/>
          </a:ln>
        </p:spPr>
        <p:style>
          <a:lnRef idx="0"/>
          <a:fillRef idx="0"/>
          <a:effectRef idx="0"/>
          <a:fontRef idx="minor"/>
        </p:style>
        <p:txBody>
          <a:bodyPr lIns="90000" rIns="90000" tIns="46800" bIns="46800" anchor="t">
            <a:normAutofit/>
          </a:bodyPr>
          <a:p>
            <a:pPr algn="ctr">
              <a:lnSpc>
                <a:spcPct val="100000"/>
              </a:lnSpc>
              <a:spcBef>
                <a:spcPts val="400"/>
              </a:spcBef>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Proposed terms</a:t>
            </a:r>
            <a:endParaRPr b="0" lang="en-US" sz="1600" strike="noStrike" u="none">
              <a:solidFill>
                <a:srgbClr val="000000"/>
              </a:solidFill>
              <a:effectLst/>
              <a:uFillTx/>
              <a:latin typeface="Times New Roman"/>
            </a:endParaRPr>
          </a:p>
        </p:txBody>
      </p:sp>
      <p:sp>
        <p:nvSpPr>
          <p:cNvPr id="193" name=""/>
          <p:cNvSpPr/>
          <p:nvPr/>
        </p:nvSpPr>
        <p:spPr>
          <a:xfrm>
            <a:off x="2157480" y="2286000"/>
            <a:ext cx="3581280" cy="345960"/>
          </a:xfrm>
          <a:prstGeom prst="rect">
            <a:avLst/>
          </a:prstGeom>
          <a:noFill/>
          <a:ln w="0">
            <a:noFill/>
          </a:ln>
        </p:spPr>
        <p:style>
          <a:lnRef idx="0"/>
          <a:fillRef idx="0"/>
          <a:effectRef idx="0"/>
          <a:fontRef idx="minor"/>
        </p:style>
        <p:txBody>
          <a:bodyPr lIns="90000" rIns="90000" tIns="46800" bIns="46800" anchor="t">
            <a:normAutofit/>
          </a:bodyPr>
          <a:p>
            <a:pPr algn="ctr">
              <a:lnSpc>
                <a:spcPct val="100000"/>
              </a:lnSpc>
              <a:spcBef>
                <a:spcPts val="400"/>
              </a:spcBef>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Current Terms</a:t>
            </a:r>
            <a:endParaRPr b="0" lang="en-US" sz="1600" strike="noStrike" u="none">
              <a:solidFill>
                <a:srgbClr val="000000"/>
              </a:solidFill>
              <a:effectLst/>
              <a:uFillTx/>
              <a:latin typeface="Times New Roman"/>
            </a:endParaRPr>
          </a:p>
        </p:txBody>
      </p:sp>
      <p:sp>
        <p:nvSpPr>
          <p:cNvPr id="194" name=""/>
          <p:cNvSpPr/>
          <p:nvPr/>
        </p:nvSpPr>
        <p:spPr>
          <a:xfrm>
            <a:off x="380880" y="2286000"/>
            <a:ext cx="1776600" cy="345960"/>
          </a:xfrm>
          <a:prstGeom prst="rect">
            <a:avLst/>
          </a:prstGeom>
          <a:noFill/>
          <a:ln w="0">
            <a:noFill/>
          </a:ln>
        </p:spPr>
        <p:style>
          <a:lnRef idx="0"/>
          <a:fillRef idx="0"/>
          <a:effectRef idx="0"/>
          <a:fontRef idx="minor"/>
        </p:style>
        <p:txBody>
          <a:bodyPr lIns="90000" rIns="90000" tIns="46800" bIns="46800" anchor="t">
            <a:normAutofit/>
          </a:bodyPr>
          <a:p>
            <a:pPr algn="ctr">
              <a:lnSpc>
                <a:spcPct val="100000"/>
              </a:lnSpc>
              <a:spcBef>
                <a:spcPts val="400"/>
              </a:spcBef>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Provision</a:t>
            </a:r>
            <a:endParaRPr b="0" lang="en-US" sz="1600" strike="noStrike" u="none">
              <a:solidFill>
                <a:srgbClr val="000000"/>
              </a:solidFill>
              <a:effectLst/>
              <a:uFillTx/>
              <a:latin typeface="Times New Roman"/>
            </a:endParaRPr>
          </a:p>
        </p:txBody>
      </p:sp>
      <p:sp>
        <p:nvSpPr>
          <p:cNvPr id="195" name=""/>
          <p:cNvSpPr/>
          <p:nvPr/>
        </p:nvSpPr>
        <p:spPr>
          <a:xfrm>
            <a:off x="5738760" y="3944880"/>
            <a:ext cx="3886200" cy="2192400"/>
          </a:xfrm>
          <a:prstGeom prst="rect">
            <a:avLst/>
          </a:prstGeom>
          <a:noFill/>
          <a:ln w="0">
            <a:noFill/>
          </a:ln>
        </p:spPr>
        <p:style>
          <a:lnRef idx="0"/>
          <a:fillRef idx="0"/>
          <a:effectRef idx="0"/>
          <a:fontRef idx="minor"/>
        </p:style>
        <p:txBody>
          <a:bodyPr lIns="90000" rIns="90000" tIns="46800" bIns="46800" anchor="t">
            <a:normAutofit/>
          </a:bodyPr>
          <a:p>
            <a:pPr marL="173160" indent="-173160">
              <a:lnSpc>
                <a:spcPct val="100000"/>
              </a:lnSpc>
              <a:spcBef>
                <a:spcPts val="4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Non-competition – preclude executive from engaging in activities competitive with areas for which executive had responsibility at any time during 24 months prior to separation</a:t>
            </a:r>
            <a:endParaRPr b="0" lang="en-US" sz="1600" strike="noStrike" u="none">
              <a:solidFill>
                <a:srgbClr val="000000"/>
              </a:solidFill>
              <a:effectLst/>
              <a:uFillTx/>
              <a:latin typeface="Times New Roman"/>
            </a:endParaRPr>
          </a:p>
          <a:p>
            <a:pPr marL="173160" indent="-173160">
              <a:lnSpc>
                <a:spcPct val="100000"/>
              </a:lnSpc>
              <a:spcBef>
                <a:spcPts val="4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No solicitation of Compaq employees</a:t>
            </a:r>
            <a:endParaRPr b="0" lang="en-US" sz="1600" strike="noStrike" u="none">
              <a:solidFill>
                <a:srgbClr val="000000"/>
              </a:solidFill>
              <a:effectLst/>
              <a:uFillTx/>
              <a:latin typeface="Times New Roman"/>
            </a:endParaRPr>
          </a:p>
          <a:p>
            <a:pPr marL="173160" indent="-173160">
              <a:lnSpc>
                <a:spcPct val="100000"/>
              </a:lnSpc>
              <a:spcBef>
                <a:spcPts val="4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Both applicable for 24 months following separation</a:t>
            </a:r>
            <a:endParaRPr b="0" lang="en-US" sz="1600" strike="noStrike" u="none">
              <a:solidFill>
                <a:srgbClr val="000000"/>
              </a:solidFill>
              <a:effectLst/>
              <a:uFillTx/>
              <a:latin typeface="Times New Roman"/>
            </a:endParaRPr>
          </a:p>
        </p:txBody>
      </p:sp>
      <p:sp>
        <p:nvSpPr>
          <p:cNvPr id="196" name=""/>
          <p:cNvSpPr/>
          <p:nvPr/>
        </p:nvSpPr>
        <p:spPr>
          <a:xfrm>
            <a:off x="2157480" y="3944880"/>
            <a:ext cx="3581280" cy="2192400"/>
          </a:xfrm>
          <a:prstGeom prst="rect">
            <a:avLst/>
          </a:prstGeom>
          <a:noFill/>
          <a:ln w="0">
            <a:noFill/>
          </a:ln>
        </p:spPr>
        <p:style>
          <a:lnRef idx="0"/>
          <a:fillRef idx="0"/>
          <a:effectRef idx="0"/>
          <a:fontRef idx="minor"/>
        </p:style>
        <p:txBody>
          <a:bodyPr lIns="90000" rIns="90000" tIns="46800" bIns="46800" anchor="t">
            <a:normAutofit/>
          </a:bodyPr>
          <a:p>
            <a:pPr marL="173160" indent="-173160">
              <a:lnSpc>
                <a:spcPct val="100000"/>
              </a:lnSpc>
              <a:spcBef>
                <a:spcPts val="4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Non-competition – precludes executive from providing services to competitors in enumerated manufacturing/systems fields</a:t>
            </a:r>
            <a:endParaRPr b="0" lang="en-US" sz="1600" strike="noStrike" u="none">
              <a:solidFill>
                <a:srgbClr val="000000"/>
              </a:solidFill>
              <a:effectLst/>
              <a:uFillTx/>
              <a:latin typeface="Times New Roman"/>
            </a:endParaRPr>
          </a:p>
          <a:p>
            <a:pPr marL="173160" indent="-173160">
              <a:lnSpc>
                <a:spcPct val="100000"/>
              </a:lnSpc>
              <a:spcBef>
                <a:spcPts val="4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No solicitation of Compaq employees</a:t>
            </a:r>
            <a:endParaRPr b="0" lang="en-US" sz="1600" strike="noStrike" u="none">
              <a:solidFill>
                <a:srgbClr val="000000"/>
              </a:solidFill>
              <a:effectLst/>
              <a:uFillTx/>
              <a:latin typeface="Times New Roman"/>
            </a:endParaRPr>
          </a:p>
          <a:p>
            <a:pPr marL="173160" indent="-173160">
              <a:lnSpc>
                <a:spcPct val="100000"/>
              </a:lnSpc>
              <a:spcBef>
                <a:spcPts val="4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Both applicable for 18 months following separation</a:t>
            </a:r>
            <a:endParaRPr b="0" lang="en-US" sz="1600" strike="noStrike" u="none">
              <a:solidFill>
                <a:srgbClr val="000000"/>
              </a:solidFill>
              <a:effectLst/>
              <a:uFillTx/>
              <a:latin typeface="Times New Roman"/>
            </a:endParaRPr>
          </a:p>
        </p:txBody>
      </p:sp>
      <p:sp>
        <p:nvSpPr>
          <p:cNvPr id="197" name=""/>
          <p:cNvSpPr/>
          <p:nvPr/>
        </p:nvSpPr>
        <p:spPr>
          <a:xfrm>
            <a:off x="380880" y="3944880"/>
            <a:ext cx="1776600" cy="2192400"/>
          </a:xfrm>
          <a:prstGeom prst="rect">
            <a:avLst/>
          </a:prstGeom>
          <a:noFill/>
          <a:ln w="0">
            <a:noFill/>
          </a:ln>
        </p:spPr>
        <p:style>
          <a:lnRef idx="0"/>
          <a:fillRef idx="0"/>
          <a:effectRef idx="0"/>
          <a:fontRef idx="minor"/>
        </p:style>
        <p:txBody>
          <a:bodyPr lIns="90000" rIns="90000" tIns="46800" bIns="46800" anchor="t">
            <a:normAutofit/>
          </a:bodyPr>
          <a:p>
            <a:pPr>
              <a:lnSpc>
                <a:spcPct val="100000"/>
              </a:lnSpc>
              <a:spcBef>
                <a:spcPts val="400"/>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Restrictive Covenants</a:t>
            </a:r>
            <a:endParaRPr b="0" lang="en-US" sz="1600" strike="noStrike" u="none">
              <a:solidFill>
                <a:srgbClr val="000000"/>
              </a:solidFill>
              <a:effectLst/>
              <a:uFillTx/>
              <a:latin typeface="Times New Roman"/>
            </a:endParaRPr>
          </a:p>
        </p:txBody>
      </p:sp>
      <p:sp>
        <p:nvSpPr>
          <p:cNvPr id="198" name=""/>
          <p:cNvSpPr/>
          <p:nvPr/>
        </p:nvSpPr>
        <p:spPr>
          <a:xfrm>
            <a:off x="5738760" y="2631960"/>
            <a:ext cx="3886200" cy="1312920"/>
          </a:xfrm>
          <a:prstGeom prst="rect">
            <a:avLst/>
          </a:prstGeom>
          <a:noFill/>
          <a:ln w="0">
            <a:noFill/>
          </a:ln>
        </p:spPr>
        <p:style>
          <a:lnRef idx="0"/>
          <a:fillRef idx="0"/>
          <a:effectRef idx="0"/>
          <a:fontRef idx="minor"/>
        </p:style>
        <p:txBody>
          <a:bodyPr lIns="90000" rIns="90000" tIns="46800" bIns="46800" anchor="t">
            <a:normAutofit/>
          </a:bodyPr>
          <a:p>
            <a:pPr>
              <a:lnSpc>
                <a:spcPct val="100000"/>
              </a:lnSpc>
              <a:spcBef>
                <a:spcPts val="400"/>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Provide gross-up of any excise tax under 280g</a:t>
            </a:r>
            <a:endParaRPr b="0" lang="en-US" sz="1600" strike="noStrike" u="none">
              <a:solidFill>
                <a:srgbClr val="000000"/>
              </a:solidFill>
              <a:effectLst/>
              <a:uFillTx/>
              <a:latin typeface="Times New Roman"/>
            </a:endParaRPr>
          </a:p>
        </p:txBody>
      </p:sp>
      <p:sp>
        <p:nvSpPr>
          <p:cNvPr id="199" name=""/>
          <p:cNvSpPr/>
          <p:nvPr/>
        </p:nvSpPr>
        <p:spPr>
          <a:xfrm>
            <a:off x="2157480" y="2631960"/>
            <a:ext cx="3581280" cy="1312920"/>
          </a:xfrm>
          <a:prstGeom prst="rect">
            <a:avLst/>
          </a:prstGeom>
          <a:noFill/>
          <a:ln w="0">
            <a:noFill/>
          </a:ln>
        </p:spPr>
        <p:style>
          <a:lnRef idx="0"/>
          <a:fillRef idx="0"/>
          <a:effectRef idx="0"/>
          <a:fontRef idx="minor"/>
        </p:style>
        <p:txBody>
          <a:bodyPr lIns="90000" rIns="90000" tIns="46800" bIns="46800" anchor="t">
            <a:normAutofit/>
          </a:bodyPr>
          <a:p>
            <a:pPr>
              <a:lnSpc>
                <a:spcPct val="100000"/>
              </a:lnSpc>
              <a:spcBef>
                <a:spcPts val="400"/>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Will apply cap on payments under agreement if will result in higher after-tax income for executive</a:t>
            </a:r>
            <a:endParaRPr b="0" lang="en-US" sz="1600" strike="noStrike" u="none">
              <a:solidFill>
                <a:srgbClr val="000000"/>
              </a:solidFill>
              <a:effectLst/>
              <a:uFillTx/>
              <a:latin typeface="Times New Roman"/>
            </a:endParaRPr>
          </a:p>
        </p:txBody>
      </p:sp>
      <p:sp>
        <p:nvSpPr>
          <p:cNvPr id="200" name=""/>
          <p:cNvSpPr/>
          <p:nvPr/>
        </p:nvSpPr>
        <p:spPr>
          <a:xfrm>
            <a:off x="380880" y="2631960"/>
            <a:ext cx="1776600" cy="1312920"/>
          </a:xfrm>
          <a:prstGeom prst="rect">
            <a:avLst/>
          </a:prstGeom>
          <a:noFill/>
          <a:ln w="0">
            <a:noFill/>
          </a:ln>
        </p:spPr>
        <p:style>
          <a:lnRef idx="0"/>
          <a:fillRef idx="0"/>
          <a:effectRef idx="0"/>
          <a:fontRef idx="minor"/>
        </p:style>
        <p:txBody>
          <a:bodyPr lIns="90000" rIns="90000" tIns="46800" bIns="46800" anchor="t">
            <a:normAutofit/>
          </a:bodyPr>
          <a:p>
            <a:pPr>
              <a:lnSpc>
                <a:spcPct val="100000"/>
              </a:lnSpc>
              <a:spcBef>
                <a:spcPts val="400"/>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Excise Tax Assistance (“Golden Parachute”/280g tax)</a:t>
            </a:r>
            <a:endParaRPr b="0" lang="en-US" sz="1600" strike="noStrike" u="none">
              <a:solidFill>
                <a:srgbClr val="000000"/>
              </a:solidFill>
              <a:effectLst/>
              <a:uFillTx/>
              <a:latin typeface="Times New Roman"/>
            </a:endParaRPr>
          </a:p>
        </p:txBody>
      </p:sp>
      <p:sp>
        <p:nvSpPr>
          <p:cNvPr id="201" name=""/>
          <p:cNvSpPr/>
          <p:nvPr/>
        </p:nvSpPr>
        <p:spPr>
          <a:xfrm>
            <a:off x="380880" y="2286000"/>
            <a:ext cx="9244080" cy="0"/>
          </a:xfrm>
          <a:prstGeom prst="line">
            <a:avLst/>
          </a:prstGeom>
          <a:ln cap="sq"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 name=""/>
          <p:cNvSpPr/>
          <p:nvPr/>
        </p:nvSpPr>
        <p:spPr>
          <a:xfrm>
            <a:off x="380880" y="3944880"/>
            <a:ext cx="924408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 name=""/>
          <p:cNvSpPr/>
          <p:nvPr/>
        </p:nvSpPr>
        <p:spPr>
          <a:xfrm>
            <a:off x="380880" y="6137280"/>
            <a:ext cx="9244080" cy="0"/>
          </a:xfrm>
          <a:prstGeom prst="line">
            <a:avLst/>
          </a:prstGeom>
          <a:ln cap="sq"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 name=""/>
          <p:cNvSpPr/>
          <p:nvPr/>
        </p:nvSpPr>
        <p:spPr>
          <a:xfrm>
            <a:off x="380880" y="2286000"/>
            <a:ext cx="0" cy="3851280"/>
          </a:xfrm>
          <a:prstGeom prst="line">
            <a:avLst/>
          </a:prstGeom>
          <a:ln cap="sq"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 name=""/>
          <p:cNvSpPr/>
          <p:nvPr/>
        </p:nvSpPr>
        <p:spPr>
          <a:xfrm>
            <a:off x="2157480" y="2286000"/>
            <a:ext cx="0" cy="385128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 name=""/>
          <p:cNvSpPr/>
          <p:nvPr/>
        </p:nvSpPr>
        <p:spPr>
          <a:xfrm>
            <a:off x="5738760" y="2286000"/>
            <a:ext cx="0" cy="385128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 name=""/>
          <p:cNvSpPr/>
          <p:nvPr/>
        </p:nvSpPr>
        <p:spPr>
          <a:xfrm>
            <a:off x="9624960" y="3944880"/>
            <a:ext cx="0" cy="21924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 name=""/>
          <p:cNvSpPr/>
          <p:nvPr/>
        </p:nvSpPr>
        <p:spPr>
          <a:xfrm>
            <a:off x="9624960" y="2286000"/>
            <a:ext cx="0" cy="1658880"/>
          </a:xfrm>
          <a:prstGeom prst="line">
            <a:avLst/>
          </a:prstGeom>
          <a:ln cap="sq"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 name=""/>
          <p:cNvSpPr/>
          <p:nvPr/>
        </p:nvSpPr>
        <p:spPr>
          <a:xfrm>
            <a:off x="380880" y="2631960"/>
            <a:ext cx="924408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2BE6FA9D-ABDC-4D1E-9B79-E58BF3FA4AD7}" type="slidenum">
              <a:t>44</a:t>
            </a:fld>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0"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Background Data on Proposed Severance Changes</a:t>
            </a:r>
            <a:endParaRPr b="1" lang="en-US" sz="3600" strike="noStrike" u="none">
              <a:solidFill>
                <a:srgbClr val="6a83b2"/>
              </a:solidFill>
              <a:effectLst/>
              <a:uFillTx/>
              <a:latin typeface="Arial"/>
            </a:endParaRPr>
          </a:p>
        </p:txBody>
      </p:sp>
      <p:sp>
        <p:nvSpPr>
          <p:cNvPr id="211" name="PlaceHolder 2"/>
          <p:cNvSpPr>
            <a:spLocks noGrp="1"/>
          </p:cNvSpPr>
          <p:nvPr>
            <p:ph/>
          </p:nvPr>
        </p:nvSpPr>
        <p:spPr>
          <a:xfrm>
            <a:off x="380880" y="2133720"/>
            <a:ext cx="9220320" cy="4922640"/>
          </a:xfrm>
          <a:prstGeom prst="rect">
            <a:avLst/>
          </a:prstGeom>
          <a:noFill/>
          <a:ln w="0">
            <a:noFill/>
          </a:ln>
        </p:spPr>
        <p:txBody>
          <a:bodyPr lIns="101880" rIns="101880" tIns="51120" bIns="51120" anchor="t">
            <a:normAutofit lnSpcReduction="9999"/>
          </a:bodyPr>
          <a:p>
            <a:pPr marL="262080" indent="-262080">
              <a:lnSpc>
                <a:spcPct val="90000"/>
              </a:lnSpc>
              <a:spcBef>
                <a:spcPts val="425"/>
              </a:spcBef>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700" strike="noStrike" u="none">
                <a:solidFill>
                  <a:srgbClr val="000000"/>
                </a:solidFill>
                <a:effectLst/>
                <a:uFillTx/>
                <a:latin typeface="Arial"/>
              </a:rPr>
              <a:t>Prevalence</a:t>
            </a:r>
            <a:endParaRPr b="0" lang="en-US" sz="1700" strike="noStrike" u="none">
              <a:solidFill>
                <a:srgbClr val="000000"/>
              </a:solidFill>
              <a:effectLst/>
              <a:uFillTx/>
              <a:latin typeface="Arial"/>
            </a:endParaRPr>
          </a:p>
          <a:p>
            <a:pPr marL="262080" indent="-262080">
              <a:lnSpc>
                <a:spcPct val="90000"/>
              </a:lnSpc>
              <a:spcBef>
                <a:spcPts val="425"/>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700" strike="noStrike" u="none">
                <a:solidFill>
                  <a:srgbClr val="000000"/>
                </a:solidFill>
                <a:effectLst/>
                <a:uFillTx/>
                <a:latin typeface="Arial"/>
              </a:rPr>
              <a:t>Of the 350 companies analyzed in the Mercer 350 Survey (an index of 350 major industrial and service companies with median revenues over $5 billion), 226 companies (65%) have change-in-control provisions in place for its CEO and executive staff</a:t>
            </a:r>
            <a:endParaRPr b="0" lang="en-US" sz="1700" strike="noStrike" u="none">
              <a:solidFill>
                <a:srgbClr val="000000"/>
              </a:solidFill>
              <a:effectLst/>
              <a:uFillTx/>
              <a:latin typeface="Arial"/>
            </a:endParaRPr>
          </a:p>
          <a:p>
            <a:pPr lvl="1" marL="826920" indent="-317160">
              <a:lnSpc>
                <a:spcPct val="90000"/>
              </a:lnSpc>
              <a:spcBef>
                <a:spcPts val="425"/>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700" strike="noStrike" u="none">
                <a:solidFill>
                  <a:srgbClr val="000000"/>
                </a:solidFill>
                <a:effectLst/>
                <a:uFillTx/>
                <a:latin typeface="Arial"/>
              </a:rPr>
              <a:t>While still in the minority, a smaller number of companies have implemented “Silver Parachutes” covering management level employees to lower-level executives.</a:t>
            </a:r>
            <a:endParaRPr b="0" lang="en-US" sz="1700" strike="noStrike" u="none">
              <a:solidFill>
                <a:srgbClr val="000000"/>
              </a:solidFill>
              <a:effectLst/>
              <a:uFillTx/>
              <a:latin typeface="Arial"/>
            </a:endParaRPr>
          </a:p>
          <a:p>
            <a:pPr marL="262080" indent="-262080">
              <a:lnSpc>
                <a:spcPct val="90000"/>
              </a:lnSpc>
              <a:spcBef>
                <a:spcPts val="425"/>
              </a:spcBef>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700" strike="noStrike" u="none">
                <a:solidFill>
                  <a:srgbClr val="000000"/>
                </a:solidFill>
                <a:effectLst/>
                <a:uFillTx/>
                <a:latin typeface="Arial"/>
              </a:rPr>
              <a:t>Trigger Elements</a:t>
            </a:r>
            <a:endParaRPr b="0" lang="en-US" sz="1700" strike="noStrike" u="none">
              <a:solidFill>
                <a:srgbClr val="000000"/>
              </a:solidFill>
              <a:effectLst/>
              <a:uFillTx/>
              <a:latin typeface="Arial"/>
            </a:endParaRPr>
          </a:p>
          <a:p>
            <a:pPr marL="262080" indent="-262080">
              <a:lnSpc>
                <a:spcPct val="90000"/>
              </a:lnSpc>
              <a:spcBef>
                <a:spcPts val="425"/>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700" strike="noStrike" u="none">
                <a:solidFill>
                  <a:srgbClr val="000000"/>
                </a:solidFill>
                <a:effectLst/>
                <a:uFillTx/>
                <a:latin typeface="Arial"/>
              </a:rPr>
              <a:t>The following are three possible trigger elements:</a:t>
            </a:r>
            <a:endParaRPr b="0" lang="en-US" sz="1700" strike="noStrike" u="none">
              <a:solidFill>
                <a:srgbClr val="000000"/>
              </a:solidFill>
              <a:effectLst/>
              <a:uFillTx/>
              <a:latin typeface="Arial"/>
            </a:endParaRPr>
          </a:p>
          <a:p>
            <a:pPr lvl="1" marL="826920" indent="-317160">
              <a:lnSpc>
                <a:spcPct val="90000"/>
              </a:lnSpc>
              <a:spcBef>
                <a:spcPts val="425"/>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i="1" lang="en-US" sz="1700" strike="noStrike" u="none">
                <a:solidFill>
                  <a:srgbClr val="000000"/>
                </a:solidFill>
                <a:effectLst/>
                <a:uFillTx/>
                <a:latin typeface="Arial"/>
              </a:rPr>
              <a:t>Single trigger</a:t>
            </a:r>
            <a:r>
              <a:rPr b="0" lang="en-US" sz="1700" strike="noStrike" u="none">
                <a:solidFill>
                  <a:srgbClr val="000000"/>
                </a:solidFill>
                <a:effectLst/>
                <a:uFillTx/>
                <a:latin typeface="Arial"/>
              </a:rPr>
              <a:t> - provide payments and benefits automatically upon a change-in-control or upon a voluntary termination by the executive for any reason during the term of the agreement</a:t>
            </a:r>
            <a:endParaRPr b="0" lang="en-US" sz="1700" strike="noStrike" u="none">
              <a:solidFill>
                <a:srgbClr val="000000"/>
              </a:solidFill>
              <a:effectLst/>
              <a:uFillTx/>
              <a:latin typeface="Arial"/>
            </a:endParaRPr>
          </a:p>
          <a:p>
            <a:pPr lvl="1" marL="826920" indent="-317160">
              <a:lnSpc>
                <a:spcPct val="90000"/>
              </a:lnSpc>
              <a:spcBef>
                <a:spcPts val="425"/>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i="1" lang="en-US" sz="1700" strike="noStrike" u="none">
                <a:solidFill>
                  <a:srgbClr val="000000"/>
                </a:solidFill>
                <a:effectLst/>
                <a:uFillTx/>
                <a:latin typeface="Arial"/>
              </a:rPr>
              <a:t>Double trigger</a:t>
            </a:r>
            <a:r>
              <a:rPr b="0" lang="en-US" sz="1700" strike="noStrike" u="none">
                <a:solidFill>
                  <a:srgbClr val="000000"/>
                </a:solidFill>
                <a:effectLst/>
                <a:uFillTx/>
                <a:latin typeface="Arial"/>
              </a:rPr>
              <a:t> - require that there be both a change-in-control and a subsequent termination of employment either by the Company without cause or by the Executive for good reason – constructive termination – during the term of the agreement </a:t>
            </a:r>
            <a:endParaRPr b="0" lang="en-US" sz="1700" strike="noStrike" u="none">
              <a:solidFill>
                <a:srgbClr val="000000"/>
              </a:solidFill>
              <a:effectLst/>
              <a:uFillTx/>
              <a:latin typeface="Arial"/>
            </a:endParaRPr>
          </a:p>
          <a:p>
            <a:pPr lvl="1" marL="826920" indent="-317160">
              <a:lnSpc>
                <a:spcPct val="90000"/>
              </a:lnSpc>
              <a:spcBef>
                <a:spcPts val="425"/>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i="1" lang="en-US" sz="1700" strike="noStrike" u="none">
                <a:solidFill>
                  <a:srgbClr val="000000"/>
                </a:solidFill>
                <a:effectLst/>
                <a:uFillTx/>
                <a:latin typeface="Arial"/>
              </a:rPr>
              <a:t>Modified single trigger</a:t>
            </a:r>
            <a:r>
              <a:rPr b="0" lang="en-US" sz="1700" strike="noStrike" u="none">
                <a:solidFill>
                  <a:srgbClr val="000000"/>
                </a:solidFill>
                <a:effectLst/>
                <a:uFillTx/>
                <a:latin typeface="Arial"/>
              </a:rPr>
              <a:t> - require that there be both a change-in-control and a subsequent termination of employment either by the Company without cause or by the Executive for good reason during the term of the agreement, or a termination by the Executive for any reason during a limited window period</a:t>
            </a:r>
            <a:endParaRPr b="0" lang="en-US" sz="1700" strike="noStrike" u="none">
              <a:solidFill>
                <a:srgbClr val="000000"/>
              </a:solidFill>
              <a:effectLst/>
              <a:uFillTx/>
              <a:latin typeface="Arial"/>
            </a:endParaRPr>
          </a:p>
          <a:p>
            <a:pPr marL="262080" indent="-262080">
              <a:lnSpc>
                <a:spcPct val="90000"/>
              </a:lnSpc>
              <a:spcBef>
                <a:spcPts val="425"/>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700" strike="noStrike" u="none">
                <a:solidFill>
                  <a:srgbClr val="000000"/>
                </a:solidFill>
                <a:effectLst/>
                <a:uFillTx/>
                <a:latin typeface="Arial"/>
              </a:rPr>
              <a:t>More than </a:t>
            </a:r>
            <a:r>
              <a:rPr b="1" lang="en-US" sz="1700" strike="noStrike" u="none">
                <a:solidFill>
                  <a:srgbClr val="000000"/>
                </a:solidFill>
                <a:effectLst/>
                <a:uFillTx/>
                <a:latin typeface="Arial"/>
              </a:rPr>
              <a:t>two-thirds</a:t>
            </a:r>
            <a:r>
              <a:rPr b="0" lang="en-US" sz="1700" strike="noStrike" u="none">
                <a:solidFill>
                  <a:srgbClr val="000000"/>
                </a:solidFill>
                <a:effectLst/>
                <a:uFillTx/>
                <a:latin typeface="Arial"/>
              </a:rPr>
              <a:t> of the companies surveyed have a “double-trigger” change-in-control provision.</a:t>
            </a:r>
            <a:endParaRPr b="0" lang="en-US" sz="1700" strike="noStrike" u="none">
              <a:solidFill>
                <a:srgbClr val="000000"/>
              </a:solidFill>
              <a:effectLst/>
              <a:uFillTx/>
              <a:latin typeface="Arial"/>
            </a:endParaRPr>
          </a:p>
          <a:p>
            <a:pPr marL="262080" indent="0">
              <a:lnSpc>
                <a:spcPct val="90000"/>
              </a:lnSpc>
              <a:spcBef>
                <a:spcPts val="425"/>
              </a:spcBef>
              <a:buNone/>
              <a:tabLst>
                <a:tab algn="l" pos="1019160"/>
                <a:tab algn="l" pos="2038320"/>
                <a:tab algn="l" pos="3057480"/>
                <a:tab algn="l" pos="4076640"/>
                <a:tab algn="l" pos="5095800"/>
                <a:tab algn="l" pos="6114960"/>
                <a:tab algn="l" pos="7134120"/>
                <a:tab algn="l" pos="8153280"/>
                <a:tab algn="l" pos="9172440"/>
                <a:tab algn="l" pos="10191600"/>
              </a:tabLst>
            </a:pPr>
            <a:endParaRPr b="0" lang="en-US" sz="17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236912B6-5A0F-4111-A98E-3661B503FAFD}" type="slidenum">
              <a:t>45</a:t>
            </a:fld>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2"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Background Data on Proposed Severance Changes (continued)</a:t>
            </a:r>
            <a:endParaRPr b="1" lang="en-US" sz="3600" strike="noStrike" u="none">
              <a:solidFill>
                <a:srgbClr val="6a83b2"/>
              </a:solidFill>
              <a:effectLst/>
              <a:uFillTx/>
              <a:latin typeface="Arial"/>
            </a:endParaRPr>
          </a:p>
        </p:txBody>
      </p:sp>
      <p:sp>
        <p:nvSpPr>
          <p:cNvPr id="213" name="PlaceHolder 2"/>
          <p:cNvSpPr>
            <a:spLocks noGrp="1"/>
          </p:cNvSpPr>
          <p:nvPr>
            <p:ph/>
          </p:nvPr>
        </p:nvSpPr>
        <p:spPr>
          <a:xfrm>
            <a:off x="433080" y="2244240"/>
            <a:ext cx="9015480" cy="4923000"/>
          </a:xfrm>
          <a:prstGeom prst="rect">
            <a:avLst/>
          </a:prstGeom>
          <a:noFill/>
          <a:ln w="0">
            <a:noFill/>
          </a:ln>
        </p:spPr>
        <p:txBody>
          <a:bodyPr lIns="101880" rIns="101880" tIns="51120" bIns="51120" anchor="t">
            <a:normAutofit/>
          </a:bodyPr>
          <a:p>
            <a:pPr marL="262080" indent="-262080">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Most agreements provide coverage for termination of employment during a specified time period following a change-in-control.</a:t>
            </a:r>
            <a:endParaRPr b="0" lang="en-US" sz="2800" strike="noStrike" u="none">
              <a:solidFill>
                <a:srgbClr val="000000"/>
              </a:solidFill>
              <a:effectLst/>
              <a:uFillTx/>
              <a:latin typeface="Arial"/>
            </a:endParaRPr>
          </a:p>
          <a:p>
            <a:pPr marL="262080" indent="-262080">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The most common time period for change-in-control protection is two to three years:</a:t>
            </a:r>
            <a:endParaRPr b="0" lang="en-US" sz="2800" strike="noStrike" u="none">
              <a:solidFill>
                <a:srgbClr val="000000"/>
              </a:solidFill>
              <a:effectLst/>
              <a:uFillTx/>
              <a:latin typeface="Arial"/>
            </a:endParaRPr>
          </a:p>
          <a:p>
            <a:pPr marL="262080" indent="0">
              <a:spcBef>
                <a:spcPts val="700"/>
              </a:spcBef>
              <a:buNone/>
              <a:tabLst>
                <a:tab algn="l" pos="1019160"/>
                <a:tab algn="l" pos="2038320"/>
                <a:tab algn="l" pos="3057480"/>
                <a:tab algn="l" pos="4076640"/>
                <a:tab algn="l" pos="5095800"/>
                <a:tab algn="l" pos="6114960"/>
                <a:tab algn="l" pos="7134120"/>
                <a:tab algn="l" pos="8153280"/>
                <a:tab algn="l" pos="9172440"/>
                <a:tab algn="l" pos="10191600"/>
              </a:tabLst>
            </a:pPr>
            <a:endParaRPr b="0" lang="en-US" sz="2800" strike="noStrike" u="none">
              <a:solidFill>
                <a:srgbClr val="000000"/>
              </a:solidFill>
              <a:effectLst/>
              <a:uFillTx/>
              <a:latin typeface="Arial"/>
            </a:endParaRPr>
          </a:p>
        </p:txBody>
      </p:sp>
      <p:graphicFrame>
        <p:nvGraphicFramePr>
          <p:cNvPr id="214" name=""/>
          <p:cNvGraphicFramePr/>
          <p:nvPr/>
        </p:nvGraphicFramePr>
        <p:xfrm>
          <a:off x="2743200" y="4876920"/>
          <a:ext cx="3720960" cy="1770120"/>
        </p:xfrm>
        <a:graphic>
          <a:graphicData uri="http://schemas.openxmlformats.org/presentationml/2006/ole">
            <p:oleObj progId="Word.Document.12" r:id="rId1" spid="">
              <p:embed/>
              <p:pic>
                <p:nvPicPr>
                  <p:cNvPr id="215" name="" descr=""/>
                  <p:cNvPicPr/>
                  <p:nvPr/>
                </p:nvPicPr>
                <p:blipFill>
                  <a:blip r:embed="rId2"/>
                  <a:stretch/>
                </p:blipFill>
                <p:spPr>
                  <a:xfrm>
                    <a:off x="2743200" y="4876920"/>
                    <a:ext cx="3720960" cy="1770120"/>
                  </a:xfrm>
                  <a:prstGeom prst="rect">
                    <a:avLst/>
                  </a:prstGeom>
                  <a:noFill/>
                  <a:ln w="0">
                    <a:noFill/>
                  </a:ln>
                </p:spPr>
              </p:pic>
            </p:oleObj>
          </a:graphicData>
        </a:graphic>
      </p:graphicFrame>
      <p:sp>
        <p:nvSpPr>
          <p:cNvPr id="4" name="PlaceHolder 3"/>
          <p:cNvSpPr>
            <a:spLocks noGrp="1"/>
          </p:cNvSpPr>
          <p:nvPr>
            <p:ph type="sldNum" idx="2"/>
          </p:nvPr>
        </p:nvSpPr>
        <p:spPr/>
        <p:txBody>
          <a:bodyPr/>
          <a:p>
            <a:fld id="{48D44D31-D11F-49D5-8C5A-1B91C8BFEF5E}" type="slidenum">
              <a:t>46</a:t>
            </a:fld>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6"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Background Data on Proposed Severance Changes (continued)</a:t>
            </a:r>
            <a:endParaRPr b="1" lang="en-US" sz="3600" strike="noStrike" u="none">
              <a:solidFill>
                <a:srgbClr val="6a83b2"/>
              </a:solidFill>
              <a:effectLst/>
              <a:uFillTx/>
              <a:latin typeface="Arial"/>
            </a:endParaRPr>
          </a:p>
        </p:txBody>
      </p:sp>
      <p:sp>
        <p:nvSpPr>
          <p:cNvPr id="217" name="PlaceHolder 2"/>
          <p:cNvSpPr>
            <a:spLocks noGrp="1"/>
          </p:cNvSpPr>
          <p:nvPr>
            <p:ph/>
          </p:nvPr>
        </p:nvSpPr>
        <p:spPr>
          <a:xfrm>
            <a:off x="433440" y="2244240"/>
            <a:ext cx="9091440" cy="4923000"/>
          </a:xfrm>
          <a:prstGeom prst="rect">
            <a:avLst/>
          </a:prstGeom>
          <a:noFill/>
          <a:ln w="0">
            <a:noFill/>
          </a:ln>
        </p:spPr>
        <p:txBody>
          <a:bodyPr lIns="101880" rIns="101880" tIns="51120" bIns="51120" anchor="t">
            <a:normAutofit/>
          </a:bodyPr>
          <a:p>
            <a:pPr marL="262080" indent="-262080">
              <a:spcBef>
                <a:spcPts val="726"/>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The most common change-in-control benefit for CEOs and other proxy-named executive officers is three times salary plus bonus:</a:t>
            </a:r>
            <a:endParaRPr b="0" lang="en-US" sz="2900" strike="noStrike" u="none">
              <a:solidFill>
                <a:srgbClr val="000000"/>
              </a:solidFill>
              <a:effectLst/>
              <a:uFillTx/>
              <a:latin typeface="Arial"/>
            </a:endParaRPr>
          </a:p>
          <a:p>
            <a:pPr marL="262080" indent="0">
              <a:spcBef>
                <a:spcPts val="726"/>
              </a:spcBef>
              <a:buNone/>
              <a:tabLst>
                <a:tab algn="l" pos="1019160"/>
                <a:tab algn="l" pos="2038320"/>
                <a:tab algn="l" pos="3057480"/>
                <a:tab algn="l" pos="4076640"/>
                <a:tab algn="l" pos="5095800"/>
                <a:tab algn="l" pos="6114960"/>
                <a:tab algn="l" pos="7134120"/>
                <a:tab algn="l" pos="8153280"/>
                <a:tab algn="l" pos="9172440"/>
                <a:tab algn="l" pos="10191600"/>
              </a:tabLst>
            </a:pPr>
            <a:endParaRPr b="0" lang="en-US" sz="2900" strike="noStrike" u="none">
              <a:solidFill>
                <a:srgbClr val="000000"/>
              </a:solidFill>
              <a:effectLst/>
              <a:uFillTx/>
              <a:latin typeface="Arial"/>
            </a:endParaRPr>
          </a:p>
        </p:txBody>
      </p:sp>
      <p:graphicFrame>
        <p:nvGraphicFramePr>
          <p:cNvPr id="218" name=""/>
          <p:cNvGraphicFramePr/>
          <p:nvPr/>
        </p:nvGraphicFramePr>
        <p:xfrm>
          <a:off x="2971800" y="4038480"/>
          <a:ext cx="3911760" cy="2705400"/>
        </p:xfrm>
        <a:graphic>
          <a:graphicData uri="http://schemas.openxmlformats.org/presentationml/2006/ole">
            <p:oleObj progId="Excel.Sheet.12" r:id="rId1" spid="">
              <p:embed/>
              <p:pic>
                <p:nvPicPr>
                  <p:cNvPr id="219" name="" descr=""/>
                  <p:cNvPicPr/>
                  <p:nvPr/>
                </p:nvPicPr>
                <p:blipFill>
                  <a:blip r:embed="rId2"/>
                  <a:stretch/>
                </p:blipFill>
                <p:spPr>
                  <a:xfrm>
                    <a:off x="2971800" y="4038480"/>
                    <a:ext cx="3911760" cy="2705400"/>
                  </a:xfrm>
                  <a:prstGeom prst="rect">
                    <a:avLst/>
                  </a:prstGeom>
                  <a:noFill/>
                  <a:ln w="0">
                    <a:noFill/>
                  </a:ln>
                </p:spPr>
              </p:pic>
            </p:oleObj>
          </a:graphicData>
        </a:graphic>
      </p:graphicFrame>
      <p:sp>
        <p:nvSpPr>
          <p:cNvPr id="4" name="PlaceHolder 3"/>
          <p:cNvSpPr>
            <a:spLocks noGrp="1"/>
          </p:cNvSpPr>
          <p:nvPr>
            <p:ph type="sldNum" idx="2"/>
          </p:nvPr>
        </p:nvSpPr>
        <p:spPr/>
        <p:txBody>
          <a:bodyPr/>
          <a:p>
            <a:fld id="{1B35BED8-8A0F-474E-98D7-A0A388529D68}" type="slidenum">
              <a:t>47</a:t>
            </a:fld>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0"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Background Data on Proposed Severance Changes (continued)</a:t>
            </a:r>
            <a:endParaRPr b="1" lang="en-US" sz="3600" strike="noStrike" u="none">
              <a:solidFill>
                <a:srgbClr val="6a83b2"/>
              </a:solidFill>
              <a:effectLst/>
              <a:uFillTx/>
              <a:latin typeface="Arial"/>
            </a:endParaRPr>
          </a:p>
        </p:txBody>
      </p:sp>
      <p:sp>
        <p:nvSpPr>
          <p:cNvPr id="221" name="PlaceHolder 2"/>
          <p:cNvSpPr>
            <a:spLocks noGrp="1"/>
          </p:cNvSpPr>
          <p:nvPr>
            <p:ph/>
          </p:nvPr>
        </p:nvSpPr>
        <p:spPr>
          <a:xfrm>
            <a:off x="457200" y="2133360"/>
            <a:ext cx="9091440" cy="5257800"/>
          </a:xfrm>
          <a:prstGeom prst="rect">
            <a:avLst/>
          </a:prstGeom>
          <a:noFill/>
          <a:ln w="0">
            <a:noFill/>
          </a:ln>
        </p:spPr>
        <p:txBody>
          <a:bodyPr lIns="101880" rIns="101880" tIns="51120" bIns="51120" anchor="t">
            <a:normAutofit/>
          </a:bodyPr>
          <a:p>
            <a:pPr marL="262080" indent="-262080">
              <a:lnSpc>
                <a:spcPct val="90000"/>
              </a:lnSpc>
              <a:spcBef>
                <a:spcPts val="425"/>
              </a:spcBef>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700" strike="noStrike" u="none">
                <a:solidFill>
                  <a:srgbClr val="000000"/>
                </a:solidFill>
                <a:effectLst/>
                <a:uFillTx/>
                <a:latin typeface="Arial"/>
              </a:rPr>
              <a:t>Tax Considerations</a:t>
            </a:r>
            <a:endParaRPr b="0" lang="en-US" sz="1700" strike="noStrike" u="none">
              <a:solidFill>
                <a:srgbClr val="000000"/>
              </a:solidFill>
              <a:effectLst/>
              <a:uFillTx/>
              <a:latin typeface="Arial"/>
            </a:endParaRPr>
          </a:p>
          <a:p>
            <a:pPr marL="262080" indent="-262080">
              <a:lnSpc>
                <a:spcPct val="90000"/>
              </a:lnSpc>
              <a:spcBef>
                <a:spcPts val="425"/>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700" strike="noStrike" u="none">
                <a:solidFill>
                  <a:srgbClr val="000000"/>
                </a:solidFill>
                <a:effectLst/>
                <a:uFillTx/>
                <a:latin typeface="Arial"/>
              </a:rPr>
              <a:t>Of those companies with golden parachutes:</a:t>
            </a:r>
            <a:endParaRPr b="0" lang="en-US" sz="1700" strike="noStrike" u="none">
              <a:solidFill>
                <a:srgbClr val="000000"/>
              </a:solidFill>
              <a:effectLst/>
              <a:uFillTx/>
              <a:latin typeface="Arial"/>
            </a:endParaRPr>
          </a:p>
          <a:p>
            <a:pPr lvl="1" marL="826920" indent="-317160">
              <a:lnSpc>
                <a:spcPct val="90000"/>
              </a:lnSpc>
              <a:spcBef>
                <a:spcPts val="425"/>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700" strike="noStrike" u="none">
                <a:solidFill>
                  <a:srgbClr val="000000"/>
                </a:solidFill>
                <a:effectLst/>
                <a:uFillTx/>
                <a:latin typeface="Arial"/>
              </a:rPr>
              <a:t>68% provide for an </a:t>
            </a:r>
            <a:r>
              <a:rPr b="1" lang="en-US" sz="1700" strike="noStrike" u="none">
                <a:solidFill>
                  <a:srgbClr val="000000"/>
                </a:solidFill>
                <a:effectLst/>
                <a:uFillTx/>
                <a:latin typeface="Arial"/>
              </a:rPr>
              <a:t>excise tax gross-up</a:t>
            </a:r>
            <a:r>
              <a:rPr b="0" lang="en-US" sz="1700" strike="noStrike" u="none">
                <a:solidFill>
                  <a:srgbClr val="000000"/>
                </a:solidFill>
                <a:effectLst/>
                <a:uFillTx/>
                <a:latin typeface="Arial"/>
              </a:rPr>
              <a:t> (i.e., provide the executive with sufficient additional amounts to pay the parachute and income taxes on the gross-up amount and the parachute tax on the benefits to which the executive is entitled without the gross-up)</a:t>
            </a:r>
            <a:endParaRPr b="0" lang="en-US" sz="1700" strike="noStrike" u="none">
              <a:solidFill>
                <a:srgbClr val="000000"/>
              </a:solidFill>
              <a:effectLst/>
              <a:uFillTx/>
              <a:latin typeface="Arial"/>
            </a:endParaRPr>
          </a:p>
          <a:p>
            <a:pPr lvl="1" marL="826920" indent="-317160">
              <a:lnSpc>
                <a:spcPct val="90000"/>
              </a:lnSpc>
              <a:spcBef>
                <a:spcPts val="425"/>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700" strike="noStrike" u="none">
                <a:solidFill>
                  <a:srgbClr val="000000"/>
                </a:solidFill>
                <a:effectLst/>
                <a:uFillTx/>
                <a:latin typeface="Arial"/>
              </a:rPr>
              <a:t>12% provide a </a:t>
            </a:r>
            <a:r>
              <a:rPr b="1" lang="en-US" sz="1700" strike="noStrike" u="none">
                <a:solidFill>
                  <a:srgbClr val="000000"/>
                </a:solidFill>
                <a:effectLst/>
                <a:uFillTx/>
                <a:latin typeface="Arial"/>
              </a:rPr>
              <a:t>cap</a:t>
            </a:r>
            <a:r>
              <a:rPr b="0" lang="en-US" sz="1700" strike="noStrike" u="none">
                <a:solidFill>
                  <a:srgbClr val="000000"/>
                </a:solidFill>
                <a:effectLst/>
                <a:uFillTx/>
                <a:latin typeface="Arial"/>
              </a:rPr>
              <a:t> or </a:t>
            </a:r>
            <a:r>
              <a:rPr b="1" lang="en-US" sz="1700" strike="noStrike" u="none">
                <a:solidFill>
                  <a:srgbClr val="000000"/>
                </a:solidFill>
                <a:effectLst/>
                <a:uFillTx/>
                <a:latin typeface="Arial"/>
              </a:rPr>
              <a:t>net after-tax position</a:t>
            </a:r>
            <a:r>
              <a:rPr b="0" lang="en-US" sz="1700" strike="noStrike" u="none">
                <a:solidFill>
                  <a:srgbClr val="000000"/>
                </a:solidFill>
                <a:effectLst/>
                <a:uFillTx/>
                <a:latin typeface="Arial"/>
              </a:rPr>
              <a:t> </a:t>
            </a:r>
            <a:r>
              <a:rPr b="1" lang="en-US" sz="1700" strike="noStrike" u="none">
                <a:solidFill>
                  <a:srgbClr val="000000"/>
                </a:solidFill>
                <a:effectLst/>
                <a:uFillTx/>
                <a:latin typeface="Arial"/>
              </a:rPr>
              <a:t>maximization</a:t>
            </a:r>
            <a:r>
              <a:rPr b="0" lang="en-US" sz="1700" strike="noStrike" u="none">
                <a:solidFill>
                  <a:srgbClr val="000000"/>
                </a:solidFill>
                <a:effectLst/>
                <a:uFillTx/>
                <a:latin typeface="Arial"/>
              </a:rPr>
              <a:t> (i.e., cap below level that triggers excise tax, or reduce amount the executive is otherwise entitled to receive upon a CIC if such reduction would put the executive in a better net after-tax position)</a:t>
            </a:r>
            <a:endParaRPr b="0" lang="en-US" sz="1700" strike="noStrike" u="none">
              <a:solidFill>
                <a:srgbClr val="000000"/>
              </a:solidFill>
              <a:effectLst/>
              <a:uFillTx/>
              <a:latin typeface="Arial"/>
            </a:endParaRPr>
          </a:p>
          <a:p>
            <a:pPr marL="262080" indent="-262080">
              <a:lnSpc>
                <a:spcPct val="90000"/>
              </a:lnSpc>
              <a:spcBef>
                <a:spcPts val="425"/>
              </a:spcBef>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700" strike="noStrike" u="none">
                <a:solidFill>
                  <a:srgbClr val="000000"/>
                </a:solidFill>
                <a:effectLst/>
                <a:uFillTx/>
                <a:latin typeface="Arial"/>
              </a:rPr>
              <a:t>Additional Severance Benefits</a:t>
            </a:r>
            <a:endParaRPr b="0" lang="en-US" sz="1700" strike="noStrike" u="none">
              <a:solidFill>
                <a:srgbClr val="000000"/>
              </a:solidFill>
              <a:effectLst/>
              <a:uFillTx/>
              <a:latin typeface="Arial"/>
            </a:endParaRPr>
          </a:p>
          <a:p>
            <a:pPr marL="262080" indent="-262080">
              <a:lnSpc>
                <a:spcPct val="90000"/>
              </a:lnSpc>
              <a:spcBef>
                <a:spcPts val="425"/>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700" strike="noStrike" u="none">
                <a:solidFill>
                  <a:srgbClr val="000000"/>
                </a:solidFill>
                <a:effectLst/>
                <a:uFillTx/>
                <a:latin typeface="Arial"/>
              </a:rPr>
              <a:t>In addition, golden parachutes typically provide for:</a:t>
            </a:r>
            <a:endParaRPr b="0" lang="en-US" sz="1700" strike="noStrike" u="none">
              <a:solidFill>
                <a:srgbClr val="000000"/>
              </a:solidFill>
              <a:effectLst/>
              <a:uFillTx/>
              <a:latin typeface="Arial"/>
            </a:endParaRPr>
          </a:p>
          <a:p>
            <a:pPr lvl="1" marL="826920" indent="-317160">
              <a:lnSpc>
                <a:spcPct val="90000"/>
              </a:lnSpc>
              <a:spcBef>
                <a:spcPts val="425"/>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700" strike="noStrike" u="none">
                <a:solidFill>
                  <a:srgbClr val="000000"/>
                </a:solidFill>
                <a:effectLst/>
                <a:uFillTx/>
                <a:latin typeface="Arial"/>
              </a:rPr>
              <a:t>Continuation of welfare benefits for the same period as is used to compute the severance multiple (e.g., if three times salary and bonus is paid, benefits are continued for three years).</a:t>
            </a:r>
            <a:endParaRPr b="0" lang="en-US" sz="1700" strike="noStrike" u="none">
              <a:solidFill>
                <a:srgbClr val="000000"/>
              </a:solidFill>
              <a:effectLst/>
              <a:uFillTx/>
              <a:latin typeface="Arial"/>
            </a:endParaRPr>
          </a:p>
          <a:p>
            <a:pPr lvl="1" marL="826920" indent="-317160">
              <a:lnSpc>
                <a:spcPct val="90000"/>
              </a:lnSpc>
              <a:spcBef>
                <a:spcPts val="425"/>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700" strike="noStrike" u="none">
                <a:solidFill>
                  <a:srgbClr val="000000"/>
                </a:solidFill>
                <a:effectLst/>
                <a:uFillTx/>
                <a:latin typeface="Arial"/>
              </a:rPr>
              <a:t>Enhanced benefits, funding or accelerated payouts under deferred compensation.</a:t>
            </a:r>
            <a:endParaRPr b="0" lang="en-US" sz="1700" strike="noStrike" u="none">
              <a:solidFill>
                <a:srgbClr val="000000"/>
              </a:solidFill>
              <a:effectLst/>
              <a:uFillTx/>
              <a:latin typeface="Arial"/>
            </a:endParaRPr>
          </a:p>
          <a:p>
            <a:pPr lvl="1" marL="826920" indent="-317160">
              <a:lnSpc>
                <a:spcPct val="90000"/>
              </a:lnSpc>
              <a:spcBef>
                <a:spcPts val="425"/>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700" strike="noStrike" u="none">
                <a:solidFill>
                  <a:srgbClr val="000000"/>
                </a:solidFill>
                <a:effectLst/>
                <a:uFillTx/>
                <a:latin typeface="Arial"/>
              </a:rPr>
              <a:t>Acceleration of stock-based and other performance-related awards if not already covered under the plan pursuant to which they were awarded</a:t>
            </a:r>
            <a:endParaRPr b="0" lang="en-US" sz="1700" strike="noStrike" u="none">
              <a:solidFill>
                <a:srgbClr val="000000"/>
              </a:solidFill>
              <a:effectLst/>
              <a:uFillTx/>
              <a:latin typeface="Arial"/>
            </a:endParaRPr>
          </a:p>
          <a:p>
            <a:pPr lvl="2" marL="1273320" indent="-254160">
              <a:lnSpc>
                <a:spcPct val="90000"/>
              </a:lnSpc>
              <a:spcBef>
                <a:spcPts val="400"/>
              </a:spcBef>
              <a:buClr>
                <a:srgbClr val="6a83b2"/>
              </a:buClr>
              <a:buFont typeface="Wingdings" charset="2"/>
              <a:buChar char=""/>
              <a:tabLst>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85%</a:t>
            </a:r>
            <a:r>
              <a:rPr b="0" lang="en-US" sz="1600" strike="noStrike" u="none">
                <a:solidFill>
                  <a:srgbClr val="000000"/>
                </a:solidFill>
                <a:effectLst/>
                <a:uFillTx/>
                <a:latin typeface="Arial"/>
              </a:rPr>
              <a:t> of companies accelerate option vesting in the event of a change-in-control</a:t>
            </a:r>
            <a:endParaRPr b="0" lang="en-US" sz="1600" strike="noStrike" u="none">
              <a:solidFill>
                <a:srgbClr val="000000"/>
              </a:solidFill>
              <a:effectLst/>
              <a:uFillTx/>
              <a:latin typeface="Arial"/>
            </a:endParaRPr>
          </a:p>
          <a:p>
            <a:pPr marL="262080" indent="0">
              <a:lnSpc>
                <a:spcPct val="90000"/>
              </a:lnSpc>
              <a:spcBef>
                <a:spcPts val="400"/>
              </a:spcBef>
              <a:buNone/>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17C37FE4-5B56-4417-97FC-CFDBFEC260F1}" type="slidenum">
              <a:t>48</a:t>
            </a:fld>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2"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Background Data on Proposed Severance Changes (continued)</a:t>
            </a:r>
            <a:endParaRPr b="1" lang="en-US" sz="3600" strike="noStrike" u="none">
              <a:solidFill>
                <a:srgbClr val="6a83b2"/>
              </a:solidFill>
              <a:effectLst/>
              <a:uFillTx/>
              <a:latin typeface="Arial"/>
            </a:endParaRPr>
          </a:p>
        </p:txBody>
      </p:sp>
      <p:sp>
        <p:nvSpPr>
          <p:cNvPr id="223" name="PlaceHolder 2"/>
          <p:cNvSpPr>
            <a:spLocks noGrp="1"/>
          </p:cNvSpPr>
          <p:nvPr>
            <p:ph/>
          </p:nvPr>
        </p:nvSpPr>
        <p:spPr>
          <a:xfrm>
            <a:off x="304920" y="2057040"/>
            <a:ext cx="9448560" cy="4923000"/>
          </a:xfrm>
          <a:prstGeom prst="rect">
            <a:avLst/>
          </a:prstGeom>
          <a:noFill/>
          <a:ln w="0">
            <a:noFill/>
          </a:ln>
        </p:spPr>
        <p:txBody>
          <a:bodyPr lIns="101880" rIns="101880" tIns="51120" bIns="51120" anchor="t">
            <a:normAutofit/>
          </a:bodyPr>
          <a:p>
            <a:pPr marL="262080" indent="-262080">
              <a:spcBef>
                <a:spcPts val="4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Based on a Mercer study of 350 large industrial and service companies:</a:t>
            </a:r>
            <a:endParaRPr b="0" lang="en-US" sz="1600" strike="noStrike" u="none">
              <a:solidFill>
                <a:srgbClr val="000000"/>
              </a:solidFill>
              <a:effectLst/>
              <a:uFillTx/>
              <a:latin typeface="Arial"/>
            </a:endParaRPr>
          </a:p>
          <a:p>
            <a:pPr lvl="1" marL="826920" indent="-317160">
              <a:spcBef>
                <a:spcPts val="425"/>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700" strike="noStrike" u="none">
                <a:solidFill>
                  <a:srgbClr val="000000"/>
                </a:solidFill>
                <a:effectLst/>
                <a:uFillTx/>
                <a:latin typeface="Arial"/>
              </a:rPr>
              <a:t>36.6% of CEOs have severance/termination agreements</a:t>
            </a:r>
            <a:endParaRPr b="0" lang="en-US" sz="1700" strike="noStrike" u="none">
              <a:solidFill>
                <a:srgbClr val="000000"/>
              </a:solidFill>
              <a:effectLst/>
              <a:uFillTx/>
              <a:latin typeface="Arial"/>
            </a:endParaRPr>
          </a:p>
          <a:p>
            <a:pPr lvl="1" marL="826920" indent="-317160">
              <a:spcBef>
                <a:spcPts val="425"/>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700" strike="noStrike" u="none">
                <a:solidFill>
                  <a:srgbClr val="000000"/>
                </a:solidFill>
                <a:effectLst/>
                <a:uFillTx/>
                <a:latin typeface="Arial"/>
              </a:rPr>
              <a:t>Approximately 28% of the other named executive officers have severance agreements</a:t>
            </a:r>
            <a:endParaRPr b="0" lang="en-US" sz="1700" strike="noStrike" u="none">
              <a:solidFill>
                <a:srgbClr val="000000"/>
              </a:solidFill>
              <a:effectLst/>
              <a:uFillTx/>
              <a:latin typeface="Arial"/>
            </a:endParaRPr>
          </a:p>
          <a:p>
            <a:pPr marL="262080" indent="-262080">
              <a:spcBef>
                <a:spcPts val="4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In most cases, these severance benefits are provided for as a provision of an employment contract</a:t>
            </a:r>
            <a:endParaRPr b="0" lang="en-US" sz="1600" strike="noStrike" u="none">
              <a:solidFill>
                <a:srgbClr val="000000"/>
              </a:solidFill>
              <a:effectLst/>
              <a:uFillTx/>
              <a:latin typeface="Arial"/>
            </a:endParaRPr>
          </a:p>
          <a:p>
            <a:pPr lvl="1" marL="826920" indent="-317160">
              <a:spcBef>
                <a:spcPts val="425"/>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700" strike="noStrike" u="none">
                <a:solidFill>
                  <a:srgbClr val="000000"/>
                </a:solidFill>
                <a:effectLst/>
                <a:uFillTx/>
                <a:latin typeface="Arial"/>
              </a:rPr>
              <a:t>As an alternative, some companies enter into special agreements or plans with the executive(s) to provide for severance benefits upon the termination of the executive’s employment</a:t>
            </a:r>
            <a:endParaRPr b="0" lang="en-US" sz="1700" strike="noStrike" u="none">
              <a:solidFill>
                <a:srgbClr val="000000"/>
              </a:solidFill>
              <a:effectLst/>
              <a:uFillTx/>
              <a:latin typeface="Arial"/>
            </a:endParaRPr>
          </a:p>
          <a:p>
            <a:pPr marL="262080" indent="-262080">
              <a:spcBef>
                <a:spcPts val="4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The payment upon termination without cause is typically expressed as a multiple of pay, or the continuation of pay through to the end of the contract term</a:t>
            </a:r>
            <a:endParaRPr b="0" lang="en-US" sz="1600" strike="noStrike" u="none">
              <a:solidFill>
                <a:srgbClr val="000000"/>
              </a:solidFill>
              <a:effectLst/>
              <a:uFillTx/>
              <a:latin typeface="Arial"/>
            </a:endParaRPr>
          </a:p>
          <a:p>
            <a:pPr marL="262080" indent="0">
              <a:spcBef>
                <a:spcPts val="400"/>
              </a:spcBef>
              <a:buNone/>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000000"/>
              </a:solidFill>
              <a:effectLst/>
              <a:uFillTx/>
              <a:latin typeface="Arial"/>
            </a:endParaRPr>
          </a:p>
          <a:p>
            <a:pPr marL="262080" indent="0">
              <a:spcBef>
                <a:spcPts val="400"/>
              </a:spcBef>
              <a:buNone/>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000000"/>
              </a:solidFill>
              <a:effectLst/>
              <a:uFillTx/>
              <a:latin typeface="Arial"/>
            </a:endParaRPr>
          </a:p>
        </p:txBody>
      </p:sp>
      <p:graphicFrame>
        <p:nvGraphicFramePr>
          <p:cNvPr id="224" name=""/>
          <p:cNvGraphicFramePr/>
          <p:nvPr/>
        </p:nvGraphicFramePr>
        <p:xfrm>
          <a:off x="2895480" y="5181480"/>
          <a:ext cx="3441960" cy="2197080"/>
        </p:xfrm>
        <a:graphic>
          <a:graphicData uri="http://schemas.openxmlformats.org/presentationml/2006/ole">
            <p:oleObj progId="Excel.Sheet.12" r:id="rId1" spid="">
              <p:embed/>
              <p:pic>
                <p:nvPicPr>
                  <p:cNvPr id="225" name="" descr=""/>
                  <p:cNvPicPr/>
                  <p:nvPr/>
                </p:nvPicPr>
                <p:blipFill>
                  <a:blip r:embed="rId2"/>
                  <a:stretch/>
                </p:blipFill>
                <p:spPr>
                  <a:xfrm>
                    <a:off x="2895480" y="5181480"/>
                    <a:ext cx="3441960" cy="2197080"/>
                  </a:xfrm>
                  <a:prstGeom prst="rect">
                    <a:avLst/>
                  </a:prstGeom>
                  <a:noFill/>
                  <a:ln w="0">
                    <a:noFill/>
                  </a:ln>
                </p:spPr>
              </p:pic>
            </p:oleObj>
          </a:graphicData>
        </a:graphic>
      </p:graphicFrame>
      <p:sp>
        <p:nvSpPr>
          <p:cNvPr id="4" name="PlaceHolder 3"/>
          <p:cNvSpPr>
            <a:spLocks noGrp="1"/>
          </p:cNvSpPr>
          <p:nvPr>
            <p:ph type="sldNum" idx="2"/>
          </p:nvPr>
        </p:nvSpPr>
        <p:spPr/>
        <p:txBody>
          <a:bodyPr/>
          <a:p>
            <a:fld id="{93DACE2E-8D1D-4101-83F7-355CDB1C6DB8}" type="slidenum">
              <a:t>49</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VOW Survey</a:t>
            </a:r>
            <a:br>
              <a:rPr sz="3600"/>
            </a:br>
            <a:r>
              <a:rPr b="1" lang="en-US" sz="3600" strike="noStrike" u="none">
                <a:solidFill>
                  <a:srgbClr val="6a83b2"/>
                </a:solidFill>
                <a:effectLst/>
                <a:uFillTx/>
                <a:latin typeface="Arial"/>
              </a:rPr>
              <a:t>Most Favorable Items</a:t>
            </a:r>
            <a:endParaRPr b="1" lang="en-US" sz="3600" strike="noStrike" u="none">
              <a:solidFill>
                <a:srgbClr val="6a83b2"/>
              </a:solidFill>
              <a:effectLst/>
              <a:uFillTx/>
              <a:latin typeface="Arial"/>
            </a:endParaRPr>
          </a:p>
        </p:txBody>
      </p:sp>
      <p:sp>
        <p:nvSpPr>
          <p:cNvPr id="51" name="PlaceHolder 2"/>
          <p:cNvSpPr>
            <a:spLocks noGrp="1"/>
          </p:cNvSpPr>
          <p:nvPr>
            <p:ph/>
          </p:nvPr>
        </p:nvSpPr>
        <p:spPr>
          <a:xfrm>
            <a:off x="503280" y="2173320"/>
            <a:ext cx="9097920" cy="4836960"/>
          </a:xfrm>
          <a:prstGeom prst="rect">
            <a:avLst/>
          </a:prstGeom>
          <a:noFill/>
          <a:ln w="0">
            <a:noFill/>
          </a:ln>
        </p:spPr>
        <p:txBody>
          <a:bodyPr lIns="101880" rIns="101880" tIns="51120" bIns="51120" anchor="t">
            <a:normAutofit fontScale="92500" lnSpcReduction="19999"/>
          </a:bodyPr>
          <a:p>
            <a:pPr marL="262080" indent="-262080">
              <a:spcBef>
                <a:spcPts val="649"/>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600" strike="noStrike" u="none">
                <a:solidFill>
                  <a:srgbClr val="000000"/>
                </a:solidFill>
                <a:effectLst/>
                <a:uFillTx/>
                <a:latin typeface="Arial"/>
              </a:rPr>
              <a:t>80%+ of people feel</a:t>
            </a:r>
            <a:endParaRPr b="0" lang="en-US" sz="2600" strike="noStrike" u="none">
              <a:solidFill>
                <a:srgbClr val="000000"/>
              </a:solidFill>
              <a:effectLst/>
              <a:uFillTx/>
              <a:latin typeface="Arial"/>
            </a:endParaRPr>
          </a:p>
          <a:p>
            <a:pPr lvl="1" marL="826920" indent="-317160">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they will be working for Compaq 12 months from now</a:t>
            </a:r>
            <a:endParaRPr b="0" lang="en-US" sz="2400" strike="noStrike" u="none">
              <a:solidFill>
                <a:srgbClr val="000000"/>
              </a:solidFill>
              <a:effectLst/>
              <a:uFillTx/>
              <a:latin typeface="Arial"/>
            </a:endParaRPr>
          </a:p>
          <a:p>
            <a:pPr lvl="1" marL="826920" indent="-317160">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they can make an impact</a:t>
            </a:r>
            <a:endParaRPr b="0" lang="en-US" sz="2400" strike="noStrike" u="none">
              <a:solidFill>
                <a:srgbClr val="000000"/>
              </a:solidFill>
              <a:effectLst/>
              <a:uFillTx/>
              <a:latin typeface="Arial"/>
            </a:endParaRPr>
          </a:p>
          <a:p>
            <a:pPr lvl="1" marL="826920" indent="-317160">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their managers are conscious of diversity</a:t>
            </a:r>
            <a:endParaRPr b="0" lang="en-US" sz="2400" strike="noStrike" u="none">
              <a:solidFill>
                <a:srgbClr val="000000"/>
              </a:solidFill>
              <a:effectLst/>
              <a:uFillTx/>
              <a:latin typeface="Arial"/>
            </a:endParaRPr>
          </a:p>
          <a:p>
            <a:pPr lvl="1" marL="826920" indent="-317160">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their work groups cooperate</a:t>
            </a:r>
            <a:endParaRPr b="0" lang="en-US" sz="2400" strike="noStrike" u="none">
              <a:solidFill>
                <a:srgbClr val="000000"/>
              </a:solidFill>
              <a:effectLst/>
              <a:uFillTx/>
              <a:latin typeface="Arial"/>
            </a:endParaRPr>
          </a:p>
          <a:p>
            <a:pPr lvl="1" marL="826920" indent="-317160">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they can give honest feedback to their manager</a:t>
            </a:r>
            <a:endParaRPr b="0" lang="en-US" sz="2400" strike="noStrike" u="none">
              <a:solidFill>
                <a:srgbClr val="000000"/>
              </a:solidFill>
              <a:effectLst/>
              <a:uFillTx/>
              <a:latin typeface="Arial"/>
            </a:endParaRPr>
          </a:p>
          <a:p>
            <a:pPr lvl="1" marL="826920" indent="-317160">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their managers act with a high degree of integrity</a:t>
            </a:r>
            <a:endParaRPr b="0" lang="en-US" sz="2400" strike="noStrike" u="none">
              <a:solidFill>
                <a:srgbClr val="000000"/>
              </a:solidFill>
              <a:effectLst/>
              <a:uFillTx/>
              <a:latin typeface="Arial"/>
            </a:endParaRPr>
          </a:p>
          <a:p>
            <a:pPr lvl="1" marL="826920" indent="-317160">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their managers are committed to customer satisfaction</a:t>
            </a:r>
            <a:endParaRPr b="0" lang="en-US" sz="2400" strike="noStrike" u="none">
              <a:solidFill>
                <a:srgbClr val="000000"/>
              </a:solidFill>
              <a:effectLst/>
              <a:uFillTx/>
              <a:latin typeface="Arial"/>
            </a:endParaRPr>
          </a:p>
          <a:p>
            <a:pPr lvl="1" marL="826920" indent="-317160">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their contributions are valued by their manager </a:t>
            </a:r>
            <a:endParaRPr b="0" lang="en-US" sz="2400" strike="noStrike" u="none">
              <a:solidFill>
                <a:srgbClr val="000000"/>
              </a:solidFill>
              <a:effectLst/>
              <a:uFillTx/>
              <a:latin typeface="Arial"/>
            </a:endParaRPr>
          </a:p>
          <a:p>
            <a:pPr lvl="1" marL="826920" indent="-317160">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free to take reasonable risks</a:t>
            </a:r>
            <a:endParaRPr b="0" lang="en-US" sz="2400" strike="noStrike" u="none">
              <a:solidFill>
                <a:srgbClr val="000000"/>
              </a:solidFill>
              <a:effectLst/>
              <a:uFillTx/>
              <a:latin typeface="Arial"/>
            </a:endParaRPr>
          </a:p>
          <a:p>
            <a:pPr lvl="1" marL="826920" indent="-317160">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their manager is available when they have questions or need help</a:t>
            </a:r>
            <a:endParaRPr b="0" lang="en-US" sz="24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6712796A-6C1F-48FA-BB23-3D6E32D8F300}" type="slidenum">
              <a:t>5</a:t>
            </a:fld>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6" name="PlaceHolder 1"/>
          <p:cNvSpPr>
            <a:spLocks noGrp="1"/>
          </p:cNvSpPr>
          <p:nvPr>
            <p:ph type="title"/>
          </p:nvPr>
        </p:nvSpPr>
        <p:spPr>
          <a:xfrm>
            <a:off x="1142640" y="2057400"/>
            <a:ext cx="712476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4500" strike="noStrike" u="none">
                <a:solidFill>
                  <a:srgbClr val="6a83b2"/>
                </a:solidFill>
                <a:effectLst/>
                <a:uFillTx/>
                <a:latin typeface="Arial"/>
              </a:rPr>
              <a:t>Venture Capital Investment Fund Program Status</a:t>
            </a:r>
            <a:endParaRPr b="1" lang="en-US" sz="4500" strike="noStrike" u="none">
              <a:solidFill>
                <a:srgbClr val="6a83b2"/>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7" name="PlaceHolder 1"/>
          <p:cNvSpPr>
            <a:spLocks noGrp="1"/>
          </p:cNvSpPr>
          <p:nvPr>
            <p:ph type="title"/>
          </p:nvPr>
        </p:nvSpPr>
        <p:spPr>
          <a:xfrm>
            <a:off x="380520" y="868320"/>
            <a:ext cx="8548920" cy="103680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Venture Capital Investment Fund Status</a:t>
            </a:r>
            <a:endParaRPr b="1" lang="en-US" sz="3600" strike="noStrike" u="none">
              <a:solidFill>
                <a:srgbClr val="6a83b2"/>
              </a:solidFill>
              <a:effectLst/>
              <a:uFillTx/>
              <a:latin typeface="Arial"/>
            </a:endParaRPr>
          </a:p>
        </p:txBody>
      </p:sp>
      <p:sp>
        <p:nvSpPr>
          <p:cNvPr id="228" name="PlaceHolder 2"/>
          <p:cNvSpPr>
            <a:spLocks noGrp="1"/>
          </p:cNvSpPr>
          <p:nvPr>
            <p:ph/>
          </p:nvPr>
        </p:nvSpPr>
        <p:spPr>
          <a:xfrm>
            <a:off x="837720" y="1828800"/>
            <a:ext cx="8466120" cy="4749840"/>
          </a:xfrm>
          <a:prstGeom prst="rect">
            <a:avLst/>
          </a:prstGeom>
          <a:noFill/>
          <a:ln w="0">
            <a:noFill/>
          </a:ln>
        </p:spPr>
        <p:txBody>
          <a:bodyPr lIns="101880" rIns="101880" tIns="51120" bIns="51120" anchor="t">
            <a:normAutofit fontScale="92500" lnSpcReduction="9999"/>
          </a:bodyPr>
          <a:p>
            <a:pPr marL="231840" indent="-231840">
              <a:lnSpc>
                <a:spcPct val="90000"/>
              </a:lnSpc>
              <a:spcBef>
                <a:spcPts val="700"/>
              </a:spcBef>
              <a:buClr>
                <a:srgbClr val="6a83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Originally intended to offer our top 100 key employees the opportunity to invest $100,000 in Compaq's existing private portfolio</a:t>
            </a:r>
            <a:endParaRPr b="0" lang="en-US" sz="2800" strike="noStrike" u="none">
              <a:solidFill>
                <a:srgbClr val="000000"/>
              </a:solidFill>
              <a:effectLst/>
              <a:uFillTx/>
              <a:latin typeface="Arial"/>
            </a:endParaRPr>
          </a:p>
          <a:p>
            <a:pPr marL="231840" indent="-231840">
              <a:lnSpc>
                <a:spcPct val="90000"/>
              </a:lnSpc>
              <a:spcBef>
                <a:spcPts val="700"/>
              </a:spcBef>
              <a:buClr>
                <a:srgbClr val="6a83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After careful reconsideration we have decided not to pursue this program at this time</a:t>
            </a:r>
            <a:endParaRPr b="0" lang="en-US" sz="2800" strike="noStrike" u="none">
              <a:solidFill>
                <a:srgbClr val="000000"/>
              </a:solidFill>
              <a:effectLst/>
              <a:uFillTx/>
              <a:latin typeface="Arial"/>
            </a:endParaRPr>
          </a:p>
          <a:p>
            <a:pPr lvl="1" marL="681120" indent="-223920">
              <a:lnSpc>
                <a:spcPct val="90000"/>
              </a:lnSpc>
              <a:spcBef>
                <a:spcPts val="624"/>
              </a:spcBef>
              <a:buClr>
                <a:srgbClr val="ebb11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Arial"/>
              </a:rPr>
              <a:t>turnover risk is showing signs of improvement</a:t>
            </a:r>
            <a:endParaRPr b="0" lang="en-US" sz="2500" strike="noStrike" u="none">
              <a:solidFill>
                <a:srgbClr val="000000"/>
              </a:solidFill>
              <a:effectLst/>
              <a:uFillTx/>
              <a:latin typeface="Arial"/>
            </a:endParaRPr>
          </a:p>
          <a:p>
            <a:pPr lvl="1" marL="681120" indent="-223920">
              <a:lnSpc>
                <a:spcPct val="90000"/>
              </a:lnSpc>
              <a:spcBef>
                <a:spcPts val="624"/>
              </a:spcBef>
              <a:buClr>
                <a:srgbClr val="ebb11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Arial"/>
              </a:rPr>
              <a:t>inherent conflict of interest between the investment/liquidation strategy </a:t>
            </a:r>
            <a:endParaRPr b="0" lang="en-US" sz="2500" strike="noStrike" u="none">
              <a:solidFill>
                <a:srgbClr val="000000"/>
              </a:solidFill>
              <a:effectLst/>
              <a:uFillTx/>
              <a:latin typeface="Arial"/>
            </a:endParaRPr>
          </a:p>
          <a:p>
            <a:pPr lvl="1" marL="681120" indent="-223920">
              <a:lnSpc>
                <a:spcPct val="90000"/>
              </a:lnSpc>
              <a:spcBef>
                <a:spcPts val="624"/>
              </a:spcBef>
              <a:buClr>
                <a:srgbClr val="ebb11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Arial"/>
              </a:rPr>
              <a:t>large portion of the investment gain would be consumed by costs associated with managing the fund </a:t>
            </a:r>
            <a:endParaRPr b="0" lang="en-US" sz="2500" strike="noStrike" u="none">
              <a:solidFill>
                <a:srgbClr val="000000"/>
              </a:solidFill>
              <a:effectLst/>
              <a:uFillTx/>
              <a:latin typeface="Arial"/>
            </a:endParaRPr>
          </a:p>
          <a:p>
            <a:pPr lvl="1" marL="681120" indent="-223920">
              <a:lnSpc>
                <a:spcPct val="90000"/>
              </a:lnSpc>
              <a:spcBef>
                <a:spcPts val="624"/>
              </a:spcBef>
              <a:buClr>
                <a:srgbClr val="ebb11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500" strike="noStrike" u="none">
                <a:solidFill>
                  <a:srgbClr val="000000"/>
                </a:solidFill>
                <a:effectLst/>
                <a:uFillTx/>
                <a:latin typeface="Arial"/>
              </a:rPr>
              <a:t>narrow scope/legal complexity </a:t>
            </a:r>
            <a:endParaRPr b="0" lang="en-US" sz="2500" strike="noStrike" u="none">
              <a:solidFill>
                <a:srgbClr val="000000"/>
              </a:solidFill>
              <a:effectLst/>
              <a:uFillTx/>
              <a:latin typeface="Arial"/>
            </a:endParaRPr>
          </a:p>
          <a:p>
            <a:pPr marL="231840" indent="-231840">
              <a:lnSpc>
                <a:spcPct val="90000"/>
              </a:lnSpc>
              <a:spcBef>
                <a:spcPts val="700"/>
              </a:spcBef>
              <a:buClr>
                <a:srgbClr val="6a83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Continue to investigate design alternatives</a:t>
            </a:r>
            <a:endParaRPr b="0" lang="en-US" sz="2800" strike="noStrike" u="none">
              <a:solidFill>
                <a:srgbClr val="000000"/>
              </a:solidFill>
              <a:effectLst/>
              <a:uFillTx/>
              <a:latin typeface="Arial"/>
            </a:endParaRPr>
          </a:p>
          <a:p>
            <a:pPr lvl="2" marL="1146240" indent="0">
              <a:lnSpc>
                <a:spcPct val="90000"/>
              </a:lnSpc>
              <a:spcBef>
                <a:spcPts val="624"/>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500" strike="noStrike" u="none">
              <a:solidFill>
                <a:srgbClr val="000000"/>
              </a:solidFill>
              <a:effectLst/>
              <a:uFillTx/>
              <a:latin typeface="Arial"/>
            </a:endParaRPr>
          </a:p>
          <a:p>
            <a:pPr marL="231840" indent="0">
              <a:lnSpc>
                <a:spcPct val="90000"/>
              </a:lnSpc>
              <a:spcBef>
                <a:spcPts val="6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5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D6121870-CE80-4651-9B29-04115DC005F3}" type="slidenum">
              <a:t>51</a:t>
            </a:fld>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9"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Venture Capital Investment Fund Status</a:t>
            </a:r>
            <a:endParaRPr b="1" lang="en-US" sz="3600" strike="noStrike" u="none">
              <a:solidFill>
                <a:srgbClr val="6a83b2"/>
              </a:solidFill>
              <a:effectLst/>
              <a:uFillTx/>
              <a:latin typeface="Arial"/>
            </a:endParaRPr>
          </a:p>
        </p:txBody>
      </p:sp>
      <p:sp>
        <p:nvSpPr>
          <p:cNvPr id="230" name="PlaceHolder 2"/>
          <p:cNvSpPr>
            <a:spLocks noGrp="1"/>
          </p:cNvSpPr>
          <p:nvPr>
            <p:ph/>
          </p:nvPr>
        </p:nvSpPr>
        <p:spPr>
          <a:xfrm>
            <a:off x="503280" y="2244240"/>
            <a:ext cx="9051840" cy="4837320"/>
          </a:xfrm>
          <a:prstGeom prst="rect">
            <a:avLst/>
          </a:prstGeom>
          <a:noFill/>
          <a:ln w="0">
            <a:noFill/>
          </a:ln>
        </p:spPr>
        <p:txBody>
          <a:bodyPr lIns="101880" rIns="101880" tIns="51120" bIns="51120" anchor="t">
            <a:normAutofit/>
          </a:bodyPr>
          <a:p>
            <a:pPr marL="262080" indent="-26208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Executive feedback</a:t>
            </a:r>
            <a:endParaRPr b="0" lang="en-US" sz="3100" strike="noStrike" u="none">
              <a:solidFill>
                <a:srgbClr val="000000"/>
              </a:solidFill>
              <a:effectLst/>
              <a:uFillTx/>
              <a:latin typeface="Arial"/>
            </a:endParaRPr>
          </a:p>
          <a:p>
            <a:pPr lvl="1" marL="826920" indent="-317160">
              <a:spcBef>
                <a:spcPts val="726"/>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Like the concept</a:t>
            </a:r>
            <a:endParaRPr b="0" lang="en-US" sz="2900" strike="noStrike" u="none">
              <a:solidFill>
                <a:srgbClr val="000000"/>
              </a:solidFill>
              <a:effectLst/>
              <a:uFillTx/>
              <a:latin typeface="Arial"/>
            </a:endParaRPr>
          </a:p>
          <a:p>
            <a:pPr lvl="1" marL="826920" indent="-317160">
              <a:spcBef>
                <a:spcPts val="726"/>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Like the leverage opportunity</a:t>
            </a:r>
            <a:endParaRPr b="0" lang="en-US" sz="2900" strike="noStrike" u="none">
              <a:solidFill>
                <a:srgbClr val="000000"/>
              </a:solidFill>
              <a:effectLst/>
              <a:uFillTx/>
              <a:latin typeface="Arial"/>
            </a:endParaRPr>
          </a:p>
          <a:p>
            <a:pPr lvl="1" marL="826920" indent="-317160">
              <a:spcBef>
                <a:spcPts val="726"/>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Dislike lack of investment and liquidity control</a:t>
            </a:r>
            <a:endParaRPr b="0" lang="en-US" sz="2900" strike="noStrike" u="none">
              <a:solidFill>
                <a:srgbClr val="000000"/>
              </a:solidFill>
              <a:effectLst/>
              <a:uFillTx/>
              <a:latin typeface="Arial"/>
            </a:endParaRPr>
          </a:p>
          <a:p>
            <a:pPr lvl="1" marL="826920" indent="-317160">
              <a:spcBef>
                <a:spcPts val="726"/>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High degree of interest if </a:t>
            </a:r>
            <a:endParaRPr b="0" lang="en-US" sz="2900" strike="noStrike" u="none">
              <a:solidFill>
                <a:srgbClr val="000000"/>
              </a:solidFill>
              <a:effectLst/>
              <a:uFillTx/>
              <a:latin typeface="Arial"/>
            </a:endParaRPr>
          </a:p>
          <a:p>
            <a:pPr lvl="2" marL="1273320" indent="-254160">
              <a:spcBef>
                <a:spcPts val="675"/>
              </a:spcBef>
              <a:buClr>
                <a:srgbClr val="6a83b2"/>
              </a:buClr>
              <a:buFont typeface="Wingdings" charset="2"/>
              <a:buChar char=""/>
              <a:tabLst>
                <a:tab algn="l" pos="2038320"/>
                <a:tab algn="l" pos="3057480"/>
                <a:tab algn="l" pos="4076640"/>
                <a:tab algn="l" pos="5095800"/>
                <a:tab algn="l" pos="6114960"/>
                <a:tab algn="l" pos="7134120"/>
                <a:tab algn="l" pos="8153280"/>
                <a:tab algn="l" pos="9172440"/>
                <a:tab algn="l" pos="10191600"/>
              </a:tabLst>
            </a:pPr>
            <a:r>
              <a:rPr b="0" lang="en-US" sz="2700" strike="noStrike" u="none">
                <a:solidFill>
                  <a:srgbClr val="000000"/>
                </a:solidFill>
                <a:effectLst/>
                <a:uFillTx/>
                <a:latin typeface="Arial"/>
              </a:rPr>
              <a:t>participants felt they had more control</a:t>
            </a:r>
            <a:endParaRPr b="0" lang="en-US" sz="2700" strike="noStrike" u="none">
              <a:solidFill>
                <a:srgbClr val="000000"/>
              </a:solidFill>
              <a:effectLst/>
              <a:uFillTx/>
              <a:latin typeface="Arial"/>
            </a:endParaRPr>
          </a:p>
          <a:p>
            <a:pPr lvl="2" marL="1273320" indent="-254160">
              <a:spcBef>
                <a:spcPts val="675"/>
              </a:spcBef>
              <a:buClr>
                <a:srgbClr val="6a83b2"/>
              </a:buClr>
              <a:buFont typeface="Wingdings" charset="2"/>
              <a:buChar char=""/>
              <a:tabLst>
                <a:tab algn="l" pos="2038320"/>
                <a:tab algn="l" pos="3057480"/>
                <a:tab algn="l" pos="4076640"/>
                <a:tab algn="l" pos="5095800"/>
                <a:tab algn="l" pos="6114960"/>
                <a:tab algn="l" pos="7134120"/>
                <a:tab algn="l" pos="8153280"/>
                <a:tab algn="l" pos="9172440"/>
                <a:tab algn="l" pos="10191600"/>
              </a:tabLst>
            </a:pPr>
            <a:r>
              <a:rPr b="0" lang="en-US" sz="2700" strike="noStrike" u="none">
                <a:solidFill>
                  <a:srgbClr val="000000"/>
                </a:solidFill>
                <a:effectLst/>
                <a:uFillTx/>
                <a:latin typeface="Arial"/>
              </a:rPr>
              <a:t>the primary purpose of the fund was to maximize return</a:t>
            </a:r>
            <a:endParaRPr b="0" lang="en-US" sz="27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8E983468-8B1B-4B01-B063-88D0ADAE1EEA}" type="slidenum">
              <a:t>52</a:t>
            </a:fld>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31" name=""/>
          <p:cNvGraphicFramePr/>
          <p:nvPr/>
        </p:nvGraphicFramePr>
        <p:xfrm>
          <a:off x="503280" y="1812960"/>
          <a:ext cx="5951520" cy="5095800"/>
        </p:xfrm>
        <a:graphic>
          <a:graphicData uri="http://schemas.openxmlformats.org/presentationml/2006/ole">
            <p:oleObj progId="Excel.Sheet.12" r:id="rId1" spid="">
              <p:embed/>
              <p:pic>
                <p:nvPicPr>
                  <p:cNvPr id="232" name="" descr=""/>
                  <p:cNvPicPr/>
                  <p:nvPr/>
                </p:nvPicPr>
                <p:blipFill>
                  <a:blip r:embed="rId2"/>
                  <a:stretch/>
                </p:blipFill>
                <p:spPr>
                  <a:xfrm>
                    <a:off x="503280" y="1812960"/>
                    <a:ext cx="5951520" cy="5095800"/>
                  </a:xfrm>
                  <a:prstGeom prst="rect">
                    <a:avLst/>
                  </a:prstGeom>
                  <a:noFill/>
                  <a:ln w="0">
                    <a:noFill/>
                  </a:ln>
                </p:spPr>
              </p:pic>
            </p:oleObj>
          </a:graphicData>
        </a:graphic>
      </p:graphicFrame>
      <p:sp>
        <p:nvSpPr>
          <p:cNvPr id="233" name=""/>
          <p:cNvSpPr/>
          <p:nvPr/>
        </p:nvSpPr>
        <p:spPr>
          <a:xfrm>
            <a:off x="6697800" y="2133720"/>
            <a:ext cx="2827080" cy="4069800"/>
          </a:xfrm>
          <a:prstGeom prst="rect">
            <a:avLst/>
          </a:prstGeom>
          <a:noFill/>
          <a:ln w="0">
            <a:noFill/>
          </a:ln>
        </p:spPr>
        <p:style>
          <a:lnRef idx="0"/>
          <a:fillRef idx="0"/>
          <a:effectRef idx="0"/>
          <a:fontRef idx="minor"/>
        </p:style>
        <p:txBody>
          <a:bodyPr lIns="101880" rIns="101880" tIns="51120" bIns="51120" anchor="t">
            <a:spAutoFit/>
          </a:bodyPr>
          <a:p>
            <a:pPr marL="115920" indent="-115920">
              <a:lnSpc>
                <a:spcPct val="100000"/>
              </a:lnSpc>
              <a:buClr>
                <a:srgbClr val="6a83b2"/>
              </a:buClr>
              <a:buFont typeface="Wingdings" charset="2"/>
              <a:buChar char=""/>
              <a:tabLst>
                <a:tab algn="l" pos="376200"/>
                <a:tab algn="l" pos="1019160"/>
                <a:tab algn="l" pos="2038320"/>
                <a:tab algn="l" pos="3057480"/>
                <a:tab algn="l" pos="4076640"/>
                <a:tab algn="l" pos="5095800"/>
                <a:tab algn="l" pos="6114960"/>
                <a:tab algn="l" pos="7134120"/>
                <a:tab algn="l" pos="8153280"/>
                <a:tab algn="l" pos="9172440"/>
                <a:tab algn="l" pos="10191600"/>
              </a:tabLst>
            </a:pPr>
            <a:r>
              <a:rPr b="0" lang="en-US" sz="1300" strike="noStrike" u="none">
                <a:solidFill>
                  <a:srgbClr val="000000"/>
                </a:solidFill>
                <a:effectLst/>
                <a:uFillTx/>
                <a:latin typeface="Arial"/>
              </a:rPr>
              <a:t>Just 20% of the holdings in the private portfolio have IPO’d since 2Q’00</a:t>
            </a:r>
            <a:endParaRPr b="0" lang="en-US" sz="1300" strike="noStrike" u="none">
              <a:solidFill>
                <a:srgbClr val="000000"/>
              </a:solidFill>
              <a:effectLst/>
              <a:uFillTx/>
              <a:latin typeface="Times New Roman"/>
            </a:endParaRPr>
          </a:p>
          <a:p>
            <a:pPr lvl="1" marL="461880" indent="-231840">
              <a:lnSpc>
                <a:spcPct val="100000"/>
              </a:lnSpc>
              <a:buClr>
                <a:srgbClr val="6a83b2"/>
              </a:buClr>
              <a:buFont typeface="Wingdings" charset="2"/>
              <a:buChar char=""/>
              <a:tabLst>
                <a:tab algn="l" pos="376200"/>
                <a:tab algn="l" pos="1019160"/>
                <a:tab algn="l" pos="2038320"/>
                <a:tab algn="l" pos="3057480"/>
                <a:tab algn="l" pos="4076640"/>
                <a:tab algn="l" pos="5095800"/>
                <a:tab algn="l" pos="6114960"/>
                <a:tab algn="l" pos="7134120"/>
                <a:tab algn="l" pos="8153280"/>
                <a:tab algn="l" pos="9172440"/>
                <a:tab algn="l" pos="10191600"/>
              </a:tabLst>
            </a:pPr>
            <a:r>
              <a:rPr b="0" lang="en-US" sz="1300" strike="noStrike" u="none">
                <a:solidFill>
                  <a:srgbClr val="000000"/>
                </a:solidFill>
                <a:effectLst/>
                <a:uFillTx/>
                <a:latin typeface="Arial"/>
              </a:rPr>
              <a:t>Too early to assess future success of the overall portfolio</a:t>
            </a:r>
            <a:endParaRPr b="0" lang="en-US" sz="1300" strike="noStrike" u="none">
              <a:solidFill>
                <a:srgbClr val="000000"/>
              </a:solidFill>
              <a:effectLst/>
              <a:uFillTx/>
              <a:latin typeface="Times New Roman"/>
            </a:endParaRPr>
          </a:p>
          <a:p>
            <a:pPr lvl="1" marL="461880" indent="-231840">
              <a:lnSpc>
                <a:spcPct val="100000"/>
              </a:lnSpc>
              <a:buClr>
                <a:srgbClr val="6a83b2"/>
              </a:buClr>
              <a:buFont typeface="Wingdings" charset="2"/>
              <a:buChar char=""/>
              <a:tabLst>
                <a:tab algn="l" pos="376200"/>
                <a:tab algn="l" pos="1019160"/>
                <a:tab algn="l" pos="2038320"/>
                <a:tab algn="l" pos="3057480"/>
                <a:tab algn="l" pos="4076640"/>
                <a:tab algn="l" pos="5095800"/>
                <a:tab algn="l" pos="6114960"/>
                <a:tab algn="l" pos="7134120"/>
                <a:tab algn="l" pos="8153280"/>
                <a:tab algn="l" pos="9172440"/>
                <a:tab algn="l" pos="10191600"/>
              </a:tabLst>
            </a:pPr>
            <a:endParaRPr b="0" lang="en-US" sz="1300" strike="noStrike" u="none">
              <a:solidFill>
                <a:srgbClr val="000000"/>
              </a:solidFill>
              <a:effectLst/>
              <a:uFillTx/>
              <a:latin typeface="Times New Roman"/>
            </a:endParaRPr>
          </a:p>
          <a:p>
            <a:pPr marL="115920" indent="-115920">
              <a:lnSpc>
                <a:spcPct val="100000"/>
              </a:lnSpc>
              <a:buClr>
                <a:srgbClr val="6a83b2"/>
              </a:buClr>
              <a:buFont typeface="Wingdings" charset="2"/>
              <a:buChar char=""/>
              <a:tabLst>
                <a:tab algn="l" pos="376200"/>
                <a:tab algn="l" pos="1019160"/>
                <a:tab algn="l" pos="2038320"/>
                <a:tab algn="l" pos="3057480"/>
                <a:tab algn="l" pos="4076640"/>
                <a:tab algn="l" pos="5095800"/>
                <a:tab algn="l" pos="6114960"/>
                <a:tab algn="l" pos="7134120"/>
                <a:tab algn="l" pos="8153280"/>
                <a:tab algn="l" pos="9172440"/>
                <a:tab algn="l" pos="10191600"/>
              </a:tabLst>
            </a:pPr>
            <a:r>
              <a:rPr b="0" lang="en-US" sz="1300" strike="noStrike" u="none">
                <a:solidFill>
                  <a:srgbClr val="000000"/>
                </a:solidFill>
                <a:effectLst/>
                <a:uFillTx/>
                <a:latin typeface="Arial"/>
              </a:rPr>
              <a:t>Market conditions have delayed some of the IPO’s compared to the original estimated dates</a:t>
            </a:r>
            <a:endParaRPr b="0" lang="en-US" sz="1300" strike="noStrike" u="none">
              <a:solidFill>
                <a:srgbClr val="000000"/>
              </a:solidFill>
              <a:effectLst/>
              <a:uFillTx/>
              <a:latin typeface="Times New Roman"/>
            </a:endParaRPr>
          </a:p>
          <a:p>
            <a:pPr marL="115920" indent="-115920">
              <a:lnSpc>
                <a:spcPct val="100000"/>
              </a:lnSpc>
              <a:tabLst>
                <a:tab algn="l" pos="0"/>
                <a:tab algn="l" pos="376200"/>
                <a:tab algn="l" pos="1019160"/>
                <a:tab algn="l" pos="2038320"/>
                <a:tab algn="l" pos="3057480"/>
                <a:tab algn="l" pos="4076640"/>
                <a:tab algn="l" pos="5095800"/>
                <a:tab algn="l" pos="6114960"/>
                <a:tab algn="l" pos="7134120"/>
                <a:tab algn="l" pos="8153280"/>
                <a:tab algn="l" pos="9172440"/>
                <a:tab algn="l" pos="10191600"/>
              </a:tabLst>
            </a:pPr>
            <a:r>
              <a:rPr b="0" lang="en-US" sz="1300" strike="noStrike" u="none">
                <a:solidFill>
                  <a:srgbClr val="000000"/>
                </a:solidFill>
                <a:effectLst/>
                <a:uFillTx/>
                <a:latin typeface="Arial"/>
              </a:rPr>
              <a:t> </a:t>
            </a:r>
            <a:endParaRPr b="0" lang="en-US" sz="1300" strike="noStrike" u="none">
              <a:solidFill>
                <a:srgbClr val="000000"/>
              </a:solidFill>
              <a:effectLst/>
              <a:uFillTx/>
              <a:latin typeface="Times New Roman"/>
            </a:endParaRPr>
          </a:p>
          <a:p>
            <a:pPr marL="115920" indent="-115920">
              <a:lnSpc>
                <a:spcPct val="100000"/>
              </a:lnSpc>
              <a:buClr>
                <a:srgbClr val="6a83b2"/>
              </a:buClr>
              <a:buFont typeface="Wingdings" charset="2"/>
              <a:buChar char=""/>
              <a:tabLst>
                <a:tab algn="l" pos="376200"/>
                <a:tab algn="l" pos="1019160"/>
                <a:tab algn="l" pos="2038320"/>
                <a:tab algn="l" pos="3057480"/>
                <a:tab algn="l" pos="4076640"/>
                <a:tab algn="l" pos="5095800"/>
                <a:tab algn="l" pos="6114960"/>
                <a:tab algn="l" pos="7134120"/>
                <a:tab algn="l" pos="8153280"/>
                <a:tab algn="l" pos="9172440"/>
                <a:tab algn="l" pos="10191600"/>
              </a:tabLst>
            </a:pPr>
            <a:r>
              <a:rPr b="0" lang="en-US" sz="1300" strike="noStrike" u="none">
                <a:solidFill>
                  <a:srgbClr val="000000"/>
                </a:solidFill>
                <a:effectLst/>
                <a:uFillTx/>
                <a:latin typeface="Arial"/>
              </a:rPr>
              <a:t>Of the 5 portfolio holdings that have IPO’d;</a:t>
            </a:r>
            <a:endParaRPr b="0" lang="en-US" sz="1300" strike="noStrike" u="none">
              <a:solidFill>
                <a:srgbClr val="000000"/>
              </a:solidFill>
              <a:effectLst/>
              <a:uFillTx/>
              <a:latin typeface="Times New Roman"/>
            </a:endParaRPr>
          </a:p>
          <a:p>
            <a:pPr lvl="1" marL="461880" indent="-231840">
              <a:lnSpc>
                <a:spcPct val="100000"/>
              </a:lnSpc>
              <a:buClr>
                <a:srgbClr val="6a83b2"/>
              </a:buClr>
              <a:buFont typeface="Wingdings" charset="2"/>
              <a:buChar char=""/>
              <a:tabLst>
                <a:tab algn="l" pos="376200"/>
                <a:tab algn="l" pos="1019160"/>
                <a:tab algn="l" pos="2038320"/>
                <a:tab algn="l" pos="3057480"/>
                <a:tab algn="l" pos="4076640"/>
                <a:tab algn="l" pos="5095800"/>
                <a:tab algn="l" pos="6114960"/>
                <a:tab algn="l" pos="7134120"/>
                <a:tab algn="l" pos="8153280"/>
                <a:tab algn="l" pos="9172440"/>
                <a:tab algn="l" pos="10191600"/>
              </a:tabLst>
            </a:pPr>
            <a:r>
              <a:rPr b="0" lang="en-US" sz="1300" strike="noStrike" u="none">
                <a:solidFill>
                  <a:srgbClr val="000000"/>
                </a:solidFill>
                <a:effectLst/>
                <a:uFillTx/>
                <a:latin typeface="Arial"/>
              </a:rPr>
              <a:t>3 are below estimated value, 2 are above</a:t>
            </a:r>
            <a:endParaRPr b="0" lang="en-US" sz="1300" strike="noStrike" u="none">
              <a:solidFill>
                <a:srgbClr val="000000"/>
              </a:solidFill>
              <a:effectLst/>
              <a:uFillTx/>
              <a:latin typeface="Times New Roman"/>
            </a:endParaRPr>
          </a:p>
          <a:p>
            <a:pPr lvl="1" marL="461880" indent="-231840">
              <a:lnSpc>
                <a:spcPct val="100000"/>
              </a:lnSpc>
              <a:buClr>
                <a:srgbClr val="6a83b2"/>
              </a:buClr>
              <a:buFont typeface="Wingdings" charset="2"/>
              <a:buChar char=""/>
              <a:tabLst>
                <a:tab algn="l" pos="376200"/>
                <a:tab algn="l" pos="1019160"/>
                <a:tab algn="l" pos="2038320"/>
                <a:tab algn="l" pos="3057480"/>
                <a:tab algn="l" pos="4076640"/>
                <a:tab algn="l" pos="5095800"/>
                <a:tab algn="l" pos="6114960"/>
                <a:tab algn="l" pos="7134120"/>
                <a:tab algn="l" pos="8153280"/>
                <a:tab algn="l" pos="9172440"/>
                <a:tab algn="l" pos="10191600"/>
              </a:tabLst>
            </a:pPr>
            <a:r>
              <a:rPr b="0" lang="en-US" sz="1300" strike="noStrike" u="none">
                <a:solidFill>
                  <a:srgbClr val="000000"/>
                </a:solidFill>
                <a:effectLst/>
                <a:uFillTx/>
                <a:latin typeface="Arial"/>
              </a:rPr>
              <a:t>Overall $ value is below estimate</a:t>
            </a:r>
            <a:endParaRPr b="0" lang="en-US" sz="1300" strike="noStrike" u="none">
              <a:solidFill>
                <a:srgbClr val="000000"/>
              </a:solidFill>
              <a:effectLst/>
              <a:uFillTx/>
              <a:latin typeface="Times New Roman"/>
            </a:endParaRPr>
          </a:p>
          <a:p>
            <a:pPr lvl="1" marL="461880" indent="-231840">
              <a:lnSpc>
                <a:spcPct val="100000"/>
              </a:lnSpc>
              <a:buClr>
                <a:srgbClr val="6a83b2"/>
              </a:buClr>
              <a:buFont typeface="Wingdings" charset="2"/>
              <a:buChar char=""/>
              <a:tabLst>
                <a:tab algn="l" pos="376200"/>
                <a:tab algn="l" pos="1019160"/>
                <a:tab algn="l" pos="2038320"/>
                <a:tab algn="l" pos="3057480"/>
                <a:tab algn="l" pos="4076640"/>
                <a:tab algn="l" pos="5095800"/>
                <a:tab algn="l" pos="6114960"/>
                <a:tab algn="l" pos="7134120"/>
                <a:tab algn="l" pos="8153280"/>
                <a:tab algn="l" pos="9172440"/>
                <a:tab algn="l" pos="10191600"/>
              </a:tabLst>
            </a:pPr>
            <a:r>
              <a:rPr b="0" lang="en-US" sz="1300" strike="noStrike" u="none">
                <a:solidFill>
                  <a:srgbClr val="000000"/>
                </a:solidFill>
                <a:effectLst/>
                <a:uFillTx/>
                <a:latin typeface="Arial"/>
              </a:rPr>
              <a:t>One holding – Click Commerce has been very successful</a:t>
            </a:r>
            <a:endParaRPr b="0" lang="en-US" sz="1300" strike="noStrike" u="none">
              <a:solidFill>
                <a:srgbClr val="000000"/>
              </a:solidFill>
              <a:effectLst/>
              <a:uFillTx/>
              <a:latin typeface="Times New Roman"/>
            </a:endParaRPr>
          </a:p>
        </p:txBody>
      </p:sp>
      <p:sp>
        <p:nvSpPr>
          <p:cNvPr id="234" name="PlaceHolder 1"/>
          <p:cNvSpPr>
            <a:spLocks noGrp="1"/>
          </p:cNvSpPr>
          <p:nvPr>
            <p:ph type="title"/>
          </p:nvPr>
        </p:nvSpPr>
        <p:spPr>
          <a:xfrm>
            <a:off x="334440" y="431640"/>
            <a:ext cx="8550360" cy="103680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Venture Capital Fund Portfolio Status</a:t>
            </a:r>
            <a:endParaRPr b="1" lang="en-US" sz="3600" strike="noStrike" u="none">
              <a:solidFill>
                <a:srgbClr val="6a83b2"/>
              </a:solidFill>
              <a:effectLst/>
              <a:uFillTx/>
              <a:latin typeface="Arial"/>
            </a:endParaRPr>
          </a:p>
        </p:txBody>
      </p:sp>
      <p:sp>
        <p:nvSpPr>
          <p:cNvPr id="235" name=""/>
          <p:cNvSpPr/>
          <p:nvPr/>
        </p:nvSpPr>
        <p:spPr>
          <a:xfrm>
            <a:off x="-5400" y="1380960"/>
            <a:ext cx="674280" cy="376920"/>
          </a:xfrm>
          <a:prstGeom prst="rect">
            <a:avLst/>
          </a:prstGeom>
          <a:noFill/>
          <a:ln w="0">
            <a:noFill/>
          </a:ln>
        </p:spPr>
        <p:style>
          <a:lnRef idx="0"/>
          <a:fillRef idx="0"/>
          <a:effectRef idx="0"/>
          <a:fontRef idx="minor"/>
        </p:style>
        <p:txBody>
          <a:bodyPr wrap="none"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800" strike="noStrike" u="none">
                <a:solidFill>
                  <a:srgbClr val="000000"/>
                </a:solidFill>
                <a:effectLst/>
                <a:uFillTx/>
                <a:latin typeface="Arial"/>
              </a:rPr>
              <a:t>($M)</a:t>
            </a:r>
            <a:endParaRPr b="0" lang="en-US" sz="18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5F35B8D6-35DB-4703-B816-1C00A37EF784}" type="slidenum">
              <a:t>53</a:t>
            </a:fld>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6" name="PlaceHolder 1"/>
          <p:cNvSpPr>
            <a:spLocks noGrp="1"/>
          </p:cNvSpPr>
          <p:nvPr>
            <p:ph type="title"/>
          </p:nvPr>
        </p:nvSpPr>
        <p:spPr>
          <a:xfrm>
            <a:off x="2179800" y="2743200"/>
            <a:ext cx="712440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4500" strike="noStrike" u="none">
                <a:solidFill>
                  <a:srgbClr val="6a83b2"/>
                </a:solidFill>
                <a:effectLst/>
                <a:uFillTx/>
                <a:latin typeface="Arial"/>
              </a:rPr>
              <a:t>Work / Life Balance Initiatives</a:t>
            </a:r>
            <a:endParaRPr b="1" lang="en-US" sz="4500" strike="noStrike" u="none">
              <a:solidFill>
                <a:srgbClr val="6a83b2"/>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7"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000" strike="noStrike" u="none">
                <a:solidFill>
                  <a:srgbClr val="6a83b2"/>
                </a:solidFill>
                <a:effectLst/>
                <a:uFillTx/>
                <a:latin typeface="Arial"/>
              </a:rPr>
              <a:t>Why Time Off and Work/Life Balance?</a:t>
            </a:r>
            <a:r>
              <a:rPr b="1" lang="en-US" sz="3000" strike="noStrike" u="none">
                <a:solidFill>
                  <a:srgbClr val="6a83b2"/>
                </a:solidFill>
                <a:effectLst/>
                <a:uFillTx/>
                <a:latin typeface="Arial"/>
              </a:rPr>
              <a:t>	</a:t>
            </a:r>
            <a:endParaRPr b="1" lang="en-US" sz="3000" strike="noStrike" u="none">
              <a:solidFill>
                <a:srgbClr val="6a83b2"/>
              </a:solidFill>
              <a:effectLst/>
              <a:uFillTx/>
              <a:latin typeface="Arial"/>
            </a:endParaRPr>
          </a:p>
        </p:txBody>
      </p:sp>
      <p:sp>
        <p:nvSpPr>
          <p:cNvPr id="238" name="PlaceHolder 2"/>
          <p:cNvSpPr>
            <a:spLocks noGrp="1"/>
          </p:cNvSpPr>
          <p:nvPr>
            <p:ph/>
          </p:nvPr>
        </p:nvSpPr>
        <p:spPr>
          <a:xfrm>
            <a:off x="433080" y="2244240"/>
            <a:ext cx="8558280" cy="4923000"/>
          </a:xfrm>
          <a:prstGeom prst="rect">
            <a:avLst/>
          </a:prstGeom>
          <a:noFill/>
          <a:ln w="0">
            <a:noFill/>
          </a:ln>
        </p:spPr>
        <p:txBody>
          <a:bodyPr lIns="101880" rIns="101880" tIns="51120" bIns="51120" anchor="t">
            <a:normAutofit/>
          </a:bodyPr>
          <a:p>
            <a:pPr marL="262080" indent="-262080">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Important area of focus for our employees</a:t>
            </a:r>
            <a:endParaRPr b="0" lang="en-US" sz="2800" strike="noStrike" u="none">
              <a:solidFill>
                <a:srgbClr val="000000"/>
              </a:solidFill>
              <a:effectLst/>
              <a:uFillTx/>
              <a:latin typeface="Arial"/>
            </a:endParaRPr>
          </a:p>
          <a:p>
            <a:pPr marL="262080" indent="-262080">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Key element of how Compaq is perceived as a place to work (consistent with “100 Best”)</a:t>
            </a:r>
            <a:endParaRPr b="0" lang="en-US" sz="2800" strike="noStrike" u="none">
              <a:solidFill>
                <a:srgbClr val="000000"/>
              </a:solidFill>
              <a:effectLst/>
              <a:uFillTx/>
              <a:latin typeface="Arial"/>
            </a:endParaRPr>
          </a:p>
          <a:p>
            <a:pPr marL="262080" indent="-262080">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Building block for emerging company culture</a:t>
            </a:r>
            <a:endParaRPr b="0" lang="en-US" sz="2800" strike="noStrike" u="none">
              <a:solidFill>
                <a:srgbClr val="000000"/>
              </a:solidFill>
              <a:effectLst/>
              <a:uFillTx/>
              <a:latin typeface="Arial"/>
            </a:endParaRPr>
          </a:p>
          <a:p>
            <a:pPr marL="262080" indent="-262080">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Vehicle for enhanced productivity and creativity </a:t>
            </a:r>
            <a:endParaRPr b="0" lang="en-US" sz="2800" strike="noStrike" u="none">
              <a:solidFill>
                <a:srgbClr val="000000"/>
              </a:solidFill>
              <a:effectLst/>
              <a:uFillTx/>
              <a:latin typeface="Arial"/>
            </a:endParaRPr>
          </a:p>
          <a:p>
            <a:pPr marL="262080" indent="-262080">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An area where Compaq can differentiate itself in the labor market</a:t>
            </a:r>
            <a:endParaRPr b="0" lang="en-US" sz="2800" strike="noStrike" u="none">
              <a:solidFill>
                <a:srgbClr val="000000"/>
              </a:solidFill>
              <a:effectLst/>
              <a:uFillTx/>
              <a:latin typeface="Arial"/>
            </a:endParaRPr>
          </a:p>
          <a:p>
            <a:pPr marL="262080" indent="-262080">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A valuable tool in recruiting and retaining key talent</a:t>
            </a:r>
            <a:endParaRPr b="0" lang="en-US" sz="28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38D66A58-2CF7-4858-BF08-95ED661553F5}" type="slidenum">
              <a:t>55</a:t>
            </a:fld>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9"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000" strike="noStrike" u="none">
                <a:solidFill>
                  <a:srgbClr val="6a83b2"/>
                </a:solidFill>
                <a:effectLst/>
                <a:uFillTx/>
                <a:latin typeface="Arial"/>
              </a:rPr>
              <a:t>What it Includes</a:t>
            </a:r>
            <a:endParaRPr b="1" lang="en-US" sz="3000" strike="noStrike" u="none">
              <a:solidFill>
                <a:srgbClr val="6a83b2"/>
              </a:solidFill>
              <a:effectLst/>
              <a:uFillTx/>
              <a:latin typeface="Arial"/>
            </a:endParaRPr>
          </a:p>
        </p:txBody>
      </p:sp>
      <p:sp>
        <p:nvSpPr>
          <p:cNvPr id="240" name="PlaceHolder 2"/>
          <p:cNvSpPr>
            <a:spLocks noGrp="1"/>
          </p:cNvSpPr>
          <p:nvPr>
            <p:ph/>
          </p:nvPr>
        </p:nvSpPr>
        <p:spPr>
          <a:xfrm>
            <a:off x="433440" y="2244240"/>
            <a:ext cx="8177040" cy="4923000"/>
          </a:xfrm>
          <a:prstGeom prst="rect">
            <a:avLst/>
          </a:prstGeom>
          <a:noFill/>
          <a:ln w="0">
            <a:noFill/>
          </a:ln>
        </p:spPr>
        <p:txBody>
          <a:bodyPr lIns="101880" rIns="101880" tIns="51120" bIns="51120" anchor="t">
            <a:normAutofit/>
          </a:bodyPr>
          <a:p>
            <a:pPr marL="404640" indent="-347400">
              <a:spcBef>
                <a:spcPts val="601"/>
              </a:spcBef>
              <a:buClr>
                <a:srgbClr val="6a83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Time off benefits (e.g., vacation, holidays, leaves)</a:t>
            </a:r>
            <a:endParaRPr b="0" lang="en-US" sz="2400" strike="noStrike" u="none">
              <a:solidFill>
                <a:srgbClr val="000000"/>
              </a:solidFill>
              <a:effectLst/>
              <a:uFillTx/>
              <a:latin typeface="Arial"/>
            </a:endParaRPr>
          </a:p>
          <a:p>
            <a:pPr marL="404640" indent="-347400">
              <a:spcBef>
                <a:spcPts val="601"/>
              </a:spcBef>
              <a:buClr>
                <a:srgbClr val="6a83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Benefits that help employees save time (e.g., group purchase opportunities, certain on-site services)  </a:t>
            </a:r>
            <a:endParaRPr b="0" lang="en-US" sz="2400" strike="noStrike" u="none">
              <a:solidFill>
                <a:srgbClr val="000000"/>
              </a:solidFill>
              <a:effectLst/>
              <a:uFillTx/>
              <a:latin typeface="Arial"/>
            </a:endParaRPr>
          </a:p>
          <a:p>
            <a:pPr marL="404640" indent="-347400">
              <a:spcBef>
                <a:spcPts val="601"/>
              </a:spcBef>
              <a:buClr>
                <a:srgbClr val="6a83b2"/>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Programs that help employees balance work with life outside of work (e.g., Employee Assistance Program, WorkLife Resources)</a:t>
            </a:r>
            <a:endParaRPr b="0" lang="en-US" sz="2400" strike="noStrike" u="none">
              <a:solidFill>
                <a:srgbClr val="000000"/>
              </a:solidFill>
              <a:effectLst/>
              <a:uFillTx/>
              <a:latin typeface="Arial"/>
            </a:endParaRPr>
          </a:p>
          <a:p>
            <a:pPr marL="4046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1" marL="80496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Compaq has a strong variety of programs currently in place, but there are opportunities to more effectively  meet employee and organizational needs through additional low-cost initiatives</a:t>
            </a:r>
            <a:r>
              <a:rPr b="0" lang="en-US" sz="2400" strike="noStrike" u="none">
                <a:solidFill>
                  <a:srgbClr val="000000"/>
                </a:solidFill>
                <a:effectLst/>
                <a:uFillTx/>
                <a:latin typeface="Arial"/>
              </a:rPr>
              <a:t> </a:t>
            </a:r>
            <a:endParaRPr b="0" lang="en-US" sz="2400" strike="noStrike" u="none">
              <a:solidFill>
                <a:srgbClr val="000000"/>
              </a:solidFill>
              <a:effectLst/>
              <a:uFillTx/>
              <a:latin typeface="Arial"/>
            </a:endParaRPr>
          </a:p>
          <a:p>
            <a:pPr marL="4046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C4D47907-7BC3-4013-8252-BCE3146596C6}" type="slidenum">
              <a:t>56</a:t>
            </a:fld>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1"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000" strike="noStrike" u="none">
                <a:solidFill>
                  <a:srgbClr val="6a83b2"/>
                </a:solidFill>
                <a:effectLst/>
                <a:uFillTx/>
                <a:latin typeface="Arial"/>
              </a:rPr>
              <a:t>Time Off &amp; Work/Life Initiatives</a:t>
            </a:r>
            <a:endParaRPr b="1" lang="en-US" sz="3000" strike="noStrike" u="none">
              <a:solidFill>
                <a:srgbClr val="6a83b2"/>
              </a:solidFill>
              <a:effectLst/>
              <a:uFillTx/>
              <a:latin typeface="Arial"/>
            </a:endParaRPr>
          </a:p>
        </p:txBody>
      </p:sp>
      <p:graphicFrame>
        <p:nvGraphicFramePr>
          <p:cNvPr id="242" name=""/>
          <p:cNvGraphicFramePr/>
          <p:nvPr/>
        </p:nvGraphicFramePr>
        <p:xfrm>
          <a:off x="544680" y="2495520"/>
          <a:ext cx="8599320" cy="5438880"/>
        </p:xfrm>
        <a:graphic>
          <a:graphicData uri="http://schemas.openxmlformats.org/presentationml/2006/ole">
            <p:oleObj progId="Word.Document.12" r:id="rId1" spid="">
              <p:embed/>
              <p:pic>
                <p:nvPicPr>
                  <p:cNvPr id="243" name="" descr=""/>
                  <p:cNvPicPr/>
                  <p:nvPr/>
                </p:nvPicPr>
                <p:blipFill>
                  <a:blip r:embed="rId2"/>
                  <a:stretch/>
                </p:blipFill>
                <p:spPr>
                  <a:xfrm>
                    <a:off x="544680" y="2495520"/>
                    <a:ext cx="8599320" cy="5438880"/>
                  </a:xfrm>
                  <a:prstGeom prst="rect">
                    <a:avLst/>
                  </a:prstGeom>
                  <a:noFill/>
                  <a:ln w="0">
                    <a:noFill/>
                  </a:ln>
                </p:spPr>
              </p:pic>
            </p:oleObj>
          </a:graphicData>
        </a:graphic>
      </p:graphicFrame>
      <p:sp>
        <p:nvSpPr>
          <p:cNvPr id="3" name="PlaceHolder 2"/>
          <p:cNvSpPr>
            <a:spLocks noGrp="1"/>
          </p:cNvSpPr>
          <p:nvPr>
            <p:ph type="sldNum" idx="2"/>
          </p:nvPr>
        </p:nvSpPr>
        <p:spPr/>
        <p:txBody>
          <a:bodyPr/>
          <a:p>
            <a:fld id="{F3CD1E49-5000-43A3-A7A5-FA9296D48DB8}" type="slidenum">
              <a:t>57</a:t>
            </a:fld>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4"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000" strike="noStrike" u="none">
                <a:solidFill>
                  <a:srgbClr val="6a83b2"/>
                </a:solidFill>
                <a:effectLst/>
                <a:uFillTx/>
                <a:latin typeface="Arial"/>
              </a:rPr>
              <a:t>What These Initiative Do For Compaq</a:t>
            </a:r>
            <a:endParaRPr b="1" lang="en-US" sz="3000" strike="noStrike" u="none">
              <a:solidFill>
                <a:srgbClr val="6a83b2"/>
              </a:solidFill>
              <a:effectLst/>
              <a:uFillTx/>
              <a:latin typeface="Arial"/>
            </a:endParaRPr>
          </a:p>
        </p:txBody>
      </p:sp>
      <p:sp>
        <p:nvSpPr>
          <p:cNvPr id="245" name="PlaceHolder 2"/>
          <p:cNvSpPr>
            <a:spLocks noGrp="1"/>
          </p:cNvSpPr>
          <p:nvPr>
            <p:ph/>
          </p:nvPr>
        </p:nvSpPr>
        <p:spPr>
          <a:xfrm>
            <a:off x="503280" y="2244240"/>
            <a:ext cx="9051840" cy="4837320"/>
          </a:xfrm>
          <a:prstGeom prst="rect">
            <a:avLst/>
          </a:prstGeom>
          <a:noFill/>
          <a:ln w="0">
            <a:noFill/>
          </a:ln>
        </p:spPr>
        <p:txBody>
          <a:bodyPr lIns="101880" rIns="101880" tIns="51120" bIns="51120" anchor="t">
            <a:normAutofit/>
          </a:bodyPr>
          <a:p>
            <a:pPr marL="262080" indent="-262080">
              <a:spcBef>
                <a:spcPts val="601"/>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Directly responds to employee work/life balance concerns  </a:t>
            </a:r>
            <a:endParaRPr b="0" lang="en-US" sz="2400" strike="noStrike" u="none">
              <a:solidFill>
                <a:srgbClr val="000000"/>
              </a:solidFill>
              <a:effectLst/>
              <a:uFillTx/>
              <a:latin typeface="Arial"/>
            </a:endParaRPr>
          </a:p>
          <a:p>
            <a:pPr marL="262080" indent="-262080">
              <a:spcBef>
                <a:spcPts val="601"/>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Shows employees we’re listening </a:t>
            </a:r>
            <a:endParaRPr b="0" lang="en-US" sz="2400" strike="noStrike" u="none">
              <a:solidFill>
                <a:srgbClr val="000000"/>
              </a:solidFill>
              <a:effectLst/>
              <a:uFillTx/>
              <a:latin typeface="Arial"/>
            </a:endParaRPr>
          </a:p>
          <a:p>
            <a:pPr marL="262080" indent="-262080">
              <a:spcBef>
                <a:spcPts val="601"/>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Demonstrates our commitment to the workforce</a:t>
            </a:r>
            <a:endParaRPr b="0" lang="en-US" sz="2400" strike="noStrike" u="none">
              <a:solidFill>
                <a:srgbClr val="000000"/>
              </a:solidFill>
              <a:effectLst/>
              <a:uFillTx/>
              <a:latin typeface="Arial"/>
            </a:endParaRPr>
          </a:p>
          <a:p>
            <a:pPr marL="262080" indent="-262080">
              <a:spcBef>
                <a:spcPts val="601"/>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Reduces stress/burnout</a:t>
            </a:r>
            <a:endParaRPr b="0" lang="en-US" sz="2400" strike="noStrike" u="none">
              <a:solidFill>
                <a:srgbClr val="000000"/>
              </a:solidFill>
              <a:effectLst/>
              <a:uFillTx/>
              <a:latin typeface="Arial"/>
            </a:endParaRPr>
          </a:p>
          <a:p>
            <a:pPr marL="262080" indent="-262080">
              <a:spcBef>
                <a:spcPts val="601"/>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Improves focus on job tasks and creative solutions</a:t>
            </a:r>
            <a:endParaRPr b="0" lang="en-US" sz="2400" strike="noStrike" u="none">
              <a:solidFill>
                <a:srgbClr val="000000"/>
              </a:solidFill>
              <a:effectLst/>
              <a:uFillTx/>
              <a:latin typeface="Arial"/>
            </a:endParaRPr>
          </a:p>
          <a:p>
            <a:pPr marL="262080" indent="-262080">
              <a:spcBef>
                <a:spcPts val="601"/>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Helps Compaq retain key talent and compete more effectively in the labor market </a:t>
            </a:r>
            <a:endParaRPr b="0" lang="en-US" sz="2400" strike="noStrike" u="none">
              <a:solidFill>
                <a:srgbClr val="000000"/>
              </a:solidFill>
              <a:effectLst/>
              <a:uFillTx/>
              <a:latin typeface="Arial"/>
            </a:endParaRPr>
          </a:p>
          <a:p>
            <a:pPr marL="262080" indent="-262080">
              <a:spcBef>
                <a:spcPts val="601"/>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Helps motivate employees to succeed  </a:t>
            </a:r>
            <a:endParaRPr b="0" lang="en-US" sz="2400" strike="noStrike" u="none">
              <a:solidFill>
                <a:srgbClr val="000000"/>
              </a:solidFill>
              <a:effectLst/>
              <a:uFillTx/>
              <a:latin typeface="Arial"/>
            </a:endParaRPr>
          </a:p>
          <a:p>
            <a:pPr marL="262080" indent="0">
              <a:spcBef>
                <a:spcPts val="601"/>
              </a:spcBef>
              <a:buNone/>
              <a:tabLst>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88AAFF2D-EA4A-4F4A-8EFC-1D5FF4F22A66}" type="slidenum">
              <a:t>58</a:t>
            </a:fld>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6"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000" strike="noStrike" u="none">
                <a:solidFill>
                  <a:srgbClr val="6a83b2"/>
                </a:solidFill>
                <a:effectLst/>
                <a:uFillTx/>
                <a:latin typeface="Arial"/>
              </a:rPr>
              <a:t>Next Steps</a:t>
            </a:r>
            <a:endParaRPr b="1" lang="en-US" sz="3000" strike="noStrike" u="none">
              <a:solidFill>
                <a:srgbClr val="6a83b2"/>
              </a:solidFill>
              <a:effectLst/>
              <a:uFillTx/>
              <a:latin typeface="Arial"/>
            </a:endParaRPr>
          </a:p>
        </p:txBody>
      </p:sp>
      <p:sp>
        <p:nvSpPr>
          <p:cNvPr id="247" name="PlaceHolder 2"/>
          <p:cNvSpPr>
            <a:spLocks noGrp="1"/>
          </p:cNvSpPr>
          <p:nvPr>
            <p:ph/>
          </p:nvPr>
        </p:nvSpPr>
        <p:spPr>
          <a:xfrm>
            <a:off x="503280" y="2244240"/>
            <a:ext cx="9051840" cy="4837320"/>
          </a:xfrm>
          <a:prstGeom prst="rect">
            <a:avLst/>
          </a:prstGeom>
          <a:noFill/>
          <a:ln w="0">
            <a:noFill/>
          </a:ln>
        </p:spPr>
        <p:txBody>
          <a:bodyPr lIns="101880" rIns="101880" tIns="51120" bIns="51120" anchor="t">
            <a:normAutofit/>
          </a:bodyPr>
          <a:p>
            <a:pPr marL="262080" indent="-262080">
              <a:spcBef>
                <a:spcPts val="601"/>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Initial employee announcement mid-November</a:t>
            </a:r>
            <a:endParaRPr b="0" lang="en-US" sz="2400" strike="noStrike" u="none">
              <a:solidFill>
                <a:srgbClr val="000000"/>
              </a:solidFill>
              <a:effectLst/>
              <a:uFillTx/>
              <a:latin typeface="Arial"/>
            </a:endParaRPr>
          </a:p>
          <a:p>
            <a:pPr marL="262080" indent="-262080">
              <a:spcBef>
                <a:spcPts val="601"/>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Detailed communications and systems development mid-December</a:t>
            </a:r>
            <a:endParaRPr b="0" lang="en-US" sz="2400" strike="noStrike" u="none">
              <a:solidFill>
                <a:srgbClr val="000000"/>
              </a:solidFill>
              <a:effectLst/>
              <a:uFillTx/>
              <a:latin typeface="Arial"/>
            </a:endParaRPr>
          </a:p>
          <a:p>
            <a:pPr marL="262080" indent="-262080">
              <a:spcBef>
                <a:spcPts val="601"/>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Programs effective January 1, 2001</a:t>
            </a:r>
            <a:br>
              <a:rPr sz="2400"/>
            </a:br>
            <a:r>
              <a:rPr b="0" lang="en-US" sz="2400" strike="noStrike" u="none">
                <a:solidFill>
                  <a:srgbClr val="000000"/>
                </a:solidFill>
                <a:effectLst/>
                <a:uFillTx/>
                <a:latin typeface="Arial"/>
              </a:rPr>
              <a:t> </a:t>
            </a:r>
            <a:endParaRPr b="0" lang="en-US" sz="24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637BB380-3F19-4B84-83FC-39850AC83186}" type="slidenum">
              <a:t>59</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503280" y="762120"/>
            <a:ext cx="9051840" cy="1295280"/>
          </a:xfrm>
          <a:prstGeom prst="rect">
            <a:avLst/>
          </a:prstGeom>
          <a:noFill/>
          <a:ln w="0">
            <a:noFill/>
          </a:ln>
        </p:spPr>
        <p:txBody>
          <a:bodyPr lIns="101880" rIns="101880" tIns="51120" bIns="51120" anchor="b">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VOW Survey</a:t>
            </a:r>
            <a:br>
              <a:rPr sz="3600"/>
            </a:br>
            <a:r>
              <a:rPr b="1" lang="en-US" sz="3600" strike="noStrike" u="none">
                <a:solidFill>
                  <a:srgbClr val="6a83b2"/>
                </a:solidFill>
                <a:effectLst/>
                <a:uFillTx/>
                <a:latin typeface="Arial"/>
              </a:rPr>
              <a:t>Less Favorable Items</a:t>
            </a:r>
            <a:endParaRPr b="1" lang="en-US" sz="3600" strike="noStrike" u="none">
              <a:solidFill>
                <a:srgbClr val="6a83b2"/>
              </a:solidFill>
              <a:effectLst/>
              <a:uFillTx/>
              <a:latin typeface="Arial"/>
            </a:endParaRPr>
          </a:p>
        </p:txBody>
      </p:sp>
      <p:sp>
        <p:nvSpPr>
          <p:cNvPr id="53" name="PlaceHolder 2"/>
          <p:cNvSpPr>
            <a:spLocks noGrp="1"/>
          </p:cNvSpPr>
          <p:nvPr>
            <p:ph/>
          </p:nvPr>
        </p:nvSpPr>
        <p:spPr>
          <a:xfrm>
            <a:off x="502920" y="2096640"/>
            <a:ext cx="9250200" cy="4837320"/>
          </a:xfrm>
          <a:prstGeom prst="rect">
            <a:avLst/>
          </a:prstGeom>
          <a:noFill/>
          <a:ln w="0">
            <a:noFill/>
          </a:ln>
        </p:spPr>
        <p:txBody>
          <a:bodyPr lIns="101880" rIns="101880" tIns="51120" bIns="51120" anchor="t">
            <a:normAutofit/>
          </a:bodyPr>
          <a:p>
            <a:pPr marL="262080" indent="-262080">
              <a:spcBef>
                <a:spcPts val="649"/>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600" strike="noStrike" u="none">
                <a:solidFill>
                  <a:srgbClr val="000000"/>
                </a:solidFill>
                <a:effectLst/>
                <a:uFillTx/>
                <a:latin typeface="Arial"/>
              </a:rPr>
              <a:t>45% - 65% of people feel</a:t>
            </a:r>
            <a:endParaRPr b="0" lang="en-US" sz="2600" strike="noStrike" u="none">
              <a:solidFill>
                <a:srgbClr val="000000"/>
              </a:solidFill>
              <a:effectLst/>
              <a:uFillTx/>
              <a:latin typeface="Arial"/>
            </a:endParaRPr>
          </a:p>
          <a:p>
            <a:pPr lvl="1" marL="826920" indent="-317160">
              <a:spcBef>
                <a:spcPts val="45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800" strike="noStrike" u="none">
                <a:solidFill>
                  <a:srgbClr val="000000"/>
                </a:solidFill>
                <a:effectLst/>
                <a:uFillTx/>
                <a:latin typeface="Arial"/>
              </a:rPr>
              <a:t>process and procedures allow them to effectively meet their customer’s needs. </a:t>
            </a:r>
            <a:endParaRPr b="0" lang="en-US" sz="1800" strike="noStrike" u="none">
              <a:solidFill>
                <a:srgbClr val="000000"/>
              </a:solidFill>
              <a:effectLst/>
              <a:uFillTx/>
              <a:latin typeface="Arial"/>
            </a:endParaRPr>
          </a:p>
          <a:p>
            <a:pPr lvl="1" marL="826920" indent="-317160">
              <a:spcBef>
                <a:spcPts val="45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800" strike="noStrike" u="none">
                <a:solidFill>
                  <a:srgbClr val="000000"/>
                </a:solidFill>
                <a:effectLst/>
                <a:uFillTx/>
                <a:latin typeface="Arial"/>
              </a:rPr>
              <a:t>this is a better place to work now than it was last year. </a:t>
            </a:r>
            <a:endParaRPr b="0" lang="en-US" sz="1800" strike="noStrike" u="none">
              <a:solidFill>
                <a:srgbClr val="000000"/>
              </a:solidFill>
              <a:effectLst/>
              <a:uFillTx/>
              <a:latin typeface="Arial"/>
            </a:endParaRPr>
          </a:p>
          <a:p>
            <a:pPr lvl="1" marL="826920" indent="-317160">
              <a:spcBef>
                <a:spcPts val="45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800" strike="noStrike" u="none">
                <a:solidFill>
                  <a:srgbClr val="000000"/>
                </a:solidFill>
                <a:effectLst/>
                <a:uFillTx/>
                <a:latin typeface="Arial"/>
              </a:rPr>
              <a:t>they are rewarded according to their job performance. </a:t>
            </a:r>
            <a:endParaRPr b="0" lang="en-US" sz="1800" strike="noStrike" u="none">
              <a:solidFill>
                <a:srgbClr val="000000"/>
              </a:solidFill>
              <a:effectLst/>
              <a:uFillTx/>
              <a:latin typeface="Arial"/>
            </a:endParaRPr>
          </a:p>
          <a:p>
            <a:pPr lvl="1" marL="826920" indent="-317160">
              <a:spcBef>
                <a:spcPts val="45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800" strike="noStrike" u="none">
                <a:solidFill>
                  <a:srgbClr val="000000"/>
                </a:solidFill>
                <a:effectLst/>
                <a:uFillTx/>
                <a:latin typeface="Arial"/>
              </a:rPr>
              <a:t>their organization does not sacrifice the quality of our products or services in order to meet schedules or deadlines. </a:t>
            </a:r>
            <a:endParaRPr b="0" lang="en-US" sz="1800" strike="noStrike" u="none">
              <a:solidFill>
                <a:srgbClr val="000000"/>
              </a:solidFill>
              <a:effectLst/>
              <a:uFillTx/>
              <a:latin typeface="Arial"/>
            </a:endParaRPr>
          </a:p>
          <a:p>
            <a:pPr lvl="1" marL="826920" indent="-317160">
              <a:spcBef>
                <a:spcPts val="45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800" strike="noStrike" u="none">
                <a:solidFill>
                  <a:srgbClr val="000000"/>
                </a:solidFill>
                <a:effectLst/>
                <a:uFillTx/>
                <a:latin typeface="Arial"/>
              </a:rPr>
              <a:t>sufficient effort is made to get the opinions and thinking of employees who work here. </a:t>
            </a:r>
            <a:endParaRPr b="0" lang="en-US" sz="1800" strike="noStrike" u="none">
              <a:solidFill>
                <a:srgbClr val="000000"/>
              </a:solidFill>
              <a:effectLst/>
              <a:uFillTx/>
              <a:latin typeface="Arial"/>
            </a:endParaRPr>
          </a:p>
          <a:p>
            <a:pPr lvl="1" marL="826920" indent="-317160">
              <a:spcBef>
                <a:spcPts val="45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800" strike="noStrike" u="none">
                <a:solidFill>
                  <a:srgbClr val="000000"/>
                </a:solidFill>
                <a:effectLst/>
                <a:uFillTx/>
                <a:latin typeface="Arial"/>
              </a:rPr>
              <a:t>their organization will use the survey feedback to make improvements. </a:t>
            </a:r>
            <a:endParaRPr b="0" lang="en-US" sz="1800" strike="noStrike" u="none">
              <a:solidFill>
                <a:srgbClr val="000000"/>
              </a:solidFill>
              <a:effectLst/>
              <a:uFillTx/>
              <a:latin typeface="Arial"/>
            </a:endParaRPr>
          </a:p>
          <a:p>
            <a:pPr lvl="1" marL="826920" indent="-317160">
              <a:spcBef>
                <a:spcPts val="45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800" strike="noStrike" u="none">
                <a:solidFill>
                  <a:srgbClr val="000000"/>
                </a:solidFill>
                <a:effectLst/>
                <a:uFillTx/>
                <a:latin typeface="Arial"/>
              </a:rPr>
              <a:t>they have the opportunity to advance to positions of higher responsibility. </a:t>
            </a:r>
            <a:endParaRPr b="0" lang="en-US" sz="1800" strike="noStrike" u="none">
              <a:solidFill>
                <a:srgbClr val="000000"/>
              </a:solidFill>
              <a:effectLst/>
              <a:uFillTx/>
              <a:latin typeface="Arial"/>
            </a:endParaRPr>
          </a:p>
          <a:p>
            <a:pPr lvl="1" marL="826920" indent="-317160">
              <a:spcBef>
                <a:spcPts val="45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800" strike="noStrike" u="none">
                <a:solidFill>
                  <a:srgbClr val="000000"/>
                </a:solidFill>
                <a:effectLst/>
                <a:uFillTx/>
                <a:latin typeface="Arial"/>
              </a:rPr>
              <a:t>their manager provides ongoing feedback that helps them improve their performance. </a:t>
            </a:r>
            <a:endParaRPr b="0" lang="en-US" sz="1800" strike="noStrike" u="none">
              <a:solidFill>
                <a:srgbClr val="000000"/>
              </a:solidFill>
              <a:effectLst/>
              <a:uFillTx/>
              <a:latin typeface="Arial"/>
            </a:endParaRPr>
          </a:p>
          <a:p>
            <a:pPr lvl="1" marL="826920" indent="-317160">
              <a:spcBef>
                <a:spcPts val="45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800" strike="noStrike" u="none">
                <a:solidFill>
                  <a:srgbClr val="000000"/>
                </a:solidFill>
                <a:effectLst/>
                <a:uFillTx/>
                <a:latin typeface="Arial"/>
              </a:rPr>
              <a:t>they were able to take advantage of opportunities to enhance their skills in the last 12 months. </a:t>
            </a:r>
            <a:endParaRPr b="0" lang="en-US" sz="1800" strike="noStrike" u="none">
              <a:solidFill>
                <a:srgbClr val="000000"/>
              </a:solidFill>
              <a:effectLst/>
              <a:uFillTx/>
              <a:latin typeface="Arial"/>
            </a:endParaRPr>
          </a:p>
          <a:p>
            <a:pPr lvl="1" marL="826920" indent="-317160">
              <a:lnSpc>
                <a:spcPct val="70000"/>
              </a:lnSpc>
              <a:spcBef>
                <a:spcPts val="45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800" strike="noStrike" u="none">
                <a:solidFill>
                  <a:srgbClr val="000000"/>
                </a:solidFill>
                <a:effectLst/>
                <a:uFillTx/>
                <a:latin typeface="Arial"/>
              </a:rPr>
              <a:t>they were able to balance demands on their work life and their personal life. </a:t>
            </a:r>
            <a:endParaRPr b="0" lang="en-US" sz="1800" strike="noStrike" u="none">
              <a:solidFill>
                <a:srgbClr val="000000"/>
              </a:solidFill>
              <a:effectLst/>
              <a:uFillTx/>
              <a:latin typeface="Arial"/>
            </a:endParaRPr>
          </a:p>
          <a:p>
            <a:pPr marL="262080" indent="0">
              <a:spcBef>
                <a:spcPts val="451"/>
              </a:spcBef>
              <a:buNone/>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B838E058-54F7-4FA4-BBCA-C660E2580D1E}"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922320" y="2158560"/>
            <a:ext cx="8548560" cy="129564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4500" strike="noStrike" u="none">
                <a:solidFill>
                  <a:srgbClr val="6a83b2"/>
                </a:solidFill>
                <a:effectLst/>
                <a:uFillTx/>
                <a:latin typeface="Arial"/>
              </a:rPr>
              <a:t>2000 Management Incentives Discussion</a:t>
            </a:r>
            <a:endParaRPr b="1" lang="en-US" sz="4500" strike="noStrike" u="none">
              <a:solidFill>
                <a:srgbClr val="6a83b2"/>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503280" y="99072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Desired Meeting Outcome</a:t>
            </a:r>
            <a:endParaRPr b="1" lang="en-US" sz="3600" strike="noStrike" u="none">
              <a:solidFill>
                <a:srgbClr val="6a83b2"/>
              </a:solidFill>
              <a:effectLst/>
              <a:uFillTx/>
              <a:latin typeface="Arial"/>
            </a:endParaRPr>
          </a:p>
        </p:txBody>
      </p:sp>
      <p:sp>
        <p:nvSpPr>
          <p:cNvPr id="56" name="PlaceHolder 2"/>
          <p:cNvSpPr>
            <a:spLocks noGrp="1"/>
          </p:cNvSpPr>
          <p:nvPr>
            <p:ph/>
          </p:nvPr>
        </p:nvSpPr>
        <p:spPr>
          <a:xfrm>
            <a:off x="503280" y="1900080"/>
            <a:ext cx="9051840" cy="4749840"/>
          </a:xfrm>
          <a:prstGeom prst="rect">
            <a:avLst/>
          </a:prstGeom>
          <a:noFill/>
          <a:ln w="0">
            <a:noFill/>
          </a:ln>
        </p:spPr>
        <p:txBody>
          <a:bodyPr lIns="101880" rIns="101880" tIns="51120" bIns="51120" anchor="t">
            <a:normAutofit lnSpcReduction="9999"/>
          </a:bodyPr>
          <a:p>
            <a:pPr marL="262080" indent="-262080">
              <a:lnSpc>
                <a:spcPct val="90000"/>
              </a:lnSpc>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Discuss status of 2000 Management Incentive Bonus program</a:t>
            </a:r>
            <a:endParaRPr b="0" lang="en-US" sz="2800" strike="noStrike" u="none">
              <a:solidFill>
                <a:srgbClr val="000000"/>
              </a:solidFill>
              <a:effectLst/>
              <a:uFillTx/>
              <a:latin typeface="Arial"/>
            </a:endParaRPr>
          </a:p>
          <a:p>
            <a:pPr marL="262080" indent="-262080">
              <a:lnSpc>
                <a:spcPct val="90000"/>
              </a:lnSpc>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Approval of the 2000 Management Incentive Stock Option program</a:t>
            </a:r>
            <a:endParaRPr b="0" lang="en-US" sz="2800" strike="noStrike" u="none">
              <a:solidFill>
                <a:srgbClr val="000000"/>
              </a:solidFill>
              <a:effectLst/>
              <a:uFillTx/>
              <a:latin typeface="Arial"/>
            </a:endParaRPr>
          </a:p>
          <a:p>
            <a:pPr marL="262080" indent="-262080">
              <a:lnSpc>
                <a:spcPct val="90000"/>
              </a:lnSpc>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Discussion on overall share usage for stock incentive programs</a:t>
            </a:r>
            <a:endParaRPr b="0" lang="en-US" sz="2800" strike="noStrike" u="none">
              <a:solidFill>
                <a:srgbClr val="000000"/>
              </a:solidFill>
              <a:effectLst/>
              <a:uFillTx/>
              <a:latin typeface="Arial"/>
            </a:endParaRPr>
          </a:p>
          <a:p>
            <a:pPr marL="262080" indent="-262080">
              <a:lnSpc>
                <a:spcPct val="90000"/>
              </a:lnSpc>
              <a:spcBef>
                <a:spcPts val="700"/>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000000"/>
                </a:solidFill>
                <a:effectLst/>
                <a:uFillTx/>
                <a:latin typeface="Arial"/>
              </a:rPr>
              <a:t>Future Meetings:</a:t>
            </a:r>
            <a:endParaRPr b="0" lang="en-US" sz="2800" strike="noStrike" u="none">
              <a:solidFill>
                <a:srgbClr val="000000"/>
              </a:solidFill>
              <a:effectLst/>
              <a:uFillTx/>
              <a:latin typeface="Arial"/>
            </a:endParaRPr>
          </a:p>
          <a:p>
            <a:pPr lvl="1" marL="826920" indent="-317160">
              <a:lnSpc>
                <a:spcPct val="90000"/>
              </a:lnSpc>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December HR Committee Meeting</a:t>
            </a:r>
            <a:endParaRPr b="0" lang="en-US" sz="2400" strike="noStrike" u="none">
              <a:solidFill>
                <a:srgbClr val="000000"/>
              </a:solidFill>
              <a:effectLst/>
              <a:uFillTx/>
              <a:latin typeface="Arial"/>
            </a:endParaRPr>
          </a:p>
          <a:p>
            <a:pPr lvl="2" marL="1273320" indent="-254160">
              <a:lnSpc>
                <a:spcPct val="90000"/>
              </a:lnSpc>
              <a:spcBef>
                <a:spcPts val="524"/>
              </a:spcBef>
              <a:buClr>
                <a:srgbClr val="6a83b2"/>
              </a:buClr>
              <a:buFont typeface="Wingdings" charset="2"/>
              <a:buChar char=""/>
              <a:tabLst>
                <a:tab algn="l" pos="2038320"/>
                <a:tab algn="l" pos="3057480"/>
                <a:tab algn="l" pos="4076640"/>
                <a:tab algn="l" pos="5095800"/>
                <a:tab algn="l" pos="6114960"/>
                <a:tab algn="l" pos="7134120"/>
                <a:tab algn="l" pos="8153280"/>
                <a:tab algn="l" pos="9172440"/>
                <a:tab algn="l" pos="10191600"/>
              </a:tabLst>
            </a:pPr>
            <a:r>
              <a:rPr b="0" lang="en-US" sz="2100" strike="noStrike" u="none">
                <a:solidFill>
                  <a:srgbClr val="000000"/>
                </a:solidFill>
                <a:effectLst/>
                <a:uFillTx/>
                <a:latin typeface="Arial"/>
              </a:rPr>
              <a:t>Determination and approval of Executive Officer </a:t>
            </a:r>
            <a:r>
              <a:rPr b="0" lang="en-US" sz="2000" strike="noStrike" u="none">
                <a:solidFill>
                  <a:srgbClr val="000000"/>
                </a:solidFill>
                <a:effectLst/>
                <a:uFillTx/>
                <a:latin typeface="Arial"/>
              </a:rPr>
              <a:t>cash bonus (initial review), </a:t>
            </a:r>
            <a:r>
              <a:rPr b="0" lang="en-US" sz="2100" strike="noStrike" u="none">
                <a:solidFill>
                  <a:srgbClr val="000000"/>
                </a:solidFill>
                <a:effectLst/>
                <a:uFillTx/>
                <a:latin typeface="Arial"/>
              </a:rPr>
              <a:t>stock option</a:t>
            </a:r>
            <a:r>
              <a:rPr b="0" lang="en-US" sz="2000" strike="noStrike" u="none">
                <a:solidFill>
                  <a:srgbClr val="000000"/>
                </a:solidFill>
                <a:effectLst/>
                <a:uFillTx/>
                <a:latin typeface="Arial"/>
              </a:rPr>
              <a:t>, and performance share</a:t>
            </a:r>
            <a:r>
              <a:rPr b="0" lang="en-US" sz="2100" strike="noStrike" u="none">
                <a:solidFill>
                  <a:srgbClr val="000000"/>
                </a:solidFill>
                <a:effectLst/>
                <a:uFillTx/>
                <a:latin typeface="Arial"/>
              </a:rPr>
              <a:t> awards</a:t>
            </a:r>
            <a:endParaRPr b="0" lang="en-US" sz="2100" strike="noStrike" u="none">
              <a:solidFill>
                <a:srgbClr val="000000"/>
              </a:solidFill>
              <a:effectLst/>
              <a:uFillTx/>
              <a:latin typeface="Arial"/>
            </a:endParaRPr>
          </a:p>
          <a:p>
            <a:pPr lvl="2" marL="1273320" indent="-254160">
              <a:lnSpc>
                <a:spcPct val="90000"/>
              </a:lnSpc>
              <a:spcBef>
                <a:spcPts val="524"/>
              </a:spcBef>
              <a:buClr>
                <a:srgbClr val="6a83b2"/>
              </a:buClr>
              <a:buFont typeface="Wingdings" charset="2"/>
              <a:buChar char=""/>
              <a:tabLst>
                <a:tab algn="l" pos="2038320"/>
                <a:tab algn="l" pos="3057480"/>
                <a:tab algn="l" pos="4076640"/>
                <a:tab algn="l" pos="5095800"/>
                <a:tab algn="l" pos="6114960"/>
                <a:tab algn="l" pos="7134120"/>
                <a:tab algn="l" pos="8153280"/>
                <a:tab algn="l" pos="9172440"/>
                <a:tab algn="l" pos="10191600"/>
              </a:tabLst>
            </a:pPr>
            <a:r>
              <a:rPr b="0" lang="en-US" sz="2100" strike="noStrike" u="none">
                <a:solidFill>
                  <a:srgbClr val="000000"/>
                </a:solidFill>
                <a:effectLst/>
                <a:uFillTx/>
                <a:latin typeface="Arial"/>
              </a:rPr>
              <a:t>Approval of 2000 Management Incentive Bonus pool</a:t>
            </a:r>
            <a:endParaRPr b="0" lang="en-US" sz="2100" strike="noStrike" u="none">
              <a:solidFill>
                <a:srgbClr val="000000"/>
              </a:solidFill>
              <a:effectLst/>
              <a:uFillTx/>
              <a:latin typeface="Arial"/>
            </a:endParaRPr>
          </a:p>
          <a:p>
            <a:pPr lvl="1" marL="826920" indent="-317160">
              <a:lnSpc>
                <a:spcPct val="90000"/>
              </a:lnSpc>
              <a:spcBef>
                <a:spcPts val="601"/>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Arial"/>
              </a:rPr>
              <a:t>February HR Committee Meeting</a:t>
            </a:r>
            <a:endParaRPr b="0" lang="en-US" sz="2400" strike="noStrike" u="none">
              <a:solidFill>
                <a:srgbClr val="000000"/>
              </a:solidFill>
              <a:effectLst/>
              <a:uFillTx/>
              <a:latin typeface="Arial"/>
            </a:endParaRPr>
          </a:p>
          <a:p>
            <a:pPr lvl="2" marL="1273320" indent="-254160">
              <a:lnSpc>
                <a:spcPct val="90000"/>
              </a:lnSpc>
              <a:spcBef>
                <a:spcPts val="499"/>
              </a:spcBef>
              <a:buClr>
                <a:srgbClr val="6a83b2"/>
              </a:buClr>
              <a:buFont typeface="Wingdings" charset="2"/>
              <a:buChar char=""/>
              <a:tabLst>
                <a:tab algn="l" pos="2038320"/>
                <a:tab algn="l" pos="3057480"/>
                <a:tab algn="l" pos="4076640"/>
                <a:tab algn="l" pos="5095800"/>
                <a:tab algn="l" pos="6114960"/>
                <a:tab algn="l" pos="7134120"/>
                <a:tab algn="l" pos="8153280"/>
                <a:tab algn="l" pos="9172440"/>
                <a:tab algn="l" pos="10191600"/>
              </a:tabLst>
            </a:pPr>
            <a:r>
              <a:rPr b="0" lang="en-US" sz="2000" strike="noStrike" u="none">
                <a:solidFill>
                  <a:srgbClr val="000000"/>
                </a:solidFill>
                <a:effectLst/>
                <a:uFillTx/>
                <a:latin typeface="Arial"/>
              </a:rPr>
              <a:t>Final approval of Executive Officer cash bonus awards</a:t>
            </a:r>
            <a:endParaRPr b="0" lang="en-US" sz="20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11D1BB03-7989-428F-834C-C056F79848EF}"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503280" y="777960"/>
            <a:ext cx="9051840" cy="1295280"/>
          </a:xfrm>
          <a:prstGeom prst="rect">
            <a:avLst/>
          </a:prstGeom>
          <a:noFill/>
          <a:ln w="0">
            <a:noFill/>
          </a:ln>
        </p:spPr>
        <p:txBody>
          <a:bodyPr lIns="101880" rIns="101880" tIns="51120" bIns="5112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3600" strike="noStrike" u="none">
                <a:solidFill>
                  <a:srgbClr val="6a83b2"/>
                </a:solidFill>
                <a:effectLst/>
                <a:uFillTx/>
                <a:latin typeface="Arial"/>
              </a:rPr>
              <a:t>2000 Management Incentive Bonus</a:t>
            </a:r>
            <a:br>
              <a:rPr sz="3600"/>
            </a:br>
            <a:r>
              <a:rPr b="1" lang="en-US" sz="3600" strike="noStrike" u="none">
                <a:solidFill>
                  <a:srgbClr val="6a83b2"/>
                </a:solidFill>
                <a:effectLst/>
                <a:uFillTx/>
                <a:latin typeface="Arial"/>
              </a:rPr>
              <a:t>Status</a:t>
            </a:r>
            <a:endParaRPr b="1" lang="en-US" sz="3600" strike="noStrike" u="none">
              <a:solidFill>
                <a:srgbClr val="6a83b2"/>
              </a:solidFill>
              <a:effectLst/>
              <a:uFillTx/>
              <a:latin typeface="Arial"/>
            </a:endParaRPr>
          </a:p>
        </p:txBody>
      </p:sp>
      <p:sp>
        <p:nvSpPr>
          <p:cNvPr id="58" name="PlaceHolder 2"/>
          <p:cNvSpPr>
            <a:spLocks noGrp="1"/>
          </p:cNvSpPr>
          <p:nvPr>
            <p:ph/>
          </p:nvPr>
        </p:nvSpPr>
        <p:spPr>
          <a:xfrm>
            <a:off x="503280" y="2244240"/>
            <a:ext cx="9051840" cy="4837320"/>
          </a:xfrm>
          <a:prstGeom prst="rect">
            <a:avLst/>
          </a:prstGeom>
          <a:noFill/>
          <a:ln w="0">
            <a:noFill/>
          </a:ln>
        </p:spPr>
        <p:txBody>
          <a:bodyPr lIns="101880" rIns="101880" tIns="51120" bIns="51120" anchor="t">
            <a:normAutofit/>
          </a:bodyPr>
          <a:p>
            <a:pPr marL="262080" indent="-26208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Recommend implementation of bonus program in mid-December:</a:t>
            </a:r>
            <a:endParaRPr b="0" lang="en-US" sz="3100" strike="noStrike" u="none">
              <a:solidFill>
                <a:srgbClr val="000000"/>
              </a:solidFill>
              <a:effectLst/>
              <a:uFillTx/>
              <a:latin typeface="Arial"/>
            </a:endParaRPr>
          </a:p>
          <a:p>
            <a:pPr lvl="1" marL="826920" indent="-317160">
              <a:spcBef>
                <a:spcPts val="726"/>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better links funding and distribution of budgets to full year financial results</a:t>
            </a:r>
            <a:endParaRPr b="0" lang="en-US" sz="2900" strike="noStrike" u="none">
              <a:solidFill>
                <a:srgbClr val="000000"/>
              </a:solidFill>
              <a:effectLst/>
              <a:uFillTx/>
              <a:latin typeface="Arial"/>
            </a:endParaRPr>
          </a:p>
          <a:p>
            <a:pPr lvl="1" marL="826920" indent="-317160">
              <a:spcBef>
                <a:spcPts val="726"/>
              </a:spcBef>
              <a:buClr>
                <a:srgbClr val="ebb11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2900" strike="noStrike" u="none">
                <a:solidFill>
                  <a:srgbClr val="000000"/>
                </a:solidFill>
                <a:effectLst/>
                <a:uFillTx/>
                <a:latin typeface="Arial"/>
              </a:rPr>
              <a:t>better understanding of total bonus affordability based on 4Q00 performance</a:t>
            </a:r>
            <a:endParaRPr b="0" lang="en-US" sz="2900" strike="noStrike" u="none">
              <a:solidFill>
                <a:srgbClr val="000000"/>
              </a:solidFill>
              <a:effectLst/>
              <a:uFillTx/>
              <a:latin typeface="Arial"/>
            </a:endParaRPr>
          </a:p>
          <a:p>
            <a:pPr marL="262080" indent="-262080">
              <a:spcBef>
                <a:spcPts val="774"/>
              </a:spcBef>
              <a:buClr>
                <a:srgbClr val="6a83b2"/>
              </a:buClr>
              <a:buFont typeface="Wingdings"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3100" strike="noStrike" u="none">
                <a:solidFill>
                  <a:srgbClr val="000000"/>
                </a:solidFill>
                <a:effectLst/>
                <a:uFillTx/>
                <a:latin typeface="Arial"/>
              </a:rPr>
              <a:t>Will require HR Committee approval of cash bonus pool in December</a:t>
            </a:r>
            <a:endParaRPr b="0" lang="en-US" sz="31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96865972-F470-40BF-B89E-9BB22F6F35B2}"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6349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1999-07-08T20:39:08Z</dcterms:created>
  <dc:creator>PwC User</dc:creator>
  <dc:description/>
  <dc:language>en-US</dc:language>
  <cp:lastModifiedBy>YvJackson</cp:lastModifiedBy>
  <cp:lastPrinted>2000-10-12T18:12:01Z</cp:lastPrinted>
  <dcterms:modified xsi:type="dcterms:W3CDTF">2000-10-23T16:10:57Z</dcterms:modified>
  <cp:revision>267</cp:revision>
  <dc:subject/>
  <dc:title>No Slide Title</dc:title>
</cp:coreProperties>
</file>