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  <Override PartName="/ppt/media/image3.jpeg" ContentType="image/jpeg"/>
  <Override PartName="/ppt/media/PROJCTOR.WAV" ContentType="audio/x-wav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664325" cy="9831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inside%20design%20copy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1371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0" y="151920"/>
            <a:ext cx="5486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0" y="1371600"/>
            <a:ext cx="9144000" cy="5486400"/>
          </a:xfrm>
          <a:prstGeom prst="rect">
            <a:avLst/>
          </a:prstGeom>
          <a:gradFill rotWithShape="0">
            <a:gsLst>
              <a:gs pos="0">
                <a:srgbClr val="142c73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Click to edit the outline text format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lvl="1" marL="681120" indent="-22392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Second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lvl="2" marL="1041480" indent="-16992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Third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lvl="3" marL="1406520" indent="-17460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Fourth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lvl="4" marL="1770120" indent="-17316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 Unicode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Fifth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lvl="5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 Unicode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Sixth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lvl="6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 Unicode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Seventh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</p:txBody>
      </p:sp>
      <p:pic>
        <p:nvPicPr>
          <p:cNvPr id="3" name="E_CMYK_R%20" descr=""/>
          <p:cNvPicPr/>
          <p:nvPr/>
        </p:nvPicPr>
        <p:blipFill>
          <a:blip r:embed="rId3"/>
          <a:stretch/>
        </p:blipFill>
        <p:spPr>
          <a:xfrm>
            <a:off x="8491680" y="6205680"/>
            <a:ext cx="576000" cy="5760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side%20design%20copy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1371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0" y="151920"/>
            <a:ext cx="5486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0" y="1371600"/>
            <a:ext cx="9144000" cy="5486400"/>
          </a:xfrm>
          <a:prstGeom prst="rect">
            <a:avLst/>
          </a:prstGeom>
          <a:gradFill rotWithShape="0">
            <a:gsLst>
              <a:gs pos="0">
                <a:srgbClr val="142c73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Click to edit the outline text format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lvl="1" marL="681120" indent="-22392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Second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lvl="2" marL="1041480" indent="-16992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Third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lvl="3" marL="1406520" indent="-17460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Fourth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lvl="4" marL="1770120" indent="-17316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 Unicode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Fifth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lvl="5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 Unicode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Sixth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lvl="6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 Unicode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Seventh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</p:txBody>
      </p:sp>
      <p:pic>
        <p:nvPicPr>
          <p:cNvPr id="7" name="E_CMYK_R%20" descr=""/>
          <p:cNvPicPr/>
          <p:nvPr/>
        </p:nvPicPr>
        <p:blipFill>
          <a:blip r:embed="rId3"/>
          <a:stretch/>
        </p:blipFill>
        <p:spPr>
          <a:xfrm>
            <a:off x="8491680" y="6205680"/>
            <a:ext cx="576000" cy="5760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Front%20page%20design%20-%20idea%20copy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142640" y="609120"/>
            <a:ext cx="676764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33"/>
                </a:solidFill>
                <a:effectLst/>
                <a:uFillTx/>
                <a:latin typeface="Arial Unicode MS"/>
              </a:rPr>
              <a:t>Click to edit the outline text format</a:t>
            </a:r>
            <a:endParaRPr b="1" lang="en-US" sz="2000" strike="noStrike" u="none">
              <a:solidFill>
                <a:srgbClr val="ff9933"/>
              </a:solidFill>
              <a:effectLst/>
              <a:uFillTx/>
              <a:latin typeface="Arial Unicode MS"/>
            </a:endParaRPr>
          </a:p>
          <a:p>
            <a:pPr lvl="1" marL="457200" indent="0"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Second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lvl="2" marL="871560" algn="ctr">
              <a:spcBef>
                <a:spcPts val="451"/>
              </a:spcBef>
              <a:buClr>
                <a:srgbClr val="142c73"/>
              </a:buClr>
              <a:buFont typeface="Arial Unicode MS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Third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lvl="3" marL="1231920" algn="ctr">
              <a:spcBef>
                <a:spcPts val="451"/>
              </a:spcBef>
              <a:buClr>
                <a:srgbClr val="142c73"/>
              </a:buClr>
              <a:buFont typeface="Arial Unicode MS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Fourth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lvl="4" marL="1596960" algn="ctr">
              <a:spcBef>
                <a:spcPts val="451"/>
              </a:spcBef>
              <a:buClr>
                <a:srgbClr val="142c73"/>
              </a:buClr>
              <a:buFont typeface="Arial Unicode MS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Fifth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lvl="5" marL="1596960">
              <a:spcBef>
                <a:spcPts val="451"/>
              </a:spcBef>
              <a:buClr>
                <a:srgbClr val="000000"/>
              </a:buClr>
              <a:buFont typeface="Arial Unicode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Sixth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lvl="6" marL="1596960">
              <a:spcBef>
                <a:spcPts val="451"/>
              </a:spcBef>
              <a:buClr>
                <a:srgbClr val="000000"/>
              </a:buClr>
              <a:buFont typeface="Arial Unicode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Seventh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audio" Target="../media/PROJCTOR.WAV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audio" Target="../media/PROJCTOR.WAV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audio" Target="../media/PROJCTOR.WAV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audio" Target="../media/PROJCTOR.WAV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audio" Target="../media/PROJCTOR.WAV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audio" Target="../media/PROJCTOR.WAV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audio" Target="../media/PROJCTOR.WAV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audio" Target="../media/PROJCTOR.WAV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audio" Target="../media/PROJCTOR.WAV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audio" Target="../media/PROJCTOR.WAV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142640" y="609120"/>
            <a:ext cx="6767640" cy="1143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Metals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09480" y="2895120"/>
            <a:ext cx="4572000" cy="2590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spcAft>
                <a:spcPts val="7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9933"/>
                </a:solidFill>
                <a:effectLst/>
                <a:uFillTx/>
                <a:latin typeface="Arial Unicode MS"/>
              </a:rPr>
              <a:t>PROJECT SALEM</a:t>
            </a:r>
            <a:endParaRPr b="1" lang="en-US" sz="2800" strike="noStrike" u="none">
              <a:solidFill>
                <a:srgbClr val="ff9933"/>
              </a:solidFill>
              <a:effectLst/>
              <a:uFillTx/>
              <a:latin typeface="Arial Unicode MS"/>
            </a:endParaRPr>
          </a:p>
          <a:p>
            <a:pPr indent="0" algn="ctr">
              <a:spcBef>
                <a:spcPts val="700"/>
              </a:spcBef>
              <a:spcAft>
                <a:spcPts val="7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9933"/>
              </a:solidFill>
              <a:effectLst/>
              <a:uFillTx/>
              <a:latin typeface="Arial Unicode MS"/>
            </a:endParaRPr>
          </a:p>
          <a:p>
            <a:pPr indent="0" algn="ctr">
              <a:spcBef>
                <a:spcPts val="700"/>
              </a:spcBef>
              <a:spcAft>
                <a:spcPts val="7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9933"/>
                </a:solidFill>
                <a:effectLst/>
                <a:uFillTx/>
                <a:latin typeface="Arial Unicode MS"/>
              </a:rPr>
              <a:t>Paul Freeman</a:t>
            </a:r>
            <a:endParaRPr b="1" lang="en-US" sz="2800" strike="noStrike" u="none">
              <a:solidFill>
                <a:srgbClr val="ff9933"/>
              </a:solidFill>
              <a:effectLst/>
              <a:uFillTx/>
              <a:latin typeface="Arial Unicode MS"/>
            </a:endParaRPr>
          </a:p>
          <a:p>
            <a:pPr indent="0" algn="ctr">
              <a:spcBef>
                <a:spcPts val="400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1600" strike="noStrike" u="none">
                <a:solidFill>
                  <a:srgbClr val="ff9933"/>
                </a:solidFill>
                <a:effectLst/>
                <a:uFillTx/>
                <a:latin typeface="Arial Unicode MS"/>
              </a:rPr>
              <a:t>30</a:t>
            </a:r>
            <a:r>
              <a:rPr b="1" i="1" lang="en-GB" sz="1600" strike="noStrike" u="none" baseline="30000">
                <a:solidFill>
                  <a:srgbClr val="ff9933"/>
                </a:solidFill>
                <a:effectLst/>
                <a:uFillTx/>
                <a:latin typeface="Arial Unicode MS"/>
              </a:rPr>
              <a:t>h</a:t>
            </a:r>
            <a:r>
              <a:rPr b="1" i="1" lang="en-GB" sz="1600" strike="noStrike" u="none">
                <a:solidFill>
                  <a:srgbClr val="ff9933"/>
                </a:solidFill>
                <a:effectLst/>
                <a:uFillTx/>
                <a:latin typeface="Arial Unicode MS"/>
              </a:rPr>
              <a:t> April, 2001</a:t>
            </a:r>
            <a:endParaRPr b="1" lang="en-US" sz="1600" strike="noStrike" u="none">
              <a:solidFill>
                <a:srgbClr val="ff9933"/>
              </a:solidFill>
              <a:effectLst/>
              <a:uFillTx/>
              <a:latin typeface="Arial Unicode MS"/>
            </a:endParaRPr>
          </a:p>
        </p:txBody>
      </p:sp>
      <p:sp>
        <p:nvSpPr>
          <p:cNvPr id="13" name=""/>
          <p:cNvSpPr/>
          <p:nvPr/>
        </p:nvSpPr>
        <p:spPr>
          <a:xfrm>
            <a:off x="838080" y="4724280"/>
            <a:ext cx="385308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zoom dir="out"/>
    <p:sndAc>
      <p:stSnd>
        <p:snd r:embed="rId1" name="PROJCTOR.WAV"/>
      </p:stSnd>
    </p:sndAc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609480" y="2895120"/>
            <a:ext cx="4572000" cy="1600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algn="ctr">
              <a:spcBef>
                <a:spcPts val="1100"/>
              </a:spcBef>
              <a:spcAft>
                <a:spcPts val="11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400" strike="noStrike" u="none">
                <a:solidFill>
                  <a:srgbClr val="ff9933"/>
                </a:solidFill>
                <a:effectLst/>
                <a:uFillTx/>
                <a:latin typeface="Arial Unicode MS"/>
              </a:rPr>
              <a:t>Q&amp;A</a:t>
            </a:r>
            <a:endParaRPr b="1" lang="en-US" sz="4400" strike="noStrike" u="none">
              <a:solidFill>
                <a:srgbClr val="ff9933"/>
              </a:solidFill>
              <a:effectLst/>
              <a:uFillTx/>
              <a:latin typeface="Arial Unicode MS"/>
            </a:endParaRPr>
          </a:p>
        </p:txBody>
      </p:sp>
    </p:spTree>
  </p:cSld>
  <p:transition>
    <p:zoom dir="out"/>
    <p:sndAc>
      <p:stSnd>
        <p:snd r:embed="rId1" name="PROJCTOR.WAV"/>
      </p:stSnd>
    </p:sndAc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6320" y="152280"/>
            <a:ext cx="5486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 Objectives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31920" y="1860480"/>
            <a:ext cx="8594640" cy="4464000"/>
          </a:xfrm>
          <a:prstGeom prst="rect">
            <a:avLst/>
          </a:prstGeom>
          <a:gradFill rotWithShape="0">
            <a:gsLst>
              <a:gs pos="0">
                <a:srgbClr val="142c73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 algn="ctr">
              <a:lnSpc>
                <a:spcPct val="90000"/>
              </a:lnSpc>
              <a:spcBef>
                <a:spcPts val="700"/>
              </a:spcBef>
              <a:spcAft>
                <a:spcPts val="7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00"/>
                </a:solidFill>
                <a:effectLst/>
                <a:uFillTx/>
                <a:latin typeface="Arial Unicode MS"/>
              </a:rPr>
              <a:t>Overall objective (by end March 2002)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marL="289080" indent="-289080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Integrate and upgrade Enron Metals process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and systems infrastructure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 (replacement of AS400 technology)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 to support a scaleable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business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marL="289080" indent="-289080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Ensure processes are best practice prior to introducing new technology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marL="289080" indent="-289080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Simultaneously, review the true economics of business decisions and processing costs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marL="289080" indent="-289080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Ensure that the new model and infrastructure support flexible and changeable business strategy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marL="289080" indent="0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marL="289080" indent="0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marL="289080" indent="0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</p:txBody>
      </p:sp>
    </p:spTree>
  </p:cSld>
  <p:transition>
    <p:zoom dir="out"/>
    <p:sndAc>
      <p:stSnd>
        <p:snd r:embed="rId1" name="PROJCTOR.WAV"/>
      </p:stSnd>
    </p:sndAc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331920" y="1866960"/>
            <a:ext cx="8594640" cy="3619440"/>
          </a:xfrm>
          <a:prstGeom prst="bevel">
            <a:avLst>
              <a:gd name="adj" fmla="val 1352"/>
            </a:avLst>
          </a:prstGeom>
          <a:gradFill rotWithShape="0">
            <a:gsLst>
              <a:gs pos="0">
                <a:srgbClr val="142c73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89080" indent="-289080" algn="ctr">
              <a:lnSpc>
                <a:spcPct val="100000"/>
              </a:lnSpc>
              <a:spcBef>
                <a:spcPts val="700"/>
              </a:spcBef>
              <a:spcAft>
                <a:spcPts val="7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00"/>
                </a:solidFill>
                <a:effectLst/>
                <a:uFillTx/>
                <a:latin typeface="Arial Unicode MS"/>
              </a:rPr>
              <a:t>Objective of initial phase (by end May/early June 2001)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Establish a 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homogenised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 Enron Metals operating model as the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basis for 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launching the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 change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 initiatives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 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required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to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meet the overall objective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In parallel, review and research existing technology applications in other comparable Enron businesses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76320" y="152280"/>
            <a:ext cx="5486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 Objectives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zoom dir="out"/>
    <p:sndAc>
      <p:stSnd>
        <p:snd r:embed="rId1" name="PROJCTOR.WAV"/>
      </p:stSnd>
    </p:sndAc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3360" y="151920"/>
            <a:ext cx="5486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 Scope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3581280" y="2169000"/>
            <a:ext cx="381240" cy="1713600"/>
          </a:xfrm>
          <a:prstGeom prst="rect">
            <a:avLst/>
          </a:prstGeom>
          <a:noFill/>
          <a:ln w="0">
            <a:noFill/>
          </a:ln>
          <a:effectLst>
            <a:outerShdw dist="153753" dir="2700000" blurRad="0" rotWithShape="0">
              <a:srgbClr val="988755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500" strike="noStrike" u="none">
                <a:solidFill>
                  <a:srgbClr val="142c73"/>
                </a:solidFill>
                <a:effectLst/>
                <a:uFillTx/>
                <a:latin typeface="Wingdings"/>
                <a:ea typeface="Wingdings"/>
              </a:rPr>
              <a:t>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500" strike="noStrike" u="none">
                <a:solidFill>
                  <a:srgbClr val="142c73"/>
                </a:solidFill>
                <a:effectLst/>
                <a:uFillTx/>
                <a:latin typeface="Wingdings"/>
                <a:ea typeface="Wingdings"/>
              </a:rPr>
              <a:t>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500" strike="noStrike" u="none">
                <a:solidFill>
                  <a:srgbClr val="142c73"/>
                </a:solidFill>
                <a:effectLst/>
                <a:uFillTx/>
                <a:latin typeface="Wingdings"/>
                <a:ea typeface="Wingdings"/>
              </a:rPr>
              <a:t>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500" strike="noStrike" u="none">
                <a:solidFill>
                  <a:srgbClr val="142c73"/>
                </a:solidFill>
                <a:effectLst/>
                <a:uFillTx/>
                <a:latin typeface="Wingdings"/>
                <a:ea typeface="Wingdings"/>
              </a:rPr>
              <a:t>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500" strike="noStrike" u="none">
                <a:solidFill>
                  <a:srgbClr val="142c73"/>
                </a:solidFill>
                <a:effectLst/>
                <a:uFillTx/>
                <a:latin typeface="Wingdings"/>
                <a:ea typeface="Wingdings"/>
              </a:rPr>
              <a:t>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3581280" y="4602600"/>
            <a:ext cx="381240" cy="1713600"/>
          </a:xfrm>
          <a:prstGeom prst="rect">
            <a:avLst/>
          </a:prstGeom>
          <a:noFill/>
          <a:ln w="0">
            <a:noFill/>
          </a:ln>
          <a:effectLst>
            <a:outerShdw dist="153753" dir="2700000" blurRad="0" rotWithShape="0">
              <a:srgbClr val="988755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500" strike="noStrike" u="none">
                <a:solidFill>
                  <a:srgbClr val="142c73"/>
                </a:solidFill>
                <a:effectLst/>
                <a:uFillTx/>
                <a:latin typeface="Wingdings"/>
                <a:ea typeface="Wingdings"/>
              </a:rPr>
              <a:t>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500" strike="noStrike" u="none">
                <a:solidFill>
                  <a:srgbClr val="142c73"/>
                </a:solidFill>
                <a:effectLst/>
                <a:uFillTx/>
                <a:latin typeface="Arial"/>
              </a:rPr>
              <a:t>?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500" strike="noStrike" u="none">
                <a:solidFill>
                  <a:srgbClr val="142c73"/>
                </a:solidFill>
                <a:effectLst/>
                <a:uFillTx/>
                <a:latin typeface="Wingdings"/>
                <a:ea typeface="Wingdings"/>
              </a:rPr>
              <a:t>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500" strike="noStrike" u="none">
                <a:solidFill>
                  <a:srgbClr val="142c73"/>
                </a:solidFill>
                <a:effectLst/>
                <a:uFillTx/>
                <a:latin typeface="Wingdings"/>
                <a:ea typeface="Wingdings"/>
              </a:rPr>
              <a:t>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500" strike="noStrike" u="none">
                <a:solidFill>
                  <a:srgbClr val="142c73"/>
                </a:solidFill>
                <a:effectLst/>
                <a:uFillTx/>
                <a:latin typeface="Wingdings"/>
                <a:ea typeface="Wingdings"/>
              </a:rPr>
              <a:t>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0" y="1371600"/>
            <a:ext cx="9144000" cy="5486400"/>
          </a:xfrm>
          <a:prstGeom prst="rect">
            <a:avLst/>
          </a:prstGeom>
          <a:gradFill rotWithShape="0">
            <a:gsLst>
              <a:gs pos="0">
                <a:srgbClr val="142c73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	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</p:txBody>
      </p:sp>
      <p:grpSp>
        <p:nvGrpSpPr>
          <p:cNvPr id="22" name=""/>
          <p:cNvGrpSpPr/>
          <p:nvPr/>
        </p:nvGrpSpPr>
        <p:grpSpPr>
          <a:xfrm>
            <a:off x="246960" y="2898720"/>
            <a:ext cx="6547680" cy="933480"/>
            <a:chOff x="246960" y="2898720"/>
            <a:chExt cx="6547680" cy="933480"/>
          </a:xfrm>
        </p:grpSpPr>
        <p:sp>
          <p:nvSpPr>
            <p:cNvPr id="23" name=""/>
            <p:cNvSpPr/>
            <p:nvPr/>
          </p:nvSpPr>
          <p:spPr>
            <a:xfrm>
              <a:off x="2527200" y="2898720"/>
              <a:ext cx="4267440" cy="933480"/>
            </a:xfrm>
            <a:prstGeom prst="bevel">
              <a:avLst>
                <a:gd name="adj" fmla="val 12500"/>
              </a:avLst>
            </a:prstGeom>
            <a:solidFill>
              <a:srgbClr val="ccffff"/>
            </a:solidFill>
            <a:ln w="0">
              <a:noFill/>
            </a:ln>
            <a:effectLst>
              <a:outerShdw dist="17819" dir="2700000" blurRad="0" rotWithShape="0">
                <a:srgbClr val="799898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UK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46960" y="2900520"/>
              <a:ext cx="1382760" cy="39888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985b1e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2000" strike="noStrike" u="none">
                  <a:solidFill>
                    <a:srgbClr val="ffffff"/>
                  </a:solidFill>
                  <a:effectLst/>
                  <a:uFillTx/>
                  <a:latin typeface="Arial Unicode MS"/>
                </a:rPr>
                <a:t>Locations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5" name=""/>
          <p:cNvGrpSpPr/>
          <p:nvPr/>
        </p:nvGrpSpPr>
        <p:grpSpPr>
          <a:xfrm>
            <a:off x="246240" y="1482840"/>
            <a:ext cx="6548400" cy="946080"/>
            <a:chOff x="246240" y="1482840"/>
            <a:chExt cx="6548400" cy="946080"/>
          </a:xfrm>
        </p:grpSpPr>
        <p:sp>
          <p:nvSpPr>
            <p:cNvPr id="26" name=""/>
            <p:cNvSpPr/>
            <p:nvPr/>
          </p:nvSpPr>
          <p:spPr>
            <a:xfrm>
              <a:off x="4711680" y="1495440"/>
              <a:ext cx="2082960" cy="933480"/>
            </a:xfrm>
            <a:prstGeom prst="bevel">
              <a:avLst>
                <a:gd name="adj" fmla="val 12500"/>
              </a:avLst>
            </a:prstGeom>
            <a:solidFill>
              <a:srgbClr val="660066"/>
            </a:solidFill>
            <a:ln w="0">
              <a:noFill/>
            </a:ln>
            <a:effectLst>
              <a:outerShdw dist="17819" dir="2700000" blurRad="0" rotWithShape="0">
                <a:srgbClr val="3c00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Merchanting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2527200" y="1482840"/>
              <a:ext cx="2082960" cy="933480"/>
            </a:xfrm>
            <a:prstGeom prst="bevel">
              <a:avLst>
                <a:gd name="adj" fmla="val 12500"/>
              </a:avLst>
            </a:prstGeom>
            <a:solidFill>
              <a:srgbClr val="660066"/>
            </a:solidFill>
            <a:ln w="0">
              <a:noFill/>
            </a:ln>
            <a:effectLst>
              <a:outerShdw dist="17819" dir="2700000" blurRad="0" rotWithShape="0">
                <a:srgbClr val="3c00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Financing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246240" y="1482840"/>
              <a:ext cx="1595520" cy="39888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985b1e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2000" strike="noStrike" u="none">
                  <a:solidFill>
                    <a:srgbClr val="ffffff"/>
                  </a:solidFill>
                  <a:effectLst/>
                  <a:uFillTx/>
                  <a:latin typeface="Arial Unicode MS"/>
                </a:rPr>
                <a:t>Businesses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9" name=""/>
          <p:cNvGrpSpPr/>
          <p:nvPr/>
        </p:nvGrpSpPr>
        <p:grpSpPr>
          <a:xfrm>
            <a:off x="259560" y="4246560"/>
            <a:ext cx="8655840" cy="2089080"/>
            <a:chOff x="259560" y="4246560"/>
            <a:chExt cx="8655840" cy="2089080"/>
          </a:xfrm>
        </p:grpSpPr>
        <p:sp>
          <p:nvSpPr>
            <p:cNvPr id="30" name=""/>
            <p:cNvSpPr/>
            <p:nvPr/>
          </p:nvSpPr>
          <p:spPr>
            <a:xfrm>
              <a:off x="7442280" y="4264200"/>
              <a:ext cx="1473120" cy="2071440"/>
            </a:xfrm>
            <a:prstGeom prst="bevel">
              <a:avLst>
                <a:gd name="adj" fmla="val 12500"/>
              </a:avLst>
            </a:prstGeom>
            <a:solidFill>
              <a:srgbClr val="800000"/>
            </a:solidFill>
            <a:ln w="0">
              <a:noFill/>
            </a:ln>
            <a:effectLst>
              <a:outerShdw dist="17819" dir="2700000" blurRad="0" rotWithShape="0">
                <a:srgbClr val="4c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Fin Ops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1" name=""/>
            <p:cNvGrpSpPr/>
            <p:nvPr/>
          </p:nvGrpSpPr>
          <p:grpSpPr>
            <a:xfrm>
              <a:off x="259560" y="4246560"/>
              <a:ext cx="7182720" cy="2089080"/>
              <a:chOff x="259560" y="4246560"/>
              <a:chExt cx="7182720" cy="2089080"/>
            </a:xfrm>
          </p:grpSpPr>
          <p:sp>
            <p:nvSpPr>
              <p:cNvPr id="32" name=""/>
              <p:cNvSpPr/>
              <p:nvPr/>
            </p:nvSpPr>
            <p:spPr>
              <a:xfrm>
                <a:off x="259560" y="4246560"/>
                <a:ext cx="1454400" cy="398880"/>
              </a:xfrm>
              <a:prstGeom prst="rect">
                <a:avLst/>
              </a:prstGeom>
              <a:noFill/>
              <a:ln w="0">
                <a:noFill/>
              </a:ln>
              <a:effectLst>
                <a:outerShdw dist="17819" dir="2700000" blurRad="0" rotWithShape="0">
                  <a:srgbClr val="985b1e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2000" strike="noStrike" u="none">
                    <a:solidFill>
                      <a:srgbClr val="ffffff"/>
                    </a:solidFill>
                    <a:effectLst/>
                    <a:uFillTx/>
                    <a:latin typeface="Arial Unicode MS"/>
                  </a:rPr>
                  <a:t>Processes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2489040" y="4264200"/>
                <a:ext cx="1092240" cy="2071440"/>
              </a:xfrm>
              <a:prstGeom prst="bevel">
                <a:avLst>
                  <a:gd name="adj" fmla="val 12500"/>
                </a:avLst>
              </a:prstGeom>
              <a:solidFill>
                <a:srgbClr val="008000"/>
              </a:solidFill>
              <a:ln w="0">
                <a:noFill/>
              </a:ln>
              <a:effectLst>
                <a:outerShdw dist="17819" dir="2700000" blurRad="0" rotWithShape="0">
                  <a:srgbClr val="004c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GB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Deal 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GB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Capture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3632040" y="4695840"/>
                <a:ext cx="1270080" cy="600120"/>
              </a:xfrm>
              <a:prstGeom prst="bevel">
                <a:avLst>
                  <a:gd name="adj" fmla="val 12500"/>
                </a:avLst>
              </a:prstGeom>
              <a:solidFill>
                <a:srgbClr val="142c73"/>
              </a:solidFill>
              <a:ln w="0">
                <a:noFill/>
              </a:ln>
              <a:effectLst>
                <a:outerShdw dist="17819" dir="2700000" blurRad="0" rotWithShape="0">
                  <a:srgbClr val="0b1a44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6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Risk Mgmt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4902120" y="4695840"/>
                <a:ext cx="1270080" cy="600120"/>
              </a:xfrm>
              <a:prstGeom prst="bevel">
                <a:avLst>
                  <a:gd name="adj" fmla="val 12500"/>
                </a:avLst>
              </a:prstGeom>
              <a:solidFill>
                <a:srgbClr val="142c73"/>
              </a:solidFill>
              <a:ln w="0">
                <a:noFill/>
              </a:ln>
              <a:effectLst>
                <a:outerShdw dist="17819" dir="2700000" blurRad="0" rotWithShape="0">
                  <a:srgbClr val="0b1a44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2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Documentation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6172200" y="4695840"/>
                <a:ext cx="1270080" cy="600120"/>
              </a:xfrm>
              <a:prstGeom prst="bevel">
                <a:avLst>
                  <a:gd name="adj" fmla="val 12500"/>
                </a:avLst>
              </a:prstGeom>
              <a:solidFill>
                <a:srgbClr val="142c73"/>
              </a:solidFill>
              <a:ln w="0">
                <a:noFill/>
              </a:ln>
              <a:effectLst>
                <a:outerShdw dist="17819" dir="2700000" blurRad="0" rotWithShape="0">
                  <a:srgbClr val="0b1a44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6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Settlements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3632040" y="4264200"/>
                <a:ext cx="3797640" cy="379080"/>
              </a:xfrm>
              <a:prstGeom prst="bevel">
                <a:avLst>
                  <a:gd name="adj" fmla="val 12500"/>
                </a:avLst>
              </a:prstGeom>
              <a:solidFill>
                <a:srgbClr val="142c73"/>
              </a:solidFill>
              <a:ln w="0">
                <a:noFill/>
              </a:ln>
              <a:effectLst>
                <a:outerShdw dist="17819" dir="2700000" blurRad="0" rotWithShape="0">
                  <a:srgbClr val="0b1a44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6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Middle Office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3645000" y="5318280"/>
                <a:ext cx="1270080" cy="599760"/>
              </a:xfrm>
              <a:prstGeom prst="bevel">
                <a:avLst>
                  <a:gd name="adj" fmla="val 12500"/>
                </a:avLst>
              </a:prstGeom>
              <a:solidFill>
                <a:srgbClr val="142c73"/>
              </a:solidFill>
              <a:ln w="0">
                <a:noFill/>
              </a:ln>
              <a:effectLst>
                <a:outerShdw dist="17819" dir="2700000" blurRad="0" rotWithShape="0">
                  <a:srgbClr val="0b1a44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6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Trade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6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Accounting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4902120" y="5334120"/>
                <a:ext cx="1270080" cy="600120"/>
              </a:xfrm>
              <a:prstGeom prst="bevel">
                <a:avLst>
                  <a:gd name="adj" fmla="val 12500"/>
                </a:avLst>
              </a:prstGeom>
              <a:solidFill>
                <a:srgbClr val="142c73"/>
              </a:solidFill>
              <a:ln w="0">
                <a:noFill/>
              </a:ln>
              <a:effectLst>
                <a:outerShdw dist="17819" dir="2700000" blurRad="0" rotWithShape="0">
                  <a:srgbClr val="0b1a44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6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Operations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6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(LME)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6172200" y="5356080"/>
                <a:ext cx="1270080" cy="600120"/>
              </a:xfrm>
              <a:prstGeom prst="bevel">
                <a:avLst>
                  <a:gd name="adj" fmla="val 12500"/>
                </a:avLst>
              </a:prstGeom>
              <a:solidFill>
                <a:srgbClr val="142c73"/>
              </a:solidFill>
              <a:ln w="0">
                <a:noFill/>
              </a:ln>
              <a:effectLst>
                <a:outerShdw dist="17819" dir="2700000" blurRad="0" rotWithShape="0">
                  <a:srgbClr val="0b1a44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Re-financing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3645000" y="5956200"/>
                <a:ext cx="3797280" cy="379440"/>
              </a:xfrm>
              <a:prstGeom prst="bevel">
                <a:avLst>
                  <a:gd name="adj" fmla="val 12500"/>
                </a:avLst>
              </a:prstGeom>
              <a:solidFill>
                <a:srgbClr val="142c73"/>
              </a:solidFill>
              <a:ln w="0">
                <a:noFill/>
              </a:ln>
              <a:effectLst>
                <a:outerShdw dist="17819" dir="2700000" blurRad="0" rotWithShape="0">
                  <a:srgbClr val="0b1a44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6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Co-ordination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  <p:transition>
    <p:zoom dir="out"/>
    <p:sndAc>
      <p:stSnd>
        <p:snd r:embed="rId1" name="PROJCTOR.WAV"/>
      </p:stSnd>
    </p:sndAc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25560" y="151920"/>
            <a:ext cx="5486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Key Issues and Project Drivers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0" y="1371600"/>
            <a:ext cx="9144000" cy="5486400"/>
          </a:xfrm>
          <a:prstGeom prst="rect">
            <a:avLst/>
          </a:prstGeom>
          <a:gradFill rotWithShape="0">
            <a:gsLst>
              <a:gs pos="0">
                <a:srgbClr val="142c73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Imperative to fully assimilate the metals business into the Enron operating environment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lvl="1" marL="681120" indent="-223920"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EM = E + MG + RW + Bergmann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lvl="1" marL="681120" indent="-223920"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MG = MGL + MCC + HB + Recycling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The current operating model is not scaleable or flexible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This is primarily a manual operation today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Some processes are repetitive or circular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Responsibility, ownership or participation in processes are not consistent  or always appropriate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There is management data overload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marL="289080" indent="0">
              <a:spcBef>
                <a:spcPts val="601"/>
              </a:spcBef>
              <a:spcAft>
                <a:spcPts val="6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</p:txBody>
      </p:sp>
    </p:spTree>
  </p:cSld>
  <p:transition>
    <p:zoom dir="out"/>
    <p:sndAc>
      <p:stSnd>
        <p:snd r:embed="rId1" name="PROJCTOR.WAV"/>
      </p:stSnd>
    </p:sndAc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88920" y="-76320"/>
            <a:ext cx="8029440" cy="1192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 Benefits – creating competitive advantage, delivering Enron Metal’s strategy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0" y="1319040"/>
            <a:ext cx="9156600" cy="5538960"/>
          </a:xfrm>
          <a:prstGeom prst="rect">
            <a:avLst/>
          </a:prstGeom>
          <a:gradFill rotWithShape="0">
            <a:gsLst>
              <a:gs pos="0">
                <a:srgbClr val="142c73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89080" indent="-28908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fffff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1262160" y="5975280"/>
            <a:ext cx="6624720" cy="368280"/>
          </a:xfrm>
          <a:prstGeom prst="rect">
            <a:avLst/>
          </a:prstGeom>
          <a:solidFill>
            <a:srgbClr val="3366ff">
              <a:alpha val="50000"/>
            </a:srgbClr>
          </a:solidFill>
          <a:ln w="38160">
            <a:solidFill>
              <a:srgbClr val="ffffff"/>
            </a:solidFill>
            <a:miter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Enhanced Market share and profits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1276200" y="3078000"/>
            <a:ext cx="6585120" cy="368280"/>
          </a:xfrm>
          <a:prstGeom prst="rect">
            <a:avLst/>
          </a:prstGeom>
          <a:solidFill>
            <a:srgbClr val="3366ff">
              <a:alpha val="50000"/>
            </a:srgbClr>
          </a:solidFill>
          <a:ln w="38160">
            <a:solidFill>
              <a:srgbClr val="ffffff"/>
            </a:solidFill>
            <a:miter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Improved automation &amp; information flow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1276200" y="3801960"/>
            <a:ext cx="6585120" cy="368280"/>
          </a:xfrm>
          <a:prstGeom prst="rect">
            <a:avLst/>
          </a:prstGeom>
          <a:solidFill>
            <a:srgbClr val="3366ff">
              <a:alpha val="50000"/>
            </a:srgbClr>
          </a:solidFill>
          <a:ln w="38160">
            <a:solidFill>
              <a:srgbClr val="ffffff"/>
            </a:solidFill>
            <a:miter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Individuals add value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1276200" y="3427560"/>
            <a:ext cx="6585120" cy="368280"/>
          </a:xfrm>
          <a:prstGeom prst="rect">
            <a:avLst/>
          </a:prstGeom>
          <a:solidFill>
            <a:srgbClr val="3366ff">
              <a:alpha val="50000"/>
            </a:srgbClr>
          </a:solidFill>
          <a:ln w="38160">
            <a:solidFill>
              <a:srgbClr val="ffffff"/>
            </a:solidFill>
            <a:miter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Efficient use of resources with no duplication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1262160" y="4761000"/>
            <a:ext cx="6624720" cy="642600"/>
          </a:xfrm>
          <a:prstGeom prst="rect">
            <a:avLst/>
          </a:prstGeom>
          <a:solidFill>
            <a:srgbClr val="3366ff">
              <a:alpha val="50000"/>
            </a:srgbClr>
          </a:solidFill>
          <a:ln w="38160">
            <a:solidFill>
              <a:srgbClr val="ffffff"/>
            </a:solidFill>
            <a:miter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Transactions costs are further reduced as trading volumes are increased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1276200" y="2095560"/>
            <a:ext cx="6597720" cy="368280"/>
          </a:xfrm>
          <a:prstGeom prst="rect">
            <a:avLst/>
          </a:prstGeom>
          <a:solidFill>
            <a:srgbClr val="3366ff">
              <a:alpha val="50000"/>
            </a:srgbClr>
          </a:solidFill>
          <a:ln w="38160">
            <a:solidFill>
              <a:srgbClr val="ffffff"/>
            </a:solidFill>
            <a:miter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Integrated Technology Platform + best in class processes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3043080" y="2585880"/>
            <a:ext cx="3043440" cy="441360"/>
          </a:xfrm>
          <a:prstGeom prst="downArrow">
            <a:avLst>
              <a:gd name="adj1" fmla="val 50000"/>
              <a:gd name="adj2" fmla="val 51667"/>
            </a:avLst>
          </a:prstGeom>
          <a:gradFill rotWithShape="0">
            <a:gsLst>
              <a:gs pos="0">
                <a:srgbClr val="0000ff"/>
              </a:gs>
              <a:gs pos="100000">
                <a:srgbClr val="003399"/>
              </a:gs>
            </a:gsLst>
            <a:path path="rect">
              <a:fillToRect l="50000" t="50000" r="50000" b="50000"/>
            </a:path>
          </a:gradFill>
          <a:ln w="0">
            <a:noFill/>
          </a:ln>
          <a:effectLst>
            <a:outerShdw dist="153753" dir="2700000" blurRad="0" rotWithShape="0">
              <a:srgbClr val="0000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106200" y="1319040"/>
            <a:ext cx="8931600" cy="459720"/>
          </a:xfrm>
          <a:prstGeom prst="rect">
            <a:avLst/>
          </a:prstGeom>
          <a:gradFill rotWithShape="0">
            <a:gsLst>
              <a:gs pos="0">
                <a:srgbClr val="000080"/>
              </a:gs>
              <a:gs pos="50000">
                <a:srgbClr val="0000ff"/>
              </a:gs>
              <a:gs pos="100000">
                <a:srgbClr val="000080"/>
              </a:gs>
            </a:gsLst>
            <a:lin ang="8100000"/>
          </a:gradFill>
          <a:ln w="57240">
            <a:solidFill>
              <a:srgbClr val="ffffff"/>
            </a:solidFill>
            <a:miter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This project focuses on Deal Capture and Logistics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3043080" y="4262400"/>
            <a:ext cx="3043440" cy="441360"/>
          </a:xfrm>
          <a:prstGeom prst="downArrow">
            <a:avLst>
              <a:gd name="adj1" fmla="val 50000"/>
              <a:gd name="adj2" fmla="val 51667"/>
            </a:avLst>
          </a:prstGeom>
          <a:gradFill rotWithShape="0">
            <a:gsLst>
              <a:gs pos="0">
                <a:srgbClr val="0000ff"/>
              </a:gs>
              <a:gs pos="100000">
                <a:srgbClr val="003399"/>
              </a:gs>
            </a:gsLst>
            <a:path path="rect">
              <a:fillToRect l="50000" t="50000" r="50000" b="50000"/>
            </a:path>
          </a:gradFill>
          <a:ln w="0">
            <a:noFill/>
          </a:ln>
          <a:effectLst>
            <a:outerShdw dist="153753" dir="2700000" blurRad="0" rotWithShape="0">
              <a:srgbClr val="0000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3049560" y="5470560"/>
            <a:ext cx="3043440" cy="441360"/>
          </a:xfrm>
          <a:prstGeom prst="downArrow">
            <a:avLst>
              <a:gd name="adj1" fmla="val 50000"/>
              <a:gd name="adj2" fmla="val 51667"/>
            </a:avLst>
          </a:prstGeom>
          <a:gradFill rotWithShape="0">
            <a:gsLst>
              <a:gs pos="0">
                <a:srgbClr val="0000ff"/>
              </a:gs>
              <a:gs pos="100000">
                <a:srgbClr val="003399"/>
              </a:gs>
            </a:gsLst>
            <a:path path="rect">
              <a:fillToRect l="50000" t="50000" r="50000" b="50000"/>
            </a:path>
          </a:gradFill>
          <a:ln w="0">
            <a:noFill/>
          </a:ln>
          <a:effectLst>
            <a:outerShdw dist="153753" dir="2700000" blurRad="0" rotWithShape="0">
              <a:srgbClr val="0000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zoom dir="out"/>
    <p:sndAc>
      <p:stSnd>
        <p:snd r:embed="rId1" name="PROJCTOR.WAV"/>
      </p:stSnd>
    </p:sndAc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8160" y="151920"/>
            <a:ext cx="727704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Selection of CGEY as a consulting partner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0" y="1371600"/>
            <a:ext cx="9144000" cy="5486400"/>
          </a:xfrm>
          <a:prstGeom prst="rect">
            <a:avLst/>
          </a:prstGeom>
          <a:gradFill rotWithShape="0">
            <a:gsLst>
              <a:gs pos="0">
                <a:srgbClr val="142c73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89080" indent="-289080">
              <a:lnSpc>
                <a:spcPct val="120000"/>
              </a:lnSpc>
              <a:spcBef>
                <a:spcPts val="499"/>
              </a:spcBef>
              <a:spcAft>
                <a:spcPts val="499"/>
              </a:spcAft>
              <a:buClr>
                <a:srgbClr val="fffff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Prior Enron track record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20000"/>
              </a:lnSpc>
              <a:spcBef>
                <a:spcPts val="499"/>
              </a:spcBef>
              <a:spcAft>
                <a:spcPts val="499"/>
              </a:spcAft>
              <a:buClr>
                <a:srgbClr val="fffff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Good internal references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20000"/>
              </a:lnSpc>
              <a:spcBef>
                <a:spcPts val="499"/>
              </a:spcBef>
              <a:spcAft>
                <a:spcPts val="499"/>
              </a:spcAft>
              <a:buClr>
                <a:srgbClr val="fffff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Team lead by partner with UK metals expertise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20000"/>
              </a:lnSpc>
              <a:spcBef>
                <a:spcPts val="499"/>
              </a:spcBef>
              <a:spcAft>
                <a:spcPts val="499"/>
              </a:spcAft>
              <a:buClr>
                <a:srgbClr val="fffff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Manager supported by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0000"/>
              </a:lnSpc>
              <a:spcBef>
                <a:spcPts val="499"/>
              </a:spcBef>
              <a:spcAft>
                <a:spcPts val="499"/>
              </a:spcAft>
              <a:buClr>
                <a:srgbClr val="ffffff"/>
              </a:buClr>
              <a:buSzPct val="7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Consultants with physical and derivatives metals experience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0000"/>
              </a:lnSpc>
              <a:spcBef>
                <a:spcPts val="499"/>
              </a:spcBef>
              <a:spcAft>
                <a:spcPts val="499"/>
              </a:spcAft>
              <a:buClr>
                <a:srgbClr val="ffffff"/>
              </a:buClr>
              <a:buSzPct val="7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Business process improvement expertise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0000"/>
              </a:lnSpc>
              <a:spcBef>
                <a:spcPts val="499"/>
              </a:spcBef>
              <a:spcAft>
                <a:spcPts val="499"/>
              </a:spcAft>
              <a:buClr>
                <a:srgbClr val="ffffff"/>
              </a:buClr>
              <a:buSzPct val="7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Systems replacement/implementation expertise, creating significant increases in client transaction volumes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20000"/>
              </a:lnSpc>
              <a:spcBef>
                <a:spcPts val="499"/>
              </a:spcBef>
              <a:spcAft>
                <a:spcPts val="499"/>
              </a:spcAft>
              <a:buClr>
                <a:srgbClr val="fffff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Unique value proposition, including trademarked ‘Solution Sets’ and ‘Express’ workshops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20000"/>
              </a:lnSpc>
              <a:spcBef>
                <a:spcPts val="499"/>
              </a:spcBef>
              <a:spcAft>
                <a:spcPts val="499"/>
              </a:spcAft>
              <a:buClr>
                <a:srgbClr val="fffff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zoom dir="out"/>
    <p:sndAc>
      <p:stSnd>
        <p:snd r:embed="rId1" name="PROJCTOR.WAV"/>
      </p:stSnd>
    </p:sndAc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76320" y="151920"/>
            <a:ext cx="5486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Project Team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0" y="1371600"/>
            <a:ext cx="9144000" cy="5486400"/>
          </a:xfrm>
          <a:prstGeom prst="rect">
            <a:avLst/>
          </a:prstGeom>
          <a:gradFill rotWithShape="0">
            <a:gsLst>
              <a:gs pos="0">
                <a:srgbClr val="142c73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89080" indent="-28908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2533680" y="2114640"/>
            <a:ext cx="1295280" cy="0"/>
          </a:xfrm>
          <a:prstGeom prst="line">
            <a:avLst/>
          </a:prstGeom>
          <a:ln w="158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5581800" y="2266920"/>
            <a:ext cx="1143000" cy="0"/>
          </a:xfrm>
          <a:prstGeom prst="line">
            <a:avLst/>
          </a:prstGeom>
          <a:ln w="158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 flipH="1">
            <a:off x="5581440" y="5086440"/>
            <a:ext cx="1143000" cy="0"/>
          </a:xfrm>
          <a:prstGeom prst="line">
            <a:avLst/>
          </a:prstGeom>
          <a:ln w="158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5581440" y="3333600"/>
            <a:ext cx="1143000" cy="1524240"/>
          </a:xfrm>
          <a:prstGeom prst="line">
            <a:avLst/>
          </a:prstGeom>
          <a:ln w="158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4667400" y="3180960"/>
            <a:ext cx="0" cy="609480"/>
          </a:xfrm>
          <a:prstGeom prst="line">
            <a:avLst/>
          </a:prstGeom>
          <a:ln w="158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558720" y="1581120"/>
            <a:ext cx="1974960" cy="1828800"/>
          </a:xfrm>
          <a:prstGeom prst="rect">
            <a:avLst/>
          </a:pr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Steering Committee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Joe Gold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Marcelo Parra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Mike Jordan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Paul Freeman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Craig Hawes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Steve Whitaker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Sets overall priorities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Approves strategic direction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Approves funding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6724800" y="1581120"/>
            <a:ext cx="2089080" cy="1752480"/>
          </a:xfrm>
          <a:prstGeom prst="rect">
            <a:avLst/>
          </a:pr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Managers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James Stephen (Business)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Bob Campbell (IT)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Kiran Patel (CGEY)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ff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management of project resources (direct and in sourced)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 notification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Status reporting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Communication with and direction of project team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6724800" y="4019400"/>
            <a:ext cx="1752480" cy="2362320"/>
          </a:xfrm>
          <a:prstGeom prst="rect">
            <a:avLst/>
          </a:pr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Teams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Risk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Traffic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Settlements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Documentation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Accounts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Fin Ops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RAC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Credit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specialist input to project (knowledge and resource where required)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4514040" y="2266920"/>
            <a:ext cx="4496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3828960" y="1581120"/>
            <a:ext cx="1752840" cy="1600200"/>
          </a:xfrm>
          <a:prstGeom prst="rect">
            <a:avLst/>
          </a:pr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Director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Paul Freeman (Business)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Ensure steering committee directives are communicated and implemented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Oversees direction and progress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 resolution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3435480" y="3778200"/>
            <a:ext cx="2146320" cy="1905120"/>
          </a:xfrm>
          <a:prstGeom prst="rect">
            <a:avLst/>
          </a:pr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Coordinator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Steve Whitaker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Manages overall programme plan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Manages communication between teams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Organises and chairs Project Steering Committee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Organises and chairs Project review meeting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Manages and prepares issue 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4342320" y="3422520"/>
            <a:ext cx="703800" cy="305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status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2838600" y="1962000"/>
            <a:ext cx="596880" cy="305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direction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5886360" y="2190600"/>
            <a:ext cx="471600" cy="15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7562880" y="3333600"/>
            <a:ext cx="0" cy="685800"/>
          </a:xfrm>
          <a:prstGeom prst="line">
            <a:avLst/>
          </a:prstGeom>
          <a:ln w="158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7182000" y="3486240"/>
            <a:ext cx="685800" cy="305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Manages liaison with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2533680" y="2571840"/>
            <a:ext cx="1295280" cy="0"/>
          </a:xfrm>
          <a:prstGeom prst="line">
            <a:avLst/>
          </a:prstGeom>
          <a:ln w="15840">
            <a:solidFill>
              <a:srgbClr val="ffff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2685960" y="2419200"/>
            <a:ext cx="596880" cy="305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reports status to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558720" y="4019400"/>
            <a:ext cx="2203560" cy="1143000"/>
          </a:xfrm>
          <a:prstGeom prst="rect">
            <a:avLst/>
          </a:prstGeom>
          <a:solidFill>
            <a:srgbClr val="eaeaea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Status Meeting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Monthly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Members of the Steering Committee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coordinator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558720" y="5238720"/>
            <a:ext cx="2203560" cy="1219320"/>
          </a:xfrm>
          <a:prstGeom prst="rect">
            <a:avLst/>
          </a:prstGeom>
          <a:solidFill>
            <a:srgbClr val="eaeaea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Review meeting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Weekly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Managers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Coordinator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Members of project teams as required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5810400" y="4552920"/>
            <a:ext cx="596880" cy="458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status reports 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 flipH="1" flipV="1">
            <a:off x="3295440" y="2571840"/>
            <a:ext cx="533160" cy="121896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3470400" y="6058080"/>
            <a:ext cx="2092320" cy="647640"/>
          </a:xfrm>
          <a:prstGeom prst="rect">
            <a:avLst/>
          </a:prstGeom>
          <a:solidFill>
            <a:srgbClr val="eaeaea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Administrator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Lauren Christie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3600" indent="-93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 flipV="1">
            <a:off x="4680000" y="5644800"/>
            <a:ext cx="0" cy="412920"/>
          </a:xfrm>
          <a:prstGeom prst="line">
            <a:avLst/>
          </a:prstGeom>
          <a:ln w="158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zoom dir="out"/>
    <p:sndAc>
      <p:stSnd>
        <p:snd r:embed="rId1" name="PROJCTOR.WAV"/>
      </p:stSnd>
    </p:sndAc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0" y="151920"/>
            <a:ext cx="5486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Permanent Team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216000" y="1846440"/>
            <a:ext cx="4140000" cy="3898800"/>
          </a:xfrm>
          <a:prstGeom prst="rect">
            <a:avLst/>
          </a:prstGeom>
          <a:gradFill rotWithShape="0">
            <a:gsLst>
              <a:gs pos="0">
                <a:srgbClr val="142c73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 algn="ctr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0000"/>
                </a:solidFill>
                <a:effectLst/>
                <a:uFillTx/>
                <a:latin typeface="Arial Unicode MS"/>
              </a:rPr>
              <a:t>Enron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marL="289080" indent="-289080" algn="ctr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Steve Whitaker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marL="289080" indent="-289080" algn="ctr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James Stephen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marL="289080" indent="-289080" algn="ctr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Howard Carter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marL="289080" indent="-289080" algn="ctr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Michael Pitt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marL="289080" indent="-289080" algn="ctr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Bob Campbell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marL="289080" indent="-289080" algn="ctr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Lauren Christie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marL="289080" indent="-289080" algn="ctr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Nigel Grace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  <a:p>
            <a:pPr marL="289080" indent="0" algn="ctr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Unicode MS"/>
            </a:endParaRPr>
          </a:p>
        </p:txBody>
      </p:sp>
      <p:sp>
        <p:nvSpPr>
          <p:cNvPr id="86" name=""/>
          <p:cNvSpPr/>
          <p:nvPr/>
        </p:nvSpPr>
        <p:spPr>
          <a:xfrm>
            <a:off x="4813200" y="1833480"/>
            <a:ext cx="4140360" cy="3911760"/>
          </a:xfrm>
          <a:prstGeom prst="rect">
            <a:avLst/>
          </a:prstGeom>
          <a:gradFill rotWithShape="0">
            <a:gsLst>
              <a:gs pos="0">
                <a:srgbClr val="142c73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89080" indent="-289080" algn="ctr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0000"/>
                </a:solidFill>
                <a:effectLst/>
                <a:uFillTx/>
                <a:latin typeface="Arial Unicode MS"/>
              </a:rPr>
              <a:t>CGEY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 algn="ctr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David Carlile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 algn="ctr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Kiran Patel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 algn="ctr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Joe McQuillan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 algn="ctr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Suki Moore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 algn="ctr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IT Process specialist (TBC)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 algn="ctr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Trading specialist (TBC)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 algn="ctr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zoom dir="out"/>
    <p:sndAc>
      <p:stSnd>
        <p:snd r:embed="rId1" name="PROJCTOR.WAV"/>
      </p:stSnd>
    </p:sndAc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2000-12-27T08:48:17Z</dcterms:created>
  <dc:creator>pashley</dc:creator>
  <dc:description/>
  <dc:language>en-US</dc:language>
  <cp:lastModifiedBy>lchristi</cp:lastModifiedBy>
  <cp:lastPrinted>2001-02-09T05:41:27Z</cp:lastPrinted>
  <dcterms:modified xsi:type="dcterms:W3CDTF">2001-04-27T06:52:26Z</dcterms:modified>
  <cp:revision>77</cp:revision>
  <dc:subject/>
  <dc:title>Enron Metals</dc:title>
</cp:coreProperties>
</file>