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embeddings/oleObject1.bin" ContentType="application/vnd.openxmlformats-officedocument.oleObject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7138988" cy="94249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800" strike="noStrike" u="none">
              <a:solidFill>
                <a:srgbClr val="0084ca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800" strike="noStrike" u="none">
              <a:solidFill>
                <a:srgbClr val="0084ca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37926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371240"/>
            <a:ext cx="37926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800" strike="noStrike" u="none">
              <a:solidFill>
                <a:srgbClr val="0084ca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800" strike="noStrike" u="none">
              <a:solidFill>
                <a:srgbClr val="0084ca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3712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2800" strike="noStrike" u="none">
              <a:solidFill>
                <a:srgbClr val="0084ca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3712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84ca"/>
              </a:buClr>
              <a:buSzPct val="6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84ca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4294080" y="6657840"/>
            <a:ext cx="50508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8224979-9F67-4849-BDB5-70B3C28ABB2D}" type="slidenum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" descr=""/>
          <p:cNvPicPr/>
          <p:nvPr/>
        </p:nvPicPr>
        <p:blipFill>
          <a:blip r:embed="rId2"/>
          <a:stretch/>
        </p:blipFill>
        <p:spPr>
          <a:xfrm>
            <a:off x="7826400" y="6313320"/>
            <a:ext cx="1206360" cy="4557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1371600" y="4781520"/>
            <a:ext cx="6400800" cy="83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8,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1920960" y="998640"/>
            <a:ext cx="5302080" cy="1823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"/>
          <p:cNvSpPr/>
          <p:nvPr/>
        </p:nvSpPr>
        <p:spPr>
          <a:xfrm>
            <a:off x="685800" y="31813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2002 Plan Review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Wessex Assumptions</a:t>
            </a:r>
            <a:endParaRPr b="1" i="1" lang="en-US" sz="2800" strike="noStrike" u="none">
              <a:solidFill>
                <a:srgbClr val="0084ca"/>
              </a:solidFill>
              <a:effectLst/>
              <a:uFillTx/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685800" y="1019160"/>
            <a:ext cx="7772400" cy="5176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Assumptions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operating standards and efficiency targets within top performance band of UK water companies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price increases other than inflation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6% reduction in core costs offset by new facility costs, taxes and pension expense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Opex and capex efficiencies of 10% to 20% better than regulatory expectations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Issues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Financing activity and recapitalization strategy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Disposal of unregulated businesses (MBR, Swiss Combi)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Start-up of new customer billing and engineering joint ventures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Pension funding and expense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"/>
          <p:cNvSpPr/>
          <p:nvPr/>
        </p:nvSpPr>
        <p:spPr>
          <a:xfrm>
            <a:off x="538200" y="3917880"/>
            <a:ext cx="8021520" cy="354240"/>
          </a:xfrm>
          <a:prstGeom prst="rect">
            <a:avLst/>
          </a:prstGeom>
          <a:solidFill>
            <a:srgbClr val="eaea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538200" y="2651040"/>
            <a:ext cx="8021520" cy="959040"/>
          </a:xfrm>
          <a:prstGeom prst="rect">
            <a:avLst/>
          </a:prstGeom>
          <a:solidFill>
            <a:srgbClr val="eaea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538200" y="5430960"/>
            <a:ext cx="8021520" cy="507960"/>
          </a:xfrm>
          <a:prstGeom prst="rect">
            <a:avLst/>
          </a:prstGeom>
          <a:solidFill>
            <a:srgbClr val="eaea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38200" y="4581360"/>
            <a:ext cx="8021520" cy="506520"/>
          </a:xfrm>
          <a:prstGeom prst="rect">
            <a:avLst/>
          </a:prstGeom>
          <a:solidFill>
            <a:srgbClr val="eaea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38200" y="1781280"/>
            <a:ext cx="8021520" cy="341280"/>
          </a:xfrm>
          <a:prstGeom prst="rect">
            <a:avLst/>
          </a:prstGeom>
          <a:solidFill>
            <a:srgbClr val="eaea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38200" y="1162080"/>
            <a:ext cx="8021520" cy="341280"/>
          </a:xfrm>
          <a:prstGeom prst="rect">
            <a:avLst/>
          </a:prstGeom>
          <a:solidFill>
            <a:srgbClr val="eaea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68256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Buenos Aires</a:t>
            </a:r>
            <a:br>
              <a:rPr sz="2800"/>
            </a:br>
            <a:r>
              <a:rPr b="1" lang="en-US" sz="24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History and Current Status</a:t>
            </a:r>
            <a:endParaRPr b="1" i="1" lang="en-US" sz="2400" strike="noStrike" u="none">
              <a:solidFill>
                <a:srgbClr val="0084ca"/>
              </a:solidFill>
              <a:effectLst/>
              <a:uFillTx/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659880" y="1182600"/>
            <a:ext cx="793764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indent="0">
              <a:lnSpc>
                <a:spcPct val="90000"/>
              </a:lnSpc>
              <a:spcBef>
                <a:spcPts val="938"/>
              </a:spcBef>
              <a:buNone/>
              <a:tabLst>
                <a:tab algn="l" pos="0"/>
                <a:tab algn="l" pos="2170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 1, 1999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Azurix Pays $438.6 million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938"/>
              </a:spcBef>
              <a:buNone/>
              <a:tabLst>
                <a:tab algn="l" pos="0"/>
                <a:tab algn="l" pos="2170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 1999 – Oct 2001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Numerous breaches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938"/>
              </a:spcBef>
              <a:buNone/>
              <a:tabLst>
                <a:tab algn="l" pos="0"/>
                <a:tab algn="l" pos="2170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 2000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ABA notifies Governor of breaches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938"/>
              </a:spcBef>
              <a:buNone/>
              <a:tabLst>
                <a:tab algn="l" pos="0"/>
                <a:tab algn="l" pos="2170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2001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Azurix notifies Republic and Governor of BIT violation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•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Establishes 6-month negotiating period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938"/>
              </a:spcBef>
              <a:buNone/>
              <a:tabLst>
                <a:tab algn="l" pos="0"/>
                <a:tab algn="l" pos="2170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 2001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ABA signs MOU to establish priority of work program for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projects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• 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 refuses to recognize this as relieving ABA of its 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obligations under contract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938"/>
              </a:spcBef>
              <a:buNone/>
              <a:tabLst>
                <a:tab algn="l" pos="0"/>
                <a:tab algn="l" pos="2170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Feb-Jul 2001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Attempts to negotiate cures for government breaches fail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938"/>
              </a:spcBef>
              <a:buNone/>
              <a:tabLst>
                <a:tab algn="l" pos="0"/>
                <a:tab algn="l" pos="2170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 18, 2001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ABA establishes 45-day cure period under concession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938"/>
              </a:spcBef>
              <a:buNone/>
              <a:tabLst>
                <a:tab algn="l" pos="0"/>
                <a:tab algn="l" pos="2170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 29, 2001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Province replies claiming Azurix is in breach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938"/>
              </a:spcBef>
              <a:buNone/>
              <a:tabLst>
                <a:tab algn="l" pos="0"/>
                <a:tab algn="l" pos="2170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 5, 2001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ABA sends notice of termination and states that the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concession will be transferred by January 2, 2002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938"/>
              </a:spcBef>
              <a:buNone/>
              <a:tabLst>
                <a:tab algn="l" pos="0"/>
                <a:tab algn="l" pos="2170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 22, 2001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BIT claim of $600 million registered and accepted by ICSID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938"/>
              </a:spcBef>
              <a:buNone/>
              <a:tabLst>
                <a:tab algn="l" pos="0"/>
                <a:tab algn="l" pos="2170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 6, 2001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Governor issues a decree invalidating our termination notice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compelling ABA to continue to perform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938"/>
              </a:spcBef>
              <a:buNone/>
              <a:tabLst>
                <a:tab algn="l" pos="0"/>
                <a:tab algn="l" pos="2170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6, 2001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ABA board meeting</a:t>
            </a:r>
            <a:endParaRPr b="1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Buenos Aires</a:t>
            </a:r>
            <a:br>
              <a:rPr sz="2800"/>
            </a:br>
            <a:r>
              <a:rPr b="1" lang="en-US" sz="24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Actions to Extricate Azurix</a:t>
            </a:r>
            <a:endParaRPr b="1" i="1" lang="en-US" sz="2400" strike="noStrike" u="none">
              <a:solidFill>
                <a:srgbClr val="0084ca"/>
              </a:solidFill>
              <a:effectLst/>
              <a:uFillTx/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466560" y="1249200"/>
            <a:ext cx="816768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233280" indent="-233280">
              <a:spcBef>
                <a:spcPts val="201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Attempting to facilitate an O&amp;M contract between the government and an Argentine company (consisting of the ABA management team, the union and a private enterprise) to facilitate transfer of operations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spcBef>
                <a:spcPts val="201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Meetings with an Argentine group that has expressed an interest in buying ABA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3240" indent="-285480">
              <a:spcBef>
                <a:spcPts val="201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probability that an acceptable price can be agreed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spcBef>
                <a:spcPts val="201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negotiations are not successful, analyze potential bankruptcy in early December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3240" indent="-285480">
              <a:spcBef>
                <a:spcPts val="201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 million loaned from Azurix to ABA on Oct 19 will meet cash requirements through end of November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spcBef>
                <a:spcPts val="201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 with bankruptcy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3240" indent="-285480">
              <a:spcBef>
                <a:spcPts val="201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Jurisdiction - Federal court versus Provincial court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3240" indent="-285480">
              <a:spcBef>
                <a:spcPts val="201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travel restrictions and liability issues for ABA directors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3240" indent="-285480">
              <a:spcBef>
                <a:spcPts val="201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of Government drawing on $20 million performance bond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3240" indent="-285480">
              <a:spcBef>
                <a:spcPts val="201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Creditors may argue procedure should include other Azurix Argentine assets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3240" indent="-285480">
              <a:spcBef>
                <a:spcPts val="201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bankruptcy judge fails to act, ABA may be forced to surrender asset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spcBef>
                <a:spcPts val="201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 issues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3240" indent="-285480">
              <a:spcBef>
                <a:spcPts val="201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Andersen has not confirmed that termination won’t require write-off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3240" indent="-285480">
              <a:spcBef>
                <a:spcPts val="201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accounting losses for performance bond and receivables deterioration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3240" indent="-285480">
              <a:spcBef>
                <a:spcPts val="201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operations are not transferred, ABA may continue to book operating losses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3240" indent="-285480"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"/>
          <p:cNvSpPr/>
          <p:nvPr/>
        </p:nvSpPr>
        <p:spPr>
          <a:xfrm>
            <a:off x="5091120" y="2141640"/>
            <a:ext cx="1461960" cy="496800"/>
          </a:xfrm>
          <a:prstGeom prst="bevel">
            <a:avLst>
              <a:gd name="adj" fmla="val 5431"/>
            </a:avLst>
          </a:prstGeom>
          <a:solidFill>
            <a:srgbClr val="0084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2002 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559560" y="2141640"/>
            <a:ext cx="1658880" cy="496800"/>
          </a:xfrm>
          <a:prstGeom prst="bevel">
            <a:avLst>
              <a:gd name="adj" fmla="val 5431"/>
            </a:avLst>
          </a:prstGeom>
          <a:solidFill>
            <a:srgbClr val="0084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Decrease 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Collections Rate</a:t>
            </a:r>
            <a:r>
              <a:rPr b="1" lang="en-US" sz="14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456000" y="1854360"/>
            <a:ext cx="1274760" cy="784080"/>
          </a:xfrm>
          <a:prstGeom prst="bevel">
            <a:avLst>
              <a:gd name="adj" fmla="val 5431"/>
            </a:avLst>
          </a:prstGeom>
          <a:solidFill>
            <a:srgbClr val="0084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Surrender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Asset</a:t>
            </a:r>
            <a:r>
              <a:rPr b="1" lang="en-US" sz="14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Buenos Aires</a:t>
            </a:r>
            <a:br>
              <a:rPr sz="2800"/>
            </a:br>
            <a:r>
              <a:rPr b="1" lang="en-US" sz="24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Risks and Opportunities</a:t>
            </a:r>
            <a:br>
              <a:rPr sz="2400"/>
            </a:br>
            <a:r>
              <a:rPr b="1" lang="en-US" sz="16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(in millions)</a:t>
            </a:r>
            <a:endParaRPr b="1" i="1" lang="en-US" sz="1600" strike="noStrike" u="none">
              <a:solidFill>
                <a:srgbClr val="0084ca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922320" y="2739960"/>
            <a:ext cx="7445520" cy="31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233280"/>
                <a:tab algn="dec" pos="3311640"/>
                <a:tab algn="dec" pos="4917960"/>
                <a:tab algn="dec" pos="645624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Revenues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$  7.4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$  87.6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$  87.6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233280"/>
                <a:tab algn="dec" pos="3311640"/>
                <a:tab algn="dec" pos="4917960"/>
                <a:tab algn="dec" pos="645624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Operating Costs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15.9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68.3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68.3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233280"/>
                <a:tab algn="dec" pos="3311640"/>
                <a:tab algn="dec" pos="4917960"/>
                <a:tab algn="dec" pos="645624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Bad Debt Expense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0.2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29.6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57.2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233280"/>
                <a:tab algn="dec" pos="3311640"/>
                <a:tab algn="dec" pos="4917960"/>
                <a:tab algn="dec" pos="645624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EBITDA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(8.7)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(10.3)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(37.9)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233280"/>
                <a:tab algn="dec" pos="3311640"/>
                <a:tab algn="dec" pos="4917960"/>
                <a:tab algn="dec" pos="645624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Non-Recurring Items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233280"/>
                <a:tab algn="dec" pos="3311640"/>
                <a:tab algn="dec" pos="4917960"/>
                <a:tab algn="dec" pos="645624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A/R Impairment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0.0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0.0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(30.0)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233280"/>
                <a:tab algn="dec" pos="3311640"/>
                <a:tab algn="dec" pos="4917960"/>
                <a:tab algn="dec" pos="645624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PPE Impairment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0.0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0.0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(100.0)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233280"/>
                <a:tab algn="dec" pos="3311640"/>
                <a:tab algn="dec" pos="4917960"/>
                <a:tab algn="dec" pos="645624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Performance Bond Called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0.0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0.0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(20.0)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233280"/>
                <a:tab algn="dec" pos="3311640"/>
                <a:tab algn="dec" pos="4917960"/>
                <a:tab algn="dec" pos="645624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Net Income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(9.1)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(15.3)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(193.0)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88"/>
              </a:spcBef>
              <a:tabLst>
                <a:tab algn="l" pos="0"/>
                <a:tab algn="l" pos="233280"/>
                <a:tab algn="dec" pos="3311640"/>
                <a:tab algn="dec" pos="4917960"/>
                <a:tab algn="dec" pos="645624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Funding from Corporate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9.1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17.8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63.7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922320" y="5978520"/>
            <a:ext cx="55767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66680" indent="-166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1</a:t>
            </a: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Assumes ABA surrenders asset in January and maintains G&amp;A to pursue arbitration claim.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6680" indent="-166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2</a:t>
            </a: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Assumes bad debt expense of 65%.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091120" y="1841400"/>
            <a:ext cx="3125880" cy="298440"/>
          </a:xfrm>
          <a:prstGeom prst="bevel">
            <a:avLst>
              <a:gd name="adj" fmla="val 5431"/>
            </a:avLst>
          </a:prstGeom>
          <a:solidFill>
            <a:srgbClr val="0084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ABA Continues to Operate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456000" y="1446120"/>
            <a:ext cx="1274760" cy="320760"/>
          </a:xfrm>
          <a:prstGeom prst="bevel">
            <a:avLst>
              <a:gd name="adj" fmla="val 5431"/>
            </a:avLst>
          </a:prstGeom>
          <a:solidFill>
            <a:srgbClr val="54b7c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Case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091120" y="1446120"/>
            <a:ext cx="1461960" cy="320760"/>
          </a:xfrm>
          <a:prstGeom prst="bevel">
            <a:avLst>
              <a:gd name="adj" fmla="val 5431"/>
            </a:avLst>
          </a:prstGeom>
          <a:solidFill>
            <a:srgbClr val="54b7c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556320" y="1446120"/>
            <a:ext cx="1660680" cy="320760"/>
          </a:xfrm>
          <a:prstGeom prst="bevel">
            <a:avLst>
              <a:gd name="adj" fmla="val 5431"/>
            </a:avLst>
          </a:prstGeom>
          <a:solidFill>
            <a:srgbClr val="54b7c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Worst Case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62040" y="66780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2002 Azurix Plan Review</a:t>
            </a:r>
            <a:br>
              <a:rPr sz="2800"/>
            </a:br>
            <a:r>
              <a:rPr b="1" i="1" lang="en-US" sz="28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Table of Contents</a:t>
            </a:r>
            <a:endParaRPr b="1" i="1" lang="en-US" sz="2800" strike="noStrike" u="none">
              <a:solidFill>
                <a:srgbClr val="0084ca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1612800" y="3164040"/>
            <a:ext cx="6034320" cy="2304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750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Introduction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750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Consolidated Azurix Budget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750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Company Highlights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7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1860480" y="1879560"/>
            <a:ext cx="54896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John Garrison – Chief Executive Officer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Michael Anderson – Chief Financial Officer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112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Azurix Objectives for 2002</a:t>
            </a:r>
            <a:endParaRPr b="1" i="1" lang="en-US" sz="2800" strike="noStrike" u="none">
              <a:solidFill>
                <a:srgbClr val="0084ca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937800" y="1015560"/>
            <a:ext cx="7255080" cy="496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233280" indent="-233280">
              <a:lnSpc>
                <a:spcPct val="90000"/>
              </a:lnSpc>
              <a:spcBef>
                <a:spcPts val="451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asset divestiture program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7800" indent="-230040">
              <a:lnSpc>
                <a:spcPct val="90000"/>
              </a:lnSpc>
              <a:spcBef>
                <a:spcPts val="451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Finalize negotiations for Mexico, Brazil, Mendoza and Madera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7800" indent="-230040">
              <a:lnSpc>
                <a:spcPct val="90000"/>
              </a:lnSpc>
              <a:spcBef>
                <a:spcPts val="451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 transaction for North America (November 7)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7800" indent="-230040">
              <a:lnSpc>
                <a:spcPct val="90000"/>
              </a:lnSpc>
              <a:spcBef>
                <a:spcPts val="451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 controlled shutdown of Lurgi Bamag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780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lnSpc>
                <a:spcPct val="90000"/>
              </a:lnSpc>
              <a:spcBef>
                <a:spcPts val="451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Minimize Buenos Aires exposure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7800" indent="-230040">
              <a:lnSpc>
                <a:spcPct val="90000"/>
              </a:lnSpc>
              <a:spcBef>
                <a:spcPts val="451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Turn over physical operations as soon as possible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7800" indent="-230040">
              <a:lnSpc>
                <a:spcPct val="90000"/>
              </a:lnSpc>
              <a:spcBef>
                <a:spcPts val="451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Wrap-up legal entity issues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7800" indent="-230040">
              <a:lnSpc>
                <a:spcPct val="90000"/>
              </a:lnSpc>
              <a:spcBef>
                <a:spcPts val="451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Aggressively pursue international arbitration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780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lnSpc>
                <a:spcPct val="90000"/>
              </a:lnSpc>
              <a:spcBef>
                <a:spcPts val="451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Maximize return on Wessex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7800" indent="-230040">
              <a:lnSpc>
                <a:spcPct val="90000"/>
              </a:lnSpc>
              <a:spcBef>
                <a:spcPts val="451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 industry leading efficiency and standards for operating expenses, capital and financing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7800" indent="-230040">
              <a:lnSpc>
                <a:spcPct val="90000"/>
              </a:lnSpc>
              <a:spcBef>
                <a:spcPts val="451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financial leverage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780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lnSpc>
                <a:spcPct val="90000"/>
              </a:lnSpc>
              <a:spcBef>
                <a:spcPts val="451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 liquidity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7800" indent="-230040">
              <a:lnSpc>
                <a:spcPct val="90000"/>
              </a:lnSpc>
              <a:spcBef>
                <a:spcPts val="451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Refinance AEL facility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7800" indent="-230040">
              <a:lnSpc>
                <a:spcPct val="90000"/>
              </a:lnSpc>
              <a:spcBef>
                <a:spcPts val="451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 solution for the Azurix Senior Notes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780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lnSpc>
                <a:spcPct val="90000"/>
              </a:lnSpc>
              <a:spcBef>
                <a:spcPts val="451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integration of Azurix G&amp;A into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Azurix 2002 Plan Review</a:t>
            </a:r>
            <a:br>
              <a:rPr sz="2800"/>
            </a:br>
            <a:r>
              <a:rPr b="1" lang="en-US" sz="24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Assumptions</a:t>
            </a:r>
            <a:endParaRPr b="1" i="1" lang="en-US" sz="2400" strike="noStrike" u="none">
              <a:solidFill>
                <a:srgbClr val="0084ca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440" y="1171440"/>
            <a:ext cx="380988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233280" indent="-2332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Divestitures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lnSpc>
                <a:spcPct val="90000"/>
              </a:lnSpc>
              <a:spcBef>
                <a:spcPts val="400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 America and Lurgi Invent (UK) are sold by end of 2001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lnSpc>
                <a:spcPct val="90000"/>
              </a:lnSpc>
              <a:spcBef>
                <a:spcPts val="400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other operating companies are owned throughout 2002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lnSpc>
                <a:spcPct val="90000"/>
              </a:lnSpc>
              <a:spcBef>
                <a:spcPts val="1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lnSpc>
                <a:spcPct val="90000"/>
              </a:lnSpc>
              <a:spcBef>
                <a:spcPts val="400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AEL is refinanced in March 2002 at proposed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£350 million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lnSpc>
                <a:spcPct val="90000"/>
              </a:lnSpc>
              <a:spcBef>
                <a:spcPts val="400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No Azurix Senior Notes are repurchased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lnSpc>
                <a:spcPct val="90000"/>
              </a:lnSpc>
              <a:spcBef>
                <a:spcPts val="400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Wessex capital raising activities proceed in normal course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0">
              <a:lnSpc>
                <a:spcPct val="90000"/>
              </a:lnSpc>
              <a:spcBef>
                <a:spcPts val="1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Accounting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lnSpc>
                <a:spcPct val="90000"/>
              </a:lnSpc>
              <a:spcBef>
                <a:spcPts val="400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$300 million impairment in 3Q 2001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lnSpc>
                <a:spcPct val="90000"/>
              </a:lnSpc>
              <a:spcBef>
                <a:spcPts val="400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No goodwill amortization in 2002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lnSpc>
                <a:spcPct val="90000"/>
              </a:lnSpc>
              <a:spcBef>
                <a:spcPts val="400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No further asset impairments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lnSpc>
                <a:spcPct val="90000"/>
              </a:lnSpc>
              <a:spcBef>
                <a:spcPts val="400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No further ABA write-downs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22360" indent="-174600">
              <a:lnSpc>
                <a:spcPct val="90000"/>
              </a:lnSpc>
              <a:spcBef>
                <a:spcPts val="349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(potential of $30 million in A/R, $100 million in PPE and $20 million bond)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47960" y="1171440"/>
            <a:ext cx="380988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3280" indent="-2332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Azurix corporate funding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spcBef>
                <a:spcPts val="400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$6.5 million in corporate overhead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spcBef>
                <a:spcPts val="400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$62 million in Azurix Senior Notes interest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spcBef>
                <a:spcPts val="400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Required fundings to operating companies: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6360" indent="-228600">
              <a:spcBef>
                <a:spcPts val="400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$18 million to Buenos Aires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6360" indent="-228600">
              <a:spcBef>
                <a:spcPts val="400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 million to Lurgi Bamag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6360" indent="-228600">
              <a:spcBef>
                <a:spcPts val="400"/>
              </a:spcBef>
              <a:buClr>
                <a:srgbClr val="0084ca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 million to Brazil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spcBef>
                <a:spcPts val="400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Funding for corporate needs from refinanced AEL facility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corporate funding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-233280">
              <a:spcBef>
                <a:spcPts val="400"/>
              </a:spcBef>
              <a:buClr>
                <a:srgbClr val="0084ca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funding from Enron in 2002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636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32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4307040" y="1116000"/>
            <a:ext cx="1274760" cy="496800"/>
          </a:xfrm>
          <a:prstGeom prst="bevel">
            <a:avLst>
              <a:gd name="adj" fmla="val 5431"/>
            </a:avLst>
          </a:prstGeom>
          <a:solidFill>
            <a:srgbClr val="0084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2001E</a:t>
            </a:r>
            <a:r>
              <a:rPr b="1" lang="en-US" sz="14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005520" y="1116000"/>
            <a:ext cx="1274760" cy="496800"/>
          </a:xfrm>
          <a:prstGeom prst="bevel">
            <a:avLst>
              <a:gd name="adj" fmla="val 5431"/>
            </a:avLst>
          </a:prstGeom>
          <a:solidFill>
            <a:srgbClr val="0084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Plan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1120" y="159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Azurix 2002 Plan Review</a:t>
            </a:r>
            <a:br>
              <a:rPr sz="2800"/>
            </a:br>
            <a:r>
              <a:rPr b="1" lang="en-US" sz="24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Annual Summary</a:t>
            </a:r>
            <a:br>
              <a:rPr sz="2400"/>
            </a:br>
            <a:r>
              <a:rPr b="1" lang="en-US" sz="16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(in millions)</a:t>
            </a:r>
            <a:endParaRPr b="1" i="1" lang="en-US" sz="1600" strike="noStrike" u="none">
              <a:solidFill>
                <a:srgbClr val="0084ca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1467000" y="1595520"/>
            <a:ext cx="6696000" cy="438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8"/>
              </a:spcBef>
              <a:tabLst>
                <a:tab algn="l" pos="0"/>
                <a:tab algn="dec" pos="2743200"/>
                <a:tab algn="dec" pos="3656160"/>
                <a:tab algn="dec" pos="531648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Wessex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245.4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$ 245.3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8"/>
              </a:spcBef>
              <a:tabLst>
                <a:tab algn="l" pos="0"/>
                <a:tab algn="dec" pos="2743200"/>
                <a:tab algn="dec" pos="3656160"/>
                <a:tab algn="dec" pos="531648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Concessions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(2.8)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8"/>
              </a:spcBef>
              <a:tabLst>
                <a:tab algn="l" pos="0"/>
                <a:tab algn="dec" pos="2743200"/>
                <a:tab algn="dec" pos="3656160"/>
                <a:tab algn="dec" pos="531648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13.5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8"/>
              </a:spcBef>
              <a:tabLst>
                <a:tab algn="l" pos="0"/>
                <a:tab algn="dec" pos="2743200"/>
                <a:tab algn="dec" pos="3656160"/>
                <a:tab algn="dec" pos="531648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(18.6)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(6.5)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8"/>
              </a:spcBef>
              <a:tabLst>
                <a:tab algn="l" pos="0"/>
                <a:tab algn="dec" pos="2743200"/>
                <a:tab algn="dec" pos="3656160"/>
                <a:tab algn="dec" pos="531648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EBITDA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243.4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249.2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1"/>
              </a:spcBef>
              <a:tabLst>
                <a:tab algn="l" pos="0"/>
                <a:tab algn="dec" pos="2743200"/>
                <a:tab algn="dec" pos="3656160"/>
                <a:tab algn="dec" pos="531648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8"/>
              </a:spcBef>
              <a:tabLst>
                <a:tab algn="l" pos="0"/>
                <a:tab algn="dec" pos="2743200"/>
                <a:tab algn="dec" pos="3656160"/>
                <a:tab algn="dec" pos="531648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Depreciation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96.4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98.3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8"/>
              </a:spcBef>
              <a:tabLst>
                <a:tab algn="l" pos="0"/>
                <a:tab algn="dec" pos="2743200"/>
                <a:tab algn="dec" pos="3656160"/>
                <a:tab algn="dec" pos="531648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Goodwill Amortization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29.9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8"/>
              </a:spcBef>
              <a:tabLst>
                <a:tab algn="l" pos="0"/>
                <a:tab algn="dec" pos="2743200"/>
                <a:tab algn="dec" pos="3656160"/>
                <a:tab algn="dec" pos="531648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117.1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150.9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8"/>
              </a:spcBef>
              <a:tabLst>
                <a:tab algn="l" pos="0"/>
                <a:tab algn="dec" pos="2743200"/>
                <a:tab algn="dec" pos="3656160"/>
                <a:tab algn="dec" pos="531648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8"/>
              </a:spcBef>
              <a:tabLst>
                <a:tab algn="l" pos="0"/>
                <a:tab algn="dec" pos="2743200"/>
                <a:tab algn="dec" pos="3656160"/>
                <a:tab algn="dec" pos="531648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 and Other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139.1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133.0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8"/>
              </a:spcBef>
              <a:tabLst>
                <a:tab algn="l" pos="0"/>
                <a:tab algn="dec" pos="2743200"/>
                <a:tab algn="dec" pos="3656160"/>
                <a:tab algn="dec" pos="531648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(22.0)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8"/>
              </a:spcBef>
              <a:tabLst>
                <a:tab algn="l" pos="0"/>
                <a:tab algn="dec" pos="2743200"/>
                <a:tab algn="dec" pos="3656160"/>
                <a:tab algn="dec" pos="531648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Taxes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9.8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13.3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8"/>
              </a:spcBef>
              <a:tabLst>
                <a:tab algn="l" pos="0"/>
                <a:tab algn="dec" pos="2743200"/>
                <a:tab algn="dec" pos="3656160"/>
                <a:tab algn="dec" pos="531648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Income (Loss)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(31.8)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4.6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8"/>
              </a:spcBef>
              <a:tabLst>
                <a:tab algn="l" pos="0"/>
                <a:tab algn="dec" pos="2743200"/>
                <a:tab algn="dec" pos="3656160"/>
                <a:tab algn="dec" pos="531648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8"/>
              </a:spcBef>
              <a:tabLst>
                <a:tab algn="l" pos="0"/>
                <a:tab algn="dec" pos="2743200"/>
                <a:tab algn="dec" pos="3656160"/>
                <a:tab algn="dec" pos="531648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Marlin Effects</a:t>
            </a:r>
            <a:r>
              <a:rPr b="0" lang="en-US" sz="14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(59.8)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(56.8)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8"/>
              </a:spcBef>
              <a:tabLst>
                <a:tab algn="l" pos="0"/>
                <a:tab algn="dec" pos="2743200"/>
                <a:tab algn="dec" pos="3656160"/>
                <a:tab algn="dec" pos="531648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Non-Recurring Items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(300.7)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8"/>
              </a:spcBef>
              <a:tabLst>
                <a:tab algn="l" pos="0"/>
                <a:tab algn="dec" pos="2743200"/>
                <a:tab algn="dec" pos="3656160"/>
                <a:tab algn="dec" pos="531648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Income to Enron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(392.3)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(52.2)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1"/>
              </a:spcBef>
              <a:tabLst>
                <a:tab algn="l" pos="0"/>
                <a:tab algn="dec" pos="2743200"/>
                <a:tab algn="dec" pos="3656160"/>
                <a:tab algn="dec" pos="531648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8"/>
              </a:spcBef>
              <a:tabLst>
                <a:tab algn="l" pos="0"/>
                <a:tab algn="dec" pos="2743200"/>
                <a:tab algn="dec" pos="3656160"/>
                <a:tab algn="dec" pos="531648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Expenditures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280.3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273.3</a:t>
            </a:r>
            <a:r>
              <a:rPr b="0" lang="en-US" sz="14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467000" y="6157800"/>
            <a:ext cx="45320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66680" indent="-166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third current estimate, updated for Marlin effects estimate.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6680" indent="-166680">
              <a:lnSpc>
                <a:spcPct val="100000"/>
              </a:lnSpc>
              <a:buClr>
                <a:srgbClr val="000000"/>
              </a:buClr>
              <a:buFont typeface="Arial"/>
              <a:buAutoNum type="arabicPlain" startAt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Marlin effects are updated estimates provided by Enron.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6680" indent="-166680">
              <a:lnSpc>
                <a:spcPct val="100000"/>
              </a:lnSpc>
              <a:buClr>
                <a:srgbClr val="000000"/>
              </a:buClr>
              <a:buFont typeface="Arial"/>
              <a:buAutoNum type="arabicPlain" startAt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$251.6 million of total is Wessex capital expenditures.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694400" y="2533680"/>
            <a:ext cx="747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694400" y="3300480"/>
            <a:ext cx="747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694400" y="4425840"/>
            <a:ext cx="747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359400" y="2533680"/>
            <a:ext cx="747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359400" y="3300480"/>
            <a:ext cx="747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359400" y="4425840"/>
            <a:ext cx="747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694400" y="5675400"/>
            <a:ext cx="747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" name=""/>
          <p:cNvGrpSpPr/>
          <p:nvPr/>
        </p:nvGrpSpPr>
        <p:grpSpPr>
          <a:xfrm>
            <a:off x="4694400" y="5946840"/>
            <a:ext cx="747720" cy="41040"/>
            <a:chOff x="4694400" y="5946840"/>
            <a:chExt cx="747720" cy="41040"/>
          </a:xfrm>
        </p:grpSpPr>
        <p:sp>
          <p:nvSpPr>
            <p:cNvPr id="36" name=""/>
            <p:cNvSpPr/>
            <p:nvPr/>
          </p:nvSpPr>
          <p:spPr>
            <a:xfrm>
              <a:off x="4694400" y="5946840"/>
              <a:ext cx="7477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4694400" y="5987880"/>
              <a:ext cx="7477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" name=""/>
          <p:cNvSpPr/>
          <p:nvPr/>
        </p:nvSpPr>
        <p:spPr>
          <a:xfrm>
            <a:off x="6359400" y="5662440"/>
            <a:ext cx="747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" name=""/>
          <p:cNvGrpSpPr/>
          <p:nvPr/>
        </p:nvGrpSpPr>
        <p:grpSpPr>
          <a:xfrm>
            <a:off x="6359400" y="5946840"/>
            <a:ext cx="747720" cy="41040"/>
            <a:chOff x="6359400" y="5946840"/>
            <a:chExt cx="747720" cy="41040"/>
          </a:xfrm>
        </p:grpSpPr>
        <p:sp>
          <p:nvSpPr>
            <p:cNvPr id="40" name=""/>
            <p:cNvSpPr/>
            <p:nvPr/>
          </p:nvSpPr>
          <p:spPr>
            <a:xfrm>
              <a:off x="6359400" y="5946840"/>
              <a:ext cx="7477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6359400" y="5987880"/>
              <a:ext cx="7477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" name=""/>
          <p:cNvGrpSpPr/>
          <p:nvPr/>
        </p:nvGrpSpPr>
        <p:grpSpPr>
          <a:xfrm>
            <a:off x="4694400" y="4740120"/>
            <a:ext cx="747720" cy="41400"/>
            <a:chOff x="4694400" y="4740120"/>
            <a:chExt cx="747720" cy="41400"/>
          </a:xfrm>
        </p:grpSpPr>
        <p:sp>
          <p:nvSpPr>
            <p:cNvPr id="43" name=""/>
            <p:cNvSpPr/>
            <p:nvPr/>
          </p:nvSpPr>
          <p:spPr>
            <a:xfrm>
              <a:off x="4694400" y="4740120"/>
              <a:ext cx="7477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4694400" y="4781520"/>
              <a:ext cx="7477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5" name=""/>
          <p:cNvGrpSpPr/>
          <p:nvPr/>
        </p:nvGrpSpPr>
        <p:grpSpPr>
          <a:xfrm>
            <a:off x="6359400" y="4740120"/>
            <a:ext cx="747720" cy="41400"/>
            <a:chOff x="6359400" y="4740120"/>
            <a:chExt cx="747720" cy="41400"/>
          </a:xfrm>
        </p:grpSpPr>
        <p:sp>
          <p:nvSpPr>
            <p:cNvPr id="46" name=""/>
            <p:cNvSpPr/>
            <p:nvPr/>
          </p:nvSpPr>
          <p:spPr>
            <a:xfrm>
              <a:off x="6359400" y="4740120"/>
              <a:ext cx="7477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6359400" y="4781520"/>
              <a:ext cx="7477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" name=""/>
          <p:cNvSpPr/>
          <p:nvPr/>
        </p:nvSpPr>
        <p:spPr>
          <a:xfrm>
            <a:off x="4694400" y="3981600"/>
            <a:ext cx="747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359400" y="3981600"/>
            <a:ext cx="747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5780160" y="1413000"/>
            <a:ext cx="2719440" cy="299880"/>
          </a:xfrm>
          <a:prstGeom prst="bevel">
            <a:avLst>
              <a:gd name="adj" fmla="val 5431"/>
            </a:avLst>
          </a:prstGeom>
          <a:solidFill>
            <a:srgbClr val="0084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780160" y="1704960"/>
            <a:ext cx="2719440" cy="303120"/>
          </a:xfrm>
          <a:prstGeom prst="bevel">
            <a:avLst>
              <a:gd name="adj" fmla="val 5431"/>
            </a:avLst>
          </a:prstGeom>
          <a:solidFill>
            <a:srgbClr val="0084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270160" y="1413000"/>
            <a:ext cx="1081080" cy="593640"/>
          </a:xfrm>
          <a:prstGeom prst="bevel">
            <a:avLst>
              <a:gd name="adj" fmla="val 2917"/>
            </a:avLst>
          </a:prstGeom>
          <a:solidFill>
            <a:srgbClr val="0084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Sale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Estimate</a:t>
            </a:r>
            <a:r>
              <a:rPr b="1" lang="en-US" sz="14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1120" y="217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Azurix 2002 Plan Review</a:t>
            </a:r>
            <a:br>
              <a:rPr sz="2800"/>
            </a:br>
            <a:r>
              <a:rPr b="1" lang="en-US" sz="24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Asset Divestiture Effects</a:t>
            </a:r>
            <a:br>
              <a:rPr sz="2400"/>
            </a:br>
            <a:r>
              <a:rPr b="1" lang="en-US" sz="16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(in millions)</a:t>
            </a:r>
            <a:endParaRPr b="1" i="1" lang="en-US" sz="1600" strike="noStrike" u="none">
              <a:solidFill>
                <a:srgbClr val="0084ca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843120" y="5199120"/>
            <a:ext cx="65214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69920" indent="-169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Includes both IASA and Cancun, assuming a package sale.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upon most current sale price estimates; includes both equity value and assumed debt.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Assumes proceeds reduce AEL debt at 4.75%  interest savings.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Assumes proceeds reduce Azurix Corp Senior Notes at par resulting in 10.5% interest savings.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852480" y="2155680"/>
            <a:ext cx="7746840" cy="239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168120"/>
                <a:tab algn="dec" pos="1938240"/>
                <a:tab algn="dec" pos="3200400"/>
                <a:tab algn="dec" pos="4397400"/>
                <a:tab algn="dec" pos="5715000"/>
                <a:tab algn="dec" pos="70880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Mexico</a:t>
            </a:r>
            <a:r>
              <a:rPr b="0" lang="en-US" sz="14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$ 147.0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$ 10.5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8.2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(4.4)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(0.4)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168120"/>
                <a:tab algn="dec" pos="1938240"/>
                <a:tab algn="dec" pos="3200400"/>
                <a:tab algn="dec" pos="4397400"/>
                <a:tab algn="dec" pos="5715000"/>
                <a:tab algn="dec" pos="70880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Mendoza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20.0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(1.7)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(1.0)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168120"/>
                <a:tab algn="dec" pos="1938240"/>
                <a:tab algn="dec" pos="3200400"/>
                <a:tab algn="dec" pos="4397400"/>
                <a:tab algn="dec" pos="5715000"/>
                <a:tab algn="dec" pos="70880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Brazil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19.0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(1.7)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(1.0)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168120"/>
                <a:tab algn="dec" pos="1938240"/>
                <a:tab algn="dec" pos="3200400"/>
                <a:tab algn="dec" pos="4397400"/>
                <a:tab algn="dec" pos="5715000"/>
                <a:tab algn="dec" pos="70880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Madera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12.7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0.4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168120"/>
                <a:tab algn="dec" pos="1938240"/>
                <a:tab algn="dec" pos="3200400"/>
                <a:tab algn="dec" pos="4397400"/>
                <a:tab algn="dec" pos="5715000"/>
                <a:tab algn="dec" pos="70880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$ 198.7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$ 10.5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$ 12.8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(7.4)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(1.5)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168120"/>
                <a:tab algn="dec" pos="1938240"/>
                <a:tab algn="dec" pos="3200400"/>
                <a:tab algn="dec" pos="4397400"/>
                <a:tab algn="dec" pos="5715000"/>
                <a:tab algn="dec" pos="708804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088320" y="1720800"/>
            <a:ext cx="74340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ctr" pos="1596960"/>
                <a:tab algn="ctr" pos="3086280"/>
                <a:tab algn="ctr" pos="3889440"/>
                <a:tab algn="l" pos="4105440"/>
                <a:tab algn="l" pos="4789440"/>
                <a:tab algn="l" pos="5473800"/>
                <a:tab algn="l" pos="6157800"/>
                <a:tab algn="l" pos="6842160"/>
                <a:tab algn="l" pos="7526160"/>
                <a:tab algn="l" pos="8210520"/>
                <a:tab algn="l" pos="8894880"/>
                <a:tab algn="l" pos="9578880"/>
                <a:tab algn="l" pos="10263240"/>
                <a:tab algn="l" pos="1094724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AEL</a:t>
            </a:r>
            <a:r>
              <a:rPr b="1" lang="en-US" sz="14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907240" y="1401840"/>
            <a:ext cx="2489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Full Year Net Income Effect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425720" y="1720800"/>
            <a:ext cx="7930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ctr" pos="1596960"/>
                <a:tab algn="ctr" pos="3086280"/>
                <a:tab algn="ctr" pos="3889440"/>
                <a:tab algn="l" pos="4105440"/>
                <a:tab algn="l" pos="4789440"/>
                <a:tab algn="l" pos="5473800"/>
                <a:tab algn="l" pos="6157800"/>
                <a:tab algn="l" pos="6842160"/>
                <a:tab algn="l" pos="7526160"/>
                <a:tab algn="l" pos="8210520"/>
                <a:tab algn="l" pos="8894880"/>
                <a:tab algn="l" pos="9578880"/>
                <a:tab algn="l" pos="10263240"/>
                <a:tab algn="l" pos="1094724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Bonds</a:t>
            </a:r>
            <a:r>
              <a:rPr b="1" lang="en-US" sz="14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826920" y="1413000"/>
            <a:ext cx="1357560" cy="593640"/>
          </a:xfrm>
          <a:prstGeom prst="bevel">
            <a:avLst>
              <a:gd name="adj" fmla="val 2917"/>
            </a:avLst>
          </a:prstGeom>
          <a:solidFill>
            <a:srgbClr val="0084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438360" y="1413000"/>
            <a:ext cx="1081080" cy="593640"/>
          </a:xfrm>
          <a:prstGeom prst="bevel">
            <a:avLst>
              <a:gd name="adj" fmla="val 2917"/>
            </a:avLst>
          </a:prstGeom>
          <a:solidFill>
            <a:srgbClr val="0084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Book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Gain/(Loss)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618080" y="1413000"/>
            <a:ext cx="1081080" cy="593640"/>
          </a:xfrm>
          <a:prstGeom prst="bevel">
            <a:avLst>
              <a:gd name="adj" fmla="val 2917"/>
            </a:avLst>
          </a:prstGeom>
          <a:solidFill>
            <a:srgbClr val="0084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2002P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Net Income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" name=""/>
          <p:cNvGrpSpPr/>
          <p:nvPr/>
        </p:nvGrpSpPr>
        <p:grpSpPr>
          <a:xfrm>
            <a:off x="2192400" y="3774960"/>
            <a:ext cx="892080" cy="374760"/>
            <a:chOff x="2192400" y="3774960"/>
            <a:chExt cx="892080" cy="374760"/>
          </a:xfrm>
        </p:grpSpPr>
        <p:sp>
          <p:nvSpPr>
            <p:cNvPr id="63" name=""/>
            <p:cNvSpPr/>
            <p:nvPr/>
          </p:nvSpPr>
          <p:spPr>
            <a:xfrm>
              <a:off x="2192400" y="3774960"/>
              <a:ext cx="8920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4" name=""/>
            <p:cNvGrpSpPr/>
            <p:nvPr/>
          </p:nvGrpSpPr>
          <p:grpSpPr>
            <a:xfrm>
              <a:off x="2192400" y="4116240"/>
              <a:ext cx="892080" cy="33480"/>
              <a:chOff x="2192400" y="4116240"/>
              <a:chExt cx="892080" cy="33480"/>
            </a:xfrm>
          </p:grpSpPr>
          <p:sp>
            <p:nvSpPr>
              <p:cNvPr id="65" name=""/>
              <p:cNvSpPr/>
              <p:nvPr/>
            </p:nvSpPr>
            <p:spPr>
              <a:xfrm>
                <a:off x="2192400" y="4116240"/>
                <a:ext cx="89208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2192400" y="4149720"/>
                <a:ext cx="89208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67" name=""/>
          <p:cNvGrpSpPr/>
          <p:nvPr/>
        </p:nvGrpSpPr>
        <p:grpSpPr>
          <a:xfrm>
            <a:off x="4782960" y="3774960"/>
            <a:ext cx="892080" cy="374760"/>
            <a:chOff x="4782960" y="3774960"/>
            <a:chExt cx="892080" cy="374760"/>
          </a:xfrm>
        </p:grpSpPr>
        <p:sp>
          <p:nvSpPr>
            <p:cNvPr id="68" name=""/>
            <p:cNvSpPr/>
            <p:nvPr/>
          </p:nvSpPr>
          <p:spPr>
            <a:xfrm>
              <a:off x="4782960" y="3774960"/>
              <a:ext cx="8920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9" name=""/>
            <p:cNvGrpSpPr/>
            <p:nvPr/>
          </p:nvGrpSpPr>
          <p:grpSpPr>
            <a:xfrm>
              <a:off x="4782960" y="4116240"/>
              <a:ext cx="892080" cy="33480"/>
              <a:chOff x="4782960" y="4116240"/>
              <a:chExt cx="892080" cy="33480"/>
            </a:xfrm>
          </p:grpSpPr>
          <p:sp>
            <p:nvSpPr>
              <p:cNvPr id="70" name=""/>
              <p:cNvSpPr/>
              <p:nvPr/>
            </p:nvSpPr>
            <p:spPr>
              <a:xfrm>
                <a:off x="4782960" y="4116240"/>
                <a:ext cx="89208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4782960" y="4149720"/>
                <a:ext cx="89208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72" name=""/>
          <p:cNvGrpSpPr/>
          <p:nvPr/>
        </p:nvGrpSpPr>
        <p:grpSpPr>
          <a:xfrm>
            <a:off x="6078600" y="3774960"/>
            <a:ext cx="892080" cy="374760"/>
            <a:chOff x="6078600" y="3774960"/>
            <a:chExt cx="892080" cy="374760"/>
          </a:xfrm>
        </p:grpSpPr>
        <p:sp>
          <p:nvSpPr>
            <p:cNvPr id="73" name=""/>
            <p:cNvSpPr/>
            <p:nvPr/>
          </p:nvSpPr>
          <p:spPr>
            <a:xfrm>
              <a:off x="6078600" y="3774960"/>
              <a:ext cx="8920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4" name=""/>
            <p:cNvGrpSpPr/>
            <p:nvPr/>
          </p:nvGrpSpPr>
          <p:grpSpPr>
            <a:xfrm>
              <a:off x="6078600" y="4116240"/>
              <a:ext cx="892080" cy="33480"/>
              <a:chOff x="6078600" y="4116240"/>
              <a:chExt cx="892080" cy="33480"/>
            </a:xfrm>
          </p:grpSpPr>
          <p:sp>
            <p:nvSpPr>
              <p:cNvPr id="75" name=""/>
              <p:cNvSpPr/>
              <p:nvPr/>
            </p:nvSpPr>
            <p:spPr>
              <a:xfrm>
                <a:off x="6078600" y="4116240"/>
                <a:ext cx="89208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6078600" y="4149720"/>
                <a:ext cx="89208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77" name=""/>
          <p:cNvGrpSpPr/>
          <p:nvPr/>
        </p:nvGrpSpPr>
        <p:grpSpPr>
          <a:xfrm>
            <a:off x="7375680" y="3774960"/>
            <a:ext cx="892080" cy="374760"/>
            <a:chOff x="7375680" y="3774960"/>
            <a:chExt cx="892080" cy="374760"/>
          </a:xfrm>
        </p:grpSpPr>
        <p:sp>
          <p:nvSpPr>
            <p:cNvPr id="78" name=""/>
            <p:cNvSpPr/>
            <p:nvPr/>
          </p:nvSpPr>
          <p:spPr>
            <a:xfrm>
              <a:off x="7375680" y="3774960"/>
              <a:ext cx="8920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9" name=""/>
            <p:cNvGrpSpPr/>
            <p:nvPr/>
          </p:nvGrpSpPr>
          <p:grpSpPr>
            <a:xfrm>
              <a:off x="7375680" y="4116240"/>
              <a:ext cx="892080" cy="33480"/>
              <a:chOff x="7375680" y="4116240"/>
              <a:chExt cx="892080" cy="33480"/>
            </a:xfrm>
          </p:grpSpPr>
          <p:sp>
            <p:nvSpPr>
              <p:cNvPr id="80" name=""/>
              <p:cNvSpPr/>
              <p:nvPr/>
            </p:nvSpPr>
            <p:spPr>
              <a:xfrm>
                <a:off x="7375680" y="4116240"/>
                <a:ext cx="89208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7375680" y="4149720"/>
                <a:ext cx="89208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82" name=""/>
          <p:cNvGrpSpPr/>
          <p:nvPr/>
        </p:nvGrpSpPr>
        <p:grpSpPr>
          <a:xfrm>
            <a:off x="3487680" y="3774960"/>
            <a:ext cx="892080" cy="374760"/>
            <a:chOff x="3487680" y="3774960"/>
            <a:chExt cx="892080" cy="374760"/>
          </a:xfrm>
        </p:grpSpPr>
        <p:sp>
          <p:nvSpPr>
            <p:cNvPr id="83" name=""/>
            <p:cNvSpPr/>
            <p:nvPr/>
          </p:nvSpPr>
          <p:spPr>
            <a:xfrm>
              <a:off x="3487680" y="3774960"/>
              <a:ext cx="8920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4" name=""/>
            <p:cNvGrpSpPr/>
            <p:nvPr/>
          </p:nvGrpSpPr>
          <p:grpSpPr>
            <a:xfrm>
              <a:off x="3487680" y="4116240"/>
              <a:ext cx="892080" cy="33480"/>
              <a:chOff x="3487680" y="4116240"/>
              <a:chExt cx="892080" cy="33480"/>
            </a:xfrm>
          </p:grpSpPr>
          <p:sp>
            <p:nvSpPr>
              <p:cNvPr id="85" name=""/>
              <p:cNvSpPr/>
              <p:nvPr/>
            </p:nvSpPr>
            <p:spPr>
              <a:xfrm>
                <a:off x="3487680" y="4116240"/>
                <a:ext cx="89208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" name=""/>
              <p:cNvSpPr/>
              <p:nvPr/>
            </p:nvSpPr>
            <p:spPr>
              <a:xfrm>
                <a:off x="3487680" y="4149720"/>
                <a:ext cx="89208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87" name=""/>
          <p:cNvSpPr/>
          <p:nvPr/>
        </p:nvSpPr>
        <p:spPr>
          <a:xfrm>
            <a:off x="843120" y="4489560"/>
            <a:ext cx="6175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All above assets reflect 3Q impairment and are forecasted for 1Q 2002 closings.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"/>
          <p:cNvSpPr/>
          <p:nvPr/>
        </p:nvSpPr>
        <p:spPr>
          <a:xfrm>
            <a:off x="5091120" y="1474920"/>
            <a:ext cx="1274760" cy="496800"/>
          </a:xfrm>
          <a:prstGeom prst="bevel">
            <a:avLst>
              <a:gd name="adj" fmla="val 5431"/>
            </a:avLst>
          </a:prstGeom>
          <a:solidFill>
            <a:srgbClr val="0084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 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713640" y="1474920"/>
            <a:ext cx="1274760" cy="496800"/>
          </a:xfrm>
          <a:prstGeom prst="bevel">
            <a:avLst>
              <a:gd name="adj" fmla="val 5431"/>
            </a:avLst>
          </a:prstGeom>
          <a:solidFill>
            <a:srgbClr val="0084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2002 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456000" y="1474920"/>
            <a:ext cx="1274760" cy="496800"/>
          </a:xfrm>
          <a:prstGeom prst="bevel">
            <a:avLst>
              <a:gd name="adj" fmla="val 5431"/>
            </a:avLst>
          </a:prstGeom>
          <a:solidFill>
            <a:srgbClr val="0084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 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112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Azurix 2002 Plan Review</a:t>
            </a:r>
            <a:br>
              <a:rPr sz="2800"/>
            </a:br>
            <a:r>
              <a:rPr b="1" i="1" lang="en-US" sz="24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Corporate G&amp;A</a:t>
            </a:r>
            <a:br>
              <a:rPr sz="2400"/>
            </a:br>
            <a:r>
              <a:rPr b="1" i="1" lang="en-US" sz="16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(in millions)</a:t>
            </a:r>
            <a:endParaRPr b="1" i="1" lang="en-US" sz="1600" strike="noStrike" u="none">
              <a:solidFill>
                <a:srgbClr val="0084ca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922320" y="2073240"/>
            <a:ext cx="7445520" cy="266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453960"/>
                <a:tab algn="dec" pos="3311640"/>
                <a:tab algn="dec" pos="4917960"/>
                <a:tab algn="dec" pos="645624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Allocation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0.1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 1.0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0.8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453960"/>
                <a:tab algn="dec" pos="3311640"/>
                <a:tab algn="dec" pos="4917960"/>
                <a:tab algn="dec" pos="645624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453960"/>
                <a:tab algn="dec" pos="3311640"/>
                <a:tab algn="dec" pos="4917960"/>
                <a:tab algn="dec" pos="645624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1.3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5.1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453960"/>
                <a:tab algn="dec" pos="3311640"/>
                <a:tab algn="dec" pos="4917960"/>
                <a:tab algn="dec" pos="645624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453960"/>
                <a:tab algn="dec" pos="3311640"/>
                <a:tab algn="dec" pos="4917960"/>
                <a:tab algn="dec" pos="645624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Personnel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17.9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5.8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453960"/>
                <a:tab algn="dec" pos="3311640"/>
                <a:tab algn="dec" pos="4917960"/>
                <a:tab algn="dec" pos="645624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453960"/>
                <a:tab algn="dec" pos="3311640"/>
                <a:tab algn="dec" pos="4917960"/>
                <a:tab algn="dec" pos="645624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Outside Services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10.7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4.7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453960"/>
                <a:tab algn="dec" pos="3311640"/>
                <a:tab algn="dec" pos="4917960"/>
                <a:tab algn="dec" pos="645624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453960"/>
                <a:tab algn="dec" pos="3311640"/>
                <a:tab algn="dec" pos="4917960"/>
                <a:tab algn="dec" pos="645624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Travel and Office Costs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18.5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1.4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453960"/>
                <a:tab algn="dec" pos="3311640"/>
                <a:tab algn="dec" pos="4917960"/>
                <a:tab algn="dec" pos="645624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453960"/>
                <a:tab algn="dec" pos="3311640"/>
                <a:tab algn="dec" pos="4917960"/>
                <a:tab algn="dec" pos="6456240"/>
                <a:tab algn="r" pos="70293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$48.5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$ 18.0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$ 6.5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821040" y="4413240"/>
            <a:ext cx="747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821040" y="4714920"/>
            <a:ext cx="747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821040" y="4680000"/>
            <a:ext cx="747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445000" y="4413240"/>
            <a:ext cx="747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445000" y="4714920"/>
            <a:ext cx="747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445000" y="4680000"/>
            <a:ext cx="747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020000" y="4413240"/>
            <a:ext cx="747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020000" y="4714920"/>
            <a:ext cx="747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020000" y="4680000"/>
            <a:ext cx="747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866880" y="5308560"/>
            <a:ext cx="758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Corporate Headcount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140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33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"/>
          <p:cNvSpPr/>
          <p:nvPr/>
        </p:nvSpPr>
        <p:spPr>
          <a:xfrm>
            <a:off x="1654200" y="2192400"/>
            <a:ext cx="0" cy="3260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554120" y="2919240"/>
            <a:ext cx="5838840" cy="847800"/>
          </a:xfrm>
          <a:prstGeom prst="rect">
            <a:avLst/>
          </a:prstGeom>
          <a:solidFill>
            <a:srgbClr val="eaea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554120" y="3984480"/>
            <a:ext cx="5838840" cy="847800"/>
          </a:xfrm>
          <a:prstGeom prst="rect">
            <a:avLst/>
          </a:prstGeom>
          <a:solidFill>
            <a:srgbClr val="eaea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554120" y="5065560"/>
            <a:ext cx="5838840" cy="847800"/>
          </a:xfrm>
          <a:prstGeom prst="rect">
            <a:avLst/>
          </a:prstGeom>
          <a:solidFill>
            <a:srgbClr val="eaea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554120" y="1839960"/>
            <a:ext cx="5838840" cy="847800"/>
          </a:xfrm>
          <a:prstGeom prst="rect">
            <a:avLst/>
          </a:prstGeom>
          <a:solidFill>
            <a:srgbClr val="eaea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637000" y="1332000"/>
            <a:ext cx="1623960" cy="450720"/>
          </a:xfrm>
          <a:prstGeom prst="bevel">
            <a:avLst>
              <a:gd name="adj" fmla="val 5431"/>
            </a:avLst>
          </a:prstGeom>
          <a:solidFill>
            <a:srgbClr val="0084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Cumulative Debt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81120" y="16200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Azurix 2002 Plan Review</a:t>
            </a:r>
            <a:br>
              <a:rPr sz="2800"/>
            </a:br>
            <a:r>
              <a:rPr b="1" lang="en-US" sz="24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Corporate Structure </a:t>
            </a:r>
            <a:r>
              <a:rPr b="1" lang="en-US" sz="18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(12/31/01 Estimates)</a:t>
            </a:r>
            <a:br>
              <a:rPr sz="2400"/>
            </a:br>
            <a:r>
              <a:rPr b="1" lang="en-US" sz="16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(in millions)</a:t>
            </a:r>
            <a:endParaRPr b="1" i="1" lang="en-US" sz="1600" strike="noStrike" u="none">
              <a:solidFill>
                <a:srgbClr val="0084ca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950760" y="1825560"/>
            <a:ext cx="1382760" cy="890640"/>
          </a:xfrm>
          <a:prstGeom prst="bevel">
            <a:avLst>
              <a:gd name="adj" fmla="val 5431"/>
            </a:avLst>
          </a:prstGeom>
          <a:solidFill>
            <a:srgbClr val="0084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Marlin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$915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6.25% debt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due July 2003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950760" y="2897280"/>
            <a:ext cx="1382760" cy="890640"/>
          </a:xfrm>
          <a:prstGeom prst="bevel">
            <a:avLst>
              <a:gd name="adj" fmla="val 5431"/>
            </a:avLst>
          </a:prstGeom>
          <a:solidFill>
            <a:srgbClr val="0084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Azurix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$640</a:t>
            </a:r>
            <a:r>
              <a:rPr b="1" lang="en-US" sz="12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10.50% debt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due 2007/2010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950760" y="3968640"/>
            <a:ext cx="1382760" cy="890640"/>
          </a:xfrm>
          <a:prstGeom prst="bevel">
            <a:avLst>
              <a:gd name="adj" fmla="val 5431"/>
            </a:avLst>
          </a:prstGeom>
          <a:solidFill>
            <a:srgbClr val="0084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$400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4.75% debt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due May 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950760" y="5040360"/>
            <a:ext cx="1382760" cy="890640"/>
          </a:xfrm>
          <a:prstGeom prst="bevel">
            <a:avLst>
              <a:gd name="adj" fmla="val 5431"/>
            </a:avLst>
          </a:prstGeom>
          <a:solidFill>
            <a:srgbClr val="0084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Wessex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$865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6.00% debt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due 2002-2011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340160" y="1332000"/>
            <a:ext cx="1623960" cy="450720"/>
          </a:xfrm>
          <a:prstGeom prst="bevel">
            <a:avLst>
              <a:gd name="adj" fmla="val 5431"/>
            </a:avLst>
          </a:prstGeom>
          <a:solidFill>
            <a:srgbClr val="0084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Debt/RAB Value</a:t>
            </a:r>
            <a:r>
              <a:rPr b="1" lang="en-US" sz="14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054840" y="1332000"/>
            <a:ext cx="1328760" cy="450720"/>
          </a:xfrm>
          <a:prstGeom prst="bevel">
            <a:avLst>
              <a:gd name="adj" fmla="val 5431"/>
            </a:avLst>
          </a:prstGeom>
          <a:solidFill>
            <a:srgbClr val="0084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2002P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Net Income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563920" y="2090880"/>
            <a:ext cx="4892400" cy="362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401"/>
              </a:spcBef>
              <a:tabLst>
                <a:tab algn="l" pos="0"/>
                <a:tab algn="dec" pos="1085760"/>
                <a:tab algn="dec" pos="2570040"/>
                <a:tab algn="dec" pos="4175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$ 2,820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126%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(52.2)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01"/>
              </a:spcBef>
              <a:tabLst>
                <a:tab algn="l" pos="0"/>
                <a:tab algn="dec" pos="1085760"/>
                <a:tab algn="dec" pos="2570040"/>
                <a:tab algn="dec" pos="4175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01"/>
              </a:spcBef>
              <a:tabLst>
                <a:tab algn="l" pos="0"/>
                <a:tab algn="dec" pos="1085760"/>
                <a:tab algn="dec" pos="2570040"/>
                <a:tab algn="dec" pos="4175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$ 1,905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85%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4.6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01"/>
              </a:spcBef>
              <a:tabLst>
                <a:tab algn="l" pos="0"/>
                <a:tab algn="dec" pos="1085760"/>
                <a:tab algn="dec" pos="2570040"/>
                <a:tab algn="dec" pos="4175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01"/>
              </a:spcBef>
              <a:tabLst>
                <a:tab algn="l" pos="0"/>
                <a:tab algn="dec" pos="1085760"/>
                <a:tab algn="dec" pos="2570040"/>
                <a:tab algn="dec" pos="4175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$ 1,265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65%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72.8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01"/>
              </a:spcBef>
              <a:tabLst>
                <a:tab algn="l" pos="0"/>
                <a:tab algn="dec" pos="1085760"/>
                <a:tab algn="dec" pos="2570040"/>
                <a:tab algn="dec" pos="4175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01"/>
              </a:spcBef>
              <a:tabLst>
                <a:tab algn="l" pos="0"/>
                <a:tab algn="dec" pos="1085760"/>
                <a:tab algn="dec" pos="2570040"/>
                <a:tab algn="dec" pos="4175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865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45%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82.2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944640" y="6004080"/>
            <a:ext cx="69832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66680" indent="-166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Assumes 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1.46 $/£ exchange rate, 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Wessex RAB of 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£1.32 billion ($1.93 billion), $0 value for ABA and $300 million value of other Azurix assets.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6680" indent="-166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Excludes $200 million in Preferred Stock held by Enron.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"/>
          <p:cNvSpPr/>
          <p:nvPr/>
        </p:nvSpPr>
        <p:spPr>
          <a:xfrm>
            <a:off x="4146480" y="3378240"/>
            <a:ext cx="3062520" cy="45720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456000" y="2092320"/>
            <a:ext cx="3747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flipV="1">
            <a:off x="7977240" y="2290320"/>
            <a:ext cx="298440" cy="243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1" name=""/>
          <p:cNvGraphicFramePr/>
          <p:nvPr/>
        </p:nvGraphicFramePr>
        <p:xfrm>
          <a:off x="380880" y="966960"/>
          <a:ext cx="8075880" cy="4746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966960"/>
                    <a:ext cx="8075880" cy="474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3" name=""/>
          <p:cNvSpPr/>
          <p:nvPr/>
        </p:nvSpPr>
        <p:spPr>
          <a:xfrm>
            <a:off x="1266840" y="1817640"/>
            <a:ext cx="7094520" cy="2544840"/>
          </a:xfrm>
          <a:custGeom>
            <a:avLst/>
            <a:gdLst/>
            <a:ahLst/>
            <a:rect l="l" t="t" r="r" b="b"/>
            <a:pathLst>
              <a:path w="4469" h="1603">
                <a:moveTo>
                  <a:pt x="0" y="1555"/>
                </a:moveTo>
                <a:lnTo>
                  <a:pt x="416" y="1603"/>
                </a:lnTo>
                <a:lnTo>
                  <a:pt x="410" y="707"/>
                </a:lnTo>
                <a:lnTo>
                  <a:pt x="1339" y="715"/>
                </a:lnTo>
                <a:lnTo>
                  <a:pt x="1339" y="930"/>
                </a:lnTo>
                <a:lnTo>
                  <a:pt x="1638" y="930"/>
                </a:lnTo>
                <a:lnTo>
                  <a:pt x="1638" y="7"/>
                </a:lnTo>
                <a:lnTo>
                  <a:pt x="3172" y="0"/>
                </a:lnTo>
                <a:lnTo>
                  <a:pt x="3172" y="208"/>
                </a:lnTo>
                <a:lnTo>
                  <a:pt x="3442" y="208"/>
                </a:lnTo>
                <a:lnTo>
                  <a:pt x="4469" y="305"/>
                </a:lnTo>
              </a:path>
            </a:pathLst>
          </a:custGeom>
          <a:noFill/>
          <a:ln w="19080">
            <a:solidFill>
              <a:srgbClr val="54b7c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668160" y="174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Azurix 2002 Plan Review</a:t>
            </a:r>
            <a:br>
              <a:rPr sz="2800"/>
            </a:br>
            <a:r>
              <a:rPr b="1" lang="en-US" sz="24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Liquidity Analysis</a:t>
            </a:r>
            <a:r>
              <a:rPr b="1" lang="en-US" sz="2400" strike="noStrike" u="none" baseline="30000">
                <a:solidFill>
                  <a:srgbClr val="0084ca"/>
                </a:solidFill>
                <a:effectLst/>
                <a:uFillTx/>
                <a:latin typeface="Arial"/>
              </a:rPr>
              <a:t>1</a:t>
            </a:r>
            <a:br>
              <a:rPr sz="2400"/>
            </a:br>
            <a:r>
              <a:rPr b="1" lang="en-US" sz="1600" strike="noStrike" u="none">
                <a:solidFill>
                  <a:srgbClr val="0084ca"/>
                </a:solidFill>
                <a:effectLst/>
                <a:uFillTx/>
                <a:latin typeface="Arial"/>
              </a:rPr>
              <a:t>(in millions)</a:t>
            </a:r>
            <a:endParaRPr b="1" i="1" lang="en-US" sz="1600" strike="noStrike" u="none">
              <a:solidFill>
                <a:srgbClr val="0084ca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2668680" y="998640"/>
            <a:ext cx="0" cy="447660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077840" y="6033960"/>
            <a:ext cx="4410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69920" indent="-169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Excludes Wessex and assumes no Senior Notes are repurchased.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146480" y="3803760"/>
            <a:ext cx="3054600" cy="1217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143240" y="3846600"/>
            <a:ext cx="2997360" cy="116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r" pos="1428840"/>
                <a:tab algn="l" pos="1595520"/>
                <a:tab algn="r" pos="28004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AEL Funding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$ 80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Buenos Aires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18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r" pos="1428840"/>
                <a:tab algn="l" pos="1595520"/>
                <a:tab algn="r" pos="28004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Wessex Dividend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Lurgi Bamag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r" pos="1428840"/>
                <a:tab algn="l" pos="1595520"/>
                <a:tab algn="r" pos="28004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Total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$ 128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Brazil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r" pos="1428840"/>
                <a:tab algn="l" pos="1595520"/>
                <a:tab algn="r" pos="28004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r" pos="1428840"/>
                <a:tab algn="l" pos="1595520"/>
                <a:tab algn="r" pos="28004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Overhead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r" pos="1428840"/>
                <a:tab algn="l" pos="1595520"/>
                <a:tab algn="r" pos="28004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Total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$ 128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437800" y="3376440"/>
            <a:ext cx="462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273360" y="3608280"/>
            <a:ext cx="483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338800" y="4235400"/>
            <a:ext cx="385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6719760" y="4770360"/>
            <a:ext cx="385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222200" y="5554800"/>
            <a:ext cx="1432080" cy="341280"/>
          </a:xfrm>
          <a:prstGeom prst="bevel">
            <a:avLst>
              <a:gd name="adj" fmla="val 12500"/>
            </a:avLst>
          </a:prstGeom>
          <a:solidFill>
            <a:srgbClr val="54b7c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2695680" y="5554800"/>
            <a:ext cx="5640120" cy="341280"/>
          </a:xfrm>
          <a:prstGeom prst="bevel">
            <a:avLst>
              <a:gd name="adj" fmla="val 12500"/>
            </a:avLst>
          </a:prstGeom>
          <a:solidFill>
            <a:srgbClr val="54b7c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725560" y="1873080"/>
            <a:ext cx="851040" cy="441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695680" y="1881360"/>
            <a:ext cx="911160" cy="42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$150 AEL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Refinance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>
            <a:off x="1895040" y="3635280"/>
            <a:ext cx="274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070000" y="3314880"/>
            <a:ext cx="541440" cy="684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2080080" y="3363840"/>
            <a:ext cx="519840" cy="5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4547880" y="3608280"/>
            <a:ext cx="680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262640" y="2427120"/>
            <a:ext cx="851040" cy="65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262640" y="2457360"/>
            <a:ext cx="849600" cy="5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$291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Year-End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1997-10-17T14:51:12Z</dcterms:created>
  <dc:creator>Debbie Moore</dc:creator>
  <dc:description/>
  <dc:language>en-US</dc:language>
  <cp:lastModifiedBy>Michael Anderson</cp:lastModifiedBy>
  <cp:lastPrinted>2000-12-05T21:47:44Z</cp:lastPrinted>
  <dcterms:modified xsi:type="dcterms:W3CDTF">2001-11-07T15:42:00Z</dcterms:modified>
  <cp:revision>1320</cp:revision>
  <dc:subject/>
  <dc:title>No Slide Title</dc:title>
</cp:coreProperties>
</file>