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embeddings/oleObject1.xlsx" ContentType="application/vnd.openxmlformats-officedocument.spreadsheetml.sheet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_rels/notesSlide13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3.xml.rels" ContentType="application/vnd.openxmlformats-package.relationships+xml"/>
  <Override PartName="/ppt/notesSlides/_rels/notesSlide8.xml.rels" ContentType="application/vnd.openxmlformats-package.relationships+xml"/>
  <Override PartName="/ppt/notesSlides/_rels/notesSlide5.xml.rels" ContentType="application/vnd.openxmlformats-package.relationships+xml"/>
  <Override PartName="/ppt/notesSlides/_rels/notesSlide2.xml.rels" ContentType="application/vnd.openxmlformats-package.relationship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dt" idx="2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ftr" idx="3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6"/>
          <p:cNvSpPr>
            <a:spLocks noGrp="1"/>
          </p:cNvSpPr>
          <p:nvPr>
            <p:ph type="sldNum" idx="4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20F0BF9-087D-408A-99BC-3F381775B48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ldImg"/>
          </p:nvPr>
        </p:nvSpPr>
        <p:spPr>
          <a:xfrm>
            <a:off x="1154160" y="681120"/>
            <a:ext cx="4538520" cy="3403440"/>
          </a:xfrm>
          <a:prstGeom prst="rect">
            <a:avLst/>
          </a:prstGeom>
          <a:ln w="0">
            <a:noFill/>
          </a:ln>
        </p:spPr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898200" y="4313160"/>
            <a:ext cx="5016600" cy="4159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 small overview is included in the Distribution Other category, mostly a timing difference and Mel is forecasting some lower IT costs.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sldImg"/>
          </p:nvPr>
        </p:nvSpPr>
        <p:spPr>
          <a:xfrm>
            <a:off x="1150920" y="681120"/>
            <a:ext cx="4538520" cy="3403440"/>
          </a:xfrm>
          <a:prstGeom prst="rect">
            <a:avLst/>
          </a:prstGeom>
          <a:ln w="0">
            <a:noFill/>
          </a:ln>
        </p:spPr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898200" y="4313160"/>
            <a:ext cx="5016600" cy="4159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Verify the 11-7-01 OPUC filing date with Pamela.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ldImg"/>
          </p:nvPr>
        </p:nvSpPr>
        <p:spPr>
          <a:xfrm>
            <a:off x="1150920" y="681120"/>
            <a:ext cx="4538520" cy="3403440"/>
          </a:xfrm>
          <a:prstGeom prst="rect">
            <a:avLst/>
          </a:prstGeom>
          <a:ln w="0">
            <a:noFill/>
          </a:ln>
        </p:spPr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533160" y="4313160"/>
            <a:ext cx="5715000" cy="4440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2002 Plan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Retail NVPC includes $15 million of trading margin.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Other I&amp;D includes $5 million of spec trading pledge and a plug of $4 million for overview in 2002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2002 O&amp;M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has full pension earnings - changed capitalization policy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does not have $10mm Pelton RB lease payment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distribution work load has lightened with economy slow down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2002 Other Expenses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improved forecast for retail products &amp;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2002 has higher IBIT than 2001 - this did not translate into higher earnings because: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2001 had carrying cost income on PCA of $12 million ($7.3 earnings) that was below IBIT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Cumulative effect of FAS 133 implementation in 2001 of $11 million (below IBIT, net of taxes)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PGH: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7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Funds Flow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2001 forecast to 2001 Plan, $256 to $ 179, funds flow increase mainly due to PCA deferral was planned at $143 vs. forecast of $86, this accounts for funds flow improvement of $57. The remaining $20 million is due to UE115 revenue set to recover a higher NVPC than forecasted for 4th quarter 2001. Even though deferred to 2002, the cash fallout remains a 2001 benefit. 2001 plan had $20 million and forecast has $43 million revenue shift.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2001 forecast to 2002 plan, $256 million to $314, funds flow is increasing mainly due to recovery of 2001 PCA deferral for $32 million of cash in 2002 through rates. The remaining $26 million is depreciation increase in 2002 as approved through UE115. This increase is being recovered through rates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developing the PCA, an informed decision was made NOT to include retail revenues in the mechanism.  Historically PGE had never underrun loads by more than 1% and we wanted to preserve upside potential.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Loads are down due to economy, Sept 11, weather and conservation.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ldImg"/>
          </p:nvPr>
        </p:nvSpPr>
        <p:spPr>
          <a:xfrm>
            <a:off x="1150920" y="681120"/>
            <a:ext cx="4538520" cy="3403440"/>
          </a:xfrm>
          <a:prstGeom prst="rect">
            <a:avLst/>
          </a:prstGeom>
          <a:ln w="0">
            <a:noFill/>
          </a:ln>
        </p:spPr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4075200"/>
            <a:ext cx="5943600" cy="4905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1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2002 - Managing to beat authorized UE115 O&amp;M of $272 MM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1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Production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No Pelton lease, Bdmn outage costs offset by NVPC savings.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1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Other Pwr Supply-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Increased personnel for resource planning, trading, credit / risk mgmt.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1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Transmissio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 - flat to 2001 forecast.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1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Distribution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1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Forecast down due to blanket reclass, no storm, slow down in level of work.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1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2002 Plan up primarily due to budget for small storms, better estimate of material useage, CCC training center support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1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Customer Accts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1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New CIS system(some transfer of capital to O&amp;M labor), bad debt expense, increased customer service reps to support new products &amp; increased customer inquires, union wage increase, credit card program.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1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Customer Svc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Decrease in Forecast - doing more non-regulated product work.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1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Energy Efficiency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moves to unregulated on 3-1-02.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1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A&amp;G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Lower IT costs, corporate overhead allocation, incentive pay, stock plan, OPUC / FERC / BPA regulatory work, multiple cost tightening moves through out the A&amp;G departments. Higher legal costs.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1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Ins/Bene’s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Brian/Dee researching better answer. Why is 2001 forecast so low?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1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2002  - no capitalization of pension earnings, however earnings are less. Increases - Insurance, MDCP, Rent.  Decreases - R&amp;D, FERC wholesale fees.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14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2001 Forecast. Decreases - health/401k benefits. Increases -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sldImg"/>
          </p:nvPr>
        </p:nvSpPr>
        <p:spPr>
          <a:xfrm>
            <a:off x="1150920" y="681120"/>
            <a:ext cx="4538520" cy="3403440"/>
          </a:xfrm>
          <a:prstGeom prst="rect">
            <a:avLst/>
          </a:prstGeom>
          <a:ln w="0">
            <a:noFill/>
          </a:ln>
        </p:spPr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898200" y="4313160"/>
            <a:ext cx="5016600" cy="4159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Note the $962 MM  is gross, before adjusting for BPA, the Hydro Rider Tariff, Coyote Steam Sales and the …??contract (name escapes me) – however for simplicity I’d stick to the $962 MM which is from the Monet Model before adjustments.  $962 is a perfectly correct number as long as it is used in the right context/comparison.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D08568E-5C31-428F-82DA-B9ED2236285D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2BA255F-5BF5-46E0-9856-58940BBF94DD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3601800" y="64342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2D599FD-15B8-4434-9DC0-C89ED38690AE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verflat" descr=""/>
          <p:cNvPicPr/>
          <p:nvPr/>
        </p:nvPicPr>
        <p:blipFill>
          <a:blip r:embed="rId1"/>
          <a:srcRect l="0" t="0" r="0" b="5367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1905120" y="461880"/>
            <a:ext cx="723888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Portland General Group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889360" y="1333440"/>
            <a:ext cx="530208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4191120" y="1600200"/>
            <a:ext cx="4800600" cy="207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2002 </a:t>
            </a:r>
            <a:br>
              <a:rPr sz="3600"/>
            </a:b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Operating Plan</a:t>
            </a:r>
            <a:br>
              <a:rPr sz="3600"/>
            </a:b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Review:</a:t>
            </a:r>
            <a:br>
              <a:rPr sz="3600"/>
            </a:br>
            <a:r>
              <a:rPr b="0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Nov. 1, 2001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386F560-119B-4830-AC59-C33D727D7189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"/>
          <p:cNvSpPr/>
          <p:nvPr/>
        </p:nvSpPr>
        <p:spPr>
          <a:xfrm>
            <a:off x="7238880" y="544680"/>
            <a:ext cx="1295640" cy="40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($ in Thousands)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57280" y="312840"/>
            <a:ext cx="78883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2002 Capital Expenditures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62120" y="1085760"/>
            <a:ext cx="7534080" cy="5133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9F4E7E1-C77E-4E5F-A31C-524A9EACAD19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587520" y="1482840"/>
            <a:ext cx="8097840" cy="4014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Loads 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Economic downturn resulting in reduced loads.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601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Prices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Change in market prices has minimal impact due to PGE’s 2002 position being largely closed.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601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Hydro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Continued drought could have $8-10 million earnings impact.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601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PGE pursuing decoupling mechanism.  Manage NVPC costs to stay in or below the UE-115 PCA dead-band.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557280" y="285480"/>
            <a:ext cx="82058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2002 Key Risks</a:t>
            </a: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56D8049-FD5D-46FB-B8CF-F1C98181A989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608040" y="1235160"/>
            <a:ext cx="8097840" cy="57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95000"/>
              </a:lnSpc>
              <a:spcBef>
                <a:spcPts val="601"/>
              </a:spcBef>
              <a:spcAft>
                <a:spcPts val="11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Close Transaction with Northwest Natural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Obtain regulatory approvals and begin integration work.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601"/>
              </a:spcBef>
              <a:spcAft>
                <a:spcPts val="11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Restructuring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On March 1, 2002, provides direct access opportunity for all customers except residential.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601"/>
              </a:spcBef>
              <a:spcAft>
                <a:spcPts val="11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Price Increase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Get prices down as quickly as possible.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601"/>
              </a:spcBef>
              <a:spcAft>
                <a:spcPts val="11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Resource Strategy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Prepare resource plan and present to OPUC.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601"/>
              </a:spcBef>
              <a:spcAft>
                <a:spcPts val="11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Information System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Go-live scheduled for mid-February.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5000"/>
              </a:lnSpc>
              <a:spcBef>
                <a:spcPts val="601"/>
              </a:spcBef>
              <a:spcAft>
                <a:spcPts val="1199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Trojan Decommissioning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Commence fuel load activities in Q3.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601"/>
              </a:spcBef>
              <a:spcAft>
                <a:spcPts val="1500"/>
              </a:spcAft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57280" y="244080"/>
            <a:ext cx="82058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2002 Initiatives</a:t>
            </a: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46D12A7-DAE5-4CBC-8148-6FC136FEA2A8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954000" y="1143000"/>
            <a:ext cx="8097840" cy="544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1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1195560"/>
                <a:tab algn="l" pos="2390760"/>
                <a:tab algn="l" pos="3586320"/>
                <a:tab algn="l" pos="4781520"/>
                <a:tab algn="l" pos="5977080"/>
                <a:tab algn="l" pos="7172280"/>
                <a:tab algn="l" pos="8367840"/>
                <a:tab algn="l" pos="9563040"/>
                <a:tab algn="l" pos="10758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11/15/01 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File OPUC Testimony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1195560"/>
                <a:tab algn="l" pos="2390760"/>
                <a:tab algn="l" pos="3586320"/>
                <a:tab algn="l" pos="4781520"/>
                <a:tab algn="l" pos="5977080"/>
                <a:tab algn="l" pos="7172280"/>
                <a:tab algn="l" pos="8367840"/>
                <a:tab algn="l" pos="9563040"/>
                <a:tab algn="l" pos="10758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12/5/01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File FERC Application and Testimony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1195560"/>
                <a:tab algn="l" pos="2390760"/>
                <a:tab algn="l" pos="3586320"/>
                <a:tab algn="l" pos="4781520"/>
                <a:tab algn="l" pos="5977080"/>
                <a:tab algn="l" pos="7172280"/>
                <a:tab algn="l" pos="8367840"/>
                <a:tab algn="l" pos="9563040"/>
                <a:tab algn="l" pos="10758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12/5/01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File SEC Application and No Action Letter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1195560"/>
                <a:tab algn="l" pos="2390760"/>
                <a:tab algn="l" pos="3586320"/>
                <a:tab algn="l" pos="4781520"/>
                <a:tab algn="l" pos="5977080"/>
                <a:tab algn="l" pos="7172280"/>
                <a:tab algn="l" pos="8367840"/>
                <a:tab algn="l" pos="9563040"/>
                <a:tab algn="l" pos="10758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12/15/01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OPUC Public Meeting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1195560"/>
                <a:tab algn="l" pos="2390760"/>
                <a:tab algn="l" pos="3586320"/>
                <a:tab algn="l" pos="4781520"/>
                <a:tab algn="l" pos="5977080"/>
                <a:tab algn="l" pos="7172280"/>
                <a:tab algn="l" pos="8367840"/>
                <a:tab algn="l" pos="9563040"/>
                <a:tab algn="l" pos="10758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12/19/01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Deadline for OPUC, WUTC, SEC FERC Filings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1195560"/>
                <a:tab algn="l" pos="2390760"/>
                <a:tab algn="l" pos="3586320"/>
                <a:tab algn="l" pos="4781520"/>
                <a:tab algn="l" pos="5977080"/>
                <a:tab algn="l" pos="7172280"/>
                <a:tab algn="l" pos="8367840"/>
                <a:tab algn="l" pos="9563040"/>
                <a:tab algn="l" pos="10758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1/8/02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Approximate FERC Date for Comments/Protests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1195560"/>
                <a:tab algn="l" pos="2390760"/>
                <a:tab algn="l" pos="3586320"/>
                <a:tab algn="l" pos="4781520"/>
                <a:tab algn="l" pos="5977080"/>
                <a:tab algn="l" pos="7172280"/>
                <a:tab algn="l" pos="8367840"/>
                <a:tab algn="l" pos="9563040"/>
                <a:tab algn="l" pos="10758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2/1/02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OPUC Staff and Intervenors Reply Testimony Due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1195560"/>
                <a:tab algn="l" pos="2390760"/>
                <a:tab algn="l" pos="3586320"/>
                <a:tab algn="l" pos="4781520"/>
                <a:tab algn="l" pos="5977080"/>
                <a:tab algn="l" pos="7172280"/>
                <a:tab algn="l" pos="8367840"/>
                <a:tab algn="l" pos="9563040"/>
                <a:tab algn="l" pos="10758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2/25/02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Settlement Conferences begin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1195560"/>
                <a:tab algn="l" pos="2390760"/>
                <a:tab algn="l" pos="3586320"/>
                <a:tab algn="l" pos="4781520"/>
                <a:tab algn="l" pos="5977080"/>
                <a:tab algn="l" pos="7172280"/>
                <a:tab algn="l" pos="8367840"/>
                <a:tab algn="l" pos="9563040"/>
                <a:tab algn="l" pos="10758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3/4/02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Hearings begin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1195560"/>
                <a:tab algn="l" pos="2390760"/>
                <a:tab algn="l" pos="3586320"/>
                <a:tab algn="l" pos="4781520"/>
                <a:tab algn="l" pos="5977080"/>
                <a:tab algn="l" pos="7172280"/>
                <a:tab algn="l" pos="8367840"/>
                <a:tab algn="l" pos="9563040"/>
                <a:tab algn="l" pos="10758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4/30/02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OPUC Decision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1195560"/>
                <a:tab algn="l" pos="2390760"/>
                <a:tab algn="l" pos="3586320"/>
                <a:tab algn="l" pos="4781520"/>
                <a:tab algn="l" pos="5977080"/>
                <a:tab algn="l" pos="7172280"/>
                <a:tab algn="l" pos="8367840"/>
                <a:tab algn="l" pos="9563040"/>
                <a:tab algn="l" pos="10758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5/2/02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Potential FERC Decision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1195560"/>
                <a:tab algn="l" pos="2390760"/>
                <a:tab algn="l" pos="3586320"/>
                <a:tab algn="l" pos="4781520"/>
                <a:tab algn="l" pos="5977080"/>
                <a:tab algn="l" pos="7172280"/>
                <a:tab algn="l" pos="8367840"/>
                <a:tab algn="l" pos="9563040"/>
                <a:tab algn="l" pos="10758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7/1/01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 Approval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10000"/>
              </a:lnSpc>
              <a:spcBef>
                <a:spcPts val="451"/>
              </a:spcBef>
              <a:spcAft>
                <a:spcPts val="451"/>
              </a:spcAft>
              <a:tabLst>
                <a:tab algn="l" pos="0"/>
                <a:tab algn="l" pos="1195560"/>
                <a:tab algn="l" pos="2390760"/>
                <a:tab algn="l" pos="3586320"/>
                <a:tab algn="l" pos="4781520"/>
                <a:tab algn="l" pos="5977080"/>
                <a:tab algn="l" pos="7172280"/>
                <a:tab algn="l" pos="8367840"/>
                <a:tab algn="l" pos="9563040"/>
                <a:tab algn="l" pos="107586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8/1/01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Close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557280" y="78840"/>
            <a:ext cx="82058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Sale Transaction Timeline </a:t>
            </a: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(aggressive)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BBE4710-2716-454A-B1BB-5D17DCDDD6C9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7597800" y="839880"/>
            <a:ext cx="1378080" cy="44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($ in Millions)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57280" y="312480"/>
            <a:ext cx="78883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2002 Financial Summary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1"/>
          <a:stretch/>
        </p:blipFill>
        <p:spPr>
          <a:xfrm>
            <a:off x="687240" y="1460520"/>
            <a:ext cx="8229600" cy="4187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4C1DC93-070F-44DD-8942-F36931B34598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557280" y="312840"/>
            <a:ext cx="78883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2001 Margin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164360" y="530280"/>
            <a:ext cx="1378080" cy="44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($ in Millions)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981080" y="2286000"/>
            <a:ext cx="5943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Process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9A0DCA8-273B-490B-9639-09F426AAE210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57280" y="312480"/>
            <a:ext cx="78883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Load Summary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" name="" descr=""/>
          <p:cNvPicPr/>
          <p:nvPr/>
        </p:nvPicPr>
        <p:blipFill>
          <a:blip r:embed="rId1"/>
          <a:stretch/>
        </p:blipFill>
        <p:spPr>
          <a:xfrm>
            <a:off x="704880" y="1739880"/>
            <a:ext cx="7481880" cy="3576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2287CB2-51C4-4F38-B92C-67D8D35D2C44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"/>
          <p:cNvSpPr/>
          <p:nvPr/>
        </p:nvSpPr>
        <p:spPr>
          <a:xfrm>
            <a:off x="7142040" y="762120"/>
            <a:ext cx="137160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($ in Millions)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557280" y="312480"/>
            <a:ext cx="78883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PGE O&amp;M Expenses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6" name="" descr=""/>
          <p:cNvPicPr/>
          <p:nvPr/>
        </p:nvPicPr>
        <p:blipFill>
          <a:blip r:embed="rId1"/>
          <a:stretch/>
        </p:blipFill>
        <p:spPr>
          <a:xfrm>
            <a:off x="885960" y="1208160"/>
            <a:ext cx="5984640" cy="5181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8B16A86-5BD2-4DC6-AB02-51C472D5C279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7164360" y="530280"/>
            <a:ext cx="1378080" cy="449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($ in Millions)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57280" y="312480"/>
            <a:ext cx="78883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2002 Net Variable Power Costs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" name=""/>
          <p:cNvGraphicFramePr/>
          <p:nvPr/>
        </p:nvGraphicFramePr>
        <p:xfrm>
          <a:off x="1447920" y="1477800"/>
          <a:ext cx="6114960" cy="4838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7920" y="1477800"/>
                    <a:ext cx="6114960" cy="4838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36D28E2-6CB1-454D-A7DE-D96B4007D338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"/>
          <p:cNvGraphicFramePr/>
          <p:nvPr/>
        </p:nvGraphicFramePr>
        <p:xfrm>
          <a:off x="781200" y="1328760"/>
          <a:ext cx="7583400" cy="4200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1200" y="1328760"/>
                    <a:ext cx="7583400" cy="4200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57280" y="291600"/>
            <a:ext cx="78883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Power Supply Positions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523880" y="6019920"/>
            <a:ext cx="63248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 PGE is currently short in 2003 awaiting notification in January from C&amp;I customers regarding whether they intend to purchase power from PGE in 2003.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4E7676E-AF82-4DF7-8D71-8F7EBDB651DC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557280" y="312480"/>
            <a:ext cx="78883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Power Cost Adjustment</a:t>
            </a:r>
            <a:br>
              <a:rPr sz="32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09120" y="1936800"/>
            <a:ext cx="8077320" cy="4248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Basic mechanism is similar to 2001 mechanism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Tiers of sharing, with less sharing as the variance between forecasted power costs and actual power costs is larger, positive or negative.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Mechanism runs for 15 months: from October 1, 2001 to December 31, 2002.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 month baseline = $962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1125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Features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Rates can be adjusted quarterly to collect/refund projected PCA balance.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Forecasted power costs set using actual reservoir levels and expected rainfall, reducing available hydro output from “normal” levels.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Changes in energy revenues included in the equation.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Catastrophic plant losses trigger a change in forecasted power costs and are outside the mechanism.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91480" y="1333440"/>
            <a:ext cx="76914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PCA Mechanism - October 1, 2001 through December 31, 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0E955CC-03CE-4407-B824-EF1013863EDF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557280" y="312480"/>
            <a:ext cx="78883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Power Cost Adjustment Mechanism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238880" y="544680"/>
            <a:ext cx="1295640" cy="40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808080"/>
                </a:solidFill>
                <a:effectLst/>
                <a:uFillTx/>
                <a:latin typeface="Times New Roman"/>
              </a:rPr>
              <a:t>($ in Millions)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1593720" y="1835280"/>
            <a:ext cx="5950080" cy="4100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1" name=""/>
          <p:cNvSpPr/>
          <p:nvPr/>
        </p:nvSpPr>
        <p:spPr>
          <a:xfrm>
            <a:off x="2381400" y="1295280"/>
            <a:ext cx="3733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 Months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B42B392-0005-4F5B-9CB8-9E171C9BF541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2001-10-22T12:24:46Z</dcterms:created>
  <dc:creator>Kate Hunter</dc:creator>
  <dc:description/>
  <dc:language>en-US</dc:language>
  <cp:lastModifiedBy>E04120</cp:lastModifiedBy>
  <cp:lastPrinted>2001-10-26T22:06:35Z</cp:lastPrinted>
  <dcterms:modified xsi:type="dcterms:W3CDTF">2001-11-01T16:59:31Z</dcterms:modified>
  <cp:revision>13</cp:revision>
  <dc:subject/>
  <dc:title>2002 Financial Summary</dc:title>
</cp:coreProperties>
</file>