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Slides/_rels/notesSlide4.xml.rels" ContentType="application/vnd.openxmlformats-package.relationships+xml"/>
  <Override PartName="/ppt/notesSlides/notesSlide4.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8"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 name="PlaceHolder 2"/>
          <p:cNvSpPr>
            <a:spLocks noGrp="1"/>
          </p:cNvSpPr>
          <p:nvPr>
            <p:ph type="dt" idx="4"/>
          </p:nvPr>
        </p:nvSpPr>
        <p:spPr>
          <a:xfrm>
            <a:off x="3885840" y="0"/>
            <a:ext cx="297180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0"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1"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2" name="PlaceHolder 5"/>
          <p:cNvSpPr>
            <a:spLocks noGrp="1"/>
          </p:cNvSpPr>
          <p:nvPr>
            <p:ph type="ftr" idx="5"/>
          </p:nvPr>
        </p:nvSpPr>
        <p:spPr>
          <a:xfrm>
            <a:off x="-360" y="8686800"/>
            <a:ext cx="297180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3" name="PlaceHolder 6"/>
          <p:cNvSpPr>
            <a:spLocks noGrp="1"/>
          </p:cNvSpPr>
          <p:nvPr>
            <p:ph type="sldNum" idx="6"/>
          </p:nvPr>
        </p:nvSpPr>
        <p:spPr>
          <a:xfrm>
            <a:off x="3885840" y="8686800"/>
            <a:ext cx="297180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760FF84-7D9A-4523-969A-1827DB694F68}"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 name="PlaceHolder 1"/>
          <p:cNvSpPr>
            <a:spLocks noGrp="1"/>
          </p:cNvSpPr>
          <p:nvPr>
            <p:ph type="sldImg"/>
          </p:nvPr>
        </p:nvSpPr>
        <p:spPr>
          <a:xfrm>
            <a:off x="1143000" y="685800"/>
            <a:ext cx="4572000" cy="3429000"/>
          </a:xfrm>
          <a:prstGeom prst="rect">
            <a:avLst/>
          </a:prstGeom>
          <a:ln w="0">
            <a:noFill/>
          </a:ln>
        </p:spPr>
      </p:sp>
      <p:sp>
        <p:nvSpPr>
          <p:cNvPr id="60" name="PlaceHolder 2"/>
          <p:cNvSpPr>
            <a:spLocks noGrp="1"/>
          </p:cNvSpPr>
          <p:nvPr>
            <p:ph type="body"/>
          </p:nvPr>
        </p:nvSpPr>
        <p:spPr>
          <a:xfrm>
            <a:off x="914400" y="4343400"/>
            <a:ext cx="5029200" cy="4114800"/>
          </a:xfrm>
          <a:prstGeom prst="rect">
            <a:avLst/>
          </a:prstGeom>
          <a:solidFill>
            <a:srgbClr val="ffffff"/>
          </a:solidFill>
          <a:ln w="9360">
            <a:solidFill>
              <a:srgbClr val="000000"/>
            </a:solidFill>
            <a:miter/>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Numbers below reflect the volume of bids received that are unqualified or more realistic than the total of the open season bids.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San Juan – 351,000</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Phoenix – 220,000</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Cal Border – 65,000</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Total 586,000</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Prelim environmental cost estimate to prepare for FERC app is $9.4mm</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A90EA853-104D-4F92-BD3D-AB3413513957}"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F3445790-BE1F-40F7-9932-C7EA3B54BB28}"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4EC738D-0996-4300-B8B8-2E613E691202}"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09480" y="228600"/>
            <a:ext cx="7772400" cy="9907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Corp Development Representative Transactions</a:t>
            </a:r>
            <a:endParaRPr b="0" lang="en-US" sz="2800" strike="noStrike" u="none">
              <a:solidFill>
                <a:srgbClr val="000000"/>
              </a:solidFill>
              <a:effectLst/>
              <a:uFillTx/>
              <a:latin typeface="Times New Roman"/>
            </a:endParaRPr>
          </a:p>
        </p:txBody>
      </p:sp>
      <p:sp>
        <p:nvSpPr>
          <p:cNvPr id="15" name="PlaceHolder 2"/>
          <p:cNvSpPr>
            <a:spLocks noGrp="1"/>
          </p:cNvSpPr>
          <p:nvPr>
            <p:ph/>
          </p:nvPr>
        </p:nvSpPr>
        <p:spPr>
          <a:xfrm>
            <a:off x="685800" y="1294920"/>
            <a:ext cx="7772400" cy="525780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Acquisitions</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TransCanada PipeLines</a:t>
            </a:r>
            <a:endParaRPr b="0" lang="en-US" sz="2000" strike="noStrike" u="none">
              <a:solidFill>
                <a:srgbClr val="000000"/>
              </a:solidFill>
              <a:effectLst/>
              <a:uFillTx/>
              <a:latin typeface="Times New Roman"/>
            </a:endParaRPr>
          </a:p>
          <a:p>
            <a:pPr lvl="1" marL="743040" indent="-285840">
              <a:lnSpc>
                <a:spcPct val="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Pure Asset Play (Transmission &amp; Pipes)</a:t>
            </a:r>
            <a:endParaRPr b="0" lang="en-US" sz="2000" strike="noStrike" u="none">
              <a:solidFill>
                <a:srgbClr val="000000"/>
              </a:solidFill>
              <a:effectLst/>
              <a:uFillTx/>
              <a:latin typeface="Times New Roman"/>
            </a:endParaRPr>
          </a:p>
          <a:p>
            <a:pPr lvl="1" marL="743040" indent="-285840">
              <a:lnSpc>
                <a:spcPct val="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2001E EBITDA $1.7B; $6.1B Market Cap</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i="1" lang="en-US" sz="2000" strike="noStrike" u="none">
                <a:solidFill>
                  <a:srgbClr val="000000"/>
                </a:solidFill>
                <a:effectLst/>
                <a:uFillTx/>
                <a:latin typeface="Times New Roman"/>
              </a:rPr>
              <a:t>Mississippi River Transmission (MRT)</a:t>
            </a:r>
            <a:endParaRPr b="0" lang="en-US" sz="2000" strike="noStrike" u="none">
              <a:solidFill>
                <a:srgbClr val="000000"/>
              </a:solidFill>
              <a:effectLst/>
              <a:uFillTx/>
              <a:latin typeface="Times New Roman"/>
            </a:endParaRPr>
          </a:p>
          <a:p>
            <a:pPr lvl="1" marL="743040" indent="-285840">
              <a:lnSpc>
                <a:spcPct val="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Reliant-Owned, 2100 Mile Pipeline to St Louis</a:t>
            </a:r>
            <a:endParaRPr b="0" lang="en-US" sz="2000" strike="noStrike" u="none">
              <a:solidFill>
                <a:srgbClr val="000000"/>
              </a:solidFill>
              <a:effectLst/>
              <a:uFillTx/>
              <a:latin typeface="Times New Roman"/>
            </a:endParaRPr>
          </a:p>
          <a:p>
            <a:pPr lvl="1" marL="743040" indent="-285840">
              <a:lnSpc>
                <a:spcPct val="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330 bcf Transported Per Year; 90% Utilization</a:t>
            </a:r>
            <a:endParaRPr b="0" lang="en-US" sz="2000" strike="noStrike" u="none">
              <a:solidFill>
                <a:srgbClr val="000000"/>
              </a:solidFill>
              <a:effectLst/>
              <a:uFillTx/>
              <a:latin typeface="Times New Roman"/>
            </a:endParaRPr>
          </a:p>
          <a:p>
            <a:pPr lvl="1" marL="743040" indent="-285840">
              <a:lnSpc>
                <a:spcPct val="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2000 EBITDA $46.3MM; $290MM Enterprise Value</a:t>
            </a:r>
            <a:endParaRPr b="0" lang="en-US" sz="2000" strike="noStrike" u="none">
              <a:solidFill>
                <a:srgbClr val="000000"/>
              </a:solidFill>
              <a:effectLst/>
              <a:uFillTx/>
              <a:latin typeface="Times New Roman"/>
            </a:endParaRPr>
          </a:p>
          <a:p>
            <a:pPr lvl="1" marL="743040" indent="-285840">
              <a:lnSpc>
                <a:spcPct val="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Offered for Sale in 2000; No Transaction Completed</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Discovery </a:t>
            </a:r>
            <a:endParaRPr b="0" lang="en-US" sz="2000" strike="noStrike" u="none">
              <a:solidFill>
                <a:srgbClr val="000000"/>
              </a:solidFill>
              <a:effectLst/>
              <a:uFillTx/>
              <a:latin typeface="Times New Roman"/>
            </a:endParaRPr>
          </a:p>
          <a:p>
            <a:pPr lvl="1" marL="743040" indent="-285840">
              <a:lnSpc>
                <a:spcPct val="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Disposition of Offshore Facilities due to Chevron Texaco Merger</a:t>
            </a:r>
            <a:endParaRPr b="0" lang="en-US" sz="2000" strike="noStrike" u="none">
              <a:solidFill>
                <a:srgbClr val="000000"/>
              </a:solidFill>
              <a:effectLst/>
              <a:uFillTx/>
              <a:latin typeface="Times New Roman"/>
            </a:endParaRPr>
          </a:p>
          <a:p>
            <a:pPr lvl="1" marL="743040" indent="-285840">
              <a:lnSpc>
                <a:spcPct val="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Auction Process Commencing in November</a:t>
            </a:r>
            <a:endParaRPr b="0" lang="en-US" sz="2000" strike="noStrike" u="none">
              <a:solidFill>
                <a:srgbClr val="000000"/>
              </a:solidFill>
              <a:effectLst/>
              <a:uFillTx/>
              <a:latin typeface="Times New Roman"/>
            </a:endParaRPr>
          </a:p>
          <a:p>
            <a:pPr lvl="1" marL="743040" indent="-285840">
              <a:lnSpc>
                <a:spcPct val="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New Pipeline (1997) with Growth Potential/Risk</a:t>
            </a:r>
            <a:endParaRPr b="0" lang="en-US" sz="2000" strike="noStrike" u="none">
              <a:solidFill>
                <a:srgbClr val="000000"/>
              </a:solidFill>
              <a:effectLst/>
              <a:uFillTx/>
              <a:latin typeface="Times New Roman"/>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09480" y="228600"/>
            <a:ext cx="7772400" cy="9907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Corp Development Representative Transactions</a:t>
            </a:r>
            <a:endParaRPr b="0" lang="en-US" sz="2800" strike="noStrike" u="none">
              <a:solidFill>
                <a:srgbClr val="000000"/>
              </a:solidFill>
              <a:effectLst/>
              <a:uFillTx/>
              <a:latin typeface="Times New Roman"/>
            </a:endParaRPr>
          </a:p>
        </p:txBody>
      </p:sp>
      <p:sp>
        <p:nvSpPr>
          <p:cNvPr id="17" name="PlaceHolder 2"/>
          <p:cNvSpPr>
            <a:spLocks noGrp="1"/>
          </p:cNvSpPr>
          <p:nvPr>
            <p:ph/>
          </p:nvPr>
        </p:nvSpPr>
        <p:spPr>
          <a:xfrm>
            <a:off x="685800" y="1294920"/>
            <a:ext cx="7772400" cy="525780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Dispositions</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Trailblazer Pipeline</a:t>
            </a:r>
            <a:endParaRPr b="0" lang="en-US" sz="2000" strike="noStrike" u="none">
              <a:solidFill>
                <a:srgbClr val="000000"/>
              </a:solidFill>
              <a:effectLst/>
              <a:uFillTx/>
              <a:latin typeface="Times New Roman"/>
            </a:endParaRPr>
          </a:p>
          <a:p>
            <a:pPr lvl="1" marL="743040" indent="-285840">
              <a:lnSpc>
                <a:spcPct val="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Potential Sale to EOTT or NBP</a:t>
            </a:r>
            <a:endParaRPr b="0" lang="en-US" sz="2000" strike="noStrike" u="none">
              <a:solidFill>
                <a:srgbClr val="000000"/>
              </a:solidFill>
              <a:effectLst/>
              <a:uFillTx/>
              <a:latin typeface="Times New Roman"/>
            </a:endParaRPr>
          </a:p>
          <a:p>
            <a:pPr lvl="1" marL="743040" indent="-285840">
              <a:lnSpc>
                <a:spcPct val="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EOTT Sale Reduces ENE Guarantee</a:t>
            </a:r>
            <a:endParaRPr b="0" lang="en-US" sz="2000" strike="noStrike" u="none">
              <a:solidFill>
                <a:srgbClr val="000000"/>
              </a:solidFill>
              <a:effectLst/>
              <a:uFillTx/>
              <a:latin typeface="Times New Roman"/>
            </a:endParaRPr>
          </a:p>
          <a:p>
            <a:pPr lvl="1" marL="743040" indent="-285840">
              <a:lnSpc>
                <a:spcPct val="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Deal Only Above $85MM; $38MM Gain</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i="1" lang="en-US" sz="2000" strike="noStrike" u="none">
                <a:solidFill>
                  <a:srgbClr val="000000"/>
                </a:solidFill>
                <a:effectLst/>
                <a:uFillTx/>
                <a:latin typeface="Times New Roman"/>
              </a:rPr>
              <a:t>Beaver</a:t>
            </a:r>
            <a:endParaRPr b="0" lang="en-US" sz="2000" strike="noStrike" u="none">
              <a:solidFill>
                <a:srgbClr val="000000"/>
              </a:solidFill>
              <a:effectLst/>
              <a:uFillTx/>
              <a:latin typeface="Times New Roman"/>
            </a:endParaRPr>
          </a:p>
          <a:p>
            <a:pPr lvl="1" marL="743040" indent="-285840">
              <a:lnSpc>
                <a:spcPct val="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Potential Sale of NNG Gathering Assets </a:t>
            </a:r>
            <a:endParaRPr b="0" lang="en-US" sz="2000" strike="noStrike" u="none">
              <a:solidFill>
                <a:srgbClr val="000000"/>
              </a:solidFill>
              <a:effectLst/>
              <a:uFillTx/>
              <a:latin typeface="Times New Roman"/>
            </a:endParaRPr>
          </a:p>
          <a:p>
            <a:pPr lvl="1" marL="743040" indent="-285840">
              <a:lnSpc>
                <a:spcPct val="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Duke Expression of Interest for $50MM+</a:t>
            </a:r>
            <a:endParaRPr b="0" lang="en-US" sz="2000" strike="noStrike" u="none">
              <a:solidFill>
                <a:srgbClr val="000000"/>
              </a:solidFill>
              <a:effectLst/>
              <a:uFillTx/>
              <a:latin typeface="Times New Roman"/>
            </a:endParaRPr>
          </a:p>
          <a:p>
            <a:pPr lvl="1" marL="743040" indent="-285840">
              <a:lnSpc>
                <a:spcPct val="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Estimated Gain on Sale: $20MM</a:t>
            </a:r>
            <a:endParaRPr b="0" lang="en-US" sz="2000" strike="noStrike" u="none">
              <a:solidFill>
                <a:srgbClr val="000000"/>
              </a:solidFill>
              <a:effectLst/>
              <a:uFillTx/>
              <a:latin typeface="Times New Roman"/>
            </a:endParaRPr>
          </a:p>
          <a:p>
            <a:pPr marL="343080" indent="-343080">
              <a:lnSpc>
                <a:spcPct val="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MOPS </a:t>
            </a:r>
            <a:endParaRPr b="0" lang="en-US" sz="2000" strike="noStrike" u="none">
              <a:solidFill>
                <a:srgbClr val="000000"/>
              </a:solidFill>
              <a:effectLst/>
              <a:uFillTx/>
              <a:latin typeface="Times New Roman"/>
            </a:endParaRPr>
          </a:p>
          <a:p>
            <a:pPr lvl="1" marL="743040" indent="-285840">
              <a:lnSpc>
                <a:spcPct val="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Disposition of NNG Offshore Facilities</a:t>
            </a:r>
            <a:endParaRPr b="0" lang="en-US" sz="2000" strike="noStrike" u="none">
              <a:solidFill>
                <a:srgbClr val="000000"/>
              </a:solidFill>
              <a:effectLst/>
              <a:uFillTx/>
              <a:latin typeface="Times New Roman"/>
            </a:endParaRPr>
          </a:p>
          <a:p>
            <a:pPr lvl="1" marL="743040" indent="-285840">
              <a:lnSpc>
                <a:spcPct val="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$13.0 Million Williams Offer Accepted; PSA Near Completion</a:t>
            </a:r>
            <a:endParaRPr b="0" lang="en-US" sz="2000" strike="noStrike" u="none">
              <a:solidFill>
                <a:srgbClr val="000000"/>
              </a:solidFill>
              <a:effectLst/>
              <a:uFillTx/>
              <a:latin typeface="Times New Roman"/>
            </a:endParaRPr>
          </a:p>
          <a:p>
            <a:pPr lvl="1" marL="743040" indent="-285840">
              <a:lnSpc>
                <a:spcPct val="75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Close Subject to FERC Approval; 6-9 Mos.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Alaska Highway Gas Pipeline Project</a:t>
            </a:r>
            <a:endParaRPr b="0" lang="en-US" sz="2800" strike="noStrike" u="none">
              <a:solidFill>
                <a:srgbClr val="000000"/>
              </a:solidFill>
              <a:effectLst/>
              <a:uFillTx/>
              <a:latin typeface="Times New Roman"/>
            </a:endParaRPr>
          </a:p>
        </p:txBody>
      </p:sp>
      <p:sp>
        <p:nvSpPr>
          <p:cNvPr id="19" name="PlaceHolder 2"/>
          <p:cNvSpPr>
            <a:spLocks noGrp="1"/>
          </p:cNvSpPr>
          <p:nvPr>
            <p:ph/>
          </p:nvPr>
        </p:nvSpPr>
        <p:spPr>
          <a:xfrm>
            <a:off x="685800" y="1447560"/>
            <a:ext cx="7772400" cy="4647960"/>
          </a:xfrm>
          <a:prstGeom prst="rect">
            <a:avLst/>
          </a:prstGeom>
          <a:noFill/>
          <a:ln w="0">
            <a:noFill/>
          </a:ln>
        </p:spPr>
        <p:txBody>
          <a:bodyPr lIns="90000" rIns="90000" tIns="46800" bIns="46800" anchor="t">
            <a:normAutofit/>
          </a:bodyPr>
          <a:p>
            <a:pPr marL="343080" indent="-3430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Investment: $10+ billion</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Times New Roman"/>
              </a:rPr>
              <a:t>Concepts</a:t>
            </a:r>
            <a:endParaRPr b="0" lang="en-US" sz="18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Reconstitute the ANNGTC partnership to connect the Alaskan North Slope to new and existing pipeline infrastructure in Canada</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Develop new pipeline infrastructure projects to transport Alaskan gas to markets in continental US (lower 48 states)</a:t>
            </a:r>
            <a:endParaRPr b="0" lang="en-US" sz="16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Times New Roman"/>
              </a:rPr>
              <a:t>Rationale</a:t>
            </a:r>
            <a:endParaRPr b="0" lang="en-US" sz="18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Existing legal and regulatory framework in the US and Canada</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Last natural gas frontier</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Organized pipeline industry response necessary to address enormous investment risks</a:t>
            </a:r>
            <a:endParaRPr b="0" lang="en-US" sz="16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Times New Roman"/>
              </a:rPr>
              <a:t>Risks</a:t>
            </a:r>
            <a:endParaRPr b="0" lang="en-US" sz="18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Weak gas prices </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Lack of ANS Producer support</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Multiple competitors (OTT, UTT)</a:t>
            </a:r>
            <a:endParaRPr b="0" lang="en-US" sz="16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Times New Roman"/>
              </a:rPr>
              <a:t>Timetable</a:t>
            </a:r>
            <a:endParaRPr b="0" lang="en-US" sz="18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2007 in-service</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609120"/>
            <a:ext cx="7772400" cy="7621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Sun Devil Project</a:t>
            </a:r>
            <a:endParaRPr b="0" lang="en-US" sz="2800" strike="noStrike" u="none">
              <a:solidFill>
                <a:srgbClr val="000000"/>
              </a:solidFill>
              <a:effectLst/>
              <a:uFillTx/>
              <a:latin typeface="Times New Roman"/>
            </a:endParaRPr>
          </a:p>
        </p:txBody>
      </p:sp>
      <p:sp>
        <p:nvSpPr>
          <p:cNvPr id="21" name="PlaceHolder 2"/>
          <p:cNvSpPr>
            <a:spLocks noGrp="1"/>
          </p:cNvSpPr>
          <p:nvPr>
            <p:ph/>
          </p:nvPr>
        </p:nvSpPr>
        <p:spPr>
          <a:xfrm>
            <a:off x="685800" y="1294920"/>
            <a:ext cx="7772400" cy="4800600"/>
          </a:xfrm>
          <a:prstGeom prst="rect">
            <a:avLst/>
          </a:prstGeom>
          <a:noFill/>
          <a:ln w="0">
            <a:noFill/>
          </a:ln>
        </p:spPr>
        <p:txBody>
          <a:bodyPr lIns="90000" rIns="90000" tIns="46800" bIns="46800" anchor="t">
            <a:normAutofit/>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Investment: $580 million</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Concept</a:t>
            </a:r>
            <a:endParaRPr b="0" lang="en-US" sz="16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Loop TW’s San Juan lateral and develop a new lateral from the TW mainline to Phoenix</a:t>
            </a:r>
            <a:endParaRPr b="0" lang="en-US" sz="14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Rationale</a:t>
            </a:r>
            <a:endParaRPr b="0" lang="en-US" sz="16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Provide access to new markets for increasing Rocky Mountain gas supplies</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Provide access to low cost Rocky Mountain gas supplies for rapidly growing gas-fired power generation sector in Phoenix</a:t>
            </a:r>
            <a:endParaRPr b="0" lang="en-US" sz="14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Risks</a:t>
            </a:r>
            <a:endParaRPr b="0" lang="en-US" sz="16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Collapse in San Juan – Permian gas price spreads</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Competition from KMI’s Sonoran Pipeline</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San Juan gas supplies: growing but not unlimited</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Navajo ROW</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El Paso vs. CD/FR customers</a:t>
            </a:r>
            <a:endParaRPr b="0" lang="en-US" sz="14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Status</a:t>
            </a:r>
            <a:endParaRPr b="0" lang="en-US" sz="16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Open season closed August 30 – 1.3 Bcf/d in bids received</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Revised cost estimates in preparation</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Negotiating 5 power generators as project anchors (4 under construction)</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60912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Transwestern Sta 1 Heat Recovery</a:t>
            </a:r>
            <a:endParaRPr b="0" lang="en-US" sz="2800" strike="noStrike" u="none">
              <a:solidFill>
                <a:srgbClr val="000000"/>
              </a:solidFill>
              <a:effectLst/>
              <a:uFillTx/>
              <a:latin typeface="Times New Roman"/>
            </a:endParaRPr>
          </a:p>
        </p:txBody>
      </p:sp>
      <p:sp>
        <p:nvSpPr>
          <p:cNvPr id="23" name="PlaceHolder 2"/>
          <p:cNvSpPr>
            <a:spLocks noGrp="1"/>
          </p:cNvSpPr>
          <p:nvPr>
            <p:ph/>
          </p:nvPr>
        </p:nvSpPr>
        <p:spPr>
          <a:xfrm>
            <a:off x="685800" y="1371240"/>
            <a:ext cx="7772400" cy="4876920"/>
          </a:xfrm>
          <a:prstGeom prst="rect">
            <a:avLst/>
          </a:prstGeom>
          <a:noFill/>
          <a:ln w="0">
            <a:noFill/>
          </a:ln>
        </p:spPr>
        <p:txBody>
          <a:bodyPr lIns="90000" rIns="90000" tIns="46800" bIns="46800" anchor="t">
            <a:normAutofit/>
          </a:bodyPr>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a:t>
            </a:r>
            <a:r>
              <a:rPr b="1" i="1" lang="en-US" sz="1800" strike="noStrike" u="none">
                <a:solidFill>
                  <a:srgbClr val="000000"/>
                </a:solidFill>
                <a:effectLst/>
                <a:uFillTx/>
                <a:latin typeface="Times New Roman"/>
              </a:rPr>
              <a:t>Investment:  $20MM</a:t>
            </a:r>
            <a:r>
              <a:rPr b="1" i="1"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Concept:</a:t>
            </a:r>
            <a:endParaRPr b="0" lang="en-US" sz="18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Develop a 15 MW heat recovery/duct-fired power plant at TW-Sta.1</a:t>
            </a:r>
            <a:endParaRPr b="0" lang="en-US" sz="16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Rationale:</a:t>
            </a:r>
            <a:endParaRPr b="0" lang="en-US" sz="18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Test case for comparable projects at other locations (FGT, NNG)</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Monetize site infrastructure advantages</a:t>
            </a:r>
            <a:endParaRPr b="0" lang="en-US" sz="16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Risks</a:t>
            </a:r>
            <a:endParaRPr b="0" lang="en-US" sz="18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Weak power prices</a:t>
            </a:r>
            <a:endParaRPr b="0" lang="en-US" sz="16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Status</a:t>
            </a:r>
            <a:endParaRPr b="0" lang="en-US" sz="18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Preparing updated cost estimates</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Seeking LOI with Mohave Electric Co-op</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Developing PPA/tolling agreement</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Performing power merchant risk assessment</a:t>
            </a:r>
            <a:endParaRPr b="0" lang="en-US" sz="16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Timetable</a:t>
            </a:r>
            <a:endParaRPr b="0" lang="en-US" sz="18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’03 In-service</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Southeast region analysis</a:t>
            </a:r>
            <a:endParaRPr b="0" lang="en-US" sz="2800" strike="noStrike" u="none">
              <a:solidFill>
                <a:srgbClr val="000000"/>
              </a:solidFill>
              <a:effectLst/>
              <a:uFillTx/>
              <a:latin typeface="Times New Roman"/>
            </a:endParaRPr>
          </a:p>
        </p:txBody>
      </p:sp>
      <p:sp>
        <p:nvSpPr>
          <p:cNvPr id="2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Gas consumption in the Southeast is expected to grow primarily to serve gas-fired electricity generation</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Gas supply from the Gulf coast is forecast to peak by 2005</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LNG imports may be needed to fill the gap in gas supply</a:t>
            </a: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Gulfstream and Gulf Pines are new competition to established gas pipeline providers </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Southeast region opportunities</a:t>
            </a:r>
            <a:endParaRPr b="0" lang="en-US" sz="2800" strike="noStrike" u="none">
              <a:solidFill>
                <a:srgbClr val="000000"/>
              </a:solidFill>
              <a:effectLst/>
              <a:uFillTx/>
              <a:latin typeface="Times New Roman"/>
            </a:endParaRPr>
          </a:p>
        </p:txBody>
      </p:sp>
      <p:sp>
        <p:nvSpPr>
          <p:cNvPr id="27" name="PlaceHolder 2"/>
          <p:cNvSpPr>
            <a:spLocks noGrp="1"/>
          </p:cNvSpPr>
          <p:nvPr>
            <p:ph/>
          </p:nvPr>
        </p:nvSpPr>
        <p:spPr>
          <a:xfrm>
            <a:off x="990720" y="2057040"/>
            <a:ext cx="7772400" cy="4343400"/>
          </a:xfrm>
          <a:prstGeom prst="rect">
            <a:avLst/>
          </a:prstGeom>
          <a:noFill/>
          <a:ln w="0">
            <a:noFill/>
          </a:ln>
        </p:spPr>
        <p:txBody>
          <a:bodyPr lIns="90000" rIns="90000" tIns="46800" bIns="46800" anchor="t">
            <a:normAutofit/>
          </a:bodyPr>
          <a:p>
            <a:pPr marL="533520" indent="-53352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Assess the value of Gulf Pines pipeline as an extension of FGT</a:t>
            </a:r>
            <a:endParaRPr b="0" lang="en-US" sz="2000" strike="noStrike" u="none">
              <a:solidFill>
                <a:srgbClr val="000000"/>
              </a:solidFill>
              <a:effectLst/>
              <a:uFillTx/>
              <a:latin typeface="Times New Roman"/>
            </a:endParaRPr>
          </a:p>
          <a:p>
            <a:pPr marL="533520" indent="-53352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Assess the value of Cypress as an extension of FGT into Georgia and possibly further into the Carolinas</a:t>
            </a:r>
            <a:endParaRPr b="0" lang="en-US" sz="2000" strike="noStrike" u="none">
              <a:solidFill>
                <a:srgbClr val="000000"/>
              </a:solidFill>
              <a:effectLst/>
              <a:uFillTx/>
              <a:latin typeface="Times New Roman"/>
            </a:endParaRPr>
          </a:p>
          <a:p>
            <a:pPr marL="533520" indent="-53352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Assess the value of Koch Gateway as a possible acquisition to enhance FGT gathering and to supply Gulfstream</a:t>
            </a:r>
            <a:endParaRPr b="0" lang="en-US" sz="2000" strike="noStrike" u="none">
              <a:solidFill>
                <a:srgbClr val="000000"/>
              </a:solidFill>
              <a:effectLst/>
              <a:uFillTx/>
              <a:latin typeface="Times New Roman"/>
            </a:endParaRPr>
          </a:p>
          <a:p>
            <a:pPr marL="533520" indent="-53352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Design a grassroots pipeline to compete with Gulf Pines</a:t>
            </a:r>
            <a:endParaRPr b="0" lang="en-US" sz="2000" strike="noStrike" u="none">
              <a:solidFill>
                <a:srgbClr val="000000"/>
              </a:solidFill>
              <a:effectLst/>
              <a:uFillTx/>
              <a:latin typeface="Times New Roman"/>
            </a:endParaRPr>
          </a:p>
          <a:p>
            <a:pPr marL="533520" indent="-53352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Design a tariff structure that maximizes the value of new receipts in Florida (from Gulfstream and Bahamas pipelines)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
          <p:cNvSpPr/>
          <p:nvPr/>
        </p:nvSpPr>
        <p:spPr>
          <a:xfrm>
            <a:off x="990720" y="1600200"/>
            <a:ext cx="7315200" cy="293616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95000"/>
              </a:lnSpc>
              <a:spcBef>
                <a:spcPts val="1001"/>
              </a:spcBef>
              <a:spcAft>
                <a:spcPts val="374"/>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Acquire or construct a major pipeline that serves a growing market and provides a competitive advantage.</a:t>
            </a:r>
            <a:endParaRPr b="0" lang="en-US" sz="2000" strike="noStrike" u="none">
              <a:solidFill>
                <a:srgbClr val="000000"/>
              </a:solidFill>
              <a:effectLst/>
              <a:uFillTx/>
              <a:latin typeface="Times New Roman"/>
            </a:endParaRPr>
          </a:p>
          <a:p>
            <a:pPr marL="457200" indent="-457200">
              <a:lnSpc>
                <a:spcPct val="95000"/>
              </a:lnSpc>
              <a:spcBef>
                <a:spcPts val="1001"/>
              </a:spcBef>
              <a:spcAft>
                <a:spcPts val="374"/>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Source lower cost Canadian and/or Rocky Mountain gas supplies. </a:t>
            </a:r>
            <a:endParaRPr b="0" lang="en-US" sz="2000" strike="noStrike" u="none">
              <a:solidFill>
                <a:srgbClr val="000000"/>
              </a:solidFill>
              <a:effectLst/>
              <a:uFillTx/>
              <a:latin typeface="Times New Roman"/>
            </a:endParaRPr>
          </a:p>
          <a:p>
            <a:pPr marL="457200" indent="-457200">
              <a:lnSpc>
                <a:spcPct val="95000"/>
              </a:lnSpc>
              <a:spcBef>
                <a:spcPts val="1001"/>
              </a:spcBef>
              <a:spcAft>
                <a:spcPts val="374"/>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Acquire or construct laterals to serve major metropolitan areas.</a:t>
            </a:r>
            <a:endParaRPr b="0" lang="en-US" sz="2000" strike="noStrike" u="none">
              <a:solidFill>
                <a:srgbClr val="000000"/>
              </a:solidFill>
              <a:effectLst/>
              <a:uFillTx/>
              <a:latin typeface="Times New Roman"/>
            </a:endParaRPr>
          </a:p>
          <a:p>
            <a:pPr marL="457200" indent="-457200">
              <a:lnSpc>
                <a:spcPct val="95000"/>
              </a:lnSpc>
              <a:spcBef>
                <a:spcPts val="1001"/>
              </a:spcBef>
              <a:spcAft>
                <a:spcPts val="374"/>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Explore participation with other pipeline companies that have proposed projects that would compliment our systems and provide strategic advantages. </a:t>
            </a:r>
            <a:endParaRPr b="0" lang="en-US" sz="2000" strike="noStrike" u="none">
              <a:solidFill>
                <a:srgbClr val="000000"/>
              </a:solidFill>
              <a:effectLst/>
              <a:uFillTx/>
              <a:latin typeface="Times New Roman"/>
            </a:endParaRPr>
          </a:p>
        </p:txBody>
      </p:sp>
      <p:sp>
        <p:nvSpPr>
          <p:cNvPr id="29" name=""/>
          <p:cNvSpPr/>
          <p:nvPr/>
        </p:nvSpPr>
        <p:spPr>
          <a:xfrm>
            <a:off x="990720" y="685800"/>
            <a:ext cx="633564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Western region goals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30" name=""/>
          <p:cNvGrpSpPr/>
          <p:nvPr/>
        </p:nvGrpSpPr>
        <p:grpSpPr>
          <a:xfrm>
            <a:off x="1523880" y="1066680"/>
            <a:ext cx="6858000" cy="5462640"/>
            <a:chOff x="1523880" y="1066680"/>
            <a:chExt cx="6858000" cy="5462640"/>
          </a:xfrm>
        </p:grpSpPr>
        <p:grpSp>
          <p:nvGrpSpPr>
            <p:cNvPr id="31" name=""/>
            <p:cNvGrpSpPr/>
            <p:nvPr/>
          </p:nvGrpSpPr>
          <p:grpSpPr>
            <a:xfrm>
              <a:off x="1523880" y="1066680"/>
              <a:ext cx="6858000" cy="5462640"/>
              <a:chOff x="1523880" y="1066680"/>
              <a:chExt cx="6858000" cy="5462640"/>
            </a:xfrm>
          </p:grpSpPr>
          <p:grpSp>
            <p:nvGrpSpPr>
              <p:cNvPr id="32" name=""/>
              <p:cNvGrpSpPr/>
              <p:nvPr/>
            </p:nvGrpSpPr>
            <p:grpSpPr>
              <a:xfrm>
                <a:off x="1523880" y="1066680"/>
                <a:ext cx="6858000" cy="5462640"/>
                <a:chOff x="1523880" y="1066680"/>
                <a:chExt cx="6858000" cy="5462640"/>
              </a:xfrm>
            </p:grpSpPr>
            <p:sp>
              <p:nvSpPr>
                <p:cNvPr id="33" name=""/>
                <p:cNvSpPr/>
                <p:nvPr/>
              </p:nvSpPr>
              <p:spPr>
                <a:xfrm>
                  <a:off x="5621040" y="2585880"/>
                  <a:ext cx="2241720" cy="1265040"/>
                </a:xfrm>
                <a:custGeom>
                  <a:avLst/>
                  <a:gdLst/>
                  <a:ahLst/>
                  <a:rect l="l" t="t" r="r" b="b"/>
                  <a:pathLst>
                    <a:path w="713" h="574">
                      <a:moveTo>
                        <a:pt x="460" y="559"/>
                      </a:moveTo>
                      <a:lnTo>
                        <a:pt x="454" y="557"/>
                      </a:lnTo>
                      <a:lnTo>
                        <a:pt x="442" y="556"/>
                      </a:lnTo>
                      <a:lnTo>
                        <a:pt x="407" y="553"/>
                      </a:lnTo>
                      <a:lnTo>
                        <a:pt x="405" y="553"/>
                      </a:lnTo>
                      <a:lnTo>
                        <a:pt x="363" y="549"/>
                      </a:lnTo>
                      <a:lnTo>
                        <a:pt x="358" y="548"/>
                      </a:lnTo>
                      <a:lnTo>
                        <a:pt x="332" y="547"/>
                      </a:lnTo>
                      <a:lnTo>
                        <a:pt x="305" y="545"/>
                      </a:lnTo>
                      <a:lnTo>
                        <a:pt x="279" y="541"/>
                      </a:lnTo>
                      <a:lnTo>
                        <a:pt x="219" y="537"/>
                      </a:lnTo>
                      <a:lnTo>
                        <a:pt x="195" y="533"/>
                      </a:lnTo>
                      <a:lnTo>
                        <a:pt x="150" y="528"/>
                      </a:lnTo>
                      <a:lnTo>
                        <a:pt x="148" y="528"/>
                      </a:lnTo>
                      <a:lnTo>
                        <a:pt x="102" y="524"/>
                      </a:lnTo>
                      <a:lnTo>
                        <a:pt x="98" y="523"/>
                      </a:lnTo>
                      <a:lnTo>
                        <a:pt x="75" y="520"/>
                      </a:lnTo>
                      <a:lnTo>
                        <a:pt x="0" y="511"/>
                      </a:lnTo>
                      <a:lnTo>
                        <a:pt x="5" y="479"/>
                      </a:lnTo>
                      <a:lnTo>
                        <a:pt x="8" y="454"/>
                      </a:lnTo>
                      <a:lnTo>
                        <a:pt x="9" y="447"/>
                      </a:lnTo>
                      <a:lnTo>
                        <a:pt x="10" y="437"/>
                      </a:lnTo>
                      <a:lnTo>
                        <a:pt x="13" y="415"/>
                      </a:lnTo>
                      <a:lnTo>
                        <a:pt x="14" y="403"/>
                      </a:lnTo>
                      <a:lnTo>
                        <a:pt x="17" y="381"/>
                      </a:lnTo>
                      <a:lnTo>
                        <a:pt x="20" y="366"/>
                      </a:lnTo>
                      <a:lnTo>
                        <a:pt x="25" y="322"/>
                      </a:lnTo>
                      <a:lnTo>
                        <a:pt x="26" y="316"/>
                      </a:lnTo>
                      <a:lnTo>
                        <a:pt x="30" y="286"/>
                      </a:lnTo>
                      <a:lnTo>
                        <a:pt x="34" y="255"/>
                      </a:lnTo>
                      <a:lnTo>
                        <a:pt x="34" y="252"/>
                      </a:lnTo>
                      <a:lnTo>
                        <a:pt x="36" y="247"/>
                      </a:lnTo>
                      <a:lnTo>
                        <a:pt x="39" y="223"/>
                      </a:lnTo>
                      <a:lnTo>
                        <a:pt x="40" y="214"/>
                      </a:lnTo>
                      <a:lnTo>
                        <a:pt x="41" y="197"/>
                      </a:lnTo>
                      <a:lnTo>
                        <a:pt x="43" y="191"/>
                      </a:lnTo>
                      <a:lnTo>
                        <a:pt x="47" y="160"/>
                      </a:lnTo>
                      <a:lnTo>
                        <a:pt x="48" y="143"/>
                      </a:lnTo>
                      <a:lnTo>
                        <a:pt x="51" y="129"/>
                      </a:lnTo>
                      <a:lnTo>
                        <a:pt x="52" y="111"/>
                      </a:lnTo>
                      <a:lnTo>
                        <a:pt x="55" y="95"/>
                      </a:lnTo>
                      <a:lnTo>
                        <a:pt x="57" y="67"/>
                      </a:lnTo>
                      <a:lnTo>
                        <a:pt x="59" y="63"/>
                      </a:lnTo>
                      <a:lnTo>
                        <a:pt x="61" y="42"/>
                      </a:lnTo>
                      <a:lnTo>
                        <a:pt x="67" y="0"/>
                      </a:lnTo>
                      <a:lnTo>
                        <a:pt x="126" y="8"/>
                      </a:lnTo>
                      <a:lnTo>
                        <a:pt x="164" y="11"/>
                      </a:lnTo>
                      <a:lnTo>
                        <a:pt x="177" y="13"/>
                      </a:lnTo>
                      <a:lnTo>
                        <a:pt x="183" y="15"/>
                      </a:lnTo>
                      <a:lnTo>
                        <a:pt x="244" y="20"/>
                      </a:lnTo>
                      <a:lnTo>
                        <a:pt x="257" y="23"/>
                      </a:lnTo>
                      <a:lnTo>
                        <a:pt x="290" y="26"/>
                      </a:lnTo>
                      <a:lnTo>
                        <a:pt x="302" y="26"/>
                      </a:lnTo>
                      <a:lnTo>
                        <a:pt x="313" y="27"/>
                      </a:lnTo>
                      <a:lnTo>
                        <a:pt x="325" y="28"/>
                      </a:lnTo>
                      <a:lnTo>
                        <a:pt x="356" y="32"/>
                      </a:lnTo>
                      <a:lnTo>
                        <a:pt x="429" y="39"/>
                      </a:lnTo>
                      <a:lnTo>
                        <a:pt x="441" y="40"/>
                      </a:lnTo>
                      <a:lnTo>
                        <a:pt x="508" y="47"/>
                      </a:lnTo>
                      <a:lnTo>
                        <a:pt x="510" y="47"/>
                      </a:lnTo>
                      <a:lnTo>
                        <a:pt x="522" y="48"/>
                      </a:lnTo>
                      <a:lnTo>
                        <a:pt x="532" y="48"/>
                      </a:lnTo>
                      <a:lnTo>
                        <a:pt x="541" y="48"/>
                      </a:lnTo>
                      <a:lnTo>
                        <a:pt x="616" y="54"/>
                      </a:lnTo>
                      <a:lnTo>
                        <a:pt x="621" y="54"/>
                      </a:lnTo>
                      <a:lnTo>
                        <a:pt x="640" y="55"/>
                      </a:lnTo>
                      <a:lnTo>
                        <a:pt x="651" y="56"/>
                      </a:lnTo>
                      <a:lnTo>
                        <a:pt x="712" y="60"/>
                      </a:lnTo>
                      <a:lnTo>
                        <a:pt x="712" y="92"/>
                      </a:lnTo>
                      <a:lnTo>
                        <a:pt x="709" y="114"/>
                      </a:lnTo>
                      <a:lnTo>
                        <a:pt x="709" y="124"/>
                      </a:lnTo>
                      <a:lnTo>
                        <a:pt x="706" y="156"/>
                      </a:lnTo>
                      <a:lnTo>
                        <a:pt x="706" y="164"/>
                      </a:lnTo>
                      <a:lnTo>
                        <a:pt x="706" y="170"/>
                      </a:lnTo>
                      <a:lnTo>
                        <a:pt x="705" y="187"/>
                      </a:lnTo>
                      <a:lnTo>
                        <a:pt x="703" y="206"/>
                      </a:lnTo>
                      <a:lnTo>
                        <a:pt x="702" y="220"/>
                      </a:lnTo>
                      <a:lnTo>
                        <a:pt x="702" y="236"/>
                      </a:lnTo>
                      <a:lnTo>
                        <a:pt x="701" y="251"/>
                      </a:lnTo>
                      <a:lnTo>
                        <a:pt x="701" y="255"/>
                      </a:lnTo>
                      <a:lnTo>
                        <a:pt x="701" y="269"/>
                      </a:lnTo>
                      <a:lnTo>
                        <a:pt x="698" y="300"/>
                      </a:lnTo>
                      <a:lnTo>
                        <a:pt x="697" y="315"/>
                      </a:lnTo>
                      <a:lnTo>
                        <a:pt x="697" y="322"/>
                      </a:lnTo>
                      <a:lnTo>
                        <a:pt x="695" y="339"/>
                      </a:lnTo>
                      <a:lnTo>
                        <a:pt x="694" y="368"/>
                      </a:lnTo>
                      <a:lnTo>
                        <a:pt x="691" y="412"/>
                      </a:lnTo>
                      <a:lnTo>
                        <a:pt x="690" y="429"/>
                      </a:lnTo>
                      <a:lnTo>
                        <a:pt x="690" y="445"/>
                      </a:lnTo>
                      <a:lnTo>
                        <a:pt x="689" y="460"/>
                      </a:lnTo>
                      <a:lnTo>
                        <a:pt x="687" y="477"/>
                      </a:lnTo>
                      <a:lnTo>
                        <a:pt x="687" y="483"/>
                      </a:lnTo>
                      <a:lnTo>
                        <a:pt x="686" y="492"/>
                      </a:lnTo>
                      <a:lnTo>
                        <a:pt x="686" y="501"/>
                      </a:lnTo>
                      <a:lnTo>
                        <a:pt x="685" y="509"/>
                      </a:lnTo>
                      <a:lnTo>
                        <a:pt x="685" y="523"/>
                      </a:lnTo>
                      <a:lnTo>
                        <a:pt x="685" y="534"/>
                      </a:lnTo>
                      <a:lnTo>
                        <a:pt x="682" y="557"/>
                      </a:lnTo>
                      <a:lnTo>
                        <a:pt x="682" y="573"/>
                      </a:lnTo>
                      <a:lnTo>
                        <a:pt x="624" y="570"/>
                      </a:lnTo>
                      <a:lnTo>
                        <a:pt x="601" y="569"/>
                      </a:lnTo>
                      <a:lnTo>
                        <a:pt x="594" y="569"/>
                      </a:lnTo>
                      <a:lnTo>
                        <a:pt x="577" y="567"/>
                      </a:lnTo>
                      <a:lnTo>
                        <a:pt x="565" y="567"/>
                      </a:lnTo>
                      <a:lnTo>
                        <a:pt x="562" y="566"/>
                      </a:lnTo>
                      <a:lnTo>
                        <a:pt x="546" y="564"/>
                      </a:lnTo>
                      <a:lnTo>
                        <a:pt x="484" y="560"/>
                      </a:lnTo>
                      <a:lnTo>
                        <a:pt x="473" y="559"/>
                      </a:lnTo>
                      <a:lnTo>
                        <a:pt x="471" y="559"/>
                      </a:lnTo>
                      <a:lnTo>
                        <a:pt x="464" y="559"/>
                      </a:lnTo>
                      <a:lnTo>
                        <a:pt x="460" y="559"/>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3886200" y="1295280"/>
                  <a:ext cx="1920600" cy="2131920"/>
                </a:xfrm>
                <a:custGeom>
                  <a:avLst/>
                  <a:gdLst/>
                  <a:ahLst/>
                  <a:rect l="l" t="t" r="r" b="b"/>
                  <a:pathLst>
                    <a:path w="611" h="968">
                      <a:moveTo>
                        <a:pt x="64" y="609"/>
                      </a:moveTo>
                      <a:lnTo>
                        <a:pt x="63" y="611"/>
                      </a:lnTo>
                      <a:lnTo>
                        <a:pt x="61" y="612"/>
                      </a:lnTo>
                      <a:lnTo>
                        <a:pt x="51" y="641"/>
                      </a:lnTo>
                      <a:lnTo>
                        <a:pt x="48" y="644"/>
                      </a:lnTo>
                      <a:lnTo>
                        <a:pt x="45" y="650"/>
                      </a:lnTo>
                      <a:lnTo>
                        <a:pt x="41" y="666"/>
                      </a:lnTo>
                      <a:lnTo>
                        <a:pt x="38" y="679"/>
                      </a:lnTo>
                      <a:lnTo>
                        <a:pt x="29" y="732"/>
                      </a:lnTo>
                      <a:lnTo>
                        <a:pt x="0" y="878"/>
                      </a:lnTo>
                      <a:lnTo>
                        <a:pt x="5" y="879"/>
                      </a:lnTo>
                      <a:lnTo>
                        <a:pt x="94" y="896"/>
                      </a:lnTo>
                      <a:lnTo>
                        <a:pt x="189" y="912"/>
                      </a:lnTo>
                      <a:lnTo>
                        <a:pt x="216" y="917"/>
                      </a:lnTo>
                      <a:lnTo>
                        <a:pt x="231" y="920"/>
                      </a:lnTo>
                      <a:lnTo>
                        <a:pt x="262" y="924"/>
                      </a:lnTo>
                      <a:lnTo>
                        <a:pt x="263" y="925"/>
                      </a:lnTo>
                      <a:lnTo>
                        <a:pt x="266" y="925"/>
                      </a:lnTo>
                      <a:lnTo>
                        <a:pt x="283" y="928"/>
                      </a:lnTo>
                      <a:lnTo>
                        <a:pt x="311" y="933"/>
                      </a:lnTo>
                      <a:lnTo>
                        <a:pt x="358" y="940"/>
                      </a:lnTo>
                      <a:lnTo>
                        <a:pt x="384" y="943"/>
                      </a:lnTo>
                      <a:lnTo>
                        <a:pt x="460" y="954"/>
                      </a:lnTo>
                      <a:lnTo>
                        <a:pt x="462" y="954"/>
                      </a:lnTo>
                      <a:lnTo>
                        <a:pt x="463" y="955"/>
                      </a:lnTo>
                      <a:lnTo>
                        <a:pt x="467" y="955"/>
                      </a:lnTo>
                      <a:lnTo>
                        <a:pt x="478" y="955"/>
                      </a:lnTo>
                      <a:lnTo>
                        <a:pt x="502" y="958"/>
                      </a:lnTo>
                      <a:lnTo>
                        <a:pt x="526" y="962"/>
                      </a:lnTo>
                      <a:lnTo>
                        <a:pt x="530" y="963"/>
                      </a:lnTo>
                      <a:lnTo>
                        <a:pt x="533" y="963"/>
                      </a:lnTo>
                      <a:lnTo>
                        <a:pt x="569" y="967"/>
                      </a:lnTo>
                      <a:lnTo>
                        <a:pt x="572" y="951"/>
                      </a:lnTo>
                      <a:lnTo>
                        <a:pt x="577" y="907"/>
                      </a:lnTo>
                      <a:lnTo>
                        <a:pt x="579" y="901"/>
                      </a:lnTo>
                      <a:lnTo>
                        <a:pt x="583" y="871"/>
                      </a:lnTo>
                      <a:lnTo>
                        <a:pt x="587" y="840"/>
                      </a:lnTo>
                      <a:lnTo>
                        <a:pt x="587" y="838"/>
                      </a:lnTo>
                      <a:lnTo>
                        <a:pt x="588" y="832"/>
                      </a:lnTo>
                      <a:lnTo>
                        <a:pt x="591" y="809"/>
                      </a:lnTo>
                      <a:lnTo>
                        <a:pt x="592" y="799"/>
                      </a:lnTo>
                      <a:lnTo>
                        <a:pt x="593" y="782"/>
                      </a:lnTo>
                      <a:lnTo>
                        <a:pt x="595" y="776"/>
                      </a:lnTo>
                      <a:lnTo>
                        <a:pt x="599" y="745"/>
                      </a:lnTo>
                      <a:lnTo>
                        <a:pt x="600" y="729"/>
                      </a:lnTo>
                      <a:lnTo>
                        <a:pt x="603" y="715"/>
                      </a:lnTo>
                      <a:lnTo>
                        <a:pt x="604" y="696"/>
                      </a:lnTo>
                      <a:lnTo>
                        <a:pt x="607" y="680"/>
                      </a:lnTo>
                      <a:lnTo>
                        <a:pt x="610" y="652"/>
                      </a:lnTo>
                      <a:lnTo>
                        <a:pt x="607" y="650"/>
                      </a:lnTo>
                      <a:lnTo>
                        <a:pt x="604" y="647"/>
                      </a:lnTo>
                      <a:lnTo>
                        <a:pt x="595" y="628"/>
                      </a:lnTo>
                      <a:lnTo>
                        <a:pt x="585" y="612"/>
                      </a:lnTo>
                      <a:lnTo>
                        <a:pt x="584" y="612"/>
                      </a:lnTo>
                      <a:lnTo>
                        <a:pt x="576" y="617"/>
                      </a:lnTo>
                      <a:lnTo>
                        <a:pt x="571" y="624"/>
                      </a:lnTo>
                      <a:lnTo>
                        <a:pt x="571" y="638"/>
                      </a:lnTo>
                      <a:lnTo>
                        <a:pt x="560" y="634"/>
                      </a:lnTo>
                      <a:lnTo>
                        <a:pt x="513" y="632"/>
                      </a:lnTo>
                      <a:lnTo>
                        <a:pt x="502" y="625"/>
                      </a:lnTo>
                      <a:lnTo>
                        <a:pt x="490" y="633"/>
                      </a:lnTo>
                      <a:lnTo>
                        <a:pt x="476" y="634"/>
                      </a:lnTo>
                      <a:lnTo>
                        <a:pt x="456" y="628"/>
                      </a:lnTo>
                      <a:lnTo>
                        <a:pt x="444" y="636"/>
                      </a:lnTo>
                      <a:lnTo>
                        <a:pt x="447" y="643"/>
                      </a:lnTo>
                      <a:lnTo>
                        <a:pt x="443" y="644"/>
                      </a:lnTo>
                      <a:lnTo>
                        <a:pt x="431" y="631"/>
                      </a:lnTo>
                      <a:lnTo>
                        <a:pt x="424" y="589"/>
                      </a:lnTo>
                      <a:lnTo>
                        <a:pt x="396" y="571"/>
                      </a:lnTo>
                      <a:lnTo>
                        <a:pt x="400" y="556"/>
                      </a:lnTo>
                      <a:lnTo>
                        <a:pt x="369" y="459"/>
                      </a:lnTo>
                      <a:lnTo>
                        <a:pt x="337" y="478"/>
                      </a:lnTo>
                      <a:lnTo>
                        <a:pt x="325" y="478"/>
                      </a:lnTo>
                      <a:lnTo>
                        <a:pt x="310" y="467"/>
                      </a:lnTo>
                      <a:lnTo>
                        <a:pt x="343" y="352"/>
                      </a:lnTo>
                      <a:lnTo>
                        <a:pt x="346" y="352"/>
                      </a:lnTo>
                      <a:lnTo>
                        <a:pt x="353" y="337"/>
                      </a:lnTo>
                      <a:lnTo>
                        <a:pt x="353" y="333"/>
                      </a:lnTo>
                      <a:lnTo>
                        <a:pt x="350" y="332"/>
                      </a:lnTo>
                      <a:lnTo>
                        <a:pt x="338" y="333"/>
                      </a:lnTo>
                      <a:lnTo>
                        <a:pt x="330" y="333"/>
                      </a:lnTo>
                      <a:lnTo>
                        <a:pt x="327" y="329"/>
                      </a:lnTo>
                      <a:lnTo>
                        <a:pt x="329" y="322"/>
                      </a:lnTo>
                      <a:lnTo>
                        <a:pt x="325" y="319"/>
                      </a:lnTo>
                      <a:lnTo>
                        <a:pt x="315" y="322"/>
                      </a:lnTo>
                      <a:lnTo>
                        <a:pt x="314" y="320"/>
                      </a:lnTo>
                      <a:lnTo>
                        <a:pt x="317" y="315"/>
                      </a:lnTo>
                      <a:lnTo>
                        <a:pt x="305" y="289"/>
                      </a:lnTo>
                      <a:lnTo>
                        <a:pt x="295" y="279"/>
                      </a:lnTo>
                      <a:lnTo>
                        <a:pt x="279" y="244"/>
                      </a:lnTo>
                      <a:lnTo>
                        <a:pt x="264" y="237"/>
                      </a:lnTo>
                      <a:lnTo>
                        <a:pt x="245" y="214"/>
                      </a:lnTo>
                      <a:lnTo>
                        <a:pt x="257" y="211"/>
                      </a:lnTo>
                      <a:lnTo>
                        <a:pt x="247" y="201"/>
                      </a:lnTo>
                      <a:lnTo>
                        <a:pt x="251" y="179"/>
                      </a:lnTo>
                      <a:lnTo>
                        <a:pt x="231" y="143"/>
                      </a:lnTo>
                      <a:lnTo>
                        <a:pt x="231" y="140"/>
                      </a:lnTo>
                      <a:lnTo>
                        <a:pt x="236" y="112"/>
                      </a:lnTo>
                      <a:lnTo>
                        <a:pt x="241" y="82"/>
                      </a:lnTo>
                      <a:lnTo>
                        <a:pt x="243" y="77"/>
                      </a:lnTo>
                      <a:lnTo>
                        <a:pt x="252" y="32"/>
                      </a:lnTo>
                      <a:lnTo>
                        <a:pt x="253" y="19"/>
                      </a:lnTo>
                      <a:lnTo>
                        <a:pt x="253" y="16"/>
                      </a:lnTo>
                      <a:lnTo>
                        <a:pt x="169" y="0"/>
                      </a:lnTo>
                      <a:lnTo>
                        <a:pt x="169" y="5"/>
                      </a:lnTo>
                      <a:lnTo>
                        <a:pt x="167" y="11"/>
                      </a:lnTo>
                      <a:lnTo>
                        <a:pt x="166" y="19"/>
                      </a:lnTo>
                      <a:lnTo>
                        <a:pt x="153" y="89"/>
                      </a:lnTo>
                      <a:lnTo>
                        <a:pt x="147" y="109"/>
                      </a:lnTo>
                      <a:lnTo>
                        <a:pt x="146" y="119"/>
                      </a:lnTo>
                      <a:lnTo>
                        <a:pt x="146" y="121"/>
                      </a:lnTo>
                      <a:lnTo>
                        <a:pt x="145" y="124"/>
                      </a:lnTo>
                      <a:lnTo>
                        <a:pt x="145" y="127"/>
                      </a:lnTo>
                      <a:lnTo>
                        <a:pt x="139" y="155"/>
                      </a:lnTo>
                      <a:lnTo>
                        <a:pt x="137" y="170"/>
                      </a:lnTo>
                      <a:lnTo>
                        <a:pt x="130" y="203"/>
                      </a:lnTo>
                      <a:lnTo>
                        <a:pt x="127" y="217"/>
                      </a:lnTo>
                      <a:lnTo>
                        <a:pt x="127" y="218"/>
                      </a:lnTo>
                      <a:lnTo>
                        <a:pt x="124" y="233"/>
                      </a:lnTo>
                      <a:lnTo>
                        <a:pt x="115" y="279"/>
                      </a:lnTo>
                      <a:lnTo>
                        <a:pt x="114" y="286"/>
                      </a:lnTo>
                      <a:lnTo>
                        <a:pt x="110" y="306"/>
                      </a:lnTo>
                      <a:lnTo>
                        <a:pt x="110" y="311"/>
                      </a:lnTo>
                      <a:lnTo>
                        <a:pt x="107" y="321"/>
                      </a:lnTo>
                      <a:lnTo>
                        <a:pt x="104" y="327"/>
                      </a:lnTo>
                      <a:lnTo>
                        <a:pt x="110" y="344"/>
                      </a:lnTo>
                      <a:lnTo>
                        <a:pt x="108" y="377"/>
                      </a:lnTo>
                      <a:lnTo>
                        <a:pt x="110" y="383"/>
                      </a:lnTo>
                      <a:lnTo>
                        <a:pt x="114" y="393"/>
                      </a:lnTo>
                      <a:lnTo>
                        <a:pt x="115" y="397"/>
                      </a:lnTo>
                      <a:lnTo>
                        <a:pt x="135" y="413"/>
                      </a:lnTo>
                      <a:lnTo>
                        <a:pt x="139" y="430"/>
                      </a:lnTo>
                      <a:lnTo>
                        <a:pt x="111" y="472"/>
                      </a:lnTo>
                      <a:lnTo>
                        <a:pt x="110" y="472"/>
                      </a:lnTo>
                      <a:lnTo>
                        <a:pt x="102" y="488"/>
                      </a:lnTo>
                      <a:lnTo>
                        <a:pt x="98" y="494"/>
                      </a:lnTo>
                      <a:lnTo>
                        <a:pt x="90" y="502"/>
                      </a:lnTo>
                      <a:lnTo>
                        <a:pt x="81" y="522"/>
                      </a:lnTo>
                      <a:lnTo>
                        <a:pt x="68" y="531"/>
                      </a:lnTo>
                      <a:lnTo>
                        <a:pt x="40" y="575"/>
                      </a:lnTo>
                      <a:lnTo>
                        <a:pt x="38" y="585"/>
                      </a:lnTo>
                      <a:lnTo>
                        <a:pt x="51" y="593"/>
                      </a:lnTo>
                      <a:lnTo>
                        <a:pt x="57" y="595"/>
                      </a:lnTo>
                      <a:lnTo>
                        <a:pt x="64" y="609"/>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1523880" y="2901600"/>
                  <a:ext cx="2722680" cy="3032280"/>
                </a:xfrm>
                <a:custGeom>
                  <a:avLst/>
                  <a:gdLst/>
                  <a:ahLst/>
                  <a:rect l="l" t="t" r="r" b="b"/>
                  <a:pathLst>
                    <a:path w="866" h="1377">
                      <a:moveTo>
                        <a:pt x="766" y="1374"/>
                      </a:moveTo>
                      <a:lnTo>
                        <a:pt x="769" y="1376"/>
                      </a:lnTo>
                      <a:lnTo>
                        <a:pt x="789" y="1374"/>
                      </a:lnTo>
                      <a:lnTo>
                        <a:pt x="799" y="1342"/>
                      </a:lnTo>
                      <a:lnTo>
                        <a:pt x="789" y="1338"/>
                      </a:lnTo>
                      <a:lnTo>
                        <a:pt x="779" y="1327"/>
                      </a:lnTo>
                      <a:lnTo>
                        <a:pt x="784" y="1292"/>
                      </a:lnTo>
                      <a:lnTo>
                        <a:pt x="795" y="1285"/>
                      </a:lnTo>
                      <a:lnTo>
                        <a:pt x="813" y="1254"/>
                      </a:lnTo>
                      <a:lnTo>
                        <a:pt x="819" y="1220"/>
                      </a:lnTo>
                      <a:lnTo>
                        <a:pt x="824" y="1216"/>
                      </a:lnTo>
                      <a:lnTo>
                        <a:pt x="828" y="1206"/>
                      </a:lnTo>
                      <a:lnTo>
                        <a:pt x="850" y="1197"/>
                      </a:lnTo>
                      <a:lnTo>
                        <a:pt x="860" y="1189"/>
                      </a:lnTo>
                      <a:lnTo>
                        <a:pt x="865" y="1183"/>
                      </a:lnTo>
                      <a:lnTo>
                        <a:pt x="843" y="1161"/>
                      </a:lnTo>
                      <a:lnTo>
                        <a:pt x="843" y="1153"/>
                      </a:lnTo>
                      <a:lnTo>
                        <a:pt x="835" y="1121"/>
                      </a:lnTo>
                      <a:lnTo>
                        <a:pt x="824" y="1103"/>
                      </a:lnTo>
                      <a:lnTo>
                        <a:pt x="828" y="1084"/>
                      </a:lnTo>
                      <a:lnTo>
                        <a:pt x="803" y="1049"/>
                      </a:lnTo>
                      <a:lnTo>
                        <a:pt x="775" y="1011"/>
                      </a:lnTo>
                      <a:lnTo>
                        <a:pt x="742" y="966"/>
                      </a:lnTo>
                      <a:lnTo>
                        <a:pt x="732" y="952"/>
                      </a:lnTo>
                      <a:lnTo>
                        <a:pt x="719" y="935"/>
                      </a:lnTo>
                      <a:lnTo>
                        <a:pt x="719" y="934"/>
                      </a:lnTo>
                      <a:lnTo>
                        <a:pt x="690" y="894"/>
                      </a:lnTo>
                      <a:lnTo>
                        <a:pt x="666" y="860"/>
                      </a:lnTo>
                      <a:lnTo>
                        <a:pt x="613" y="787"/>
                      </a:lnTo>
                      <a:lnTo>
                        <a:pt x="582" y="745"/>
                      </a:lnTo>
                      <a:lnTo>
                        <a:pt x="577" y="737"/>
                      </a:lnTo>
                      <a:lnTo>
                        <a:pt x="558" y="711"/>
                      </a:lnTo>
                      <a:lnTo>
                        <a:pt x="556" y="705"/>
                      </a:lnTo>
                      <a:lnTo>
                        <a:pt x="541" y="687"/>
                      </a:lnTo>
                      <a:lnTo>
                        <a:pt x="510" y="645"/>
                      </a:lnTo>
                      <a:lnTo>
                        <a:pt x="484" y="609"/>
                      </a:lnTo>
                      <a:lnTo>
                        <a:pt x="471" y="591"/>
                      </a:lnTo>
                      <a:lnTo>
                        <a:pt x="452" y="564"/>
                      </a:lnTo>
                      <a:lnTo>
                        <a:pt x="445" y="553"/>
                      </a:lnTo>
                      <a:lnTo>
                        <a:pt x="443" y="550"/>
                      </a:lnTo>
                      <a:lnTo>
                        <a:pt x="439" y="545"/>
                      </a:lnTo>
                      <a:lnTo>
                        <a:pt x="424" y="527"/>
                      </a:lnTo>
                      <a:lnTo>
                        <a:pt x="419" y="517"/>
                      </a:lnTo>
                      <a:lnTo>
                        <a:pt x="413" y="512"/>
                      </a:lnTo>
                      <a:lnTo>
                        <a:pt x="398" y="490"/>
                      </a:lnTo>
                      <a:lnTo>
                        <a:pt x="393" y="483"/>
                      </a:lnTo>
                      <a:lnTo>
                        <a:pt x="390" y="479"/>
                      </a:lnTo>
                      <a:lnTo>
                        <a:pt x="385" y="472"/>
                      </a:lnTo>
                      <a:lnTo>
                        <a:pt x="388" y="464"/>
                      </a:lnTo>
                      <a:lnTo>
                        <a:pt x="388" y="458"/>
                      </a:lnTo>
                      <a:lnTo>
                        <a:pt x="388" y="457"/>
                      </a:lnTo>
                      <a:lnTo>
                        <a:pt x="389" y="451"/>
                      </a:lnTo>
                      <a:lnTo>
                        <a:pt x="393" y="441"/>
                      </a:lnTo>
                      <a:lnTo>
                        <a:pt x="393" y="433"/>
                      </a:lnTo>
                      <a:lnTo>
                        <a:pt x="396" y="426"/>
                      </a:lnTo>
                      <a:lnTo>
                        <a:pt x="398" y="415"/>
                      </a:lnTo>
                      <a:lnTo>
                        <a:pt x="400" y="409"/>
                      </a:lnTo>
                      <a:lnTo>
                        <a:pt x="404" y="393"/>
                      </a:lnTo>
                      <a:lnTo>
                        <a:pt x="405" y="382"/>
                      </a:lnTo>
                      <a:lnTo>
                        <a:pt x="413" y="351"/>
                      </a:lnTo>
                      <a:lnTo>
                        <a:pt x="429" y="282"/>
                      </a:lnTo>
                      <a:lnTo>
                        <a:pt x="447" y="196"/>
                      </a:lnTo>
                      <a:lnTo>
                        <a:pt x="452" y="175"/>
                      </a:lnTo>
                      <a:lnTo>
                        <a:pt x="464" y="123"/>
                      </a:lnTo>
                      <a:lnTo>
                        <a:pt x="471" y="94"/>
                      </a:lnTo>
                      <a:lnTo>
                        <a:pt x="451" y="90"/>
                      </a:lnTo>
                      <a:lnTo>
                        <a:pt x="447" y="89"/>
                      </a:lnTo>
                      <a:lnTo>
                        <a:pt x="388" y="75"/>
                      </a:lnTo>
                      <a:lnTo>
                        <a:pt x="370" y="70"/>
                      </a:lnTo>
                      <a:lnTo>
                        <a:pt x="349" y="66"/>
                      </a:lnTo>
                      <a:lnTo>
                        <a:pt x="335" y="62"/>
                      </a:lnTo>
                      <a:lnTo>
                        <a:pt x="283" y="49"/>
                      </a:lnTo>
                      <a:lnTo>
                        <a:pt x="267" y="46"/>
                      </a:lnTo>
                      <a:lnTo>
                        <a:pt x="256" y="44"/>
                      </a:lnTo>
                      <a:lnTo>
                        <a:pt x="185" y="26"/>
                      </a:lnTo>
                      <a:lnTo>
                        <a:pt x="175" y="24"/>
                      </a:lnTo>
                      <a:lnTo>
                        <a:pt x="167" y="23"/>
                      </a:lnTo>
                      <a:lnTo>
                        <a:pt x="157" y="19"/>
                      </a:lnTo>
                      <a:lnTo>
                        <a:pt x="149" y="17"/>
                      </a:lnTo>
                      <a:lnTo>
                        <a:pt x="141" y="16"/>
                      </a:lnTo>
                      <a:lnTo>
                        <a:pt x="131" y="13"/>
                      </a:lnTo>
                      <a:lnTo>
                        <a:pt x="128" y="13"/>
                      </a:lnTo>
                      <a:lnTo>
                        <a:pt x="112" y="9"/>
                      </a:lnTo>
                      <a:lnTo>
                        <a:pt x="96" y="4"/>
                      </a:lnTo>
                      <a:lnTo>
                        <a:pt x="84" y="2"/>
                      </a:lnTo>
                      <a:lnTo>
                        <a:pt x="76" y="0"/>
                      </a:lnTo>
                      <a:lnTo>
                        <a:pt x="64" y="26"/>
                      </a:lnTo>
                      <a:lnTo>
                        <a:pt x="72" y="38"/>
                      </a:lnTo>
                      <a:lnTo>
                        <a:pt x="72" y="70"/>
                      </a:lnTo>
                      <a:lnTo>
                        <a:pt x="68" y="81"/>
                      </a:lnTo>
                      <a:lnTo>
                        <a:pt x="53" y="107"/>
                      </a:lnTo>
                      <a:lnTo>
                        <a:pt x="49" y="107"/>
                      </a:lnTo>
                      <a:lnTo>
                        <a:pt x="49" y="120"/>
                      </a:lnTo>
                      <a:lnTo>
                        <a:pt x="51" y="120"/>
                      </a:lnTo>
                      <a:lnTo>
                        <a:pt x="51" y="126"/>
                      </a:lnTo>
                      <a:lnTo>
                        <a:pt x="44" y="141"/>
                      </a:lnTo>
                      <a:lnTo>
                        <a:pt x="9" y="182"/>
                      </a:lnTo>
                      <a:lnTo>
                        <a:pt x="8" y="198"/>
                      </a:lnTo>
                      <a:lnTo>
                        <a:pt x="0" y="212"/>
                      </a:lnTo>
                      <a:lnTo>
                        <a:pt x="21" y="238"/>
                      </a:lnTo>
                      <a:lnTo>
                        <a:pt x="26" y="254"/>
                      </a:lnTo>
                      <a:lnTo>
                        <a:pt x="36" y="290"/>
                      </a:lnTo>
                      <a:lnTo>
                        <a:pt x="37" y="306"/>
                      </a:lnTo>
                      <a:lnTo>
                        <a:pt x="25" y="337"/>
                      </a:lnTo>
                      <a:lnTo>
                        <a:pt x="25" y="405"/>
                      </a:lnTo>
                      <a:lnTo>
                        <a:pt x="33" y="420"/>
                      </a:lnTo>
                      <a:lnTo>
                        <a:pt x="52" y="460"/>
                      </a:lnTo>
                      <a:lnTo>
                        <a:pt x="61" y="472"/>
                      </a:lnTo>
                      <a:lnTo>
                        <a:pt x="64" y="492"/>
                      </a:lnTo>
                      <a:lnTo>
                        <a:pt x="69" y="493"/>
                      </a:lnTo>
                      <a:lnTo>
                        <a:pt x="72" y="500"/>
                      </a:lnTo>
                      <a:lnTo>
                        <a:pt x="68" y="500"/>
                      </a:lnTo>
                      <a:lnTo>
                        <a:pt x="69" y="515"/>
                      </a:lnTo>
                      <a:lnTo>
                        <a:pt x="64" y="532"/>
                      </a:lnTo>
                      <a:lnTo>
                        <a:pt x="68" y="528"/>
                      </a:lnTo>
                      <a:lnTo>
                        <a:pt x="75" y="531"/>
                      </a:lnTo>
                      <a:lnTo>
                        <a:pt x="83" y="545"/>
                      </a:lnTo>
                      <a:lnTo>
                        <a:pt x="94" y="552"/>
                      </a:lnTo>
                      <a:lnTo>
                        <a:pt x="102" y="565"/>
                      </a:lnTo>
                      <a:lnTo>
                        <a:pt x="106" y="565"/>
                      </a:lnTo>
                      <a:lnTo>
                        <a:pt x="104" y="570"/>
                      </a:lnTo>
                      <a:lnTo>
                        <a:pt x="102" y="570"/>
                      </a:lnTo>
                      <a:lnTo>
                        <a:pt x="100" y="579"/>
                      </a:lnTo>
                      <a:lnTo>
                        <a:pt x="94" y="604"/>
                      </a:lnTo>
                      <a:lnTo>
                        <a:pt x="96" y="606"/>
                      </a:lnTo>
                      <a:lnTo>
                        <a:pt x="99" y="623"/>
                      </a:lnTo>
                      <a:lnTo>
                        <a:pt x="94" y="638"/>
                      </a:lnTo>
                      <a:lnTo>
                        <a:pt x="99" y="656"/>
                      </a:lnTo>
                      <a:lnTo>
                        <a:pt x="103" y="660"/>
                      </a:lnTo>
                      <a:lnTo>
                        <a:pt x="108" y="674"/>
                      </a:lnTo>
                      <a:lnTo>
                        <a:pt x="122" y="686"/>
                      </a:lnTo>
                      <a:lnTo>
                        <a:pt x="138" y="688"/>
                      </a:lnTo>
                      <a:lnTo>
                        <a:pt x="142" y="704"/>
                      </a:lnTo>
                      <a:lnTo>
                        <a:pt x="135" y="726"/>
                      </a:lnTo>
                      <a:lnTo>
                        <a:pt x="128" y="733"/>
                      </a:lnTo>
                      <a:lnTo>
                        <a:pt x="124" y="728"/>
                      </a:lnTo>
                      <a:lnTo>
                        <a:pt x="118" y="733"/>
                      </a:lnTo>
                      <a:lnTo>
                        <a:pt x="120" y="779"/>
                      </a:lnTo>
                      <a:lnTo>
                        <a:pt x="130" y="786"/>
                      </a:lnTo>
                      <a:lnTo>
                        <a:pt x="147" y="818"/>
                      </a:lnTo>
                      <a:lnTo>
                        <a:pt x="149" y="836"/>
                      </a:lnTo>
                      <a:lnTo>
                        <a:pt x="157" y="848"/>
                      </a:lnTo>
                      <a:lnTo>
                        <a:pt x="159" y="860"/>
                      </a:lnTo>
                      <a:lnTo>
                        <a:pt x="171" y="874"/>
                      </a:lnTo>
                      <a:lnTo>
                        <a:pt x="178" y="892"/>
                      </a:lnTo>
                      <a:lnTo>
                        <a:pt x="193" y="904"/>
                      </a:lnTo>
                      <a:lnTo>
                        <a:pt x="193" y="912"/>
                      </a:lnTo>
                      <a:lnTo>
                        <a:pt x="188" y="927"/>
                      </a:lnTo>
                      <a:lnTo>
                        <a:pt x="198" y="942"/>
                      </a:lnTo>
                      <a:lnTo>
                        <a:pt x="209" y="949"/>
                      </a:lnTo>
                      <a:lnTo>
                        <a:pt x="204" y="968"/>
                      </a:lnTo>
                      <a:lnTo>
                        <a:pt x="204" y="982"/>
                      </a:lnTo>
                      <a:lnTo>
                        <a:pt x="194" y="1021"/>
                      </a:lnTo>
                      <a:lnTo>
                        <a:pt x="217" y="1040"/>
                      </a:lnTo>
                      <a:lnTo>
                        <a:pt x="256" y="1049"/>
                      </a:lnTo>
                      <a:lnTo>
                        <a:pt x="267" y="1057"/>
                      </a:lnTo>
                      <a:lnTo>
                        <a:pt x="294" y="1061"/>
                      </a:lnTo>
                      <a:lnTo>
                        <a:pt x="308" y="1071"/>
                      </a:lnTo>
                      <a:lnTo>
                        <a:pt x="326" y="1091"/>
                      </a:lnTo>
                      <a:lnTo>
                        <a:pt x="334" y="1108"/>
                      </a:lnTo>
                      <a:lnTo>
                        <a:pt x="355" y="1124"/>
                      </a:lnTo>
                      <a:lnTo>
                        <a:pt x="388" y="1132"/>
                      </a:lnTo>
                      <a:lnTo>
                        <a:pt x="400" y="1139"/>
                      </a:lnTo>
                      <a:lnTo>
                        <a:pt x="405" y="1154"/>
                      </a:lnTo>
                      <a:lnTo>
                        <a:pt x="406" y="1175"/>
                      </a:lnTo>
                      <a:lnTo>
                        <a:pt x="416" y="1182"/>
                      </a:lnTo>
                      <a:lnTo>
                        <a:pt x="433" y="1180"/>
                      </a:lnTo>
                      <a:lnTo>
                        <a:pt x="443" y="1193"/>
                      </a:lnTo>
                      <a:lnTo>
                        <a:pt x="455" y="1205"/>
                      </a:lnTo>
                      <a:lnTo>
                        <a:pt x="479" y="1236"/>
                      </a:lnTo>
                      <a:lnTo>
                        <a:pt x="487" y="1245"/>
                      </a:lnTo>
                      <a:lnTo>
                        <a:pt x="501" y="1274"/>
                      </a:lnTo>
                      <a:lnTo>
                        <a:pt x="499" y="1323"/>
                      </a:lnTo>
                      <a:lnTo>
                        <a:pt x="509" y="1342"/>
                      </a:lnTo>
                      <a:lnTo>
                        <a:pt x="509" y="1353"/>
                      </a:lnTo>
                      <a:lnTo>
                        <a:pt x="619" y="1363"/>
                      </a:lnTo>
                      <a:lnTo>
                        <a:pt x="766" y="137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a:off x="2328840" y="5322600"/>
                  <a:ext cx="115920" cy="41400"/>
                </a:xfrm>
                <a:custGeom>
                  <a:avLst/>
                  <a:gdLst/>
                  <a:ahLst/>
                  <a:rect l="l" t="t" r="r" b="b"/>
                  <a:pathLst>
                    <a:path w="37" h="19">
                      <a:moveTo>
                        <a:pt x="0" y="0"/>
                      </a:moveTo>
                      <a:lnTo>
                        <a:pt x="25" y="15"/>
                      </a:lnTo>
                      <a:lnTo>
                        <a:pt x="30" y="10"/>
                      </a:lnTo>
                      <a:lnTo>
                        <a:pt x="36" y="16"/>
                      </a:lnTo>
                      <a:lnTo>
                        <a:pt x="30" y="18"/>
                      </a:lnTo>
                      <a:lnTo>
                        <a:pt x="2" y="16"/>
                      </a:lnTo>
                      <a:lnTo>
                        <a:pt x="0" y="0"/>
                      </a:lnTo>
                    </a:path>
                  </a:pathLst>
                </a:custGeom>
                <a:no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37" name=""/>
                <p:cNvSpPr/>
                <p:nvPr/>
              </p:nvSpPr>
              <p:spPr>
                <a:xfrm>
                  <a:off x="2216160" y="5325840"/>
                  <a:ext cx="81000" cy="42840"/>
                </a:xfrm>
                <a:custGeom>
                  <a:avLst/>
                  <a:gdLst/>
                  <a:ahLst/>
                  <a:rect l="l" t="t" r="r" b="b"/>
                  <a:pathLst>
                    <a:path w="26" h="19">
                      <a:moveTo>
                        <a:pt x="0" y="6"/>
                      </a:moveTo>
                      <a:lnTo>
                        <a:pt x="3" y="16"/>
                      </a:lnTo>
                      <a:lnTo>
                        <a:pt x="25" y="18"/>
                      </a:lnTo>
                      <a:lnTo>
                        <a:pt x="18" y="6"/>
                      </a:lnTo>
                      <a:lnTo>
                        <a:pt x="19" y="0"/>
                      </a:lnTo>
                      <a:lnTo>
                        <a:pt x="0" y="6"/>
                      </a:lnTo>
                    </a:path>
                  </a:pathLst>
                </a:custGeom>
                <a:no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8" name=""/>
                <p:cNvSpPr/>
                <p:nvPr/>
              </p:nvSpPr>
              <p:spPr>
                <a:xfrm>
                  <a:off x="2716200" y="5555880"/>
                  <a:ext cx="71280" cy="50760"/>
                </a:xfrm>
                <a:custGeom>
                  <a:avLst/>
                  <a:gdLst/>
                  <a:ahLst/>
                  <a:rect l="l" t="t" r="r" b="b"/>
                  <a:pathLst>
                    <a:path w="23" h="23">
                      <a:moveTo>
                        <a:pt x="0" y="0"/>
                      </a:moveTo>
                      <a:lnTo>
                        <a:pt x="0" y="4"/>
                      </a:lnTo>
                      <a:lnTo>
                        <a:pt x="6" y="8"/>
                      </a:lnTo>
                      <a:lnTo>
                        <a:pt x="10" y="22"/>
                      </a:lnTo>
                      <a:lnTo>
                        <a:pt x="22" y="20"/>
                      </a:lnTo>
                      <a:lnTo>
                        <a:pt x="19" y="11"/>
                      </a:lnTo>
                      <a:lnTo>
                        <a:pt x="0" y="0"/>
                      </a:lnTo>
                    </a:path>
                  </a:pathLst>
                </a:custGeom>
                <a:no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39" name=""/>
                <p:cNvSpPr/>
                <p:nvPr/>
              </p:nvSpPr>
              <p:spPr>
                <a:xfrm>
                  <a:off x="2671560" y="5676840"/>
                  <a:ext cx="73080" cy="68040"/>
                </a:xfrm>
                <a:custGeom>
                  <a:avLst/>
                  <a:gdLst/>
                  <a:ahLst/>
                  <a:rect l="l" t="t" r="r" b="b"/>
                  <a:pathLst>
                    <a:path w="23" h="31">
                      <a:moveTo>
                        <a:pt x="0" y="0"/>
                      </a:moveTo>
                      <a:lnTo>
                        <a:pt x="10" y="28"/>
                      </a:lnTo>
                      <a:lnTo>
                        <a:pt x="22" y="30"/>
                      </a:lnTo>
                      <a:lnTo>
                        <a:pt x="0" y="0"/>
                      </a:lnTo>
                    </a:path>
                  </a:pathLst>
                </a:custGeom>
                <a:no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40" name=""/>
                <p:cNvSpPr/>
                <p:nvPr/>
              </p:nvSpPr>
              <p:spPr>
                <a:xfrm>
                  <a:off x="6054480" y="3760560"/>
                  <a:ext cx="2327400" cy="1255680"/>
                </a:xfrm>
                <a:custGeom>
                  <a:avLst/>
                  <a:gdLst/>
                  <a:ahLst/>
                  <a:rect l="l" t="t" r="r" b="b"/>
                  <a:pathLst>
                    <a:path w="740" h="570">
                      <a:moveTo>
                        <a:pt x="730" y="234"/>
                      </a:moveTo>
                      <a:lnTo>
                        <a:pt x="730" y="235"/>
                      </a:lnTo>
                      <a:lnTo>
                        <a:pt x="730" y="243"/>
                      </a:lnTo>
                      <a:lnTo>
                        <a:pt x="730" y="260"/>
                      </a:lnTo>
                      <a:lnTo>
                        <a:pt x="729" y="292"/>
                      </a:lnTo>
                      <a:lnTo>
                        <a:pt x="729" y="298"/>
                      </a:lnTo>
                      <a:lnTo>
                        <a:pt x="729" y="303"/>
                      </a:lnTo>
                      <a:lnTo>
                        <a:pt x="729" y="308"/>
                      </a:lnTo>
                      <a:lnTo>
                        <a:pt x="728" y="335"/>
                      </a:lnTo>
                      <a:lnTo>
                        <a:pt x="726" y="348"/>
                      </a:lnTo>
                      <a:lnTo>
                        <a:pt x="726" y="357"/>
                      </a:lnTo>
                      <a:lnTo>
                        <a:pt x="726" y="358"/>
                      </a:lnTo>
                      <a:lnTo>
                        <a:pt x="725" y="382"/>
                      </a:lnTo>
                      <a:lnTo>
                        <a:pt x="725" y="390"/>
                      </a:lnTo>
                      <a:lnTo>
                        <a:pt x="725" y="404"/>
                      </a:lnTo>
                      <a:lnTo>
                        <a:pt x="725" y="422"/>
                      </a:lnTo>
                      <a:lnTo>
                        <a:pt x="724" y="437"/>
                      </a:lnTo>
                      <a:lnTo>
                        <a:pt x="722" y="472"/>
                      </a:lnTo>
                      <a:lnTo>
                        <a:pt x="721" y="484"/>
                      </a:lnTo>
                      <a:lnTo>
                        <a:pt x="721" y="487"/>
                      </a:lnTo>
                      <a:lnTo>
                        <a:pt x="721" y="503"/>
                      </a:lnTo>
                      <a:lnTo>
                        <a:pt x="720" y="517"/>
                      </a:lnTo>
                      <a:lnTo>
                        <a:pt x="720" y="536"/>
                      </a:lnTo>
                      <a:lnTo>
                        <a:pt x="720" y="551"/>
                      </a:lnTo>
                      <a:lnTo>
                        <a:pt x="718" y="569"/>
                      </a:lnTo>
                      <a:lnTo>
                        <a:pt x="658" y="566"/>
                      </a:lnTo>
                      <a:lnTo>
                        <a:pt x="644" y="565"/>
                      </a:lnTo>
                      <a:lnTo>
                        <a:pt x="620" y="564"/>
                      </a:lnTo>
                      <a:lnTo>
                        <a:pt x="611" y="563"/>
                      </a:lnTo>
                      <a:lnTo>
                        <a:pt x="588" y="562"/>
                      </a:lnTo>
                      <a:lnTo>
                        <a:pt x="581" y="562"/>
                      </a:lnTo>
                      <a:lnTo>
                        <a:pt x="515" y="559"/>
                      </a:lnTo>
                      <a:lnTo>
                        <a:pt x="478" y="557"/>
                      </a:lnTo>
                      <a:lnTo>
                        <a:pt x="420" y="552"/>
                      </a:lnTo>
                      <a:lnTo>
                        <a:pt x="399" y="551"/>
                      </a:lnTo>
                      <a:lnTo>
                        <a:pt x="392" y="550"/>
                      </a:lnTo>
                      <a:lnTo>
                        <a:pt x="341" y="548"/>
                      </a:lnTo>
                      <a:lnTo>
                        <a:pt x="337" y="546"/>
                      </a:lnTo>
                      <a:lnTo>
                        <a:pt x="325" y="546"/>
                      </a:lnTo>
                      <a:lnTo>
                        <a:pt x="311" y="545"/>
                      </a:lnTo>
                      <a:lnTo>
                        <a:pt x="263" y="541"/>
                      </a:lnTo>
                      <a:lnTo>
                        <a:pt x="166" y="531"/>
                      </a:lnTo>
                      <a:lnTo>
                        <a:pt x="163" y="531"/>
                      </a:lnTo>
                      <a:lnTo>
                        <a:pt x="161" y="531"/>
                      </a:lnTo>
                      <a:lnTo>
                        <a:pt x="158" y="531"/>
                      </a:lnTo>
                      <a:lnTo>
                        <a:pt x="94" y="526"/>
                      </a:lnTo>
                      <a:lnTo>
                        <a:pt x="68" y="522"/>
                      </a:lnTo>
                      <a:lnTo>
                        <a:pt x="38" y="520"/>
                      </a:lnTo>
                      <a:lnTo>
                        <a:pt x="30" y="519"/>
                      </a:lnTo>
                      <a:lnTo>
                        <a:pt x="0" y="515"/>
                      </a:lnTo>
                      <a:lnTo>
                        <a:pt x="8" y="452"/>
                      </a:lnTo>
                      <a:lnTo>
                        <a:pt x="8" y="450"/>
                      </a:lnTo>
                      <a:lnTo>
                        <a:pt x="10" y="419"/>
                      </a:lnTo>
                      <a:lnTo>
                        <a:pt x="13" y="402"/>
                      </a:lnTo>
                      <a:lnTo>
                        <a:pt x="16" y="386"/>
                      </a:lnTo>
                      <a:lnTo>
                        <a:pt x="17" y="366"/>
                      </a:lnTo>
                      <a:lnTo>
                        <a:pt x="17" y="365"/>
                      </a:lnTo>
                      <a:lnTo>
                        <a:pt x="17" y="350"/>
                      </a:lnTo>
                      <a:lnTo>
                        <a:pt x="21" y="321"/>
                      </a:lnTo>
                      <a:lnTo>
                        <a:pt x="24" y="290"/>
                      </a:lnTo>
                      <a:lnTo>
                        <a:pt x="28" y="257"/>
                      </a:lnTo>
                      <a:lnTo>
                        <a:pt x="33" y="210"/>
                      </a:lnTo>
                      <a:lnTo>
                        <a:pt x="33" y="209"/>
                      </a:lnTo>
                      <a:lnTo>
                        <a:pt x="36" y="192"/>
                      </a:lnTo>
                      <a:lnTo>
                        <a:pt x="37" y="177"/>
                      </a:lnTo>
                      <a:lnTo>
                        <a:pt x="37" y="171"/>
                      </a:lnTo>
                      <a:lnTo>
                        <a:pt x="41" y="145"/>
                      </a:lnTo>
                      <a:lnTo>
                        <a:pt x="42" y="128"/>
                      </a:lnTo>
                      <a:lnTo>
                        <a:pt x="47" y="99"/>
                      </a:lnTo>
                      <a:lnTo>
                        <a:pt x="49" y="71"/>
                      </a:lnTo>
                      <a:lnTo>
                        <a:pt x="52" y="47"/>
                      </a:lnTo>
                      <a:lnTo>
                        <a:pt x="52" y="45"/>
                      </a:lnTo>
                      <a:lnTo>
                        <a:pt x="53" y="32"/>
                      </a:lnTo>
                      <a:lnTo>
                        <a:pt x="56" y="16"/>
                      </a:lnTo>
                      <a:lnTo>
                        <a:pt x="57" y="0"/>
                      </a:lnTo>
                      <a:lnTo>
                        <a:pt x="81" y="3"/>
                      </a:lnTo>
                      <a:lnTo>
                        <a:pt x="142" y="8"/>
                      </a:lnTo>
                      <a:lnTo>
                        <a:pt x="167" y="11"/>
                      </a:lnTo>
                      <a:lnTo>
                        <a:pt x="194" y="13"/>
                      </a:lnTo>
                      <a:lnTo>
                        <a:pt x="220" y="15"/>
                      </a:lnTo>
                      <a:lnTo>
                        <a:pt x="225" y="16"/>
                      </a:lnTo>
                      <a:lnTo>
                        <a:pt x="267" y="19"/>
                      </a:lnTo>
                      <a:lnTo>
                        <a:pt x="270" y="19"/>
                      </a:lnTo>
                      <a:lnTo>
                        <a:pt x="305" y="23"/>
                      </a:lnTo>
                      <a:lnTo>
                        <a:pt x="317" y="24"/>
                      </a:lnTo>
                      <a:lnTo>
                        <a:pt x="322" y="25"/>
                      </a:lnTo>
                      <a:lnTo>
                        <a:pt x="326" y="25"/>
                      </a:lnTo>
                      <a:lnTo>
                        <a:pt x="333" y="25"/>
                      </a:lnTo>
                      <a:lnTo>
                        <a:pt x="335" y="25"/>
                      </a:lnTo>
                      <a:lnTo>
                        <a:pt x="346" y="26"/>
                      </a:lnTo>
                      <a:lnTo>
                        <a:pt x="408" y="31"/>
                      </a:lnTo>
                      <a:lnTo>
                        <a:pt x="424" y="32"/>
                      </a:lnTo>
                      <a:lnTo>
                        <a:pt x="427" y="33"/>
                      </a:lnTo>
                      <a:lnTo>
                        <a:pt x="439" y="33"/>
                      </a:lnTo>
                      <a:lnTo>
                        <a:pt x="456" y="35"/>
                      </a:lnTo>
                      <a:lnTo>
                        <a:pt x="463" y="35"/>
                      </a:lnTo>
                      <a:lnTo>
                        <a:pt x="486" y="37"/>
                      </a:lnTo>
                      <a:lnTo>
                        <a:pt x="544" y="39"/>
                      </a:lnTo>
                      <a:lnTo>
                        <a:pt x="585" y="42"/>
                      </a:lnTo>
                      <a:lnTo>
                        <a:pt x="591" y="42"/>
                      </a:lnTo>
                      <a:lnTo>
                        <a:pt x="589" y="42"/>
                      </a:lnTo>
                      <a:lnTo>
                        <a:pt x="610" y="44"/>
                      </a:lnTo>
                      <a:lnTo>
                        <a:pt x="679" y="47"/>
                      </a:lnTo>
                      <a:lnTo>
                        <a:pt x="683" y="47"/>
                      </a:lnTo>
                      <a:lnTo>
                        <a:pt x="739" y="48"/>
                      </a:lnTo>
                      <a:lnTo>
                        <a:pt x="739" y="49"/>
                      </a:lnTo>
                      <a:lnTo>
                        <a:pt x="737" y="81"/>
                      </a:lnTo>
                      <a:lnTo>
                        <a:pt x="737" y="89"/>
                      </a:lnTo>
                      <a:lnTo>
                        <a:pt x="736" y="98"/>
                      </a:lnTo>
                      <a:lnTo>
                        <a:pt x="736" y="114"/>
                      </a:lnTo>
                      <a:lnTo>
                        <a:pt x="736" y="123"/>
                      </a:lnTo>
                      <a:lnTo>
                        <a:pt x="736" y="134"/>
                      </a:lnTo>
                      <a:lnTo>
                        <a:pt x="733" y="178"/>
                      </a:lnTo>
                      <a:lnTo>
                        <a:pt x="730" y="23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4608360" y="1333440"/>
                  <a:ext cx="3355920" cy="1403280"/>
                </a:xfrm>
                <a:custGeom>
                  <a:avLst/>
                  <a:gdLst/>
                  <a:ahLst/>
                  <a:rect l="l" t="t" r="r" b="b"/>
                  <a:pathLst>
                    <a:path w="1067" h="637">
                      <a:moveTo>
                        <a:pt x="138" y="443"/>
                      </a:moveTo>
                      <a:lnTo>
                        <a:pt x="106" y="461"/>
                      </a:lnTo>
                      <a:lnTo>
                        <a:pt x="94" y="461"/>
                      </a:lnTo>
                      <a:lnTo>
                        <a:pt x="79" y="451"/>
                      </a:lnTo>
                      <a:lnTo>
                        <a:pt x="113" y="336"/>
                      </a:lnTo>
                      <a:lnTo>
                        <a:pt x="115" y="336"/>
                      </a:lnTo>
                      <a:lnTo>
                        <a:pt x="122" y="321"/>
                      </a:lnTo>
                      <a:lnTo>
                        <a:pt x="122" y="316"/>
                      </a:lnTo>
                      <a:lnTo>
                        <a:pt x="119" y="315"/>
                      </a:lnTo>
                      <a:lnTo>
                        <a:pt x="107" y="316"/>
                      </a:lnTo>
                      <a:lnTo>
                        <a:pt x="99" y="316"/>
                      </a:lnTo>
                      <a:lnTo>
                        <a:pt x="96" y="313"/>
                      </a:lnTo>
                      <a:lnTo>
                        <a:pt x="98" y="306"/>
                      </a:lnTo>
                      <a:lnTo>
                        <a:pt x="94" y="302"/>
                      </a:lnTo>
                      <a:lnTo>
                        <a:pt x="84" y="306"/>
                      </a:lnTo>
                      <a:lnTo>
                        <a:pt x="83" y="304"/>
                      </a:lnTo>
                      <a:lnTo>
                        <a:pt x="86" y="299"/>
                      </a:lnTo>
                      <a:lnTo>
                        <a:pt x="74" y="272"/>
                      </a:lnTo>
                      <a:lnTo>
                        <a:pt x="64" y="263"/>
                      </a:lnTo>
                      <a:lnTo>
                        <a:pt x="48" y="228"/>
                      </a:lnTo>
                      <a:lnTo>
                        <a:pt x="33" y="221"/>
                      </a:lnTo>
                      <a:lnTo>
                        <a:pt x="14" y="198"/>
                      </a:lnTo>
                      <a:lnTo>
                        <a:pt x="26" y="194"/>
                      </a:lnTo>
                      <a:lnTo>
                        <a:pt x="16" y="185"/>
                      </a:lnTo>
                      <a:lnTo>
                        <a:pt x="20" y="163"/>
                      </a:lnTo>
                      <a:lnTo>
                        <a:pt x="0" y="127"/>
                      </a:lnTo>
                      <a:lnTo>
                        <a:pt x="0" y="124"/>
                      </a:lnTo>
                      <a:lnTo>
                        <a:pt x="5" y="96"/>
                      </a:lnTo>
                      <a:lnTo>
                        <a:pt x="10" y="66"/>
                      </a:lnTo>
                      <a:lnTo>
                        <a:pt x="12" y="61"/>
                      </a:lnTo>
                      <a:lnTo>
                        <a:pt x="21" y="16"/>
                      </a:lnTo>
                      <a:lnTo>
                        <a:pt x="22" y="3"/>
                      </a:lnTo>
                      <a:lnTo>
                        <a:pt x="22" y="0"/>
                      </a:lnTo>
                      <a:lnTo>
                        <a:pt x="137" y="18"/>
                      </a:lnTo>
                      <a:lnTo>
                        <a:pt x="195" y="27"/>
                      </a:lnTo>
                      <a:lnTo>
                        <a:pt x="356" y="52"/>
                      </a:lnTo>
                      <a:lnTo>
                        <a:pt x="437" y="62"/>
                      </a:lnTo>
                      <a:lnTo>
                        <a:pt x="483" y="68"/>
                      </a:lnTo>
                      <a:lnTo>
                        <a:pt x="547" y="76"/>
                      </a:lnTo>
                      <a:lnTo>
                        <a:pt x="590" y="82"/>
                      </a:lnTo>
                      <a:lnTo>
                        <a:pt x="701" y="92"/>
                      </a:lnTo>
                      <a:lnTo>
                        <a:pt x="791" y="102"/>
                      </a:lnTo>
                      <a:lnTo>
                        <a:pt x="885" y="109"/>
                      </a:lnTo>
                      <a:lnTo>
                        <a:pt x="978" y="117"/>
                      </a:lnTo>
                      <a:lnTo>
                        <a:pt x="1066" y="121"/>
                      </a:lnTo>
                      <a:lnTo>
                        <a:pt x="1064" y="153"/>
                      </a:lnTo>
                      <a:lnTo>
                        <a:pt x="1064" y="163"/>
                      </a:lnTo>
                      <a:lnTo>
                        <a:pt x="1063" y="168"/>
                      </a:lnTo>
                      <a:lnTo>
                        <a:pt x="1063" y="169"/>
                      </a:lnTo>
                      <a:lnTo>
                        <a:pt x="1063" y="184"/>
                      </a:lnTo>
                      <a:lnTo>
                        <a:pt x="1061" y="198"/>
                      </a:lnTo>
                      <a:lnTo>
                        <a:pt x="1059" y="232"/>
                      </a:lnTo>
                      <a:lnTo>
                        <a:pt x="1059" y="248"/>
                      </a:lnTo>
                      <a:lnTo>
                        <a:pt x="1059" y="263"/>
                      </a:lnTo>
                      <a:lnTo>
                        <a:pt x="1056" y="279"/>
                      </a:lnTo>
                      <a:lnTo>
                        <a:pt x="1053" y="323"/>
                      </a:lnTo>
                      <a:lnTo>
                        <a:pt x="1053" y="327"/>
                      </a:lnTo>
                      <a:lnTo>
                        <a:pt x="1053" y="331"/>
                      </a:lnTo>
                      <a:lnTo>
                        <a:pt x="1052" y="358"/>
                      </a:lnTo>
                      <a:lnTo>
                        <a:pt x="1048" y="406"/>
                      </a:lnTo>
                      <a:lnTo>
                        <a:pt x="1048" y="418"/>
                      </a:lnTo>
                      <a:lnTo>
                        <a:pt x="1048" y="432"/>
                      </a:lnTo>
                      <a:lnTo>
                        <a:pt x="1047" y="438"/>
                      </a:lnTo>
                      <a:lnTo>
                        <a:pt x="1045" y="465"/>
                      </a:lnTo>
                      <a:lnTo>
                        <a:pt x="1044" y="470"/>
                      </a:lnTo>
                      <a:lnTo>
                        <a:pt x="1043" y="488"/>
                      </a:lnTo>
                      <a:lnTo>
                        <a:pt x="1043" y="508"/>
                      </a:lnTo>
                      <a:lnTo>
                        <a:pt x="1043" y="517"/>
                      </a:lnTo>
                      <a:lnTo>
                        <a:pt x="1041" y="532"/>
                      </a:lnTo>
                      <a:lnTo>
                        <a:pt x="1039" y="596"/>
                      </a:lnTo>
                      <a:lnTo>
                        <a:pt x="1037" y="602"/>
                      </a:lnTo>
                      <a:lnTo>
                        <a:pt x="1036" y="629"/>
                      </a:lnTo>
                      <a:lnTo>
                        <a:pt x="1033" y="629"/>
                      </a:lnTo>
                      <a:lnTo>
                        <a:pt x="973" y="625"/>
                      </a:lnTo>
                      <a:lnTo>
                        <a:pt x="962" y="624"/>
                      </a:lnTo>
                      <a:lnTo>
                        <a:pt x="943" y="623"/>
                      </a:lnTo>
                      <a:lnTo>
                        <a:pt x="938" y="623"/>
                      </a:lnTo>
                      <a:lnTo>
                        <a:pt x="862" y="617"/>
                      </a:lnTo>
                      <a:lnTo>
                        <a:pt x="854" y="617"/>
                      </a:lnTo>
                      <a:lnTo>
                        <a:pt x="843" y="617"/>
                      </a:lnTo>
                      <a:lnTo>
                        <a:pt x="831" y="616"/>
                      </a:lnTo>
                      <a:lnTo>
                        <a:pt x="830" y="616"/>
                      </a:lnTo>
                      <a:lnTo>
                        <a:pt x="763" y="609"/>
                      </a:lnTo>
                      <a:lnTo>
                        <a:pt x="751" y="608"/>
                      </a:lnTo>
                      <a:lnTo>
                        <a:pt x="678" y="601"/>
                      </a:lnTo>
                      <a:lnTo>
                        <a:pt x="647" y="597"/>
                      </a:lnTo>
                      <a:lnTo>
                        <a:pt x="635" y="596"/>
                      </a:lnTo>
                      <a:lnTo>
                        <a:pt x="624" y="595"/>
                      </a:lnTo>
                      <a:lnTo>
                        <a:pt x="612" y="595"/>
                      </a:lnTo>
                      <a:lnTo>
                        <a:pt x="578" y="591"/>
                      </a:lnTo>
                      <a:lnTo>
                        <a:pt x="566" y="589"/>
                      </a:lnTo>
                      <a:lnTo>
                        <a:pt x="504" y="583"/>
                      </a:lnTo>
                      <a:lnTo>
                        <a:pt x="499" y="582"/>
                      </a:lnTo>
                      <a:lnTo>
                        <a:pt x="485" y="580"/>
                      </a:lnTo>
                      <a:lnTo>
                        <a:pt x="448" y="576"/>
                      </a:lnTo>
                      <a:lnTo>
                        <a:pt x="388" y="568"/>
                      </a:lnTo>
                      <a:lnTo>
                        <a:pt x="383" y="611"/>
                      </a:lnTo>
                      <a:lnTo>
                        <a:pt x="380" y="632"/>
                      </a:lnTo>
                      <a:lnTo>
                        <a:pt x="379" y="636"/>
                      </a:lnTo>
                      <a:lnTo>
                        <a:pt x="376" y="633"/>
                      </a:lnTo>
                      <a:lnTo>
                        <a:pt x="374" y="631"/>
                      </a:lnTo>
                      <a:lnTo>
                        <a:pt x="364" y="611"/>
                      </a:lnTo>
                      <a:lnTo>
                        <a:pt x="355" y="596"/>
                      </a:lnTo>
                      <a:lnTo>
                        <a:pt x="353" y="596"/>
                      </a:lnTo>
                      <a:lnTo>
                        <a:pt x="345" y="601"/>
                      </a:lnTo>
                      <a:lnTo>
                        <a:pt x="340" y="608"/>
                      </a:lnTo>
                      <a:lnTo>
                        <a:pt x="340" y="622"/>
                      </a:lnTo>
                      <a:lnTo>
                        <a:pt x="329" y="618"/>
                      </a:lnTo>
                      <a:lnTo>
                        <a:pt x="282" y="616"/>
                      </a:lnTo>
                      <a:lnTo>
                        <a:pt x="271" y="609"/>
                      </a:lnTo>
                      <a:lnTo>
                        <a:pt x="259" y="617"/>
                      </a:lnTo>
                      <a:lnTo>
                        <a:pt x="246" y="618"/>
                      </a:lnTo>
                      <a:lnTo>
                        <a:pt x="226" y="611"/>
                      </a:lnTo>
                      <a:lnTo>
                        <a:pt x="214" y="619"/>
                      </a:lnTo>
                      <a:lnTo>
                        <a:pt x="216" y="626"/>
                      </a:lnTo>
                      <a:lnTo>
                        <a:pt x="212" y="627"/>
                      </a:lnTo>
                      <a:lnTo>
                        <a:pt x="200" y="615"/>
                      </a:lnTo>
                      <a:lnTo>
                        <a:pt x="193" y="573"/>
                      </a:lnTo>
                      <a:lnTo>
                        <a:pt x="165" y="554"/>
                      </a:lnTo>
                      <a:lnTo>
                        <a:pt x="169" y="539"/>
                      </a:lnTo>
                      <a:lnTo>
                        <a:pt x="138" y="443"/>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 name=""/>
                <p:cNvSpPr/>
                <p:nvPr/>
              </p:nvSpPr>
              <p:spPr>
                <a:xfrm>
                  <a:off x="2743200" y="3124080"/>
                  <a:ext cx="2046240" cy="2185920"/>
                </a:xfrm>
                <a:custGeom>
                  <a:avLst/>
                  <a:gdLst/>
                  <a:ahLst/>
                  <a:rect l="l" t="t" r="r" b="b"/>
                  <a:pathLst>
                    <a:path w="651" h="992">
                      <a:moveTo>
                        <a:pt x="2" y="364"/>
                      </a:moveTo>
                      <a:lnTo>
                        <a:pt x="2" y="370"/>
                      </a:lnTo>
                      <a:lnTo>
                        <a:pt x="0" y="378"/>
                      </a:lnTo>
                      <a:lnTo>
                        <a:pt x="5" y="385"/>
                      </a:lnTo>
                      <a:lnTo>
                        <a:pt x="8" y="389"/>
                      </a:lnTo>
                      <a:lnTo>
                        <a:pt x="13" y="396"/>
                      </a:lnTo>
                      <a:lnTo>
                        <a:pt x="28" y="418"/>
                      </a:lnTo>
                      <a:lnTo>
                        <a:pt x="33" y="424"/>
                      </a:lnTo>
                      <a:lnTo>
                        <a:pt x="39" y="433"/>
                      </a:lnTo>
                      <a:lnTo>
                        <a:pt x="53" y="451"/>
                      </a:lnTo>
                      <a:lnTo>
                        <a:pt x="57" y="456"/>
                      </a:lnTo>
                      <a:lnTo>
                        <a:pt x="60" y="460"/>
                      </a:lnTo>
                      <a:lnTo>
                        <a:pt x="67" y="470"/>
                      </a:lnTo>
                      <a:lnTo>
                        <a:pt x="86" y="497"/>
                      </a:lnTo>
                      <a:lnTo>
                        <a:pt x="99" y="515"/>
                      </a:lnTo>
                      <a:lnTo>
                        <a:pt x="125" y="551"/>
                      </a:lnTo>
                      <a:lnTo>
                        <a:pt x="156" y="593"/>
                      </a:lnTo>
                      <a:lnTo>
                        <a:pt x="170" y="612"/>
                      </a:lnTo>
                      <a:lnTo>
                        <a:pt x="173" y="618"/>
                      </a:lnTo>
                      <a:lnTo>
                        <a:pt x="192" y="643"/>
                      </a:lnTo>
                      <a:lnTo>
                        <a:pt x="197" y="651"/>
                      </a:lnTo>
                      <a:lnTo>
                        <a:pt x="228" y="693"/>
                      </a:lnTo>
                      <a:lnTo>
                        <a:pt x="281" y="766"/>
                      </a:lnTo>
                      <a:lnTo>
                        <a:pt x="305" y="800"/>
                      </a:lnTo>
                      <a:lnTo>
                        <a:pt x="335" y="841"/>
                      </a:lnTo>
                      <a:lnTo>
                        <a:pt x="335" y="842"/>
                      </a:lnTo>
                      <a:lnTo>
                        <a:pt x="347" y="858"/>
                      </a:lnTo>
                      <a:lnTo>
                        <a:pt x="357" y="872"/>
                      </a:lnTo>
                      <a:lnTo>
                        <a:pt x="390" y="917"/>
                      </a:lnTo>
                      <a:lnTo>
                        <a:pt x="418" y="956"/>
                      </a:lnTo>
                      <a:lnTo>
                        <a:pt x="444" y="991"/>
                      </a:lnTo>
                      <a:lnTo>
                        <a:pt x="453" y="960"/>
                      </a:lnTo>
                      <a:lnTo>
                        <a:pt x="452" y="894"/>
                      </a:lnTo>
                      <a:lnTo>
                        <a:pt x="458" y="878"/>
                      </a:lnTo>
                      <a:lnTo>
                        <a:pt x="454" y="849"/>
                      </a:lnTo>
                      <a:lnTo>
                        <a:pt x="481" y="846"/>
                      </a:lnTo>
                      <a:lnTo>
                        <a:pt x="504" y="866"/>
                      </a:lnTo>
                      <a:lnTo>
                        <a:pt x="528" y="848"/>
                      </a:lnTo>
                      <a:lnTo>
                        <a:pt x="542" y="765"/>
                      </a:lnTo>
                      <a:lnTo>
                        <a:pt x="545" y="744"/>
                      </a:lnTo>
                      <a:lnTo>
                        <a:pt x="547" y="731"/>
                      </a:lnTo>
                      <a:lnTo>
                        <a:pt x="554" y="688"/>
                      </a:lnTo>
                      <a:lnTo>
                        <a:pt x="558" y="666"/>
                      </a:lnTo>
                      <a:lnTo>
                        <a:pt x="561" y="648"/>
                      </a:lnTo>
                      <a:lnTo>
                        <a:pt x="561" y="645"/>
                      </a:lnTo>
                      <a:lnTo>
                        <a:pt x="570" y="597"/>
                      </a:lnTo>
                      <a:lnTo>
                        <a:pt x="571" y="578"/>
                      </a:lnTo>
                      <a:lnTo>
                        <a:pt x="577" y="553"/>
                      </a:lnTo>
                      <a:lnTo>
                        <a:pt x="578" y="543"/>
                      </a:lnTo>
                      <a:lnTo>
                        <a:pt x="580" y="535"/>
                      </a:lnTo>
                      <a:lnTo>
                        <a:pt x="581" y="529"/>
                      </a:lnTo>
                      <a:lnTo>
                        <a:pt x="584" y="506"/>
                      </a:lnTo>
                      <a:lnTo>
                        <a:pt x="597" y="424"/>
                      </a:lnTo>
                      <a:lnTo>
                        <a:pt x="598" y="419"/>
                      </a:lnTo>
                      <a:lnTo>
                        <a:pt x="602" y="391"/>
                      </a:lnTo>
                      <a:lnTo>
                        <a:pt x="606" y="371"/>
                      </a:lnTo>
                      <a:lnTo>
                        <a:pt x="608" y="360"/>
                      </a:lnTo>
                      <a:lnTo>
                        <a:pt x="610" y="345"/>
                      </a:lnTo>
                      <a:lnTo>
                        <a:pt x="616" y="316"/>
                      </a:lnTo>
                      <a:lnTo>
                        <a:pt x="621" y="279"/>
                      </a:lnTo>
                      <a:lnTo>
                        <a:pt x="629" y="233"/>
                      </a:lnTo>
                      <a:lnTo>
                        <a:pt x="636" y="190"/>
                      </a:lnTo>
                      <a:lnTo>
                        <a:pt x="648" y="119"/>
                      </a:lnTo>
                      <a:lnTo>
                        <a:pt x="650" y="105"/>
                      </a:lnTo>
                      <a:lnTo>
                        <a:pt x="632" y="102"/>
                      </a:lnTo>
                      <a:lnTo>
                        <a:pt x="629" y="102"/>
                      </a:lnTo>
                      <a:lnTo>
                        <a:pt x="628" y="101"/>
                      </a:lnTo>
                      <a:lnTo>
                        <a:pt x="597" y="97"/>
                      </a:lnTo>
                      <a:lnTo>
                        <a:pt x="582" y="94"/>
                      </a:lnTo>
                      <a:lnTo>
                        <a:pt x="555" y="89"/>
                      </a:lnTo>
                      <a:lnTo>
                        <a:pt x="460" y="73"/>
                      </a:lnTo>
                      <a:lnTo>
                        <a:pt x="371" y="56"/>
                      </a:lnTo>
                      <a:lnTo>
                        <a:pt x="366" y="55"/>
                      </a:lnTo>
                      <a:lnTo>
                        <a:pt x="344" y="52"/>
                      </a:lnTo>
                      <a:lnTo>
                        <a:pt x="340" y="51"/>
                      </a:lnTo>
                      <a:lnTo>
                        <a:pt x="255" y="34"/>
                      </a:lnTo>
                      <a:lnTo>
                        <a:pt x="227" y="30"/>
                      </a:lnTo>
                      <a:lnTo>
                        <a:pt x="208" y="26"/>
                      </a:lnTo>
                      <a:lnTo>
                        <a:pt x="149" y="13"/>
                      </a:lnTo>
                      <a:lnTo>
                        <a:pt x="145" y="12"/>
                      </a:lnTo>
                      <a:lnTo>
                        <a:pt x="133" y="10"/>
                      </a:lnTo>
                      <a:lnTo>
                        <a:pt x="96" y="2"/>
                      </a:lnTo>
                      <a:lnTo>
                        <a:pt x="86" y="0"/>
                      </a:lnTo>
                      <a:lnTo>
                        <a:pt x="79" y="29"/>
                      </a:lnTo>
                      <a:lnTo>
                        <a:pt x="67" y="81"/>
                      </a:lnTo>
                      <a:lnTo>
                        <a:pt x="61" y="102"/>
                      </a:lnTo>
                      <a:lnTo>
                        <a:pt x="44" y="188"/>
                      </a:lnTo>
                      <a:lnTo>
                        <a:pt x="28" y="257"/>
                      </a:lnTo>
                      <a:lnTo>
                        <a:pt x="20" y="288"/>
                      </a:lnTo>
                      <a:lnTo>
                        <a:pt x="18" y="299"/>
                      </a:lnTo>
                      <a:lnTo>
                        <a:pt x="14" y="316"/>
                      </a:lnTo>
                      <a:lnTo>
                        <a:pt x="13" y="321"/>
                      </a:lnTo>
                      <a:lnTo>
                        <a:pt x="10" y="332"/>
                      </a:lnTo>
                      <a:lnTo>
                        <a:pt x="8" y="339"/>
                      </a:lnTo>
                      <a:lnTo>
                        <a:pt x="8" y="347"/>
                      </a:lnTo>
                      <a:lnTo>
                        <a:pt x="4" y="357"/>
                      </a:lnTo>
                      <a:lnTo>
                        <a:pt x="2" y="363"/>
                      </a:lnTo>
                      <a:lnTo>
                        <a:pt x="2" y="36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 name=""/>
                <p:cNvSpPr/>
                <p:nvPr/>
              </p:nvSpPr>
              <p:spPr>
                <a:xfrm>
                  <a:off x="1728720" y="1753920"/>
                  <a:ext cx="2600280" cy="1479600"/>
                </a:xfrm>
                <a:custGeom>
                  <a:avLst/>
                  <a:gdLst/>
                  <a:ahLst/>
                  <a:rect l="l" t="t" r="r" b="b"/>
                  <a:pathLst>
                    <a:path w="827" h="672">
                      <a:moveTo>
                        <a:pt x="725" y="377"/>
                      </a:moveTo>
                      <a:lnTo>
                        <a:pt x="737" y="385"/>
                      </a:lnTo>
                      <a:lnTo>
                        <a:pt x="743" y="387"/>
                      </a:lnTo>
                      <a:lnTo>
                        <a:pt x="750" y="401"/>
                      </a:lnTo>
                      <a:lnTo>
                        <a:pt x="749" y="403"/>
                      </a:lnTo>
                      <a:lnTo>
                        <a:pt x="747" y="405"/>
                      </a:lnTo>
                      <a:lnTo>
                        <a:pt x="737" y="434"/>
                      </a:lnTo>
                      <a:lnTo>
                        <a:pt x="734" y="436"/>
                      </a:lnTo>
                      <a:lnTo>
                        <a:pt x="731" y="442"/>
                      </a:lnTo>
                      <a:lnTo>
                        <a:pt x="727" y="458"/>
                      </a:lnTo>
                      <a:lnTo>
                        <a:pt x="725" y="471"/>
                      </a:lnTo>
                      <a:lnTo>
                        <a:pt x="715" y="524"/>
                      </a:lnTo>
                      <a:lnTo>
                        <a:pt x="686" y="671"/>
                      </a:lnTo>
                      <a:lnTo>
                        <a:pt x="664" y="667"/>
                      </a:lnTo>
                      <a:lnTo>
                        <a:pt x="660" y="666"/>
                      </a:lnTo>
                      <a:lnTo>
                        <a:pt x="575" y="650"/>
                      </a:lnTo>
                      <a:lnTo>
                        <a:pt x="547" y="645"/>
                      </a:lnTo>
                      <a:lnTo>
                        <a:pt x="528" y="641"/>
                      </a:lnTo>
                      <a:lnTo>
                        <a:pt x="469" y="629"/>
                      </a:lnTo>
                      <a:lnTo>
                        <a:pt x="465" y="628"/>
                      </a:lnTo>
                      <a:lnTo>
                        <a:pt x="453" y="625"/>
                      </a:lnTo>
                      <a:lnTo>
                        <a:pt x="417" y="617"/>
                      </a:lnTo>
                      <a:lnTo>
                        <a:pt x="406" y="615"/>
                      </a:lnTo>
                      <a:lnTo>
                        <a:pt x="386" y="611"/>
                      </a:lnTo>
                      <a:lnTo>
                        <a:pt x="382" y="610"/>
                      </a:lnTo>
                      <a:lnTo>
                        <a:pt x="322" y="596"/>
                      </a:lnTo>
                      <a:lnTo>
                        <a:pt x="305" y="592"/>
                      </a:lnTo>
                      <a:lnTo>
                        <a:pt x="283" y="587"/>
                      </a:lnTo>
                      <a:lnTo>
                        <a:pt x="270" y="583"/>
                      </a:lnTo>
                      <a:lnTo>
                        <a:pt x="217" y="571"/>
                      </a:lnTo>
                      <a:lnTo>
                        <a:pt x="201" y="567"/>
                      </a:lnTo>
                      <a:lnTo>
                        <a:pt x="191" y="565"/>
                      </a:lnTo>
                      <a:lnTo>
                        <a:pt x="119" y="547"/>
                      </a:lnTo>
                      <a:lnTo>
                        <a:pt x="110" y="545"/>
                      </a:lnTo>
                      <a:lnTo>
                        <a:pt x="102" y="544"/>
                      </a:lnTo>
                      <a:lnTo>
                        <a:pt x="91" y="540"/>
                      </a:lnTo>
                      <a:lnTo>
                        <a:pt x="83" y="538"/>
                      </a:lnTo>
                      <a:lnTo>
                        <a:pt x="75" y="537"/>
                      </a:lnTo>
                      <a:lnTo>
                        <a:pt x="65" y="535"/>
                      </a:lnTo>
                      <a:lnTo>
                        <a:pt x="63" y="535"/>
                      </a:lnTo>
                      <a:lnTo>
                        <a:pt x="47" y="530"/>
                      </a:lnTo>
                      <a:lnTo>
                        <a:pt x="30" y="525"/>
                      </a:lnTo>
                      <a:lnTo>
                        <a:pt x="18" y="523"/>
                      </a:lnTo>
                      <a:lnTo>
                        <a:pt x="10" y="521"/>
                      </a:lnTo>
                      <a:lnTo>
                        <a:pt x="0" y="503"/>
                      </a:lnTo>
                      <a:lnTo>
                        <a:pt x="13" y="436"/>
                      </a:lnTo>
                      <a:lnTo>
                        <a:pt x="4" y="407"/>
                      </a:lnTo>
                      <a:lnTo>
                        <a:pt x="17" y="394"/>
                      </a:lnTo>
                      <a:lnTo>
                        <a:pt x="40" y="348"/>
                      </a:lnTo>
                      <a:lnTo>
                        <a:pt x="47" y="347"/>
                      </a:lnTo>
                      <a:lnTo>
                        <a:pt x="64" y="320"/>
                      </a:lnTo>
                      <a:lnTo>
                        <a:pt x="78" y="291"/>
                      </a:lnTo>
                      <a:lnTo>
                        <a:pt x="78" y="290"/>
                      </a:lnTo>
                      <a:lnTo>
                        <a:pt x="96" y="239"/>
                      </a:lnTo>
                      <a:lnTo>
                        <a:pt x="129" y="148"/>
                      </a:lnTo>
                      <a:lnTo>
                        <a:pt x="130" y="148"/>
                      </a:lnTo>
                      <a:lnTo>
                        <a:pt x="130" y="147"/>
                      </a:lnTo>
                      <a:lnTo>
                        <a:pt x="141" y="123"/>
                      </a:lnTo>
                      <a:lnTo>
                        <a:pt x="158" y="61"/>
                      </a:lnTo>
                      <a:lnTo>
                        <a:pt x="158" y="56"/>
                      </a:lnTo>
                      <a:lnTo>
                        <a:pt x="172" y="15"/>
                      </a:lnTo>
                      <a:lnTo>
                        <a:pt x="169" y="1"/>
                      </a:lnTo>
                      <a:lnTo>
                        <a:pt x="170" y="0"/>
                      </a:lnTo>
                      <a:lnTo>
                        <a:pt x="180" y="10"/>
                      </a:lnTo>
                      <a:lnTo>
                        <a:pt x="191" y="9"/>
                      </a:lnTo>
                      <a:lnTo>
                        <a:pt x="201" y="3"/>
                      </a:lnTo>
                      <a:lnTo>
                        <a:pt x="217" y="6"/>
                      </a:lnTo>
                      <a:lnTo>
                        <a:pt x="220" y="10"/>
                      </a:lnTo>
                      <a:lnTo>
                        <a:pt x="224" y="25"/>
                      </a:lnTo>
                      <a:lnTo>
                        <a:pt x="234" y="26"/>
                      </a:lnTo>
                      <a:lnTo>
                        <a:pt x="238" y="25"/>
                      </a:lnTo>
                      <a:lnTo>
                        <a:pt x="255" y="35"/>
                      </a:lnTo>
                      <a:lnTo>
                        <a:pt x="266" y="60"/>
                      </a:lnTo>
                      <a:lnTo>
                        <a:pt x="266" y="74"/>
                      </a:lnTo>
                      <a:lnTo>
                        <a:pt x="265" y="88"/>
                      </a:lnTo>
                      <a:lnTo>
                        <a:pt x="265" y="89"/>
                      </a:lnTo>
                      <a:lnTo>
                        <a:pt x="265" y="90"/>
                      </a:lnTo>
                      <a:lnTo>
                        <a:pt x="262" y="98"/>
                      </a:lnTo>
                      <a:lnTo>
                        <a:pt x="287" y="117"/>
                      </a:lnTo>
                      <a:lnTo>
                        <a:pt x="304" y="124"/>
                      </a:lnTo>
                      <a:lnTo>
                        <a:pt x="312" y="121"/>
                      </a:lnTo>
                      <a:lnTo>
                        <a:pt x="318" y="123"/>
                      </a:lnTo>
                      <a:lnTo>
                        <a:pt x="337" y="118"/>
                      </a:lnTo>
                      <a:lnTo>
                        <a:pt x="348" y="113"/>
                      </a:lnTo>
                      <a:lnTo>
                        <a:pt x="353" y="116"/>
                      </a:lnTo>
                      <a:lnTo>
                        <a:pt x="375" y="116"/>
                      </a:lnTo>
                      <a:lnTo>
                        <a:pt x="376" y="117"/>
                      </a:lnTo>
                      <a:lnTo>
                        <a:pt x="379" y="120"/>
                      </a:lnTo>
                      <a:lnTo>
                        <a:pt x="380" y="121"/>
                      </a:lnTo>
                      <a:lnTo>
                        <a:pt x="400" y="130"/>
                      </a:lnTo>
                      <a:lnTo>
                        <a:pt x="402" y="138"/>
                      </a:lnTo>
                      <a:lnTo>
                        <a:pt x="426" y="139"/>
                      </a:lnTo>
                      <a:lnTo>
                        <a:pt x="433" y="136"/>
                      </a:lnTo>
                      <a:lnTo>
                        <a:pt x="449" y="135"/>
                      </a:lnTo>
                      <a:lnTo>
                        <a:pt x="453" y="133"/>
                      </a:lnTo>
                      <a:lnTo>
                        <a:pt x="466" y="141"/>
                      </a:lnTo>
                      <a:lnTo>
                        <a:pt x="491" y="142"/>
                      </a:lnTo>
                      <a:lnTo>
                        <a:pt x="512" y="136"/>
                      </a:lnTo>
                      <a:lnTo>
                        <a:pt x="516" y="135"/>
                      </a:lnTo>
                      <a:lnTo>
                        <a:pt x="521" y="136"/>
                      </a:lnTo>
                      <a:lnTo>
                        <a:pt x="526" y="136"/>
                      </a:lnTo>
                      <a:lnTo>
                        <a:pt x="543" y="136"/>
                      </a:lnTo>
                      <a:lnTo>
                        <a:pt x="554" y="130"/>
                      </a:lnTo>
                      <a:lnTo>
                        <a:pt x="566" y="134"/>
                      </a:lnTo>
                      <a:lnTo>
                        <a:pt x="582" y="134"/>
                      </a:lnTo>
                      <a:lnTo>
                        <a:pt x="594" y="138"/>
                      </a:lnTo>
                      <a:lnTo>
                        <a:pt x="609" y="132"/>
                      </a:lnTo>
                      <a:lnTo>
                        <a:pt x="628" y="135"/>
                      </a:lnTo>
                      <a:lnTo>
                        <a:pt x="675" y="146"/>
                      </a:lnTo>
                      <a:lnTo>
                        <a:pt x="696" y="149"/>
                      </a:lnTo>
                      <a:lnTo>
                        <a:pt x="699" y="149"/>
                      </a:lnTo>
                      <a:lnTo>
                        <a:pt x="722" y="155"/>
                      </a:lnTo>
                      <a:lnTo>
                        <a:pt x="730" y="156"/>
                      </a:lnTo>
                      <a:lnTo>
                        <a:pt x="733" y="157"/>
                      </a:lnTo>
                      <a:lnTo>
                        <a:pt x="742" y="159"/>
                      </a:lnTo>
                      <a:lnTo>
                        <a:pt x="743" y="159"/>
                      </a:lnTo>
                      <a:lnTo>
                        <a:pt x="754" y="161"/>
                      </a:lnTo>
                      <a:lnTo>
                        <a:pt x="756" y="161"/>
                      </a:lnTo>
                      <a:lnTo>
                        <a:pt x="795" y="169"/>
                      </a:lnTo>
                      <a:lnTo>
                        <a:pt x="796" y="175"/>
                      </a:lnTo>
                      <a:lnTo>
                        <a:pt x="800" y="185"/>
                      </a:lnTo>
                      <a:lnTo>
                        <a:pt x="801" y="189"/>
                      </a:lnTo>
                      <a:lnTo>
                        <a:pt x="821" y="205"/>
                      </a:lnTo>
                      <a:lnTo>
                        <a:pt x="826" y="222"/>
                      </a:lnTo>
                      <a:lnTo>
                        <a:pt x="797" y="264"/>
                      </a:lnTo>
                      <a:lnTo>
                        <a:pt x="796" y="264"/>
                      </a:lnTo>
                      <a:lnTo>
                        <a:pt x="788" y="280"/>
                      </a:lnTo>
                      <a:lnTo>
                        <a:pt x="784" y="286"/>
                      </a:lnTo>
                      <a:lnTo>
                        <a:pt x="776" y="294"/>
                      </a:lnTo>
                      <a:lnTo>
                        <a:pt x="768" y="314"/>
                      </a:lnTo>
                      <a:lnTo>
                        <a:pt x="754" y="323"/>
                      </a:lnTo>
                      <a:lnTo>
                        <a:pt x="726" y="368"/>
                      </a:lnTo>
                      <a:lnTo>
                        <a:pt x="725" y="37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 name=""/>
                <p:cNvSpPr/>
                <p:nvPr/>
              </p:nvSpPr>
              <p:spPr>
                <a:xfrm>
                  <a:off x="4444920" y="3341520"/>
                  <a:ext cx="1789200" cy="1557360"/>
                </a:xfrm>
                <a:custGeom>
                  <a:avLst/>
                  <a:gdLst/>
                  <a:ahLst/>
                  <a:rect l="l" t="t" r="r" b="b"/>
                  <a:pathLst>
                    <a:path w="569" h="707">
                      <a:moveTo>
                        <a:pt x="25" y="491"/>
                      </a:moveTo>
                      <a:lnTo>
                        <a:pt x="16" y="539"/>
                      </a:lnTo>
                      <a:lnTo>
                        <a:pt x="16" y="542"/>
                      </a:lnTo>
                      <a:lnTo>
                        <a:pt x="13" y="560"/>
                      </a:lnTo>
                      <a:lnTo>
                        <a:pt x="9" y="582"/>
                      </a:lnTo>
                      <a:lnTo>
                        <a:pt x="2" y="625"/>
                      </a:lnTo>
                      <a:lnTo>
                        <a:pt x="0" y="638"/>
                      </a:lnTo>
                      <a:lnTo>
                        <a:pt x="33" y="643"/>
                      </a:lnTo>
                      <a:lnTo>
                        <a:pt x="68" y="649"/>
                      </a:lnTo>
                      <a:lnTo>
                        <a:pt x="118" y="656"/>
                      </a:lnTo>
                      <a:lnTo>
                        <a:pt x="120" y="657"/>
                      </a:lnTo>
                      <a:lnTo>
                        <a:pt x="132" y="658"/>
                      </a:lnTo>
                      <a:lnTo>
                        <a:pt x="154" y="660"/>
                      </a:lnTo>
                      <a:lnTo>
                        <a:pt x="234" y="672"/>
                      </a:lnTo>
                      <a:lnTo>
                        <a:pt x="260" y="675"/>
                      </a:lnTo>
                      <a:lnTo>
                        <a:pt x="268" y="676"/>
                      </a:lnTo>
                      <a:lnTo>
                        <a:pt x="284" y="679"/>
                      </a:lnTo>
                      <a:lnTo>
                        <a:pt x="310" y="682"/>
                      </a:lnTo>
                      <a:lnTo>
                        <a:pt x="337" y="685"/>
                      </a:lnTo>
                      <a:lnTo>
                        <a:pt x="362" y="688"/>
                      </a:lnTo>
                      <a:lnTo>
                        <a:pt x="365" y="689"/>
                      </a:lnTo>
                      <a:lnTo>
                        <a:pt x="413" y="694"/>
                      </a:lnTo>
                      <a:lnTo>
                        <a:pt x="452" y="700"/>
                      </a:lnTo>
                      <a:lnTo>
                        <a:pt x="463" y="701"/>
                      </a:lnTo>
                      <a:lnTo>
                        <a:pt x="510" y="706"/>
                      </a:lnTo>
                      <a:lnTo>
                        <a:pt x="518" y="643"/>
                      </a:lnTo>
                      <a:lnTo>
                        <a:pt x="518" y="640"/>
                      </a:lnTo>
                      <a:lnTo>
                        <a:pt x="521" y="609"/>
                      </a:lnTo>
                      <a:lnTo>
                        <a:pt x="523" y="593"/>
                      </a:lnTo>
                      <a:lnTo>
                        <a:pt x="526" y="577"/>
                      </a:lnTo>
                      <a:lnTo>
                        <a:pt x="527" y="557"/>
                      </a:lnTo>
                      <a:lnTo>
                        <a:pt x="527" y="556"/>
                      </a:lnTo>
                      <a:lnTo>
                        <a:pt x="527" y="541"/>
                      </a:lnTo>
                      <a:lnTo>
                        <a:pt x="531" y="512"/>
                      </a:lnTo>
                      <a:lnTo>
                        <a:pt x="534" y="480"/>
                      </a:lnTo>
                      <a:lnTo>
                        <a:pt x="538" y="448"/>
                      </a:lnTo>
                      <a:lnTo>
                        <a:pt x="543" y="400"/>
                      </a:lnTo>
                      <a:lnTo>
                        <a:pt x="543" y="399"/>
                      </a:lnTo>
                      <a:lnTo>
                        <a:pt x="546" y="383"/>
                      </a:lnTo>
                      <a:lnTo>
                        <a:pt x="547" y="368"/>
                      </a:lnTo>
                      <a:lnTo>
                        <a:pt x="547" y="362"/>
                      </a:lnTo>
                      <a:lnTo>
                        <a:pt x="551" y="335"/>
                      </a:lnTo>
                      <a:lnTo>
                        <a:pt x="553" y="319"/>
                      </a:lnTo>
                      <a:lnTo>
                        <a:pt x="557" y="290"/>
                      </a:lnTo>
                      <a:lnTo>
                        <a:pt x="559" y="262"/>
                      </a:lnTo>
                      <a:lnTo>
                        <a:pt x="562" y="238"/>
                      </a:lnTo>
                      <a:lnTo>
                        <a:pt x="562" y="235"/>
                      </a:lnTo>
                      <a:lnTo>
                        <a:pt x="563" y="222"/>
                      </a:lnTo>
                      <a:lnTo>
                        <a:pt x="566" y="206"/>
                      </a:lnTo>
                      <a:lnTo>
                        <a:pt x="568" y="190"/>
                      </a:lnTo>
                      <a:lnTo>
                        <a:pt x="523" y="185"/>
                      </a:lnTo>
                      <a:lnTo>
                        <a:pt x="521" y="185"/>
                      </a:lnTo>
                      <a:lnTo>
                        <a:pt x="475" y="181"/>
                      </a:lnTo>
                      <a:lnTo>
                        <a:pt x="471" y="179"/>
                      </a:lnTo>
                      <a:lnTo>
                        <a:pt x="448" y="177"/>
                      </a:lnTo>
                      <a:lnTo>
                        <a:pt x="373" y="168"/>
                      </a:lnTo>
                      <a:lnTo>
                        <a:pt x="378" y="135"/>
                      </a:lnTo>
                      <a:lnTo>
                        <a:pt x="381" y="111"/>
                      </a:lnTo>
                      <a:lnTo>
                        <a:pt x="382" y="104"/>
                      </a:lnTo>
                      <a:lnTo>
                        <a:pt x="384" y="94"/>
                      </a:lnTo>
                      <a:lnTo>
                        <a:pt x="386" y="71"/>
                      </a:lnTo>
                      <a:lnTo>
                        <a:pt x="388" y="60"/>
                      </a:lnTo>
                      <a:lnTo>
                        <a:pt x="390" y="38"/>
                      </a:lnTo>
                      <a:lnTo>
                        <a:pt x="354" y="34"/>
                      </a:lnTo>
                      <a:lnTo>
                        <a:pt x="351" y="34"/>
                      </a:lnTo>
                      <a:lnTo>
                        <a:pt x="347" y="33"/>
                      </a:lnTo>
                      <a:lnTo>
                        <a:pt x="323" y="30"/>
                      </a:lnTo>
                      <a:lnTo>
                        <a:pt x="299" y="26"/>
                      </a:lnTo>
                      <a:lnTo>
                        <a:pt x="288" y="26"/>
                      </a:lnTo>
                      <a:lnTo>
                        <a:pt x="284" y="26"/>
                      </a:lnTo>
                      <a:lnTo>
                        <a:pt x="283" y="25"/>
                      </a:lnTo>
                      <a:lnTo>
                        <a:pt x="281" y="25"/>
                      </a:lnTo>
                      <a:lnTo>
                        <a:pt x="205" y="15"/>
                      </a:lnTo>
                      <a:lnTo>
                        <a:pt x="179" y="11"/>
                      </a:lnTo>
                      <a:lnTo>
                        <a:pt x="132" y="4"/>
                      </a:lnTo>
                      <a:lnTo>
                        <a:pt x="104" y="0"/>
                      </a:lnTo>
                      <a:lnTo>
                        <a:pt x="103" y="13"/>
                      </a:lnTo>
                      <a:lnTo>
                        <a:pt x="91" y="84"/>
                      </a:lnTo>
                      <a:lnTo>
                        <a:pt x="84" y="127"/>
                      </a:lnTo>
                      <a:lnTo>
                        <a:pt x="76" y="174"/>
                      </a:lnTo>
                      <a:lnTo>
                        <a:pt x="71" y="210"/>
                      </a:lnTo>
                      <a:lnTo>
                        <a:pt x="65" y="239"/>
                      </a:lnTo>
                      <a:lnTo>
                        <a:pt x="63" y="254"/>
                      </a:lnTo>
                      <a:lnTo>
                        <a:pt x="61" y="265"/>
                      </a:lnTo>
                      <a:lnTo>
                        <a:pt x="57" y="285"/>
                      </a:lnTo>
                      <a:lnTo>
                        <a:pt x="53" y="313"/>
                      </a:lnTo>
                      <a:lnTo>
                        <a:pt x="52" y="318"/>
                      </a:lnTo>
                      <a:lnTo>
                        <a:pt x="38" y="400"/>
                      </a:lnTo>
                      <a:lnTo>
                        <a:pt x="36" y="423"/>
                      </a:lnTo>
                      <a:lnTo>
                        <a:pt x="34" y="429"/>
                      </a:lnTo>
                      <a:lnTo>
                        <a:pt x="33" y="437"/>
                      </a:lnTo>
                      <a:lnTo>
                        <a:pt x="32" y="447"/>
                      </a:lnTo>
                      <a:lnTo>
                        <a:pt x="26" y="472"/>
                      </a:lnTo>
                      <a:lnTo>
                        <a:pt x="25" y="491"/>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a:off x="2244600" y="1066680"/>
                  <a:ext cx="2174760" cy="1063440"/>
                </a:xfrm>
                <a:custGeom>
                  <a:avLst/>
                  <a:gdLst/>
                  <a:ahLst/>
                  <a:rect l="l" t="t" r="r" b="b"/>
                  <a:pathLst>
                    <a:path w="692" h="483">
                      <a:moveTo>
                        <a:pt x="629" y="426"/>
                      </a:moveTo>
                      <a:lnTo>
                        <a:pt x="626" y="432"/>
                      </a:lnTo>
                      <a:lnTo>
                        <a:pt x="631" y="449"/>
                      </a:lnTo>
                      <a:lnTo>
                        <a:pt x="630" y="482"/>
                      </a:lnTo>
                      <a:lnTo>
                        <a:pt x="591" y="473"/>
                      </a:lnTo>
                      <a:lnTo>
                        <a:pt x="590" y="473"/>
                      </a:lnTo>
                      <a:lnTo>
                        <a:pt x="579" y="471"/>
                      </a:lnTo>
                      <a:lnTo>
                        <a:pt x="578" y="471"/>
                      </a:lnTo>
                      <a:lnTo>
                        <a:pt x="568" y="470"/>
                      </a:lnTo>
                      <a:lnTo>
                        <a:pt x="565" y="469"/>
                      </a:lnTo>
                      <a:lnTo>
                        <a:pt x="557" y="468"/>
                      </a:lnTo>
                      <a:lnTo>
                        <a:pt x="535" y="462"/>
                      </a:lnTo>
                      <a:lnTo>
                        <a:pt x="532" y="462"/>
                      </a:lnTo>
                      <a:lnTo>
                        <a:pt x="510" y="458"/>
                      </a:lnTo>
                      <a:lnTo>
                        <a:pt x="463" y="448"/>
                      </a:lnTo>
                      <a:lnTo>
                        <a:pt x="444" y="444"/>
                      </a:lnTo>
                      <a:lnTo>
                        <a:pt x="430" y="450"/>
                      </a:lnTo>
                      <a:lnTo>
                        <a:pt x="418" y="447"/>
                      </a:lnTo>
                      <a:lnTo>
                        <a:pt x="401" y="447"/>
                      </a:lnTo>
                      <a:lnTo>
                        <a:pt x="389" y="442"/>
                      </a:lnTo>
                      <a:lnTo>
                        <a:pt x="379" y="449"/>
                      </a:lnTo>
                      <a:lnTo>
                        <a:pt x="361" y="449"/>
                      </a:lnTo>
                      <a:lnTo>
                        <a:pt x="357" y="449"/>
                      </a:lnTo>
                      <a:lnTo>
                        <a:pt x="352" y="448"/>
                      </a:lnTo>
                      <a:lnTo>
                        <a:pt x="348" y="449"/>
                      </a:lnTo>
                      <a:lnTo>
                        <a:pt x="326" y="455"/>
                      </a:lnTo>
                      <a:lnTo>
                        <a:pt x="302" y="454"/>
                      </a:lnTo>
                      <a:lnTo>
                        <a:pt x="289" y="445"/>
                      </a:lnTo>
                      <a:lnTo>
                        <a:pt x="285" y="448"/>
                      </a:lnTo>
                      <a:lnTo>
                        <a:pt x="268" y="449"/>
                      </a:lnTo>
                      <a:lnTo>
                        <a:pt x="262" y="451"/>
                      </a:lnTo>
                      <a:lnTo>
                        <a:pt x="237" y="450"/>
                      </a:lnTo>
                      <a:lnTo>
                        <a:pt x="236" y="442"/>
                      </a:lnTo>
                      <a:lnTo>
                        <a:pt x="216" y="434"/>
                      </a:lnTo>
                      <a:lnTo>
                        <a:pt x="215" y="433"/>
                      </a:lnTo>
                      <a:lnTo>
                        <a:pt x="212" y="429"/>
                      </a:lnTo>
                      <a:lnTo>
                        <a:pt x="211" y="428"/>
                      </a:lnTo>
                      <a:lnTo>
                        <a:pt x="189" y="428"/>
                      </a:lnTo>
                      <a:lnTo>
                        <a:pt x="184" y="426"/>
                      </a:lnTo>
                      <a:lnTo>
                        <a:pt x="173" y="430"/>
                      </a:lnTo>
                      <a:lnTo>
                        <a:pt x="154" y="435"/>
                      </a:lnTo>
                      <a:lnTo>
                        <a:pt x="147" y="434"/>
                      </a:lnTo>
                      <a:lnTo>
                        <a:pt x="139" y="436"/>
                      </a:lnTo>
                      <a:lnTo>
                        <a:pt x="123" y="429"/>
                      </a:lnTo>
                      <a:lnTo>
                        <a:pt x="98" y="411"/>
                      </a:lnTo>
                      <a:lnTo>
                        <a:pt x="100" y="403"/>
                      </a:lnTo>
                      <a:lnTo>
                        <a:pt x="100" y="401"/>
                      </a:lnTo>
                      <a:lnTo>
                        <a:pt x="100" y="400"/>
                      </a:lnTo>
                      <a:lnTo>
                        <a:pt x="102" y="386"/>
                      </a:lnTo>
                      <a:lnTo>
                        <a:pt x="102" y="372"/>
                      </a:lnTo>
                      <a:lnTo>
                        <a:pt x="91" y="348"/>
                      </a:lnTo>
                      <a:lnTo>
                        <a:pt x="73" y="337"/>
                      </a:lnTo>
                      <a:lnTo>
                        <a:pt x="69" y="339"/>
                      </a:lnTo>
                      <a:lnTo>
                        <a:pt x="60" y="337"/>
                      </a:lnTo>
                      <a:lnTo>
                        <a:pt x="56" y="322"/>
                      </a:lnTo>
                      <a:lnTo>
                        <a:pt x="53" y="319"/>
                      </a:lnTo>
                      <a:lnTo>
                        <a:pt x="37" y="315"/>
                      </a:lnTo>
                      <a:lnTo>
                        <a:pt x="32" y="312"/>
                      </a:lnTo>
                      <a:lnTo>
                        <a:pt x="17" y="314"/>
                      </a:lnTo>
                      <a:lnTo>
                        <a:pt x="10" y="308"/>
                      </a:lnTo>
                      <a:lnTo>
                        <a:pt x="9" y="303"/>
                      </a:lnTo>
                      <a:lnTo>
                        <a:pt x="5" y="307"/>
                      </a:lnTo>
                      <a:lnTo>
                        <a:pt x="0" y="306"/>
                      </a:lnTo>
                      <a:lnTo>
                        <a:pt x="14" y="260"/>
                      </a:lnTo>
                      <a:lnTo>
                        <a:pt x="12" y="283"/>
                      </a:lnTo>
                      <a:lnTo>
                        <a:pt x="16" y="281"/>
                      </a:lnTo>
                      <a:lnTo>
                        <a:pt x="22" y="281"/>
                      </a:lnTo>
                      <a:lnTo>
                        <a:pt x="22" y="265"/>
                      </a:lnTo>
                      <a:lnTo>
                        <a:pt x="32" y="259"/>
                      </a:lnTo>
                      <a:lnTo>
                        <a:pt x="33" y="254"/>
                      </a:lnTo>
                      <a:lnTo>
                        <a:pt x="21" y="254"/>
                      </a:lnTo>
                      <a:lnTo>
                        <a:pt x="16" y="248"/>
                      </a:lnTo>
                      <a:lnTo>
                        <a:pt x="16" y="241"/>
                      </a:lnTo>
                      <a:lnTo>
                        <a:pt x="17" y="231"/>
                      </a:lnTo>
                      <a:lnTo>
                        <a:pt x="16" y="226"/>
                      </a:lnTo>
                      <a:lnTo>
                        <a:pt x="20" y="231"/>
                      </a:lnTo>
                      <a:lnTo>
                        <a:pt x="41" y="227"/>
                      </a:lnTo>
                      <a:lnTo>
                        <a:pt x="41" y="226"/>
                      </a:lnTo>
                      <a:lnTo>
                        <a:pt x="30" y="219"/>
                      </a:lnTo>
                      <a:lnTo>
                        <a:pt x="21" y="210"/>
                      </a:lnTo>
                      <a:lnTo>
                        <a:pt x="18" y="222"/>
                      </a:lnTo>
                      <a:lnTo>
                        <a:pt x="13" y="222"/>
                      </a:lnTo>
                      <a:lnTo>
                        <a:pt x="21" y="188"/>
                      </a:lnTo>
                      <a:lnTo>
                        <a:pt x="21" y="175"/>
                      </a:lnTo>
                      <a:lnTo>
                        <a:pt x="16" y="167"/>
                      </a:lnTo>
                      <a:lnTo>
                        <a:pt x="18" y="145"/>
                      </a:lnTo>
                      <a:lnTo>
                        <a:pt x="16" y="113"/>
                      </a:lnTo>
                      <a:lnTo>
                        <a:pt x="16" y="110"/>
                      </a:lnTo>
                      <a:lnTo>
                        <a:pt x="5" y="95"/>
                      </a:lnTo>
                      <a:lnTo>
                        <a:pt x="5" y="80"/>
                      </a:lnTo>
                      <a:lnTo>
                        <a:pt x="8" y="74"/>
                      </a:lnTo>
                      <a:lnTo>
                        <a:pt x="5" y="60"/>
                      </a:lnTo>
                      <a:lnTo>
                        <a:pt x="16" y="38"/>
                      </a:lnTo>
                      <a:lnTo>
                        <a:pt x="14" y="31"/>
                      </a:lnTo>
                      <a:lnTo>
                        <a:pt x="20" y="32"/>
                      </a:lnTo>
                      <a:lnTo>
                        <a:pt x="69" y="74"/>
                      </a:lnTo>
                      <a:lnTo>
                        <a:pt x="116" y="90"/>
                      </a:lnTo>
                      <a:lnTo>
                        <a:pt x="116" y="92"/>
                      </a:lnTo>
                      <a:lnTo>
                        <a:pt x="147" y="99"/>
                      </a:lnTo>
                      <a:lnTo>
                        <a:pt x="158" y="110"/>
                      </a:lnTo>
                      <a:lnTo>
                        <a:pt x="165" y="113"/>
                      </a:lnTo>
                      <a:lnTo>
                        <a:pt x="168" y="104"/>
                      </a:lnTo>
                      <a:lnTo>
                        <a:pt x="176" y="108"/>
                      </a:lnTo>
                      <a:lnTo>
                        <a:pt x="170" y="111"/>
                      </a:lnTo>
                      <a:lnTo>
                        <a:pt x="173" y="117"/>
                      </a:lnTo>
                      <a:lnTo>
                        <a:pt x="174" y="116"/>
                      </a:lnTo>
                      <a:lnTo>
                        <a:pt x="178" y="140"/>
                      </a:lnTo>
                      <a:lnTo>
                        <a:pt x="164" y="150"/>
                      </a:lnTo>
                      <a:lnTo>
                        <a:pt x="164" y="154"/>
                      </a:lnTo>
                      <a:lnTo>
                        <a:pt x="184" y="141"/>
                      </a:lnTo>
                      <a:lnTo>
                        <a:pt x="189" y="142"/>
                      </a:lnTo>
                      <a:lnTo>
                        <a:pt x="188" y="160"/>
                      </a:lnTo>
                      <a:lnTo>
                        <a:pt x="185" y="159"/>
                      </a:lnTo>
                      <a:lnTo>
                        <a:pt x="178" y="186"/>
                      </a:lnTo>
                      <a:lnTo>
                        <a:pt x="180" y="188"/>
                      </a:lnTo>
                      <a:lnTo>
                        <a:pt x="181" y="199"/>
                      </a:lnTo>
                      <a:lnTo>
                        <a:pt x="184" y="205"/>
                      </a:lnTo>
                      <a:lnTo>
                        <a:pt x="173" y="210"/>
                      </a:lnTo>
                      <a:lnTo>
                        <a:pt x="170" y="205"/>
                      </a:lnTo>
                      <a:lnTo>
                        <a:pt x="169" y="204"/>
                      </a:lnTo>
                      <a:lnTo>
                        <a:pt x="172" y="214"/>
                      </a:lnTo>
                      <a:lnTo>
                        <a:pt x="180" y="213"/>
                      </a:lnTo>
                      <a:lnTo>
                        <a:pt x="189" y="207"/>
                      </a:lnTo>
                      <a:lnTo>
                        <a:pt x="188" y="198"/>
                      </a:lnTo>
                      <a:lnTo>
                        <a:pt x="196" y="157"/>
                      </a:lnTo>
                      <a:lnTo>
                        <a:pt x="211" y="138"/>
                      </a:lnTo>
                      <a:lnTo>
                        <a:pt x="215" y="138"/>
                      </a:lnTo>
                      <a:lnTo>
                        <a:pt x="217" y="131"/>
                      </a:lnTo>
                      <a:lnTo>
                        <a:pt x="209" y="116"/>
                      </a:lnTo>
                      <a:lnTo>
                        <a:pt x="209" y="103"/>
                      </a:lnTo>
                      <a:lnTo>
                        <a:pt x="204" y="113"/>
                      </a:lnTo>
                      <a:lnTo>
                        <a:pt x="205" y="123"/>
                      </a:lnTo>
                      <a:lnTo>
                        <a:pt x="200" y="113"/>
                      </a:lnTo>
                      <a:lnTo>
                        <a:pt x="197" y="112"/>
                      </a:lnTo>
                      <a:lnTo>
                        <a:pt x="198" y="96"/>
                      </a:lnTo>
                      <a:lnTo>
                        <a:pt x="209" y="98"/>
                      </a:lnTo>
                      <a:lnTo>
                        <a:pt x="213" y="94"/>
                      </a:lnTo>
                      <a:lnTo>
                        <a:pt x="212" y="94"/>
                      </a:lnTo>
                      <a:lnTo>
                        <a:pt x="205" y="83"/>
                      </a:lnTo>
                      <a:lnTo>
                        <a:pt x="198" y="77"/>
                      </a:lnTo>
                      <a:lnTo>
                        <a:pt x="188" y="94"/>
                      </a:lnTo>
                      <a:lnTo>
                        <a:pt x="190" y="119"/>
                      </a:lnTo>
                      <a:lnTo>
                        <a:pt x="194" y="120"/>
                      </a:lnTo>
                      <a:lnTo>
                        <a:pt x="194" y="116"/>
                      </a:lnTo>
                      <a:lnTo>
                        <a:pt x="205" y="126"/>
                      </a:lnTo>
                      <a:lnTo>
                        <a:pt x="201" y="141"/>
                      </a:lnTo>
                      <a:lnTo>
                        <a:pt x="194" y="128"/>
                      </a:lnTo>
                      <a:lnTo>
                        <a:pt x="185" y="121"/>
                      </a:lnTo>
                      <a:lnTo>
                        <a:pt x="188" y="104"/>
                      </a:lnTo>
                      <a:lnTo>
                        <a:pt x="178" y="96"/>
                      </a:lnTo>
                      <a:lnTo>
                        <a:pt x="192" y="73"/>
                      </a:lnTo>
                      <a:lnTo>
                        <a:pt x="198" y="47"/>
                      </a:lnTo>
                      <a:lnTo>
                        <a:pt x="208" y="70"/>
                      </a:lnTo>
                      <a:lnTo>
                        <a:pt x="215" y="48"/>
                      </a:lnTo>
                      <a:lnTo>
                        <a:pt x="216" y="37"/>
                      </a:lnTo>
                      <a:lnTo>
                        <a:pt x="205" y="33"/>
                      </a:lnTo>
                      <a:lnTo>
                        <a:pt x="204" y="46"/>
                      </a:lnTo>
                      <a:lnTo>
                        <a:pt x="198" y="16"/>
                      </a:lnTo>
                      <a:lnTo>
                        <a:pt x="201" y="0"/>
                      </a:lnTo>
                      <a:lnTo>
                        <a:pt x="364" y="38"/>
                      </a:lnTo>
                      <a:lnTo>
                        <a:pt x="537" y="74"/>
                      </a:lnTo>
                      <a:lnTo>
                        <a:pt x="591" y="85"/>
                      </a:lnTo>
                      <a:lnTo>
                        <a:pt x="658" y="98"/>
                      </a:lnTo>
                      <a:lnTo>
                        <a:pt x="691" y="104"/>
                      </a:lnTo>
                      <a:lnTo>
                        <a:pt x="691" y="110"/>
                      </a:lnTo>
                      <a:lnTo>
                        <a:pt x="689" y="116"/>
                      </a:lnTo>
                      <a:lnTo>
                        <a:pt x="688" y="124"/>
                      </a:lnTo>
                      <a:lnTo>
                        <a:pt x="674" y="193"/>
                      </a:lnTo>
                      <a:lnTo>
                        <a:pt x="669" y="213"/>
                      </a:lnTo>
                      <a:lnTo>
                        <a:pt x="668" y="224"/>
                      </a:lnTo>
                      <a:lnTo>
                        <a:pt x="668" y="226"/>
                      </a:lnTo>
                      <a:lnTo>
                        <a:pt x="666" y="228"/>
                      </a:lnTo>
                      <a:lnTo>
                        <a:pt x="666" y="232"/>
                      </a:lnTo>
                      <a:lnTo>
                        <a:pt x="661" y="260"/>
                      </a:lnTo>
                      <a:lnTo>
                        <a:pt x="658" y="275"/>
                      </a:lnTo>
                      <a:lnTo>
                        <a:pt x="652" y="307"/>
                      </a:lnTo>
                      <a:lnTo>
                        <a:pt x="649" y="321"/>
                      </a:lnTo>
                      <a:lnTo>
                        <a:pt x="649" y="322"/>
                      </a:lnTo>
                      <a:lnTo>
                        <a:pt x="646" y="337"/>
                      </a:lnTo>
                      <a:lnTo>
                        <a:pt x="637" y="384"/>
                      </a:lnTo>
                      <a:lnTo>
                        <a:pt x="635" y="391"/>
                      </a:lnTo>
                      <a:lnTo>
                        <a:pt x="631" y="411"/>
                      </a:lnTo>
                      <a:lnTo>
                        <a:pt x="631" y="415"/>
                      </a:lnTo>
                      <a:lnTo>
                        <a:pt x="629" y="426"/>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 name=""/>
                <p:cNvSpPr/>
                <p:nvPr/>
              </p:nvSpPr>
              <p:spPr>
                <a:xfrm>
                  <a:off x="2735280" y="1141200"/>
                  <a:ext cx="125280" cy="63360"/>
                </a:xfrm>
                <a:custGeom>
                  <a:avLst/>
                  <a:gdLst/>
                  <a:ahLst/>
                  <a:rect l="l" t="t" r="r" b="b"/>
                  <a:pathLst>
                    <a:path w="40" h="29">
                      <a:moveTo>
                        <a:pt x="4" y="0"/>
                      </a:moveTo>
                      <a:lnTo>
                        <a:pt x="8" y="12"/>
                      </a:lnTo>
                      <a:lnTo>
                        <a:pt x="13" y="15"/>
                      </a:lnTo>
                      <a:lnTo>
                        <a:pt x="15" y="3"/>
                      </a:lnTo>
                      <a:lnTo>
                        <a:pt x="39" y="8"/>
                      </a:lnTo>
                      <a:lnTo>
                        <a:pt x="26" y="28"/>
                      </a:lnTo>
                      <a:lnTo>
                        <a:pt x="9" y="26"/>
                      </a:lnTo>
                      <a:lnTo>
                        <a:pt x="0" y="19"/>
                      </a:lnTo>
                      <a:lnTo>
                        <a:pt x="4" y="0"/>
                      </a:lnTo>
                    </a:path>
                  </a:pathLst>
                </a:custGeom>
                <a:no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47" name=""/>
                <p:cNvSpPr/>
                <p:nvPr/>
              </p:nvSpPr>
              <p:spPr>
                <a:xfrm>
                  <a:off x="3903480" y="4749480"/>
                  <a:ext cx="2154240" cy="1760760"/>
                </a:xfrm>
                <a:custGeom>
                  <a:avLst/>
                  <a:gdLst/>
                  <a:ahLst/>
                  <a:rect l="l" t="t" r="r" b="b"/>
                  <a:pathLst>
                    <a:path w="685" h="799">
                      <a:moveTo>
                        <a:pt x="0" y="553"/>
                      </a:moveTo>
                      <a:lnTo>
                        <a:pt x="13" y="537"/>
                      </a:lnTo>
                      <a:lnTo>
                        <a:pt x="33" y="535"/>
                      </a:lnTo>
                      <a:lnTo>
                        <a:pt x="43" y="503"/>
                      </a:lnTo>
                      <a:lnTo>
                        <a:pt x="33" y="499"/>
                      </a:lnTo>
                      <a:lnTo>
                        <a:pt x="22" y="488"/>
                      </a:lnTo>
                      <a:lnTo>
                        <a:pt x="28" y="453"/>
                      </a:lnTo>
                      <a:lnTo>
                        <a:pt x="38" y="446"/>
                      </a:lnTo>
                      <a:lnTo>
                        <a:pt x="57" y="415"/>
                      </a:lnTo>
                      <a:lnTo>
                        <a:pt x="63" y="381"/>
                      </a:lnTo>
                      <a:lnTo>
                        <a:pt x="68" y="378"/>
                      </a:lnTo>
                      <a:lnTo>
                        <a:pt x="72" y="367"/>
                      </a:lnTo>
                      <a:lnTo>
                        <a:pt x="94" y="358"/>
                      </a:lnTo>
                      <a:lnTo>
                        <a:pt x="104" y="350"/>
                      </a:lnTo>
                      <a:lnTo>
                        <a:pt x="108" y="344"/>
                      </a:lnTo>
                      <a:lnTo>
                        <a:pt x="87" y="322"/>
                      </a:lnTo>
                      <a:lnTo>
                        <a:pt x="87" y="314"/>
                      </a:lnTo>
                      <a:lnTo>
                        <a:pt x="79" y="283"/>
                      </a:lnTo>
                      <a:lnTo>
                        <a:pt x="68" y="264"/>
                      </a:lnTo>
                      <a:lnTo>
                        <a:pt x="72" y="245"/>
                      </a:lnTo>
                      <a:lnTo>
                        <a:pt x="81" y="215"/>
                      </a:lnTo>
                      <a:lnTo>
                        <a:pt x="80" y="149"/>
                      </a:lnTo>
                      <a:lnTo>
                        <a:pt x="87" y="133"/>
                      </a:lnTo>
                      <a:lnTo>
                        <a:pt x="83" y="104"/>
                      </a:lnTo>
                      <a:lnTo>
                        <a:pt x="110" y="102"/>
                      </a:lnTo>
                      <a:lnTo>
                        <a:pt x="133" y="121"/>
                      </a:lnTo>
                      <a:lnTo>
                        <a:pt x="157" y="103"/>
                      </a:lnTo>
                      <a:lnTo>
                        <a:pt x="170" y="20"/>
                      </a:lnTo>
                      <a:lnTo>
                        <a:pt x="173" y="0"/>
                      </a:lnTo>
                      <a:lnTo>
                        <a:pt x="206" y="4"/>
                      </a:lnTo>
                      <a:lnTo>
                        <a:pt x="241" y="10"/>
                      </a:lnTo>
                      <a:lnTo>
                        <a:pt x="291" y="17"/>
                      </a:lnTo>
                      <a:lnTo>
                        <a:pt x="294" y="18"/>
                      </a:lnTo>
                      <a:lnTo>
                        <a:pt x="306" y="19"/>
                      </a:lnTo>
                      <a:lnTo>
                        <a:pt x="327" y="22"/>
                      </a:lnTo>
                      <a:lnTo>
                        <a:pt x="408" y="33"/>
                      </a:lnTo>
                      <a:lnTo>
                        <a:pt x="434" y="37"/>
                      </a:lnTo>
                      <a:lnTo>
                        <a:pt x="442" y="38"/>
                      </a:lnTo>
                      <a:lnTo>
                        <a:pt x="458" y="40"/>
                      </a:lnTo>
                      <a:lnTo>
                        <a:pt x="483" y="44"/>
                      </a:lnTo>
                      <a:lnTo>
                        <a:pt x="510" y="46"/>
                      </a:lnTo>
                      <a:lnTo>
                        <a:pt x="536" y="49"/>
                      </a:lnTo>
                      <a:lnTo>
                        <a:pt x="538" y="51"/>
                      </a:lnTo>
                      <a:lnTo>
                        <a:pt x="587" y="55"/>
                      </a:lnTo>
                      <a:lnTo>
                        <a:pt x="626" y="61"/>
                      </a:lnTo>
                      <a:lnTo>
                        <a:pt x="636" y="62"/>
                      </a:lnTo>
                      <a:lnTo>
                        <a:pt x="684" y="67"/>
                      </a:lnTo>
                      <a:lnTo>
                        <a:pt x="681" y="99"/>
                      </a:lnTo>
                      <a:lnTo>
                        <a:pt x="677" y="132"/>
                      </a:lnTo>
                      <a:lnTo>
                        <a:pt x="670" y="196"/>
                      </a:lnTo>
                      <a:lnTo>
                        <a:pt x="662" y="255"/>
                      </a:lnTo>
                      <a:lnTo>
                        <a:pt x="662" y="260"/>
                      </a:lnTo>
                      <a:lnTo>
                        <a:pt x="655" y="330"/>
                      </a:lnTo>
                      <a:lnTo>
                        <a:pt x="651" y="353"/>
                      </a:lnTo>
                      <a:lnTo>
                        <a:pt x="651" y="354"/>
                      </a:lnTo>
                      <a:lnTo>
                        <a:pt x="649" y="379"/>
                      </a:lnTo>
                      <a:lnTo>
                        <a:pt x="646" y="405"/>
                      </a:lnTo>
                      <a:lnTo>
                        <a:pt x="642" y="454"/>
                      </a:lnTo>
                      <a:lnTo>
                        <a:pt x="638" y="482"/>
                      </a:lnTo>
                      <a:lnTo>
                        <a:pt x="636" y="485"/>
                      </a:lnTo>
                      <a:lnTo>
                        <a:pt x="636" y="487"/>
                      </a:lnTo>
                      <a:lnTo>
                        <a:pt x="630" y="555"/>
                      </a:lnTo>
                      <a:lnTo>
                        <a:pt x="628" y="563"/>
                      </a:lnTo>
                      <a:lnTo>
                        <a:pt x="626" y="583"/>
                      </a:lnTo>
                      <a:lnTo>
                        <a:pt x="623" y="611"/>
                      </a:lnTo>
                      <a:lnTo>
                        <a:pt x="623" y="614"/>
                      </a:lnTo>
                      <a:lnTo>
                        <a:pt x="619" y="647"/>
                      </a:lnTo>
                      <a:lnTo>
                        <a:pt x="618" y="656"/>
                      </a:lnTo>
                      <a:lnTo>
                        <a:pt x="604" y="770"/>
                      </a:lnTo>
                      <a:lnTo>
                        <a:pt x="604" y="773"/>
                      </a:lnTo>
                      <a:lnTo>
                        <a:pt x="603" y="798"/>
                      </a:lnTo>
                      <a:lnTo>
                        <a:pt x="447" y="779"/>
                      </a:lnTo>
                      <a:lnTo>
                        <a:pt x="380" y="771"/>
                      </a:lnTo>
                      <a:lnTo>
                        <a:pt x="353" y="756"/>
                      </a:lnTo>
                      <a:lnTo>
                        <a:pt x="350" y="755"/>
                      </a:lnTo>
                      <a:lnTo>
                        <a:pt x="335" y="748"/>
                      </a:lnTo>
                      <a:lnTo>
                        <a:pt x="335" y="746"/>
                      </a:lnTo>
                      <a:lnTo>
                        <a:pt x="147" y="646"/>
                      </a:lnTo>
                      <a:lnTo>
                        <a:pt x="13" y="571"/>
                      </a:lnTo>
                      <a:lnTo>
                        <a:pt x="0" y="553"/>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 name=""/>
                <p:cNvSpPr/>
                <p:nvPr/>
              </p:nvSpPr>
              <p:spPr>
                <a:xfrm>
                  <a:off x="5800680" y="4897080"/>
                  <a:ext cx="2206440" cy="1632240"/>
                </a:xfrm>
                <a:custGeom>
                  <a:avLst/>
                  <a:gdLst/>
                  <a:ahLst/>
                  <a:rect l="l" t="t" r="r" b="b"/>
                  <a:pathLst>
                    <a:path w="702" h="741">
                      <a:moveTo>
                        <a:pt x="18" y="731"/>
                      </a:moveTo>
                      <a:lnTo>
                        <a:pt x="91" y="740"/>
                      </a:lnTo>
                      <a:lnTo>
                        <a:pt x="96" y="682"/>
                      </a:lnTo>
                      <a:lnTo>
                        <a:pt x="196" y="691"/>
                      </a:lnTo>
                      <a:lnTo>
                        <a:pt x="280" y="698"/>
                      </a:lnTo>
                      <a:lnTo>
                        <a:pt x="269" y="683"/>
                      </a:lnTo>
                      <a:lnTo>
                        <a:pt x="273" y="679"/>
                      </a:lnTo>
                      <a:lnTo>
                        <a:pt x="269" y="672"/>
                      </a:lnTo>
                      <a:lnTo>
                        <a:pt x="273" y="669"/>
                      </a:lnTo>
                      <a:lnTo>
                        <a:pt x="299" y="671"/>
                      </a:lnTo>
                      <a:lnTo>
                        <a:pt x="312" y="672"/>
                      </a:lnTo>
                      <a:lnTo>
                        <a:pt x="327" y="673"/>
                      </a:lnTo>
                      <a:lnTo>
                        <a:pt x="341" y="675"/>
                      </a:lnTo>
                      <a:lnTo>
                        <a:pt x="408" y="679"/>
                      </a:lnTo>
                      <a:lnTo>
                        <a:pt x="439" y="682"/>
                      </a:lnTo>
                      <a:lnTo>
                        <a:pt x="459" y="683"/>
                      </a:lnTo>
                      <a:lnTo>
                        <a:pt x="465" y="684"/>
                      </a:lnTo>
                      <a:lnTo>
                        <a:pt x="519" y="687"/>
                      </a:lnTo>
                      <a:lnTo>
                        <a:pt x="530" y="687"/>
                      </a:lnTo>
                      <a:lnTo>
                        <a:pt x="555" y="688"/>
                      </a:lnTo>
                      <a:lnTo>
                        <a:pt x="561" y="688"/>
                      </a:lnTo>
                      <a:lnTo>
                        <a:pt x="585" y="691"/>
                      </a:lnTo>
                      <a:lnTo>
                        <a:pt x="588" y="691"/>
                      </a:lnTo>
                      <a:lnTo>
                        <a:pt x="589" y="691"/>
                      </a:lnTo>
                      <a:lnTo>
                        <a:pt x="600" y="692"/>
                      </a:lnTo>
                      <a:lnTo>
                        <a:pt x="628" y="693"/>
                      </a:lnTo>
                      <a:lnTo>
                        <a:pt x="632" y="693"/>
                      </a:lnTo>
                      <a:lnTo>
                        <a:pt x="653" y="694"/>
                      </a:lnTo>
                      <a:lnTo>
                        <a:pt x="660" y="695"/>
                      </a:lnTo>
                      <a:lnTo>
                        <a:pt x="662" y="684"/>
                      </a:lnTo>
                      <a:lnTo>
                        <a:pt x="663" y="663"/>
                      </a:lnTo>
                      <a:lnTo>
                        <a:pt x="663" y="633"/>
                      </a:lnTo>
                      <a:lnTo>
                        <a:pt x="663" y="627"/>
                      </a:lnTo>
                      <a:lnTo>
                        <a:pt x="664" y="614"/>
                      </a:lnTo>
                      <a:lnTo>
                        <a:pt x="666" y="589"/>
                      </a:lnTo>
                      <a:lnTo>
                        <a:pt x="667" y="570"/>
                      </a:lnTo>
                      <a:lnTo>
                        <a:pt x="668" y="549"/>
                      </a:lnTo>
                      <a:lnTo>
                        <a:pt x="670" y="517"/>
                      </a:lnTo>
                      <a:lnTo>
                        <a:pt x="671" y="516"/>
                      </a:lnTo>
                      <a:lnTo>
                        <a:pt x="672" y="501"/>
                      </a:lnTo>
                      <a:lnTo>
                        <a:pt x="672" y="497"/>
                      </a:lnTo>
                      <a:lnTo>
                        <a:pt x="672" y="491"/>
                      </a:lnTo>
                      <a:lnTo>
                        <a:pt x="674" y="479"/>
                      </a:lnTo>
                      <a:lnTo>
                        <a:pt x="674" y="474"/>
                      </a:lnTo>
                      <a:lnTo>
                        <a:pt x="674" y="459"/>
                      </a:lnTo>
                      <a:lnTo>
                        <a:pt x="676" y="436"/>
                      </a:lnTo>
                      <a:lnTo>
                        <a:pt x="678" y="404"/>
                      </a:lnTo>
                      <a:lnTo>
                        <a:pt x="679" y="397"/>
                      </a:lnTo>
                      <a:lnTo>
                        <a:pt x="679" y="396"/>
                      </a:lnTo>
                      <a:lnTo>
                        <a:pt x="679" y="381"/>
                      </a:lnTo>
                      <a:lnTo>
                        <a:pt x="679" y="372"/>
                      </a:lnTo>
                      <a:lnTo>
                        <a:pt x="680" y="339"/>
                      </a:lnTo>
                      <a:lnTo>
                        <a:pt x="682" y="324"/>
                      </a:lnTo>
                      <a:lnTo>
                        <a:pt x="682" y="322"/>
                      </a:lnTo>
                      <a:lnTo>
                        <a:pt x="683" y="313"/>
                      </a:lnTo>
                      <a:lnTo>
                        <a:pt x="683" y="307"/>
                      </a:lnTo>
                      <a:lnTo>
                        <a:pt x="684" y="291"/>
                      </a:lnTo>
                      <a:lnTo>
                        <a:pt x="684" y="283"/>
                      </a:lnTo>
                      <a:lnTo>
                        <a:pt x="684" y="272"/>
                      </a:lnTo>
                      <a:lnTo>
                        <a:pt x="684" y="264"/>
                      </a:lnTo>
                      <a:lnTo>
                        <a:pt x="687" y="226"/>
                      </a:lnTo>
                      <a:lnTo>
                        <a:pt x="688" y="211"/>
                      </a:lnTo>
                      <a:lnTo>
                        <a:pt x="688" y="209"/>
                      </a:lnTo>
                      <a:lnTo>
                        <a:pt x="688" y="207"/>
                      </a:lnTo>
                      <a:lnTo>
                        <a:pt x="690" y="170"/>
                      </a:lnTo>
                      <a:lnTo>
                        <a:pt x="692" y="112"/>
                      </a:lnTo>
                      <a:lnTo>
                        <a:pt x="696" y="112"/>
                      </a:lnTo>
                      <a:lnTo>
                        <a:pt x="698" y="84"/>
                      </a:lnTo>
                      <a:lnTo>
                        <a:pt x="699" y="64"/>
                      </a:lnTo>
                      <a:lnTo>
                        <a:pt x="701" y="48"/>
                      </a:lnTo>
                      <a:lnTo>
                        <a:pt x="691" y="47"/>
                      </a:lnTo>
                      <a:lnTo>
                        <a:pt x="668" y="46"/>
                      </a:lnTo>
                      <a:lnTo>
                        <a:pt x="662" y="46"/>
                      </a:lnTo>
                      <a:lnTo>
                        <a:pt x="596" y="44"/>
                      </a:lnTo>
                      <a:lnTo>
                        <a:pt x="558" y="41"/>
                      </a:lnTo>
                      <a:lnTo>
                        <a:pt x="500" y="37"/>
                      </a:lnTo>
                      <a:lnTo>
                        <a:pt x="479" y="35"/>
                      </a:lnTo>
                      <a:lnTo>
                        <a:pt x="472" y="34"/>
                      </a:lnTo>
                      <a:lnTo>
                        <a:pt x="421" y="32"/>
                      </a:lnTo>
                      <a:lnTo>
                        <a:pt x="417" y="31"/>
                      </a:lnTo>
                      <a:lnTo>
                        <a:pt x="405" y="31"/>
                      </a:lnTo>
                      <a:lnTo>
                        <a:pt x="392" y="30"/>
                      </a:lnTo>
                      <a:lnTo>
                        <a:pt x="343" y="25"/>
                      </a:lnTo>
                      <a:lnTo>
                        <a:pt x="247" y="16"/>
                      </a:lnTo>
                      <a:lnTo>
                        <a:pt x="244" y="16"/>
                      </a:lnTo>
                      <a:lnTo>
                        <a:pt x="241" y="16"/>
                      </a:lnTo>
                      <a:lnTo>
                        <a:pt x="239" y="16"/>
                      </a:lnTo>
                      <a:lnTo>
                        <a:pt x="174" y="10"/>
                      </a:lnTo>
                      <a:lnTo>
                        <a:pt x="149" y="6"/>
                      </a:lnTo>
                      <a:lnTo>
                        <a:pt x="119" y="4"/>
                      </a:lnTo>
                      <a:lnTo>
                        <a:pt x="111" y="3"/>
                      </a:lnTo>
                      <a:lnTo>
                        <a:pt x="80" y="0"/>
                      </a:lnTo>
                      <a:lnTo>
                        <a:pt x="77" y="32"/>
                      </a:lnTo>
                      <a:lnTo>
                        <a:pt x="73" y="64"/>
                      </a:lnTo>
                      <a:lnTo>
                        <a:pt x="67" y="128"/>
                      </a:lnTo>
                      <a:lnTo>
                        <a:pt x="59" y="187"/>
                      </a:lnTo>
                      <a:lnTo>
                        <a:pt x="59" y="193"/>
                      </a:lnTo>
                      <a:lnTo>
                        <a:pt x="52" y="263"/>
                      </a:lnTo>
                      <a:lnTo>
                        <a:pt x="48" y="286"/>
                      </a:lnTo>
                      <a:lnTo>
                        <a:pt x="48" y="287"/>
                      </a:lnTo>
                      <a:lnTo>
                        <a:pt x="45" y="312"/>
                      </a:lnTo>
                      <a:lnTo>
                        <a:pt x="42" y="338"/>
                      </a:lnTo>
                      <a:lnTo>
                        <a:pt x="38" y="387"/>
                      </a:lnTo>
                      <a:lnTo>
                        <a:pt x="34" y="415"/>
                      </a:lnTo>
                      <a:lnTo>
                        <a:pt x="33" y="418"/>
                      </a:lnTo>
                      <a:lnTo>
                        <a:pt x="33" y="419"/>
                      </a:lnTo>
                      <a:lnTo>
                        <a:pt x="26" y="488"/>
                      </a:lnTo>
                      <a:lnTo>
                        <a:pt x="25" y="496"/>
                      </a:lnTo>
                      <a:lnTo>
                        <a:pt x="22" y="516"/>
                      </a:lnTo>
                      <a:lnTo>
                        <a:pt x="20" y="543"/>
                      </a:lnTo>
                      <a:lnTo>
                        <a:pt x="20" y="547"/>
                      </a:lnTo>
                      <a:lnTo>
                        <a:pt x="16" y="579"/>
                      </a:lnTo>
                      <a:lnTo>
                        <a:pt x="14" y="589"/>
                      </a:lnTo>
                      <a:lnTo>
                        <a:pt x="1" y="702"/>
                      </a:lnTo>
                      <a:lnTo>
                        <a:pt x="1" y="706"/>
                      </a:lnTo>
                      <a:lnTo>
                        <a:pt x="0" y="730"/>
                      </a:lnTo>
                      <a:lnTo>
                        <a:pt x="18" y="731"/>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9" name=""/>
              <p:cNvGrpSpPr/>
              <p:nvPr/>
            </p:nvGrpSpPr>
            <p:grpSpPr>
              <a:xfrm>
                <a:off x="2436840" y="1371600"/>
                <a:ext cx="3089160" cy="2931840"/>
                <a:chOff x="2436840" y="1371600"/>
                <a:chExt cx="3089160" cy="2931840"/>
              </a:xfrm>
            </p:grpSpPr>
            <p:sp>
              <p:nvSpPr>
                <p:cNvPr id="50" name=""/>
                <p:cNvSpPr/>
                <p:nvPr/>
              </p:nvSpPr>
              <p:spPr>
                <a:xfrm>
                  <a:off x="2436840" y="1371600"/>
                  <a:ext cx="2020680" cy="1643040"/>
                </a:xfrm>
                <a:custGeom>
                  <a:avLst/>
                  <a:gdLst/>
                  <a:ahLst/>
                  <a:rect l="l" t="t" r="r" b="b"/>
                  <a:pathLst>
                    <a:path w="951" h="805">
                      <a:moveTo>
                        <a:pt x="951" y="0"/>
                      </a:moveTo>
                      <a:cubicBezTo>
                        <a:pt x="926" y="17"/>
                        <a:pt x="909" y="35"/>
                        <a:pt x="887" y="55"/>
                      </a:cubicBezTo>
                      <a:cubicBezTo>
                        <a:pt x="876" y="87"/>
                        <a:pt x="855" y="98"/>
                        <a:pt x="842" y="128"/>
                      </a:cubicBezTo>
                      <a:cubicBezTo>
                        <a:pt x="821" y="173"/>
                        <a:pt x="808" y="225"/>
                        <a:pt x="796" y="274"/>
                      </a:cubicBezTo>
                      <a:cubicBezTo>
                        <a:pt x="785" y="367"/>
                        <a:pt x="786" y="462"/>
                        <a:pt x="686" y="494"/>
                      </a:cubicBezTo>
                      <a:cubicBezTo>
                        <a:pt x="652" y="517"/>
                        <a:pt x="615" y="526"/>
                        <a:pt x="576" y="540"/>
                      </a:cubicBezTo>
                      <a:cubicBezTo>
                        <a:pt x="556" y="547"/>
                        <a:pt x="543" y="569"/>
                        <a:pt x="522" y="576"/>
                      </a:cubicBezTo>
                      <a:cubicBezTo>
                        <a:pt x="467" y="594"/>
                        <a:pt x="412" y="613"/>
                        <a:pt x="357" y="631"/>
                      </a:cubicBezTo>
                      <a:cubicBezTo>
                        <a:pt x="295" y="652"/>
                        <a:pt x="361" y="643"/>
                        <a:pt x="311" y="668"/>
                      </a:cubicBezTo>
                      <a:cubicBezTo>
                        <a:pt x="280" y="684"/>
                        <a:pt x="236" y="693"/>
                        <a:pt x="202" y="704"/>
                      </a:cubicBezTo>
                      <a:cubicBezTo>
                        <a:pt x="184" y="710"/>
                        <a:pt x="147" y="722"/>
                        <a:pt x="147" y="722"/>
                      </a:cubicBezTo>
                      <a:cubicBezTo>
                        <a:pt x="132" y="737"/>
                        <a:pt x="121" y="750"/>
                        <a:pt x="101" y="759"/>
                      </a:cubicBezTo>
                      <a:cubicBezTo>
                        <a:pt x="83" y="767"/>
                        <a:pt x="46" y="777"/>
                        <a:pt x="46" y="777"/>
                      </a:cubicBezTo>
                      <a:cubicBezTo>
                        <a:pt x="40" y="783"/>
                        <a:pt x="35" y="791"/>
                        <a:pt x="28" y="796"/>
                      </a:cubicBezTo>
                      <a:cubicBezTo>
                        <a:pt x="20" y="801"/>
                        <a:pt x="0" y="805"/>
                        <a:pt x="0" y="805"/>
                      </a:cubicBez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 name=""/>
                <p:cNvSpPr/>
                <p:nvPr/>
              </p:nvSpPr>
              <p:spPr>
                <a:xfrm>
                  <a:off x="2481120" y="3019320"/>
                  <a:ext cx="487440" cy="878040"/>
                </a:xfrm>
                <a:custGeom>
                  <a:avLst/>
                  <a:gdLst/>
                  <a:ahLst/>
                  <a:rect l="l" t="t" r="r" b="b"/>
                  <a:pathLst>
                    <a:path w="229" h="430">
                      <a:moveTo>
                        <a:pt x="0" y="0"/>
                      </a:moveTo>
                      <a:cubicBezTo>
                        <a:pt x="9" y="6"/>
                        <a:pt x="18" y="13"/>
                        <a:pt x="28" y="18"/>
                      </a:cubicBezTo>
                      <a:cubicBezTo>
                        <a:pt x="37" y="22"/>
                        <a:pt x="49" y="20"/>
                        <a:pt x="55" y="27"/>
                      </a:cubicBezTo>
                      <a:cubicBezTo>
                        <a:pt x="63" y="37"/>
                        <a:pt x="60" y="52"/>
                        <a:pt x="64" y="64"/>
                      </a:cubicBezTo>
                      <a:cubicBezTo>
                        <a:pt x="72" y="92"/>
                        <a:pt x="83" y="119"/>
                        <a:pt x="92" y="146"/>
                      </a:cubicBezTo>
                      <a:cubicBezTo>
                        <a:pt x="103" y="179"/>
                        <a:pt x="138" y="201"/>
                        <a:pt x="165" y="219"/>
                      </a:cubicBezTo>
                      <a:cubicBezTo>
                        <a:pt x="194" y="310"/>
                        <a:pt x="150" y="180"/>
                        <a:pt x="192" y="274"/>
                      </a:cubicBezTo>
                      <a:cubicBezTo>
                        <a:pt x="215" y="326"/>
                        <a:pt x="229" y="374"/>
                        <a:pt x="229" y="430"/>
                      </a:cubicBez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p:cNvSpPr/>
                <p:nvPr/>
              </p:nvSpPr>
              <p:spPr>
                <a:xfrm>
                  <a:off x="2743200" y="3200400"/>
                  <a:ext cx="958680" cy="820440"/>
                </a:xfrm>
                <a:custGeom>
                  <a:avLst/>
                  <a:gdLst/>
                  <a:ahLst/>
                  <a:rect l="l" t="t" r="r" b="b"/>
                  <a:pathLst>
                    <a:path w="451" h="402">
                      <a:moveTo>
                        <a:pt x="451" y="0"/>
                      </a:moveTo>
                      <a:cubicBezTo>
                        <a:pt x="388" y="42"/>
                        <a:pt x="417" y="30"/>
                        <a:pt x="368" y="46"/>
                      </a:cubicBezTo>
                      <a:cubicBezTo>
                        <a:pt x="349" y="59"/>
                        <a:pt x="312" y="78"/>
                        <a:pt x="295" y="101"/>
                      </a:cubicBezTo>
                      <a:cubicBezTo>
                        <a:pt x="282" y="119"/>
                        <a:pt x="277" y="144"/>
                        <a:pt x="259" y="156"/>
                      </a:cubicBezTo>
                      <a:cubicBezTo>
                        <a:pt x="219" y="182"/>
                        <a:pt x="188" y="212"/>
                        <a:pt x="149" y="238"/>
                      </a:cubicBezTo>
                      <a:cubicBezTo>
                        <a:pt x="128" y="301"/>
                        <a:pt x="145" y="280"/>
                        <a:pt x="112" y="311"/>
                      </a:cubicBezTo>
                      <a:cubicBezTo>
                        <a:pt x="102" y="341"/>
                        <a:pt x="89" y="361"/>
                        <a:pt x="58" y="375"/>
                      </a:cubicBezTo>
                      <a:cubicBezTo>
                        <a:pt x="0" y="400"/>
                        <a:pt x="3" y="373"/>
                        <a:pt x="3" y="402"/>
                      </a:cubicBez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 name=""/>
                <p:cNvSpPr/>
                <p:nvPr/>
              </p:nvSpPr>
              <p:spPr>
                <a:xfrm>
                  <a:off x="2458800" y="3257280"/>
                  <a:ext cx="3067200" cy="1046160"/>
                </a:xfrm>
                <a:custGeom>
                  <a:avLst/>
                  <a:gdLst/>
                  <a:ahLst/>
                  <a:rect l="l" t="t" r="r" b="b"/>
                  <a:pathLst>
                    <a:path w="1444" h="512">
                      <a:moveTo>
                        <a:pt x="1444" y="91"/>
                      </a:moveTo>
                      <a:cubicBezTo>
                        <a:pt x="1374" y="80"/>
                        <a:pt x="1311" y="53"/>
                        <a:pt x="1243" y="36"/>
                      </a:cubicBezTo>
                      <a:cubicBezTo>
                        <a:pt x="1180" y="20"/>
                        <a:pt x="1114" y="15"/>
                        <a:pt x="1051" y="0"/>
                      </a:cubicBezTo>
                      <a:cubicBezTo>
                        <a:pt x="969" y="8"/>
                        <a:pt x="899" y="27"/>
                        <a:pt x="822" y="54"/>
                      </a:cubicBezTo>
                      <a:cubicBezTo>
                        <a:pt x="737" y="84"/>
                        <a:pt x="797" y="63"/>
                        <a:pt x="740" y="82"/>
                      </a:cubicBezTo>
                      <a:cubicBezTo>
                        <a:pt x="731" y="85"/>
                        <a:pt x="713" y="91"/>
                        <a:pt x="713" y="91"/>
                      </a:cubicBezTo>
                      <a:cubicBezTo>
                        <a:pt x="658" y="143"/>
                        <a:pt x="734" y="77"/>
                        <a:pt x="667" y="118"/>
                      </a:cubicBezTo>
                      <a:cubicBezTo>
                        <a:pt x="660" y="123"/>
                        <a:pt x="656" y="132"/>
                        <a:pt x="649" y="137"/>
                      </a:cubicBezTo>
                      <a:cubicBezTo>
                        <a:pt x="601" y="173"/>
                        <a:pt x="542" y="218"/>
                        <a:pt x="484" y="237"/>
                      </a:cubicBezTo>
                      <a:cubicBezTo>
                        <a:pt x="463" y="259"/>
                        <a:pt x="411" y="292"/>
                        <a:pt x="411" y="292"/>
                      </a:cubicBezTo>
                      <a:cubicBezTo>
                        <a:pt x="392" y="321"/>
                        <a:pt x="370" y="333"/>
                        <a:pt x="338" y="347"/>
                      </a:cubicBezTo>
                      <a:cubicBezTo>
                        <a:pt x="320" y="355"/>
                        <a:pt x="283" y="365"/>
                        <a:pt x="283" y="365"/>
                      </a:cubicBezTo>
                      <a:cubicBezTo>
                        <a:pt x="231" y="420"/>
                        <a:pt x="180" y="443"/>
                        <a:pt x="109" y="466"/>
                      </a:cubicBezTo>
                      <a:cubicBezTo>
                        <a:pt x="79" y="476"/>
                        <a:pt x="56" y="492"/>
                        <a:pt x="27" y="502"/>
                      </a:cubicBezTo>
                      <a:cubicBezTo>
                        <a:pt x="18" y="505"/>
                        <a:pt x="0" y="512"/>
                        <a:pt x="0" y="512"/>
                      </a:cubicBez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54" name=""/>
            <p:cNvGrpSpPr/>
            <p:nvPr/>
          </p:nvGrpSpPr>
          <p:grpSpPr>
            <a:xfrm>
              <a:off x="4267080" y="5029200"/>
              <a:ext cx="3554280" cy="1156680"/>
              <a:chOff x="4267080" y="5029200"/>
              <a:chExt cx="3554280" cy="1156680"/>
            </a:xfrm>
          </p:grpSpPr>
          <p:sp>
            <p:nvSpPr>
              <p:cNvPr id="55" name=""/>
              <p:cNvSpPr/>
              <p:nvPr/>
            </p:nvSpPr>
            <p:spPr>
              <a:xfrm>
                <a:off x="4267080" y="5326560"/>
                <a:ext cx="3554280" cy="859320"/>
              </a:xfrm>
              <a:custGeom>
                <a:avLst/>
                <a:gdLst/>
                <a:ahLst/>
                <a:rect l="l" t="t" r="r" b="b"/>
                <a:pathLst>
                  <a:path w="1673" h="421">
                    <a:moveTo>
                      <a:pt x="1673" y="421"/>
                    </a:moveTo>
                    <a:cubicBezTo>
                      <a:pt x="1626" y="409"/>
                      <a:pt x="1591" y="386"/>
                      <a:pt x="1545" y="375"/>
                    </a:cubicBezTo>
                    <a:cubicBezTo>
                      <a:pt x="1527" y="363"/>
                      <a:pt x="1508" y="351"/>
                      <a:pt x="1490" y="339"/>
                    </a:cubicBezTo>
                    <a:cubicBezTo>
                      <a:pt x="1481" y="333"/>
                      <a:pt x="1480" y="319"/>
                      <a:pt x="1472" y="311"/>
                    </a:cubicBezTo>
                    <a:cubicBezTo>
                      <a:pt x="1464" y="303"/>
                      <a:pt x="1454" y="300"/>
                      <a:pt x="1445" y="293"/>
                    </a:cubicBezTo>
                    <a:cubicBezTo>
                      <a:pt x="1408" y="264"/>
                      <a:pt x="1381" y="226"/>
                      <a:pt x="1335" y="211"/>
                    </a:cubicBezTo>
                    <a:cubicBezTo>
                      <a:pt x="1326" y="205"/>
                      <a:pt x="1318" y="198"/>
                      <a:pt x="1308" y="192"/>
                    </a:cubicBezTo>
                    <a:cubicBezTo>
                      <a:pt x="1296" y="185"/>
                      <a:pt x="1282" y="182"/>
                      <a:pt x="1271" y="174"/>
                    </a:cubicBezTo>
                    <a:cubicBezTo>
                      <a:pt x="1210" y="131"/>
                      <a:pt x="1281" y="157"/>
                      <a:pt x="1207" y="137"/>
                    </a:cubicBezTo>
                    <a:cubicBezTo>
                      <a:pt x="1128" y="84"/>
                      <a:pt x="944" y="55"/>
                      <a:pt x="850" y="46"/>
                    </a:cubicBezTo>
                    <a:cubicBezTo>
                      <a:pt x="780" y="39"/>
                      <a:pt x="640" y="28"/>
                      <a:pt x="640" y="28"/>
                    </a:cubicBezTo>
                    <a:cubicBezTo>
                      <a:pt x="588" y="18"/>
                      <a:pt x="537" y="10"/>
                      <a:pt x="485" y="0"/>
                    </a:cubicBezTo>
                    <a:cubicBezTo>
                      <a:pt x="324" y="8"/>
                      <a:pt x="161" y="28"/>
                      <a:pt x="0" y="28"/>
                    </a:cubicBez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 name=""/>
              <p:cNvSpPr/>
              <p:nvPr/>
            </p:nvSpPr>
            <p:spPr>
              <a:xfrm>
                <a:off x="6053760" y="5029200"/>
                <a:ext cx="23040" cy="410040"/>
              </a:xfrm>
              <a:custGeom>
                <a:avLst/>
                <a:gdLst/>
                <a:ahLst/>
                <a:rect l="l" t="t" r="r" b="b"/>
                <a:pathLst>
                  <a:path w="11" h="201">
                    <a:moveTo>
                      <a:pt x="0" y="0"/>
                    </a:moveTo>
                    <a:cubicBezTo>
                      <a:pt x="11" y="140"/>
                      <a:pt x="9" y="73"/>
                      <a:pt x="9" y="201"/>
                    </a:cubicBez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sp>
        <p:nvSpPr>
          <p:cNvPr id="57" name=""/>
          <p:cNvSpPr/>
          <p:nvPr/>
        </p:nvSpPr>
        <p:spPr>
          <a:xfrm>
            <a:off x="914400" y="380880"/>
            <a:ext cx="614844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Western region - specific opportunities</a:t>
            </a:r>
            <a:endParaRPr b="0" lang="en-US" sz="2800" strike="noStrike" u="none">
              <a:solidFill>
                <a:srgbClr val="000000"/>
              </a:solidFill>
              <a:effectLst/>
              <a:uFillTx/>
              <a:latin typeface="Times New Roman"/>
            </a:endParaRPr>
          </a:p>
        </p:txBody>
      </p:sp>
      <p:sp>
        <p:nvSpPr>
          <p:cNvPr id="58" name=""/>
          <p:cNvSpPr/>
          <p:nvPr/>
        </p:nvSpPr>
        <p:spPr>
          <a:xfrm>
            <a:off x="838080" y="1295280"/>
            <a:ext cx="7315200" cy="438516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95000"/>
              </a:lnSpc>
              <a:spcBef>
                <a:spcPts val="1001"/>
              </a:spcBef>
              <a:spcAft>
                <a:spcPts val="374"/>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Assess PGT as an acquisition.  Exclusive pipeline serving northern California.  It sources Canadian Gas from both Alberta and BC and is positioned to receive Alaskan gas. </a:t>
            </a:r>
            <a:endParaRPr b="0" lang="en-US" sz="2000" strike="noStrike" u="none">
              <a:solidFill>
                <a:srgbClr val="000000"/>
              </a:solidFill>
              <a:effectLst/>
              <a:uFillTx/>
              <a:latin typeface="Times New Roman"/>
            </a:endParaRPr>
          </a:p>
          <a:p>
            <a:pPr marL="457200" indent="-457200">
              <a:lnSpc>
                <a:spcPct val="95000"/>
              </a:lnSpc>
              <a:spcBef>
                <a:spcPts val="1001"/>
              </a:spcBef>
              <a:spcAft>
                <a:spcPts val="374"/>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Assess the acquisition of Tuscarora and Paiute systems to access major cities in Nevada and provide a gateway to the major metropolitan markets in Central California. </a:t>
            </a:r>
            <a:endParaRPr b="0" lang="en-US" sz="2000" strike="noStrike" u="none">
              <a:solidFill>
                <a:srgbClr val="000000"/>
              </a:solidFill>
              <a:effectLst/>
              <a:uFillTx/>
              <a:latin typeface="Times New Roman"/>
            </a:endParaRPr>
          </a:p>
          <a:p>
            <a:pPr marL="457200" indent="-457200">
              <a:lnSpc>
                <a:spcPct val="95000"/>
              </a:lnSpc>
              <a:spcBef>
                <a:spcPts val="1001"/>
              </a:spcBef>
              <a:spcAft>
                <a:spcPts val="374"/>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Explore participation with CIG (El Paso) in constructing the Ruby Pipeline to connect with the Paiute System in northern Nevada and to extend to the Wild Goose storage facility in the Bay Area.  The Ruby will access low cost, abundant Rocky Mountain Gas Supplies. </a:t>
            </a:r>
            <a:endParaRPr b="0" lang="en-US" sz="2000" strike="noStrike" u="none">
              <a:solidFill>
                <a:srgbClr val="000000"/>
              </a:solidFill>
              <a:effectLst/>
              <a:uFillTx/>
              <a:latin typeface="Times New Roman"/>
            </a:endParaRPr>
          </a:p>
          <a:p>
            <a:pPr marL="457200" indent="-457200">
              <a:lnSpc>
                <a:spcPct val="95000"/>
              </a:lnSpc>
              <a:spcBef>
                <a:spcPts val="1001"/>
              </a:spcBef>
              <a:spcAft>
                <a:spcPts val="374"/>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Put into place an aggressive intelligence and marketing team to exploit opportunities. </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839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2001-08-24T10:01:29Z</dcterms:created>
  <dc:creator>egadd</dc:creator>
  <dc:description/>
  <dc:language>en-US</dc:language>
  <cp:lastModifiedBy>egadd</cp:lastModifiedBy>
  <dcterms:modified xsi:type="dcterms:W3CDTF">2001-10-25T20:27:50Z</dcterms:modified>
  <cp:revision>34</cp:revision>
  <dc:subject/>
  <dc:title>ETS Asset Development</dc:title>
</cp:coreProperties>
</file>