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_rels/notesSlide8.xml.rels" ContentType="application/vnd.openxmlformats-package.relationships+xml"/>
  <Override PartName="/ppt/notesSlides/notesSlide8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dt" idx="4"/>
          </p:nvPr>
        </p:nvSpPr>
        <p:spPr>
          <a:xfrm>
            <a:off x="3885840" y="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Img"/>
          </p:nvPr>
        </p:nvSpPr>
        <p:spPr>
          <a:xfrm>
            <a:off x="1143000" y="685440"/>
            <a:ext cx="4572000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move the slide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ftr" idx="5"/>
          </p:nvPr>
        </p:nvSpPr>
        <p:spPr>
          <a:xfrm>
            <a:off x="-36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6"/>
          <p:cNvSpPr>
            <a:spLocks noGrp="1"/>
          </p:cNvSpPr>
          <p:nvPr>
            <p:ph type="sldNum" idx="6"/>
          </p:nvPr>
        </p:nvSpPr>
        <p:spPr>
          <a:xfrm>
            <a:off x="3885840" y="8686800"/>
            <a:ext cx="2971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624726D-BA0C-475B-8B9A-9B64F015986C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8.xml.rels><?xml version="1.0" encoding="UTF-8"?>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
</Relationship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ln w="0">
            <a:noFill/>
          </a:ln>
        </p:spPr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Numbers below reflect the volume of bids received that are unqualified or more realistic than the total of the open season bids.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Juan – 351,000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Phoenix – 220,000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 Border – 65,000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Total 586,000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Prelim environmental cost estimate to prepare for FERC app is $9.4mm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DB81EAA-BDCA-4CC4-ABEF-916CA31918D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9CC823A-CB13-4A0E-BABF-088A619ECE1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76D54C-492C-441F-8A70-7B5E1EE0A9F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7E98CD9-BAE3-4545-9129-B1DDB917B5B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Development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2002 Business Plan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Power generation strategies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762120" y="160020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533520" indent="-53352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Attract power developers to sites on or near ETS pipelines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Strengths: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Excellent knowledge of local communities, gas infrastructure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Weaknesses: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Deep understanding of evolving power market legal/regulatory/commercial structures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Identify optimal locations for new power plant site development and use ETS’ operational and financial strengths to participate in projects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Strengths: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Engineering, construction, operations, off balance sheet investment vehicles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Weaknesses: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Human resource intense, non-traditional business development, credibility</a:t>
            </a:r>
            <a:br>
              <a:rPr sz="16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33520" indent="-53352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Capture waste heat at compressor stations and generate low cost electricity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Strengths: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Multiple locations on TW, FGT, and NNG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914400" indent="-4572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Weaknesses: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Complex integration issues, lack of power marketing skills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304920" y="4191120"/>
            <a:ext cx="85341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Bright Star Energy, LLC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800" y="1219320"/>
            <a:ext cx="777240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Investment: $400 MM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Concept: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Co-develop a 815 MW gas-fired CCGT power plant with ENA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located in Broward County, FL near FGT and Calypso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Rationale: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Response to FPL/RFP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Anchor customer for Calypso, incremental market for FGT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Opportunity to earn development and operating fees, equity returns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Highly competitive power market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Multiple new pipeline entrants in FL market (Gulfstream, Calypso, El Paso, AES)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Timetable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26 Sep: proposals due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Nov ‘01: FPL shortlist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 ’02: FPL award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’05/’06 In-service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Transwestern Sta 1 Heat Recovery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137124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Investment:  $20MM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Concept: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a 15 MW heat recovery/duct-fired power plant at TW-Sta.1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Rationale: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Test case for comparable projects at other locations (FGT, NNG)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Monetize site infrastructure advantages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Weak power prices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Status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Preparing updated cost estimates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Seeking LOI with Mohave Electric Co-op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Developing PPA/tolling agreement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Performing power merchant risk assessment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Timetable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’03 In-service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is experiencing unparalleled growth in gas infra-structure </a:t>
            </a:r>
            <a:br>
              <a:rPr sz="1800"/>
            </a:b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(E+P, power plant development, pipeline expansions)</a:t>
            </a:r>
            <a:br>
              <a:rPr sz="1800"/>
            </a:b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Asset Development is focused on growing ETS’ core businesses</a:t>
            </a:r>
            <a:br>
              <a:rPr sz="1800"/>
            </a:b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ETS has many operating and financial skills to leverage its position</a:t>
            </a:r>
            <a:br>
              <a:rPr sz="1800"/>
            </a:b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Mission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Generate new recurring earnings by acquiring and developing strategic assets.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Goals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Expand ETS’ pipeline network-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capture high growth power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participate in the re-alignment of North American gas supplies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Improve gas market connectivity with new pipeline and storage 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Selectively invest in on-system power generation 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Projects, opportunities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380880" y="1414440"/>
          <a:ext cx="8458200" cy="4834080"/>
        </p:xfrm>
        <a:graphic>
          <a:graphicData uri="http://schemas.openxmlformats.org/drawingml/2006/table">
            <a:tbl>
              <a:tblPr/>
              <a:tblGrid>
                <a:gridCol w="2384280"/>
                <a:gridCol w="2422440"/>
                <a:gridCol w="2038320"/>
                <a:gridCol w="1613160"/>
              </a:tblGrid>
              <a:tr h="2768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Summary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Financial ’02/’03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Status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18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Sun Devil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Expansion of TW in San Juan Basin w/ new lateral to serve Phoenix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Capital cost $600 MM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IBIT $0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AFUDC $47.4 MM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Updating cost estimate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Shipper negotiations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18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Kingman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Develop waste heat recovery power project at TW Sta. 1.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Capital cost $23 MM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IBIT $2 MM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AFUDC $0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Weak power market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Updating cost estimate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636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Calpyso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Acquire pipeline from Bahamas LNG facility to Florida.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Capital cost $69 MM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IBIT $0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AFUDC $0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EGM developing project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Competitive projects (EPNG, AES)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18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FGT St. 11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Develop 30 MW waste heat recovery project.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Capital cost $26 MM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IBIT $1 MM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AFUDC $0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Preliminary cost est. too high.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189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Bright Star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ENA+ETS co-develop 822 MW CCGT plant at Deerfield site.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Capital cost $200 MM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IBIT $0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AFUDC $0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Bid submitted Sep-01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Shortlist in Nov-01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Award in 2Q-02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8636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Alaska pipeline developments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Reconstitute ANNGTC for A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  <a:ea typeface="Wingdings"/>
                        </a:rPr>
                        <a:t>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B segment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Form JV for B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Wingdings"/>
                          <a:ea typeface="Wingdings"/>
                        </a:rPr>
                        <a:t></a:t>
                      </a: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 segment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Capital cost TBD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IBIT $0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AFUDC $0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ANNGTC MOU being negotiated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  <a:p>
                      <a:pPr>
                        <a:spcBef>
                          <a:spcPts val="300"/>
                        </a:spcBef>
                        <a:buClr>
                          <a:srgbClr val="000000"/>
                        </a:buClr>
                        <a:buFont typeface="Times New Roman"/>
                        <a:buChar char="•"/>
                        <a:tabLst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2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Discussing 50/50 jv with TCPL</a:t>
                      </a:r>
                      <a:endParaRPr b="0" lang="en-US" sz="12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2002 Commercial Plan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457200" y="1893960"/>
          <a:ext cx="8381880" cy="3803400"/>
        </p:xfrm>
        <a:graphic>
          <a:graphicData uri="http://schemas.openxmlformats.org/drawingml/2006/table">
            <a:tbl>
              <a:tblPr/>
              <a:tblGrid>
                <a:gridCol w="2095560"/>
                <a:gridCol w="2095560"/>
                <a:gridCol w="2095560"/>
                <a:gridCol w="2095200"/>
              </a:tblGrid>
              <a:tr h="3988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Capital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IBIT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AFUDC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742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Sun Devil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$80mm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$2.3mm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7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Calypso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$3mm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7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Kingman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$21mm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7464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FGT St. 11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$2mm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03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Monetizations &amp; Other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$23mm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2003 Commercial Plan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" name=""/>
          <p:cNvGraphicFramePr/>
          <p:nvPr/>
        </p:nvGraphicFramePr>
        <p:xfrm>
          <a:off x="380880" y="1828800"/>
          <a:ext cx="8381880" cy="4086000"/>
        </p:xfrm>
        <a:graphic>
          <a:graphicData uri="http://schemas.openxmlformats.org/drawingml/2006/table">
            <a:tbl>
              <a:tblPr/>
              <a:tblGrid>
                <a:gridCol w="2095560"/>
                <a:gridCol w="2095560"/>
                <a:gridCol w="2095560"/>
                <a:gridCol w="2095200"/>
              </a:tblGrid>
              <a:tr h="67716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Capital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IBIT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AFUDC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7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Sun Devil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$520mm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$45.1mm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77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Calypso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$66mm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7716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Kingman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$2mm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$2mm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67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FGT St. 11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$24mm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$1mm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70380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Monetizations &amp; Other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$50mm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spcBef>
                          <a:spcPts val="49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20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--</a:t>
                      </a:r>
                      <a:endParaRPr b="0" lang="en-US" sz="20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Natural gas pipeline strategies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828440"/>
            <a:ext cx="7772400" cy="4267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Expand existing ETS pipelines in current growth markets.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Upside: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Outstanding knowledge of market area, customer prospects, incremental expansions.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Downside: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Limited growth opportunities, rising tide of competitors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Extend ETS pipelines into new growth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Upside: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Situated in close proximity to high growth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Downside: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Significant cost barriers to entry, highly competitive incumbents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Jointly develop new pipelines into growth markets.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Upside: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sharing, leverage access to markets and supplies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Downside: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Finding motivated partners, diluted profits.</a:t>
            </a:r>
            <a:br>
              <a:rPr sz="18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Alaska Highway Gas Pipeline Project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447560"/>
            <a:ext cx="7772400" cy="464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Investment: $10+ billion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Concept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a natural gas pipeline connecting the Alaskan North Slope to new and existing pipeline infrastructure in Canada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 new pipeline infrastructure projects to transport Alaskan gas to markets in continental US (lower 48 states)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Rationale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Existing legal and regulatory framework in the US and Canada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Last natural gas frontier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Organized pipeline industry response necessary to address enormous investment risks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Weak gas prices slow down project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Lack of ANS Producer support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Multiple competitors (OTT, UTT)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Timetable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2007 in-service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Sun Devil Project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Investment: $580 million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Concept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Loop TW’s San Juan lateral and develop a new lateral from the TW mainline to Phoenix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Rationale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access to new markets for increasing Rocky Mountain gas supplies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 access to low cost Rocky Mountain gas supplies for rapidly growing gas-fired power generation sector in Phoenix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Collapse in San Juan – Permian gas price spreads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Competition from KMI’s Sonoran Pipeline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San Juan gas supplies: growing but not unlimited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Navajo ROW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 Paso vs. CD/FR customers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Status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Open season closed August 30 – 1.3 Bcf/d in bids received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Revised cost estimates in preparation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Negotiating 5 power generators as project anchors (4 under construction)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West, southeast gas pipeline expansions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Evaluate the west and southeast regions and identify underserved markets, potential pipeline corridors, and jv opportunities</a:t>
            </a:r>
            <a:br>
              <a:rPr sz="2000"/>
            </a:b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analysis: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Assess changing gas supplies into FGT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Declining production in the Gulf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349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LNG imports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Evaluate growth in gas consumption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Analyze competing pipelines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Determine strengths + weaknesses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00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Timetable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34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Nov ’01 complete studies and present recommendations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2001-08-24T10:01:29Z</dcterms:created>
  <dc:creator>egadd</dc:creator>
  <dc:description/>
  <dc:language>en-US</dc:language>
  <cp:lastModifiedBy>egadd</cp:lastModifiedBy>
  <dcterms:modified xsi:type="dcterms:W3CDTF">2001-10-08T17:33:58Z</dcterms:modified>
  <cp:revision>24</cp:revision>
  <dc:subject/>
  <dc:title>ETS Asset Development</dc:title>
</cp:coreProperties>
</file>