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8AA13D-ECEF-4CEF-B445-9D520BA97E1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Numbers below reflect the volume of bids received that are unqualified or more realistic than the total of the open season bids.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– 351,000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 – 220,000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 Border – 65,000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586,000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Prelim environmental cost estimate to prepare for FERC app is $9.4mm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F53982-CFD2-44D5-A441-04AC0F4D63D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03F7CC-F9EC-402C-BFDE-35632535A10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5B595B-CB3B-4417-8354-0B1B69322F9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7617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acquisitions for 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positive recurring cash flows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TransCanada PipeLines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Pure Asset Play (Transmission &amp; Pipes)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2001E EBITDA $1.1B; $6.1B Market Cap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Mississippi River Transmission (MRT)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Reliant-Owned, 2100 Mile Pipeline to St Louis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330 bcf Transported Per Year; 90% Utilization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EBITDA $46.3MM; $290MM Enterprise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Offered for Sale in 2000; No Transaction Completed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Discovery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 of Offshore Facilities due to Chevron Texaco Merger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Process Commencing in November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Pipeline (1997) with Growth Potential/Risk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Dispositions of 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non-strategic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62120" y="2057400"/>
            <a:ext cx="7772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Trailblazer 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Sale to EOTT or NBP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Gain: $38MM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Sale of NNG Transmission/Field Assets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 Expression of Interest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Gain: $20MM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MOPS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 of NNG Offshore Facilities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$13.0 Million Williams Offer Accepted; PSA Near Completion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Subject to FERC Approval; 6-9 Mos.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Alaska Highway Pipeline</a:t>
            </a:r>
            <a:br>
              <a:rPr sz="3200"/>
            </a:b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million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Rejoin the Alaska Northwest Natural Gas Transportation Company (ANNGTC) with a minority interest of 9.4 percent.  Other participants include TCPL, Foothills, PG&amp;E, DUK, EPNG, SEM, NiS, and WMB.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Pursuant to ANGTA, ANNGTC was authorized to develop, build, own, and operate a new 745 mile pipeline capable of transporting up to 4 bcf/d of gas from the Alaskan North Slope to the Alaska/Canada border for ultimate delivery to markets in Canada and the lower 48 states of the US (“Alaska Highway Pipeline”).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rationale: recognize 26 MM gain resulting from re-instatement of historic capital contributions previously written off by Northern Arctic Gas Company (“NAGC”), an Enron affiliate; participate in distributions from the ANNGTC Partnership following successful completion of the pipeline.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risks: allowed rate of return, ANS Producer support, emergence of competing projects, historic residual contingent liabilities.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Status: MOU imminent; commercial proposal for ANS Producers in 4Q-01; restated Project Agreements in 1Q-02; commercial operations in 2007.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TransPecos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$xxx million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 a 50/50 joint venture with KMI to develop, build, own, and operate a new xxx mile, yy bcf/d pipeline across the Texas panhandle.  The project provides PEMEX with diversification in gas supplies (access to NNG, NGPL, TW, and EPNG).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Opportunity to earn positive cash flows, attractive equity returns.  Upsides associated with increased throughputs on NNG and TW.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risks: PEMEX credit concentration, competition in the market area with EPNG.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LOI signed between TW and KMI; commercial proposal tendered to PEMEX;  A+ cost estimates completed; PEMEX discussions ongoing; FERC application in [2Q02]; commercial service [???].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Project</a:t>
            </a:r>
            <a:br>
              <a:rPr sz="28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$680 million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new facilities on Transwestern to transport 0.5 bcf/d of natural gas from San Juan to power generators in Phoenix.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rationale: earn positive operating cash flows, attractive ROE.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risks: SJ – Permian, SJ – Cal Border gas price spreads; competition from KMI’s Sonoran Pipeline in the supply area; competition from EPNG in the market area.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season closed August 30 – 1.3 Bcf/d in bids received; A+ estimates completed; currently negotiating commercial commitments with anchor shippers; FERC application to be filed in 2Q-2; commercial service in 2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half 2004.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Sta 1 Heat Recovery</a:t>
            </a:r>
            <a:br>
              <a:rPr sz="28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$20 million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 a non-regulated affiliate to develop, build, own and operate a 15 MW power plant at Tranwestern’s Compressor Station No. 1 using waste heat exhausted from the new combustion turbine placed in service under the Redrock expansion.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rationale: earn positive operating cash flows, attractive ROE; test case for comparable projects at other locations (FGT, NNG).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 risk: volatile power prices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Seeking long term power sales with Mohave Electric Co-op, ENA West Desk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Southeast region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120" y="1752120"/>
            <a:ext cx="38862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Preliminary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consumption in the Southeast is expected to grow primarily to serve gas-fired electricity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Southeast gas markets are underserved, resulting in higher delivered prices.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supply from the Gulf coast is forecast to peak by 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imports may be needed to fill the gap in gas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Gulfstream and Gulf Pines are new competition to established gas pipeline providers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47960" y="1752120"/>
            <a:ext cx="38098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prospects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the value of Gulf Pines pipeline as an extension of FGT.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the value of Cypress as an extension of FGT into Georgia and possibly further into the Carolinas.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the value of Koch Gateway as a possible acquisition to enhance FGT gathering and to supply Gulfstream.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 a grassroots pipeline to compete with Gulf Pines.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3520" y="1676520"/>
            <a:ext cx="4038480" cy="449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2000" y="1676520"/>
            <a:ext cx="4038480" cy="449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Western region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120" y="1904760"/>
            <a:ext cx="38862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Preliminary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in gas demand is driven by construction of new gas-fired power plants, which are displacing older, less efficient facilities.</a:t>
            </a:r>
            <a:br>
              <a:rPr sz="1400"/>
            </a:b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Re-alignment of regional bulk power transfers obscures growth patterns in gas markets.</a:t>
            </a:r>
            <a:br>
              <a:rPr sz="1400"/>
            </a:b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Traditional supply basins (Rocky Mtns, San Juan, Canada) will serve new growth.  Growing dependence on Canadian and Alaskan resources.</a:t>
            </a:r>
            <a:br>
              <a:rPr sz="1400"/>
            </a:b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California: excess facilities to serve core markets; capacity releases, by-pass pipelines, and private storage to serve non-core; pent-up demand for by-pass regulatory reforms.</a:t>
            </a:r>
            <a:br>
              <a:rPr sz="1400"/>
            </a:b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47960" y="1752120"/>
            <a:ext cx="38098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prospects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acquisition of PGT to access Alaskan and Canadian gas supplies and markets in the Pacific Northwest.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 acquisition of Tuscarora and Paiute to access major cities in Nevada and provide a gateway to central California.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Explore joint venture possibilities with CIG in constructing the Ruby Pipeline to-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connect with the Paiute System in northern Nevada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 to the Wild Goose storage facility in the Bay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700"/>
              </a:spcBef>
              <a:spcAft>
                <a:spcPts val="26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low cost, abundant Rocky Mountain Gas Supplies.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3520" y="1752480"/>
            <a:ext cx="4038480" cy="441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72000" y="1752480"/>
            <a:ext cx="4038480" cy="441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2001-08-24T10:01:29Z</dcterms:created>
  <dc:creator>egadd</dc:creator>
  <dc:description/>
  <dc:language>en-US</dc:language>
  <cp:lastModifiedBy>egadd</cp:lastModifiedBy>
  <dcterms:modified xsi:type="dcterms:W3CDTF">2001-10-29T10:57:33Z</dcterms:modified>
  <cp:revision>55</cp:revision>
  <dc:subject/>
  <dc:title>ETS Asset Development</dc:title>
</cp:coreProperties>
</file>