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_rels/notesSlide12.xml.rels" ContentType="application/vnd.openxmlformats-package.relationships+xml"/>
  <Override PartName="/ppt/notesSlides/_rels/notesSlide5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4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0" y="0"/>
            <a:ext cx="6858000" cy="9198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1"/>
          <p:cNvSpPr>
            <a:spLocks noGrp="1"/>
          </p:cNvSpPr>
          <p:nvPr>
            <p:ph type="hdr"/>
          </p:nvPr>
        </p:nvSpPr>
        <p:spPr>
          <a:xfrm>
            <a:off x="-360" y="1764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indent="0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dt" idx="2"/>
          </p:nvPr>
        </p:nvSpPr>
        <p:spPr>
          <a:xfrm>
            <a:off x="3885840" y="1764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Img"/>
          </p:nvPr>
        </p:nvSpPr>
        <p:spPr>
          <a:xfrm>
            <a:off x="1147320" y="709560"/>
            <a:ext cx="4565880" cy="34243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914400" y="4368960"/>
            <a:ext cx="5029200" cy="4125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ftr" idx="3"/>
          </p:nvPr>
        </p:nvSpPr>
        <p:spPr>
          <a:xfrm>
            <a:off x="-36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sldNum" idx="4"/>
          </p:nvPr>
        </p:nvSpPr>
        <p:spPr>
          <a:xfrm>
            <a:off x="3885840" y="872172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fld id="{302FBBAF-AD9B-4E22-B5AB-C1E400DB8319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"/>
          <p:cNvSpPr txBox="1"/>
          <p:nvPr/>
        </p:nvSpPr>
        <p:spPr>
          <a:xfrm>
            <a:off x="3885840" y="1764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PlaceHolder 1"/>
          <p:cNvSpPr>
            <a:spLocks noGrp="1"/>
          </p:cNvSpPr>
          <p:nvPr>
            <p:ph type="sldImg"/>
          </p:nvPr>
        </p:nvSpPr>
        <p:spPr>
          <a:xfrm>
            <a:off x="113184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250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"/>
          <p:cNvSpPr txBox="1"/>
          <p:nvPr/>
        </p:nvSpPr>
        <p:spPr>
          <a:xfrm>
            <a:off x="3885840" y="1764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PlaceHolder 1"/>
          <p:cNvSpPr>
            <a:spLocks noGrp="1"/>
          </p:cNvSpPr>
          <p:nvPr>
            <p:ph type="sldImg"/>
          </p:nvPr>
        </p:nvSpPr>
        <p:spPr>
          <a:xfrm>
            <a:off x="113184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"/>
          <p:cNvSpPr txBox="1"/>
          <p:nvPr/>
        </p:nvSpPr>
        <p:spPr>
          <a:xfrm>
            <a:off x="3885840" y="1764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PlaceHolder 1"/>
          <p:cNvSpPr>
            <a:spLocks noGrp="1"/>
          </p:cNvSpPr>
          <p:nvPr>
            <p:ph type="sldImg"/>
          </p:nvPr>
        </p:nvSpPr>
        <p:spPr>
          <a:xfrm>
            <a:off x="1130400" y="689040"/>
            <a:ext cx="4600440" cy="3451320"/>
          </a:xfrm>
          <a:prstGeom prst="rect">
            <a:avLst/>
          </a:prstGeom>
          <a:ln w="0">
            <a:noFill/>
          </a:ln>
        </p:spPr>
      </p:sp>
      <p:sp>
        <p:nvSpPr>
          <p:cNvPr id="256" name="PlaceHolder 2"/>
          <p:cNvSpPr>
            <a:spLocks noGrp="1"/>
          </p:cNvSpPr>
          <p:nvPr>
            <p:ph type="body"/>
          </p:nvPr>
        </p:nvSpPr>
        <p:spPr>
          <a:xfrm>
            <a:off x="914400" y="4370040"/>
            <a:ext cx="5029200" cy="4140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"/>
          <p:cNvSpPr txBox="1"/>
          <p:nvPr/>
        </p:nvSpPr>
        <p:spPr>
          <a:xfrm>
            <a:off x="3885840" y="1764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PlaceHolder 1"/>
          <p:cNvSpPr>
            <a:spLocks noGrp="1"/>
          </p:cNvSpPr>
          <p:nvPr>
            <p:ph type="sldImg"/>
          </p:nvPr>
        </p:nvSpPr>
        <p:spPr>
          <a:xfrm>
            <a:off x="113184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229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"/>
          <p:cNvSpPr txBox="1"/>
          <p:nvPr/>
        </p:nvSpPr>
        <p:spPr>
          <a:xfrm>
            <a:off x="3885840" y="1764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PlaceHolder 1"/>
          <p:cNvSpPr>
            <a:spLocks noGrp="1"/>
          </p:cNvSpPr>
          <p:nvPr>
            <p:ph type="sldImg"/>
          </p:nvPr>
        </p:nvSpPr>
        <p:spPr>
          <a:xfrm>
            <a:off x="113184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232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"/>
          <p:cNvSpPr txBox="1"/>
          <p:nvPr/>
        </p:nvSpPr>
        <p:spPr>
          <a:xfrm>
            <a:off x="3885840" y="1764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PlaceHolder 1"/>
          <p:cNvSpPr>
            <a:spLocks noGrp="1"/>
          </p:cNvSpPr>
          <p:nvPr>
            <p:ph type="sldImg"/>
          </p:nvPr>
        </p:nvSpPr>
        <p:spPr>
          <a:xfrm>
            <a:off x="1131840" y="692280"/>
            <a:ext cx="4597560" cy="3448080"/>
          </a:xfrm>
          <a:prstGeom prst="rect">
            <a:avLst/>
          </a:prstGeom>
          <a:ln w="0">
            <a:noFill/>
          </a:ln>
        </p:spPr>
      </p:sp>
      <p:sp>
        <p:nvSpPr>
          <p:cNvPr id="235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"/>
          <p:cNvSpPr txBox="1"/>
          <p:nvPr/>
        </p:nvSpPr>
        <p:spPr>
          <a:xfrm>
            <a:off x="3885840" y="1764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PlaceHolder 1"/>
          <p:cNvSpPr>
            <a:spLocks noGrp="1"/>
          </p:cNvSpPr>
          <p:nvPr>
            <p:ph type="sldImg"/>
          </p:nvPr>
        </p:nvSpPr>
        <p:spPr>
          <a:xfrm>
            <a:off x="113184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"/>
          <p:cNvSpPr txBox="1"/>
          <p:nvPr/>
        </p:nvSpPr>
        <p:spPr>
          <a:xfrm>
            <a:off x="3885840" y="1764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PlaceHolder 1"/>
          <p:cNvSpPr>
            <a:spLocks noGrp="1"/>
          </p:cNvSpPr>
          <p:nvPr>
            <p:ph type="sldImg"/>
          </p:nvPr>
        </p:nvSpPr>
        <p:spPr>
          <a:xfrm>
            <a:off x="113184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241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"/>
          <p:cNvSpPr txBox="1"/>
          <p:nvPr/>
        </p:nvSpPr>
        <p:spPr>
          <a:xfrm>
            <a:off x="3885840" y="1764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PlaceHolder 1"/>
          <p:cNvSpPr>
            <a:spLocks noGrp="1"/>
          </p:cNvSpPr>
          <p:nvPr>
            <p:ph type="sldImg"/>
          </p:nvPr>
        </p:nvSpPr>
        <p:spPr>
          <a:xfrm>
            <a:off x="113184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244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"/>
          <p:cNvSpPr txBox="1"/>
          <p:nvPr/>
        </p:nvSpPr>
        <p:spPr>
          <a:xfrm>
            <a:off x="3885840" y="17640"/>
            <a:ext cx="2971800" cy="458640"/>
          </a:xfrm>
          <a:prstGeom prst="rect">
            <a:avLst/>
          </a:prstGeom>
          <a:noFill/>
          <a:ln w="0">
            <a:noFill/>
          </a:ln>
        </p:spPr>
        <p:txBody>
          <a:bodyPr lIns="19080" rIns="19080" tIns="0" bIns="0" anchor="t">
            <a:noAutofit/>
          </a:bodyPr>
          <a:p>
            <a:pPr algn="r">
              <a:tabLst>
                <a:tab algn="l" pos="0"/>
                <a:tab algn="l" pos="915840"/>
                <a:tab algn="l" pos="1832040"/>
                <a:tab algn="l" pos="2747880"/>
                <a:tab algn="l" pos="3664080"/>
                <a:tab algn="l" pos="4579920"/>
                <a:tab algn="l" pos="5495760"/>
                <a:tab algn="l" pos="6411960"/>
                <a:tab algn="l" pos="7327800"/>
                <a:tab algn="l" pos="8244000"/>
                <a:tab algn="l" pos="9159840"/>
                <a:tab algn="l" pos="100760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PlaceHolder 1"/>
          <p:cNvSpPr>
            <a:spLocks noGrp="1"/>
          </p:cNvSpPr>
          <p:nvPr>
            <p:ph type="sldImg"/>
          </p:nvPr>
        </p:nvSpPr>
        <p:spPr>
          <a:xfrm>
            <a:off x="1131840" y="690480"/>
            <a:ext cx="4599000" cy="3449880"/>
          </a:xfrm>
          <a:prstGeom prst="rect">
            <a:avLst/>
          </a:prstGeom>
          <a:ln w="0">
            <a:noFill/>
          </a:ln>
        </p:spPr>
      </p:sp>
      <p:sp>
        <p:nvSpPr>
          <p:cNvPr id="247" name="PlaceHolder 2"/>
          <p:cNvSpPr>
            <a:spLocks noGrp="1"/>
          </p:cNvSpPr>
          <p:nvPr>
            <p:ph type="body"/>
          </p:nvPr>
        </p:nvSpPr>
        <p:spPr>
          <a:xfrm>
            <a:off x="914400" y="4370400"/>
            <a:ext cx="5029200" cy="413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80A5B6D-33CE-4D63-80D2-E77BDFC7997C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DED85C6-C596-445D-9ACE-8C4534F2EEB8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DD8511F-415D-4953-A09D-AED4D60E95FB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06FA441-76B9-4592-AEDC-5E3A9DD169F8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F9A6ED8-D662-4D10-944D-D07D93DBA9FB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317680" y="6583320"/>
            <a:ext cx="45086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 2002 Plan Review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sldNum" idx="1"/>
          </p:nvPr>
        </p:nvSpPr>
        <p:spPr>
          <a:xfrm>
            <a:off x="7870320" y="6590880"/>
            <a:ext cx="1079640" cy="266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NPNG - </a:t>
            </a:r>
            <a:fld id="{71EE6E25-E4F5-497D-9C6A-34526E58BD04}" type="slidenum"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3.xml"/><Relationship Id="rId4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3.wmf"/><Relationship Id="rId7" Type="http://schemas.openxmlformats.org/officeDocument/2006/relationships/slideLayout" Target="../slideLayouts/slideLayout2.xml"/><Relationship Id="rId8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6.wmf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PLAINS NATURAL GAS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br>
              <a:rPr sz="2800"/>
            </a:br>
            <a:br>
              <a:rPr sz="2800"/>
            </a:b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8,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98040" y="711360"/>
            <a:ext cx="769644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PLAINS NATURAL GAS COMPANY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OPERATING &amp; STRATEGIC PLAN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 of Dollars)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89" name=""/>
          <p:cNvGraphicFramePr/>
          <p:nvPr/>
        </p:nvGraphicFramePr>
        <p:xfrm>
          <a:off x="1905120" y="1587600"/>
          <a:ext cx="5232240" cy="4635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5120" y="1587600"/>
                    <a:ext cx="5232240" cy="463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693299B-31CC-403C-B882-006CDF25A5BC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PLAINS NATURAL GAS COMPANY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OPERATING &amp; STRATEGIC PLAN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RETURN TO UNITHOLDERS – NBP,L.P.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2" name=""/>
          <p:cNvGraphicFramePr/>
          <p:nvPr/>
        </p:nvGraphicFramePr>
        <p:xfrm>
          <a:off x="93600" y="1157400"/>
          <a:ext cx="6910560" cy="5248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3600" y="1157400"/>
                    <a:ext cx="6910560" cy="524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4" name=""/>
          <p:cNvSpPr/>
          <p:nvPr/>
        </p:nvSpPr>
        <p:spPr>
          <a:xfrm>
            <a:off x="1905120" y="5965920"/>
            <a:ext cx="259056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Price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Dividends Reinvested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557600" y="6075360"/>
            <a:ext cx="304920" cy="152280"/>
          </a:xfrm>
          <a:prstGeom prst="rect">
            <a:avLst/>
          </a:prstGeom>
          <a:solidFill>
            <a:srgbClr val="3333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371600" y="6380280"/>
            <a:ext cx="38088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371600" y="6140520"/>
            <a:ext cx="380880" cy="0"/>
          </a:xfrm>
          <a:prstGeom prst="line">
            <a:avLst/>
          </a:prstGeom>
          <a:ln w="381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078520" y="6019920"/>
            <a:ext cx="1969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Annual Dividends Paid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004160" y="1917720"/>
            <a:ext cx="205740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Dividends Reinvested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CAGR 13.3%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7500960" y="3657600"/>
            <a:ext cx="1152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Price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CAGR 6.4%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080000" y="560088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918080" y="560088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718000" y="560088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518280" y="560088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242240" y="5600880"/>
            <a:ext cx="773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187600" y="5549760"/>
            <a:ext cx="578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966000" y="1917720"/>
            <a:ext cx="2095560" cy="939960"/>
          </a:xfrm>
          <a:prstGeom prst="ellipse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264440" y="3517920"/>
            <a:ext cx="1573200" cy="733320"/>
          </a:xfrm>
          <a:prstGeom prst="ellipse">
            <a:avLst/>
          </a:prstGeom>
          <a:noFill/>
          <a:ln w="93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702400" y="2031840"/>
            <a:ext cx="1346040" cy="177840"/>
          </a:xfrm>
          <a:prstGeom prst="line">
            <a:avLst/>
          </a:prstGeom>
          <a:ln w="93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753160" y="3873600"/>
            <a:ext cx="1523880" cy="12600"/>
          </a:xfrm>
          <a:prstGeom prst="line">
            <a:avLst/>
          </a:prstGeom>
          <a:ln w="9360">
            <a:solidFill>
              <a:srgbClr val="0066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134040" y="5499000"/>
            <a:ext cx="787320" cy="279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DCCAD5F-9947-4D21-9DAC-577ED7227C99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" name=""/>
          <p:cNvGraphicFramePr/>
          <p:nvPr/>
        </p:nvGraphicFramePr>
        <p:xfrm>
          <a:off x="838080" y="1600200"/>
          <a:ext cx="7886880" cy="4336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1600200"/>
                    <a:ext cx="7886880" cy="433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PLAINS NATURAL GAS COMPANY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RETURN TO GENERAL PARTNERS – NBP,L.P.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1805400" y="521964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967480" y="520056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167720" y="520056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367600" y="5181480"/>
            <a:ext cx="519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423480" y="5162400"/>
            <a:ext cx="773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719480" y="5162400"/>
            <a:ext cx="578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9D78950-89D4-4DCA-9FE0-BD310FC70E0E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152280" y="5029200"/>
            <a:ext cx="1530360" cy="1689120"/>
          </a:xfrm>
          <a:custGeom>
            <a:avLst/>
            <a:gdLst/>
            <a:ahLst/>
            <a:rect l="l" t="t" r="r" b="b"/>
            <a:pathLst>
              <a:path w="964" h="1064">
                <a:moveTo>
                  <a:pt x="820" y="1064"/>
                </a:moveTo>
                <a:lnTo>
                  <a:pt x="964" y="88"/>
                </a:lnTo>
                <a:lnTo>
                  <a:pt x="284" y="0"/>
                </a:lnTo>
                <a:cubicBezTo>
                  <a:pt x="281" y="11"/>
                  <a:pt x="291" y="17"/>
                  <a:pt x="288" y="28"/>
                </a:cubicBezTo>
                <a:cubicBezTo>
                  <a:pt x="283" y="44"/>
                  <a:pt x="276" y="80"/>
                  <a:pt x="276" y="80"/>
                </a:cubicBezTo>
                <a:cubicBezTo>
                  <a:pt x="273" y="99"/>
                  <a:pt x="272" y="119"/>
                  <a:pt x="264" y="136"/>
                </a:cubicBezTo>
                <a:cubicBezTo>
                  <a:pt x="246" y="172"/>
                  <a:pt x="215" y="123"/>
                  <a:pt x="212" y="120"/>
                </a:cubicBezTo>
                <a:cubicBezTo>
                  <a:pt x="205" y="115"/>
                  <a:pt x="196" y="115"/>
                  <a:pt x="188" y="112"/>
                </a:cubicBezTo>
                <a:cubicBezTo>
                  <a:pt x="145" y="176"/>
                  <a:pt x="165" y="197"/>
                  <a:pt x="172" y="296"/>
                </a:cubicBezTo>
                <a:cubicBezTo>
                  <a:pt x="179" y="395"/>
                  <a:pt x="170" y="363"/>
                  <a:pt x="188" y="416"/>
                </a:cubicBezTo>
                <a:cubicBezTo>
                  <a:pt x="190" y="440"/>
                  <a:pt x="197" y="429"/>
                  <a:pt x="196" y="436"/>
                </a:cubicBezTo>
                <a:cubicBezTo>
                  <a:pt x="195" y="443"/>
                  <a:pt x="187" y="451"/>
                  <a:pt x="180" y="456"/>
                </a:cubicBezTo>
                <a:cubicBezTo>
                  <a:pt x="175" y="463"/>
                  <a:pt x="163" y="459"/>
                  <a:pt x="156" y="464"/>
                </a:cubicBezTo>
                <a:cubicBezTo>
                  <a:pt x="142" y="475"/>
                  <a:pt x="149" y="500"/>
                  <a:pt x="144" y="516"/>
                </a:cubicBezTo>
                <a:cubicBezTo>
                  <a:pt x="134" y="597"/>
                  <a:pt x="131" y="556"/>
                  <a:pt x="108" y="624"/>
                </a:cubicBezTo>
                <a:cubicBezTo>
                  <a:pt x="105" y="632"/>
                  <a:pt x="100" y="648"/>
                  <a:pt x="100" y="648"/>
                </a:cubicBezTo>
                <a:cubicBezTo>
                  <a:pt x="103" y="669"/>
                  <a:pt x="100" y="683"/>
                  <a:pt x="104" y="704"/>
                </a:cubicBezTo>
                <a:cubicBezTo>
                  <a:pt x="106" y="712"/>
                  <a:pt x="119" y="728"/>
                  <a:pt x="116" y="736"/>
                </a:cubicBezTo>
                <a:cubicBezTo>
                  <a:pt x="114" y="745"/>
                  <a:pt x="109" y="763"/>
                  <a:pt x="92" y="772"/>
                </a:cubicBezTo>
                <a:cubicBezTo>
                  <a:pt x="75" y="781"/>
                  <a:pt x="25" y="782"/>
                  <a:pt x="12" y="792"/>
                </a:cubicBezTo>
                <a:cubicBezTo>
                  <a:pt x="2" y="822"/>
                  <a:pt x="0" y="808"/>
                  <a:pt x="12" y="832"/>
                </a:cubicBezTo>
                <a:lnTo>
                  <a:pt x="820" y="1064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09480" y="3581280"/>
            <a:ext cx="1231920" cy="1575000"/>
          </a:xfrm>
          <a:custGeom>
            <a:avLst/>
            <a:gdLst/>
            <a:ahLst/>
            <a:rect l="l" t="t" r="r" b="b"/>
            <a:pathLst>
              <a:path w="776" h="992">
                <a:moveTo>
                  <a:pt x="0" y="912"/>
                </a:moveTo>
                <a:lnTo>
                  <a:pt x="144" y="0"/>
                </a:lnTo>
                <a:lnTo>
                  <a:pt x="536" y="48"/>
                </a:lnTo>
                <a:lnTo>
                  <a:pt x="536" y="232"/>
                </a:lnTo>
                <a:lnTo>
                  <a:pt x="776" y="256"/>
                </a:lnTo>
                <a:lnTo>
                  <a:pt x="680" y="992"/>
                </a:lnTo>
                <a:lnTo>
                  <a:pt x="0" y="912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1676520" y="3975120"/>
            <a:ext cx="1828800" cy="1403280"/>
          </a:xfrm>
          <a:custGeom>
            <a:avLst/>
            <a:gdLst/>
            <a:ahLst/>
            <a:rect l="l" t="t" r="r" b="b"/>
            <a:pathLst>
              <a:path w="1152" h="884">
                <a:moveTo>
                  <a:pt x="0" y="744"/>
                </a:moveTo>
                <a:lnTo>
                  <a:pt x="1072" y="884"/>
                </a:lnTo>
                <a:lnTo>
                  <a:pt x="1152" y="136"/>
                </a:lnTo>
                <a:lnTo>
                  <a:pt x="104" y="0"/>
                </a:lnTo>
                <a:lnTo>
                  <a:pt x="0" y="744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447920" y="2692440"/>
            <a:ext cx="1739880" cy="1428840"/>
          </a:xfrm>
          <a:custGeom>
            <a:avLst/>
            <a:gdLst/>
            <a:ahLst/>
            <a:rect l="l" t="t" r="r" b="b"/>
            <a:pathLst>
              <a:path w="1096" h="900">
                <a:moveTo>
                  <a:pt x="0" y="792"/>
                </a:moveTo>
                <a:lnTo>
                  <a:pt x="1012" y="900"/>
                </a:lnTo>
                <a:lnTo>
                  <a:pt x="1096" y="96"/>
                </a:lnTo>
                <a:lnTo>
                  <a:pt x="96" y="0"/>
                </a:lnTo>
                <a:lnTo>
                  <a:pt x="0" y="792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048120" y="3473280"/>
            <a:ext cx="2178000" cy="1086120"/>
          </a:xfrm>
          <a:custGeom>
            <a:avLst/>
            <a:gdLst/>
            <a:ahLst/>
            <a:rect l="l" t="t" r="r" b="b"/>
            <a:pathLst>
              <a:path w="1372" h="684">
                <a:moveTo>
                  <a:pt x="56" y="0"/>
                </a:moveTo>
                <a:lnTo>
                  <a:pt x="0" y="404"/>
                </a:lnTo>
                <a:lnTo>
                  <a:pt x="288" y="452"/>
                </a:lnTo>
                <a:lnTo>
                  <a:pt x="272" y="620"/>
                </a:lnTo>
                <a:lnTo>
                  <a:pt x="1360" y="684"/>
                </a:lnTo>
                <a:lnTo>
                  <a:pt x="1372" y="680"/>
                </a:lnTo>
                <a:cubicBezTo>
                  <a:pt x="1363" y="668"/>
                  <a:pt x="1322" y="634"/>
                  <a:pt x="1308" y="612"/>
                </a:cubicBezTo>
                <a:cubicBezTo>
                  <a:pt x="1294" y="590"/>
                  <a:pt x="1294" y="565"/>
                  <a:pt x="1288" y="548"/>
                </a:cubicBezTo>
                <a:cubicBezTo>
                  <a:pt x="1275" y="518"/>
                  <a:pt x="1279" y="541"/>
                  <a:pt x="1272" y="512"/>
                </a:cubicBezTo>
                <a:cubicBezTo>
                  <a:pt x="1265" y="483"/>
                  <a:pt x="1253" y="409"/>
                  <a:pt x="1244" y="376"/>
                </a:cubicBezTo>
                <a:cubicBezTo>
                  <a:pt x="1242" y="368"/>
                  <a:pt x="1221" y="325"/>
                  <a:pt x="1216" y="316"/>
                </a:cubicBezTo>
                <a:cubicBezTo>
                  <a:pt x="1216" y="316"/>
                  <a:pt x="1176" y="240"/>
                  <a:pt x="1168" y="228"/>
                </a:cubicBezTo>
                <a:cubicBezTo>
                  <a:pt x="1142" y="189"/>
                  <a:pt x="1139" y="144"/>
                  <a:pt x="1096" y="116"/>
                </a:cubicBezTo>
                <a:cubicBezTo>
                  <a:pt x="1068" y="94"/>
                  <a:pt x="1051" y="92"/>
                  <a:pt x="1008" y="84"/>
                </a:cubicBezTo>
                <a:cubicBezTo>
                  <a:pt x="975" y="79"/>
                  <a:pt x="928" y="87"/>
                  <a:pt x="900" y="84"/>
                </a:cubicBezTo>
                <a:cubicBezTo>
                  <a:pt x="872" y="81"/>
                  <a:pt x="863" y="75"/>
                  <a:pt x="840" y="68"/>
                </a:cubicBezTo>
                <a:cubicBezTo>
                  <a:pt x="792" y="56"/>
                  <a:pt x="818" y="63"/>
                  <a:pt x="760" y="44"/>
                </a:cubicBezTo>
                <a:cubicBezTo>
                  <a:pt x="747" y="40"/>
                  <a:pt x="720" y="36"/>
                  <a:pt x="720" y="36"/>
                </a:cubicBezTo>
                <a:lnTo>
                  <a:pt x="56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124080" y="2575080"/>
            <a:ext cx="1774800" cy="1204920"/>
          </a:xfrm>
          <a:custGeom>
            <a:avLst/>
            <a:gdLst/>
            <a:ahLst/>
            <a:rect l="l" t="t" r="r" b="b"/>
            <a:pathLst>
              <a:path w="1118" h="759">
                <a:moveTo>
                  <a:pt x="0" y="572"/>
                </a:moveTo>
                <a:lnTo>
                  <a:pt x="48" y="0"/>
                </a:lnTo>
                <a:lnTo>
                  <a:pt x="1104" y="39"/>
                </a:lnTo>
                <a:cubicBezTo>
                  <a:pt x="1093" y="87"/>
                  <a:pt x="1087" y="91"/>
                  <a:pt x="1051" y="120"/>
                </a:cubicBezTo>
                <a:lnTo>
                  <a:pt x="1109" y="173"/>
                </a:lnTo>
                <a:lnTo>
                  <a:pt x="1118" y="759"/>
                </a:lnTo>
                <a:lnTo>
                  <a:pt x="1027" y="668"/>
                </a:lnTo>
                <a:lnTo>
                  <a:pt x="979" y="653"/>
                </a:lnTo>
                <a:cubicBezTo>
                  <a:pt x="932" y="633"/>
                  <a:pt x="878" y="661"/>
                  <a:pt x="826" y="653"/>
                </a:cubicBezTo>
                <a:cubicBezTo>
                  <a:pt x="779" y="637"/>
                  <a:pt x="718" y="606"/>
                  <a:pt x="667" y="605"/>
                </a:cubicBezTo>
                <a:cubicBezTo>
                  <a:pt x="593" y="604"/>
                  <a:pt x="563" y="597"/>
                  <a:pt x="451" y="591"/>
                </a:cubicBezTo>
                <a:lnTo>
                  <a:pt x="0" y="572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7" name=""/>
          <p:cNvGrpSpPr/>
          <p:nvPr/>
        </p:nvGrpSpPr>
        <p:grpSpPr>
          <a:xfrm>
            <a:off x="838080" y="1325520"/>
            <a:ext cx="2454480" cy="1563840"/>
            <a:chOff x="838080" y="1325520"/>
            <a:chExt cx="2454480" cy="1563840"/>
          </a:xfrm>
        </p:grpSpPr>
        <p:sp>
          <p:nvSpPr>
            <p:cNvPr id="128" name=""/>
            <p:cNvSpPr/>
            <p:nvPr/>
          </p:nvSpPr>
          <p:spPr>
            <a:xfrm>
              <a:off x="838080" y="2362320"/>
              <a:ext cx="730440" cy="527040"/>
            </a:xfrm>
            <a:custGeom>
              <a:avLst/>
              <a:gdLst/>
              <a:ahLst/>
              <a:rect l="l" t="t" r="r" b="b"/>
              <a:pathLst>
                <a:path w="460" h="332">
                  <a:moveTo>
                    <a:pt x="460" y="332"/>
                  </a:moveTo>
                  <a:cubicBezTo>
                    <a:pt x="435" y="324"/>
                    <a:pt x="406" y="323"/>
                    <a:pt x="380" y="320"/>
                  </a:cubicBezTo>
                  <a:cubicBezTo>
                    <a:pt x="363" y="316"/>
                    <a:pt x="344" y="316"/>
                    <a:pt x="328" y="308"/>
                  </a:cubicBezTo>
                  <a:cubicBezTo>
                    <a:pt x="308" y="298"/>
                    <a:pt x="294" y="288"/>
                    <a:pt x="272" y="284"/>
                  </a:cubicBezTo>
                  <a:cubicBezTo>
                    <a:pt x="279" y="264"/>
                    <a:pt x="272" y="264"/>
                    <a:pt x="260" y="248"/>
                  </a:cubicBezTo>
                  <a:cubicBezTo>
                    <a:pt x="254" y="240"/>
                    <a:pt x="253" y="227"/>
                    <a:pt x="244" y="224"/>
                  </a:cubicBezTo>
                  <a:cubicBezTo>
                    <a:pt x="236" y="221"/>
                    <a:pt x="220" y="216"/>
                    <a:pt x="220" y="216"/>
                  </a:cubicBezTo>
                  <a:cubicBezTo>
                    <a:pt x="213" y="217"/>
                    <a:pt x="190" y="219"/>
                    <a:pt x="180" y="224"/>
                  </a:cubicBezTo>
                  <a:cubicBezTo>
                    <a:pt x="172" y="229"/>
                    <a:pt x="156" y="240"/>
                    <a:pt x="156" y="240"/>
                  </a:cubicBezTo>
                  <a:cubicBezTo>
                    <a:pt x="132" y="234"/>
                    <a:pt x="134" y="225"/>
                    <a:pt x="140" y="200"/>
                  </a:cubicBezTo>
                  <a:cubicBezTo>
                    <a:pt x="142" y="192"/>
                    <a:pt x="148" y="176"/>
                    <a:pt x="148" y="176"/>
                  </a:cubicBezTo>
                  <a:cubicBezTo>
                    <a:pt x="147" y="169"/>
                    <a:pt x="148" y="162"/>
                    <a:pt x="144" y="156"/>
                  </a:cubicBezTo>
                  <a:cubicBezTo>
                    <a:pt x="138" y="147"/>
                    <a:pt x="94" y="138"/>
                    <a:pt x="84" y="136"/>
                  </a:cubicBezTo>
                  <a:cubicBezTo>
                    <a:pt x="80" y="94"/>
                    <a:pt x="83" y="8"/>
                    <a:pt x="24" y="8"/>
                  </a:cubicBezTo>
                  <a:lnTo>
                    <a:pt x="0" y="0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1211400" y="1325520"/>
              <a:ext cx="2081160" cy="1562040"/>
            </a:xfrm>
            <a:custGeom>
              <a:avLst/>
              <a:gdLst/>
              <a:ahLst/>
              <a:rect l="l" t="t" r="r" b="b"/>
              <a:pathLst>
                <a:path w="1311" h="984">
                  <a:moveTo>
                    <a:pt x="0" y="0"/>
                  </a:moveTo>
                  <a:lnTo>
                    <a:pt x="509" y="58"/>
                  </a:lnTo>
                  <a:lnTo>
                    <a:pt x="960" y="106"/>
                  </a:lnTo>
                  <a:lnTo>
                    <a:pt x="1311" y="130"/>
                  </a:lnTo>
                  <a:lnTo>
                    <a:pt x="1239" y="955"/>
                  </a:lnTo>
                  <a:lnTo>
                    <a:pt x="235" y="855"/>
                  </a:lnTo>
                  <a:lnTo>
                    <a:pt x="226" y="984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0" name=""/>
          <p:cNvSpPr/>
          <p:nvPr/>
        </p:nvSpPr>
        <p:spPr>
          <a:xfrm>
            <a:off x="3208320" y="1539720"/>
            <a:ext cx="1676520" cy="1089360"/>
          </a:xfrm>
          <a:custGeom>
            <a:avLst/>
            <a:gdLst/>
            <a:ahLst/>
            <a:rect l="l" t="t" r="r" b="b"/>
            <a:pathLst>
              <a:path w="1056" h="686">
                <a:moveTo>
                  <a:pt x="53" y="0"/>
                </a:moveTo>
                <a:lnTo>
                  <a:pt x="0" y="648"/>
                </a:lnTo>
                <a:lnTo>
                  <a:pt x="1056" y="686"/>
                </a:lnTo>
                <a:lnTo>
                  <a:pt x="1032" y="484"/>
                </a:lnTo>
                <a:lnTo>
                  <a:pt x="1008" y="408"/>
                </a:lnTo>
                <a:lnTo>
                  <a:pt x="1003" y="283"/>
                </a:lnTo>
                <a:lnTo>
                  <a:pt x="989" y="187"/>
                </a:lnTo>
                <a:lnTo>
                  <a:pt x="984" y="48"/>
                </a:lnTo>
                <a:lnTo>
                  <a:pt x="561" y="28"/>
                </a:lnTo>
                <a:lnTo>
                  <a:pt x="53" y="0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4778280" y="1455840"/>
            <a:ext cx="1714680" cy="2003400"/>
          </a:xfrm>
          <a:custGeom>
            <a:avLst/>
            <a:gdLst/>
            <a:ahLst/>
            <a:rect l="l" t="t" r="r" b="b"/>
            <a:pathLst>
              <a:path w="1080" h="1262">
                <a:moveTo>
                  <a:pt x="4" y="101"/>
                </a:moveTo>
                <a:lnTo>
                  <a:pt x="417" y="96"/>
                </a:lnTo>
                <a:lnTo>
                  <a:pt x="422" y="0"/>
                </a:lnTo>
                <a:lnTo>
                  <a:pt x="456" y="0"/>
                </a:lnTo>
                <a:lnTo>
                  <a:pt x="460" y="105"/>
                </a:lnTo>
                <a:lnTo>
                  <a:pt x="480" y="144"/>
                </a:lnTo>
                <a:lnTo>
                  <a:pt x="513" y="153"/>
                </a:lnTo>
                <a:cubicBezTo>
                  <a:pt x="611" y="160"/>
                  <a:pt x="563" y="155"/>
                  <a:pt x="619" y="192"/>
                </a:cubicBezTo>
                <a:cubicBezTo>
                  <a:pt x="633" y="232"/>
                  <a:pt x="686" y="223"/>
                  <a:pt x="720" y="225"/>
                </a:cubicBezTo>
                <a:cubicBezTo>
                  <a:pt x="738" y="254"/>
                  <a:pt x="769" y="264"/>
                  <a:pt x="801" y="273"/>
                </a:cubicBezTo>
                <a:cubicBezTo>
                  <a:pt x="826" y="270"/>
                  <a:pt x="849" y="264"/>
                  <a:pt x="873" y="259"/>
                </a:cubicBezTo>
                <a:cubicBezTo>
                  <a:pt x="908" y="271"/>
                  <a:pt x="924" y="274"/>
                  <a:pt x="964" y="278"/>
                </a:cubicBezTo>
                <a:cubicBezTo>
                  <a:pt x="996" y="276"/>
                  <a:pt x="1028" y="271"/>
                  <a:pt x="1060" y="273"/>
                </a:cubicBezTo>
                <a:cubicBezTo>
                  <a:pt x="1080" y="274"/>
                  <a:pt x="1041" y="284"/>
                  <a:pt x="1032" y="288"/>
                </a:cubicBezTo>
                <a:cubicBezTo>
                  <a:pt x="1016" y="296"/>
                  <a:pt x="1005" y="306"/>
                  <a:pt x="988" y="312"/>
                </a:cubicBezTo>
                <a:cubicBezTo>
                  <a:pt x="963" y="350"/>
                  <a:pt x="996" y="305"/>
                  <a:pt x="964" y="331"/>
                </a:cubicBezTo>
                <a:cubicBezTo>
                  <a:pt x="960" y="334"/>
                  <a:pt x="960" y="342"/>
                  <a:pt x="955" y="345"/>
                </a:cubicBezTo>
                <a:cubicBezTo>
                  <a:pt x="946" y="350"/>
                  <a:pt x="936" y="352"/>
                  <a:pt x="926" y="355"/>
                </a:cubicBezTo>
                <a:cubicBezTo>
                  <a:pt x="916" y="359"/>
                  <a:pt x="897" y="369"/>
                  <a:pt x="897" y="369"/>
                </a:cubicBezTo>
                <a:lnTo>
                  <a:pt x="667" y="619"/>
                </a:lnTo>
                <a:lnTo>
                  <a:pt x="667" y="715"/>
                </a:lnTo>
                <a:cubicBezTo>
                  <a:pt x="660" y="741"/>
                  <a:pt x="618" y="757"/>
                  <a:pt x="614" y="773"/>
                </a:cubicBezTo>
                <a:cubicBezTo>
                  <a:pt x="610" y="789"/>
                  <a:pt x="635" y="772"/>
                  <a:pt x="643" y="811"/>
                </a:cubicBezTo>
                <a:cubicBezTo>
                  <a:pt x="675" y="861"/>
                  <a:pt x="658" y="974"/>
                  <a:pt x="662" y="1008"/>
                </a:cubicBezTo>
                <a:cubicBezTo>
                  <a:pt x="664" y="1024"/>
                  <a:pt x="690" y="1022"/>
                  <a:pt x="705" y="1027"/>
                </a:cubicBezTo>
                <a:cubicBezTo>
                  <a:pt x="715" y="1030"/>
                  <a:pt x="734" y="1037"/>
                  <a:pt x="734" y="1037"/>
                </a:cubicBezTo>
                <a:cubicBezTo>
                  <a:pt x="737" y="1042"/>
                  <a:pt x="739" y="1048"/>
                  <a:pt x="744" y="1051"/>
                </a:cubicBezTo>
                <a:cubicBezTo>
                  <a:pt x="752" y="1056"/>
                  <a:pt x="772" y="1061"/>
                  <a:pt x="772" y="1061"/>
                </a:cubicBezTo>
                <a:cubicBezTo>
                  <a:pt x="784" y="1078"/>
                  <a:pt x="779" y="1070"/>
                  <a:pt x="787" y="1085"/>
                </a:cubicBezTo>
                <a:lnTo>
                  <a:pt x="864" y="1152"/>
                </a:lnTo>
                <a:lnTo>
                  <a:pt x="892" y="1185"/>
                </a:lnTo>
                <a:lnTo>
                  <a:pt x="907" y="1257"/>
                </a:lnTo>
                <a:lnTo>
                  <a:pt x="72" y="1262"/>
                </a:lnTo>
                <a:lnTo>
                  <a:pt x="62" y="859"/>
                </a:lnTo>
                <a:cubicBezTo>
                  <a:pt x="48" y="849"/>
                  <a:pt x="30" y="843"/>
                  <a:pt x="19" y="830"/>
                </a:cubicBezTo>
                <a:cubicBezTo>
                  <a:pt x="9" y="818"/>
                  <a:pt x="52" y="797"/>
                  <a:pt x="52" y="797"/>
                </a:cubicBezTo>
                <a:cubicBezTo>
                  <a:pt x="55" y="792"/>
                  <a:pt x="59" y="787"/>
                  <a:pt x="62" y="782"/>
                </a:cubicBezTo>
                <a:cubicBezTo>
                  <a:pt x="64" y="778"/>
                  <a:pt x="67" y="768"/>
                  <a:pt x="67" y="768"/>
                </a:cubicBezTo>
                <a:lnTo>
                  <a:pt x="43" y="552"/>
                </a:lnTo>
                <a:lnTo>
                  <a:pt x="19" y="475"/>
                </a:lnTo>
                <a:lnTo>
                  <a:pt x="0" y="235"/>
                </a:lnTo>
                <a:lnTo>
                  <a:pt x="4" y="101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854600" y="3451320"/>
            <a:ext cx="1644480" cy="979560"/>
          </a:xfrm>
          <a:custGeom>
            <a:avLst/>
            <a:gdLst/>
            <a:ahLst/>
            <a:rect l="l" t="t" r="r" b="b"/>
            <a:pathLst>
              <a:path w="1036" h="617">
                <a:moveTo>
                  <a:pt x="158" y="562"/>
                </a:moveTo>
                <a:lnTo>
                  <a:pt x="753" y="562"/>
                </a:lnTo>
                <a:cubicBezTo>
                  <a:pt x="785" y="578"/>
                  <a:pt x="796" y="593"/>
                  <a:pt x="830" y="605"/>
                </a:cubicBezTo>
                <a:cubicBezTo>
                  <a:pt x="863" y="617"/>
                  <a:pt x="867" y="574"/>
                  <a:pt x="892" y="567"/>
                </a:cubicBezTo>
                <a:cubicBezTo>
                  <a:pt x="909" y="550"/>
                  <a:pt x="915" y="537"/>
                  <a:pt x="926" y="509"/>
                </a:cubicBezTo>
                <a:cubicBezTo>
                  <a:pt x="896" y="467"/>
                  <a:pt x="921" y="428"/>
                  <a:pt x="960" y="404"/>
                </a:cubicBezTo>
                <a:cubicBezTo>
                  <a:pt x="975" y="380"/>
                  <a:pt x="1003" y="366"/>
                  <a:pt x="1027" y="351"/>
                </a:cubicBezTo>
                <a:cubicBezTo>
                  <a:pt x="1036" y="336"/>
                  <a:pt x="1030" y="328"/>
                  <a:pt x="1036" y="312"/>
                </a:cubicBezTo>
                <a:cubicBezTo>
                  <a:pt x="1032" y="298"/>
                  <a:pt x="1015" y="278"/>
                  <a:pt x="1003" y="264"/>
                </a:cubicBezTo>
                <a:cubicBezTo>
                  <a:pt x="989" y="251"/>
                  <a:pt x="975" y="242"/>
                  <a:pt x="964" y="226"/>
                </a:cubicBezTo>
                <a:cubicBezTo>
                  <a:pt x="949" y="203"/>
                  <a:pt x="940" y="172"/>
                  <a:pt x="912" y="164"/>
                </a:cubicBezTo>
                <a:cubicBezTo>
                  <a:pt x="893" y="136"/>
                  <a:pt x="873" y="110"/>
                  <a:pt x="864" y="77"/>
                </a:cubicBezTo>
                <a:cubicBezTo>
                  <a:pt x="858" y="23"/>
                  <a:pt x="859" y="48"/>
                  <a:pt x="859" y="0"/>
                </a:cubicBezTo>
                <a:lnTo>
                  <a:pt x="19" y="0"/>
                </a:lnTo>
                <a:cubicBezTo>
                  <a:pt x="28" y="72"/>
                  <a:pt x="0" y="213"/>
                  <a:pt x="57" y="293"/>
                </a:cubicBezTo>
                <a:cubicBezTo>
                  <a:pt x="63" y="310"/>
                  <a:pt x="79" y="316"/>
                  <a:pt x="86" y="332"/>
                </a:cubicBezTo>
                <a:cubicBezTo>
                  <a:pt x="90" y="341"/>
                  <a:pt x="96" y="360"/>
                  <a:pt x="96" y="360"/>
                </a:cubicBezTo>
                <a:cubicBezTo>
                  <a:pt x="100" y="380"/>
                  <a:pt x="112" y="422"/>
                  <a:pt x="120" y="452"/>
                </a:cubicBezTo>
                <a:cubicBezTo>
                  <a:pt x="128" y="482"/>
                  <a:pt x="138" y="520"/>
                  <a:pt x="144" y="538"/>
                </a:cubicBezTo>
                <a:cubicBezTo>
                  <a:pt x="146" y="546"/>
                  <a:pt x="146" y="574"/>
                  <a:pt x="158" y="562"/>
                </a:cubicBez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172200" y="3733920"/>
            <a:ext cx="1212840" cy="1946160"/>
          </a:xfrm>
          <a:custGeom>
            <a:avLst/>
            <a:gdLst/>
            <a:ahLst/>
            <a:rect l="l" t="t" r="r" b="b"/>
            <a:pathLst>
              <a:path w="764" h="1226">
                <a:moveTo>
                  <a:pt x="96" y="0"/>
                </a:moveTo>
                <a:lnTo>
                  <a:pt x="677" y="5"/>
                </a:lnTo>
                <a:lnTo>
                  <a:pt x="672" y="48"/>
                </a:lnTo>
                <a:lnTo>
                  <a:pt x="720" y="96"/>
                </a:lnTo>
                <a:lnTo>
                  <a:pt x="763" y="163"/>
                </a:lnTo>
                <a:cubicBezTo>
                  <a:pt x="758" y="342"/>
                  <a:pt x="764" y="503"/>
                  <a:pt x="754" y="682"/>
                </a:cubicBezTo>
                <a:cubicBezTo>
                  <a:pt x="754" y="687"/>
                  <a:pt x="743" y="682"/>
                  <a:pt x="739" y="686"/>
                </a:cubicBezTo>
                <a:cubicBezTo>
                  <a:pt x="731" y="693"/>
                  <a:pt x="731" y="706"/>
                  <a:pt x="725" y="715"/>
                </a:cubicBezTo>
                <a:cubicBezTo>
                  <a:pt x="733" y="781"/>
                  <a:pt x="757" y="838"/>
                  <a:pt x="691" y="878"/>
                </a:cubicBezTo>
                <a:cubicBezTo>
                  <a:pt x="681" y="895"/>
                  <a:pt x="668" y="905"/>
                  <a:pt x="658" y="922"/>
                </a:cubicBezTo>
                <a:cubicBezTo>
                  <a:pt x="662" y="942"/>
                  <a:pt x="666" y="957"/>
                  <a:pt x="677" y="974"/>
                </a:cubicBezTo>
                <a:cubicBezTo>
                  <a:pt x="668" y="1031"/>
                  <a:pt x="659" y="1013"/>
                  <a:pt x="595" y="1018"/>
                </a:cubicBezTo>
                <a:cubicBezTo>
                  <a:pt x="575" y="1024"/>
                  <a:pt x="568" y="1023"/>
                  <a:pt x="557" y="1042"/>
                </a:cubicBezTo>
                <a:cubicBezTo>
                  <a:pt x="562" y="1056"/>
                  <a:pt x="566" y="1071"/>
                  <a:pt x="571" y="1085"/>
                </a:cubicBezTo>
                <a:cubicBezTo>
                  <a:pt x="569" y="1099"/>
                  <a:pt x="556" y="1128"/>
                  <a:pt x="547" y="1138"/>
                </a:cubicBezTo>
                <a:cubicBezTo>
                  <a:pt x="538" y="1148"/>
                  <a:pt x="531" y="1145"/>
                  <a:pt x="518" y="1147"/>
                </a:cubicBezTo>
                <a:cubicBezTo>
                  <a:pt x="505" y="1149"/>
                  <a:pt x="482" y="1149"/>
                  <a:pt x="466" y="1152"/>
                </a:cubicBezTo>
                <a:cubicBezTo>
                  <a:pt x="432" y="1164"/>
                  <a:pt x="447" y="1159"/>
                  <a:pt x="422" y="1166"/>
                </a:cubicBezTo>
                <a:cubicBezTo>
                  <a:pt x="402" y="1180"/>
                  <a:pt x="407" y="1226"/>
                  <a:pt x="384" y="1205"/>
                </a:cubicBezTo>
                <a:lnTo>
                  <a:pt x="350" y="1085"/>
                </a:lnTo>
                <a:lnTo>
                  <a:pt x="317" y="1056"/>
                </a:lnTo>
                <a:lnTo>
                  <a:pt x="283" y="1042"/>
                </a:lnTo>
                <a:cubicBezTo>
                  <a:pt x="280" y="1040"/>
                  <a:pt x="220" y="1016"/>
                  <a:pt x="211" y="1013"/>
                </a:cubicBezTo>
                <a:cubicBezTo>
                  <a:pt x="195" y="1001"/>
                  <a:pt x="193" y="991"/>
                  <a:pt x="182" y="974"/>
                </a:cubicBezTo>
                <a:cubicBezTo>
                  <a:pt x="176" y="952"/>
                  <a:pt x="160" y="935"/>
                  <a:pt x="178" y="912"/>
                </a:cubicBezTo>
                <a:cubicBezTo>
                  <a:pt x="182" y="908"/>
                  <a:pt x="188" y="906"/>
                  <a:pt x="192" y="902"/>
                </a:cubicBezTo>
                <a:cubicBezTo>
                  <a:pt x="197" y="898"/>
                  <a:pt x="202" y="893"/>
                  <a:pt x="206" y="888"/>
                </a:cubicBezTo>
                <a:cubicBezTo>
                  <a:pt x="213" y="879"/>
                  <a:pt x="226" y="859"/>
                  <a:pt x="226" y="859"/>
                </a:cubicBezTo>
                <a:cubicBezTo>
                  <a:pt x="228" y="850"/>
                  <a:pt x="235" y="834"/>
                  <a:pt x="226" y="826"/>
                </a:cubicBezTo>
                <a:cubicBezTo>
                  <a:pt x="209" y="811"/>
                  <a:pt x="155" y="805"/>
                  <a:pt x="134" y="802"/>
                </a:cubicBezTo>
                <a:cubicBezTo>
                  <a:pt x="103" y="791"/>
                  <a:pt x="98" y="763"/>
                  <a:pt x="91" y="734"/>
                </a:cubicBezTo>
                <a:cubicBezTo>
                  <a:pt x="86" y="675"/>
                  <a:pt x="83" y="621"/>
                  <a:pt x="29" y="586"/>
                </a:cubicBezTo>
                <a:cubicBezTo>
                  <a:pt x="10" y="558"/>
                  <a:pt x="7" y="551"/>
                  <a:pt x="0" y="518"/>
                </a:cubicBezTo>
                <a:cubicBezTo>
                  <a:pt x="2" y="496"/>
                  <a:pt x="2" y="458"/>
                  <a:pt x="14" y="437"/>
                </a:cubicBezTo>
                <a:cubicBezTo>
                  <a:pt x="26" y="416"/>
                  <a:pt x="58" y="409"/>
                  <a:pt x="72" y="394"/>
                </a:cubicBezTo>
                <a:cubicBezTo>
                  <a:pt x="83" y="380"/>
                  <a:pt x="91" y="368"/>
                  <a:pt x="96" y="346"/>
                </a:cubicBezTo>
                <a:cubicBezTo>
                  <a:pt x="101" y="324"/>
                  <a:pt x="88" y="291"/>
                  <a:pt x="101" y="264"/>
                </a:cubicBezTo>
                <a:cubicBezTo>
                  <a:pt x="128" y="237"/>
                  <a:pt x="151" y="215"/>
                  <a:pt x="173" y="182"/>
                </a:cubicBezTo>
                <a:cubicBezTo>
                  <a:pt x="179" y="173"/>
                  <a:pt x="192" y="154"/>
                  <a:pt x="192" y="154"/>
                </a:cubicBezTo>
                <a:cubicBezTo>
                  <a:pt x="205" y="101"/>
                  <a:pt x="163" y="87"/>
                  <a:pt x="130" y="53"/>
                </a:cubicBezTo>
                <a:cubicBezTo>
                  <a:pt x="122" y="45"/>
                  <a:pt x="110" y="24"/>
                  <a:pt x="110" y="24"/>
                </a:cubicBezTo>
                <a:cubicBezTo>
                  <a:pt x="105" y="5"/>
                  <a:pt x="109" y="13"/>
                  <a:pt x="96" y="0"/>
                </a:cubicBez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211880" y="3809880"/>
            <a:ext cx="1141560" cy="1611360"/>
          </a:xfrm>
          <a:custGeom>
            <a:avLst/>
            <a:gdLst/>
            <a:ahLst/>
            <a:rect l="l" t="t" r="r" b="b"/>
            <a:pathLst>
              <a:path w="719" h="1015">
                <a:moveTo>
                  <a:pt x="113" y="96"/>
                </a:moveTo>
                <a:lnTo>
                  <a:pt x="142" y="0"/>
                </a:lnTo>
                <a:lnTo>
                  <a:pt x="718" y="5"/>
                </a:lnTo>
                <a:cubicBezTo>
                  <a:pt x="716" y="253"/>
                  <a:pt x="719" y="501"/>
                  <a:pt x="713" y="749"/>
                </a:cubicBezTo>
                <a:cubicBezTo>
                  <a:pt x="713" y="754"/>
                  <a:pt x="704" y="744"/>
                  <a:pt x="699" y="744"/>
                </a:cubicBezTo>
                <a:cubicBezTo>
                  <a:pt x="692" y="744"/>
                  <a:pt x="686" y="747"/>
                  <a:pt x="679" y="749"/>
                </a:cubicBezTo>
                <a:cubicBezTo>
                  <a:pt x="657" y="783"/>
                  <a:pt x="666" y="768"/>
                  <a:pt x="651" y="792"/>
                </a:cubicBezTo>
                <a:cubicBezTo>
                  <a:pt x="645" y="801"/>
                  <a:pt x="641" y="821"/>
                  <a:pt x="641" y="821"/>
                </a:cubicBezTo>
                <a:cubicBezTo>
                  <a:pt x="645" y="831"/>
                  <a:pt x="653" y="839"/>
                  <a:pt x="655" y="850"/>
                </a:cubicBezTo>
                <a:cubicBezTo>
                  <a:pt x="661" y="885"/>
                  <a:pt x="570" y="887"/>
                  <a:pt x="559" y="888"/>
                </a:cubicBezTo>
                <a:cubicBezTo>
                  <a:pt x="533" y="897"/>
                  <a:pt x="521" y="882"/>
                  <a:pt x="502" y="888"/>
                </a:cubicBezTo>
                <a:cubicBezTo>
                  <a:pt x="483" y="894"/>
                  <a:pt x="459" y="915"/>
                  <a:pt x="444" y="926"/>
                </a:cubicBezTo>
                <a:cubicBezTo>
                  <a:pt x="439" y="952"/>
                  <a:pt x="442" y="948"/>
                  <a:pt x="415" y="955"/>
                </a:cubicBezTo>
                <a:cubicBezTo>
                  <a:pt x="368" y="952"/>
                  <a:pt x="361" y="958"/>
                  <a:pt x="329" y="936"/>
                </a:cubicBezTo>
                <a:cubicBezTo>
                  <a:pt x="319" y="938"/>
                  <a:pt x="304" y="956"/>
                  <a:pt x="295" y="960"/>
                </a:cubicBezTo>
                <a:cubicBezTo>
                  <a:pt x="278" y="969"/>
                  <a:pt x="291" y="994"/>
                  <a:pt x="267" y="998"/>
                </a:cubicBezTo>
                <a:cubicBezTo>
                  <a:pt x="243" y="1002"/>
                  <a:pt x="214" y="982"/>
                  <a:pt x="190" y="984"/>
                </a:cubicBezTo>
                <a:cubicBezTo>
                  <a:pt x="172" y="990"/>
                  <a:pt x="166" y="1015"/>
                  <a:pt x="147" y="1008"/>
                </a:cubicBezTo>
                <a:cubicBezTo>
                  <a:pt x="128" y="1004"/>
                  <a:pt x="110" y="976"/>
                  <a:pt x="94" y="970"/>
                </a:cubicBezTo>
                <a:cubicBezTo>
                  <a:pt x="78" y="964"/>
                  <a:pt x="61" y="976"/>
                  <a:pt x="51" y="974"/>
                </a:cubicBezTo>
                <a:cubicBezTo>
                  <a:pt x="34" y="964"/>
                  <a:pt x="40" y="969"/>
                  <a:pt x="31" y="960"/>
                </a:cubicBezTo>
                <a:cubicBezTo>
                  <a:pt x="28" y="924"/>
                  <a:pt x="11" y="929"/>
                  <a:pt x="3" y="902"/>
                </a:cubicBezTo>
                <a:cubicBezTo>
                  <a:pt x="0" y="892"/>
                  <a:pt x="12" y="864"/>
                  <a:pt x="12" y="864"/>
                </a:cubicBezTo>
                <a:cubicBezTo>
                  <a:pt x="54" y="837"/>
                  <a:pt x="69" y="804"/>
                  <a:pt x="84" y="758"/>
                </a:cubicBezTo>
                <a:cubicBezTo>
                  <a:pt x="96" y="724"/>
                  <a:pt x="65" y="680"/>
                  <a:pt x="70" y="658"/>
                </a:cubicBezTo>
                <a:cubicBezTo>
                  <a:pt x="75" y="636"/>
                  <a:pt x="107" y="633"/>
                  <a:pt x="113" y="624"/>
                </a:cubicBezTo>
                <a:cubicBezTo>
                  <a:pt x="107" y="608"/>
                  <a:pt x="108" y="615"/>
                  <a:pt x="108" y="605"/>
                </a:cubicBezTo>
                <a:lnTo>
                  <a:pt x="113" y="96"/>
                </a:ln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789600" y="4994280"/>
            <a:ext cx="2206800" cy="861840"/>
          </a:xfrm>
          <a:custGeom>
            <a:avLst/>
            <a:gdLst/>
            <a:ahLst/>
            <a:rect l="l" t="t" r="r" b="b"/>
            <a:pathLst>
              <a:path w="1390" h="543">
                <a:moveTo>
                  <a:pt x="5" y="430"/>
                </a:moveTo>
                <a:cubicBezTo>
                  <a:pt x="24" y="437"/>
                  <a:pt x="28" y="447"/>
                  <a:pt x="38" y="464"/>
                </a:cubicBezTo>
                <a:cubicBezTo>
                  <a:pt x="50" y="509"/>
                  <a:pt x="32" y="514"/>
                  <a:pt x="0" y="540"/>
                </a:cubicBezTo>
                <a:cubicBezTo>
                  <a:pt x="94" y="543"/>
                  <a:pt x="179" y="542"/>
                  <a:pt x="273" y="536"/>
                </a:cubicBezTo>
                <a:cubicBezTo>
                  <a:pt x="283" y="535"/>
                  <a:pt x="285" y="530"/>
                  <a:pt x="288" y="521"/>
                </a:cubicBezTo>
                <a:cubicBezTo>
                  <a:pt x="289" y="517"/>
                  <a:pt x="294" y="515"/>
                  <a:pt x="297" y="512"/>
                </a:cubicBezTo>
                <a:lnTo>
                  <a:pt x="1109" y="512"/>
                </a:lnTo>
                <a:lnTo>
                  <a:pt x="1195" y="454"/>
                </a:lnTo>
                <a:lnTo>
                  <a:pt x="1243" y="454"/>
                </a:lnTo>
                <a:cubicBezTo>
                  <a:pt x="1291" y="390"/>
                  <a:pt x="1338" y="325"/>
                  <a:pt x="1387" y="262"/>
                </a:cubicBezTo>
                <a:cubicBezTo>
                  <a:pt x="1390" y="258"/>
                  <a:pt x="1383" y="281"/>
                  <a:pt x="1382" y="276"/>
                </a:cubicBezTo>
                <a:cubicBezTo>
                  <a:pt x="1378" y="259"/>
                  <a:pt x="1382" y="241"/>
                  <a:pt x="1377" y="224"/>
                </a:cubicBezTo>
                <a:cubicBezTo>
                  <a:pt x="1374" y="216"/>
                  <a:pt x="1355" y="212"/>
                  <a:pt x="1349" y="209"/>
                </a:cubicBezTo>
                <a:cubicBezTo>
                  <a:pt x="1331" y="200"/>
                  <a:pt x="1336" y="182"/>
                  <a:pt x="1325" y="166"/>
                </a:cubicBezTo>
                <a:cubicBezTo>
                  <a:pt x="1316" y="139"/>
                  <a:pt x="1300" y="126"/>
                  <a:pt x="1310" y="99"/>
                </a:cubicBezTo>
                <a:cubicBezTo>
                  <a:pt x="1290" y="77"/>
                  <a:pt x="1253" y="64"/>
                  <a:pt x="1224" y="56"/>
                </a:cubicBezTo>
                <a:cubicBezTo>
                  <a:pt x="1189" y="65"/>
                  <a:pt x="1211" y="74"/>
                  <a:pt x="1195" y="94"/>
                </a:cubicBezTo>
                <a:cubicBezTo>
                  <a:pt x="1188" y="103"/>
                  <a:pt x="1172" y="101"/>
                  <a:pt x="1161" y="104"/>
                </a:cubicBezTo>
                <a:cubicBezTo>
                  <a:pt x="1146" y="102"/>
                  <a:pt x="1121" y="101"/>
                  <a:pt x="1104" y="94"/>
                </a:cubicBezTo>
                <a:cubicBezTo>
                  <a:pt x="1087" y="87"/>
                  <a:pt x="1078" y="70"/>
                  <a:pt x="1061" y="60"/>
                </a:cubicBezTo>
                <a:cubicBezTo>
                  <a:pt x="1008" y="71"/>
                  <a:pt x="1034" y="57"/>
                  <a:pt x="1003" y="32"/>
                </a:cubicBezTo>
                <a:cubicBezTo>
                  <a:pt x="994" y="25"/>
                  <a:pt x="999" y="10"/>
                  <a:pt x="989" y="3"/>
                </a:cubicBezTo>
                <a:cubicBezTo>
                  <a:pt x="984" y="0"/>
                  <a:pt x="960" y="3"/>
                  <a:pt x="960" y="3"/>
                </a:cubicBezTo>
                <a:cubicBezTo>
                  <a:pt x="927" y="12"/>
                  <a:pt x="918" y="29"/>
                  <a:pt x="907" y="60"/>
                </a:cubicBezTo>
                <a:cubicBezTo>
                  <a:pt x="912" y="76"/>
                  <a:pt x="931" y="104"/>
                  <a:pt x="931" y="104"/>
                </a:cubicBezTo>
                <a:cubicBezTo>
                  <a:pt x="925" y="122"/>
                  <a:pt x="916" y="120"/>
                  <a:pt x="897" y="123"/>
                </a:cubicBezTo>
                <a:cubicBezTo>
                  <a:pt x="884" y="128"/>
                  <a:pt x="866" y="140"/>
                  <a:pt x="854" y="142"/>
                </a:cubicBezTo>
                <a:cubicBezTo>
                  <a:pt x="842" y="144"/>
                  <a:pt x="845" y="135"/>
                  <a:pt x="825" y="137"/>
                </a:cubicBezTo>
                <a:cubicBezTo>
                  <a:pt x="805" y="139"/>
                  <a:pt x="754" y="147"/>
                  <a:pt x="734" y="156"/>
                </a:cubicBezTo>
                <a:cubicBezTo>
                  <a:pt x="715" y="163"/>
                  <a:pt x="717" y="174"/>
                  <a:pt x="705" y="190"/>
                </a:cubicBezTo>
                <a:cubicBezTo>
                  <a:pt x="693" y="233"/>
                  <a:pt x="633" y="204"/>
                  <a:pt x="600" y="200"/>
                </a:cubicBezTo>
                <a:cubicBezTo>
                  <a:pt x="567" y="205"/>
                  <a:pt x="565" y="208"/>
                  <a:pt x="547" y="233"/>
                </a:cubicBezTo>
                <a:cubicBezTo>
                  <a:pt x="536" y="276"/>
                  <a:pt x="508" y="255"/>
                  <a:pt x="475" y="243"/>
                </a:cubicBezTo>
                <a:cubicBezTo>
                  <a:pt x="453" y="248"/>
                  <a:pt x="440" y="250"/>
                  <a:pt x="422" y="262"/>
                </a:cubicBezTo>
                <a:cubicBezTo>
                  <a:pt x="385" y="256"/>
                  <a:pt x="392" y="252"/>
                  <a:pt x="365" y="233"/>
                </a:cubicBezTo>
                <a:cubicBezTo>
                  <a:pt x="352" y="224"/>
                  <a:pt x="321" y="221"/>
                  <a:pt x="307" y="219"/>
                </a:cubicBezTo>
                <a:cubicBezTo>
                  <a:pt x="257" y="202"/>
                  <a:pt x="307" y="222"/>
                  <a:pt x="230" y="228"/>
                </a:cubicBezTo>
                <a:cubicBezTo>
                  <a:pt x="212" y="236"/>
                  <a:pt x="183" y="236"/>
                  <a:pt x="177" y="248"/>
                </a:cubicBezTo>
                <a:cubicBezTo>
                  <a:pt x="171" y="260"/>
                  <a:pt x="196" y="282"/>
                  <a:pt x="192" y="300"/>
                </a:cubicBezTo>
                <a:cubicBezTo>
                  <a:pt x="180" y="323"/>
                  <a:pt x="174" y="348"/>
                  <a:pt x="153" y="358"/>
                </a:cubicBezTo>
                <a:cubicBezTo>
                  <a:pt x="131" y="371"/>
                  <a:pt x="89" y="358"/>
                  <a:pt x="67" y="363"/>
                </a:cubicBezTo>
                <a:cubicBezTo>
                  <a:pt x="45" y="368"/>
                  <a:pt x="29" y="381"/>
                  <a:pt x="19" y="387"/>
                </a:cubicBezTo>
                <a:cubicBezTo>
                  <a:pt x="16" y="392"/>
                  <a:pt x="10" y="395"/>
                  <a:pt x="9" y="401"/>
                </a:cubicBezTo>
                <a:cubicBezTo>
                  <a:pt x="8" y="411"/>
                  <a:pt x="14" y="420"/>
                  <a:pt x="14" y="430"/>
                </a:cubicBezTo>
                <a:cubicBezTo>
                  <a:pt x="14" y="435"/>
                  <a:pt x="14" y="444"/>
                  <a:pt x="9" y="444"/>
                </a:cubicBezTo>
                <a:cubicBezTo>
                  <a:pt x="4" y="444"/>
                  <a:pt x="6" y="435"/>
                  <a:pt x="5" y="430"/>
                </a:cubicBezTo>
                <a:close/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6" name=""/>
          <p:cNvGrpSpPr/>
          <p:nvPr/>
        </p:nvGrpSpPr>
        <p:grpSpPr>
          <a:xfrm>
            <a:off x="1211400" y="631800"/>
            <a:ext cx="4228920" cy="976320"/>
            <a:chOff x="1211400" y="631800"/>
            <a:chExt cx="4228920" cy="976320"/>
          </a:xfrm>
        </p:grpSpPr>
        <p:sp>
          <p:nvSpPr>
            <p:cNvPr id="137" name=""/>
            <p:cNvSpPr/>
            <p:nvPr/>
          </p:nvSpPr>
          <p:spPr>
            <a:xfrm>
              <a:off x="1211400" y="944640"/>
              <a:ext cx="4228920" cy="663480"/>
            </a:xfrm>
            <a:custGeom>
              <a:avLst/>
              <a:gdLst/>
              <a:ahLst/>
              <a:rect l="l" t="t" r="r" b="b"/>
              <a:pathLst>
                <a:path w="2664" h="418">
                  <a:moveTo>
                    <a:pt x="0" y="240"/>
                  </a:moveTo>
                  <a:lnTo>
                    <a:pt x="293" y="269"/>
                  </a:lnTo>
                  <a:lnTo>
                    <a:pt x="677" y="317"/>
                  </a:lnTo>
                  <a:lnTo>
                    <a:pt x="1109" y="365"/>
                  </a:lnTo>
                  <a:lnTo>
                    <a:pt x="1455" y="384"/>
                  </a:lnTo>
                  <a:lnTo>
                    <a:pt x="1819" y="408"/>
                  </a:lnTo>
                  <a:lnTo>
                    <a:pt x="2482" y="418"/>
                  </a:lnTo>
                  <a:lnTo>
                    <a:pt x="2664" y="418"/>
                  </a:lnTo>
                  <a:lnTo>
                    <a:pt x="2659" y="0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 flipH="1">
              <a:off x="1858680" y="631800"/>
              <a:ext cx="152280" cy="7621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4092480" y="952560"/>
              <a:ext cx="23760" cy="655560"/>
            </a:xfrm>
            <a:custGeom>
              <a:avLst/>
              <a:gdLst/>
              <a:ahLst/>
              <a:rect l="l" t="t" r="r" b="b"/>
              <a:pathLst>
                <a:path w="15" h="413">
                  <a:moveTo>
                    <a:pt x="0" y="0"/>
                  </a:moveTo>
                  <a:lnTo>
                    <a:pt x="15" y="413"/>
                  </a:lnTo>
                </a:path>
              </a:pathLst>
            </a:custGeom>
            <a:noFill/>
            <a:ln w="1260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0" name=""/>
          <p:cNvSpPr/>
          <p:nvPr/>
        </p:nvSpPr>
        <p:spPr>
          <a:xfrm>
            <a:off x="5440320" y="944640"/>
            <a:ext cx="0" cy="6634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724120" y="1212840"/>
            <a:ext cx="1758960" cy="1765440"/>
          </a:xfrm>
          <a:custGeom>
            <a:avLst/>
            <a:gdLst/>
            <a:ahLst/>
            <a:rect l="l" t="t" r="r" b="b"/>
            <a:pathLst>
              <a:path w="1108" h="1112">
                <a:moveTo>
                  <a:pt x="588" y="1108"/>
                </a:moveTo>
                <a:lnTo>
                  <a:pt x="1024" y="820"/>
                </a:lnTo>
                <a:lnTo>
                  <a:pt x="1072" y="756"/>
                </a:lnTo>
                <a:lnTo>
                  <a:pt x="1104" y="644"/>
                </a:lnTo>
                <a:lnTo>
                  <a:pt x="1108" y="560"/>
                </a:lnTo>
                <a:lnTo>
                  <a:pt x="1080" y="404"/>
                </a:lnTo>
                <a:lnTo>
                  <a:pt x="1024" y="196"/>
                </a:lnTo>
                <a:lnTo>
                  <a:pt x="928" y="132"/>
                </a:lnTo>
                <a:lnTo>
                  <a:pt x="820" y="72"/>
                </a:lnTo>
                <a:lnTo>
                  <a:pt x="632" y="20"/>
                </a:lnTo>
                <a:lnTo>
                  <a:pt x="448" y="4"/>
                </a:lnTo>
                <a:lnTo>
                  <a:pt x="292" y="0"/>
                </a:lnTo>
                <a:lnTo>
                  <a:pt x="144" y="56"/>
                </a:lnTo>
                <a:lnTo>
                  <a:pt x="116" y="124"/>
                </a:lnTo>
                <a:lnTo>
                  <a:pt x="104" y="192"/>
                </a:lnTo>
                <a:lnTo>
                  <a:pt x="124" y="236"/>
                </a:lnTo>
                <a:lnTo>
                  <a:pt x="12" y="336"/>
                </a:lnTo>
                <a:lnTo>
                  <a:pt x="0" y="380"/>
                </a:lnTo>
                <a:lnTo>
                  <a:pt x="56" y="504"/>
                </a:lnTo>
                <a:lnTo>
                  <a:pt x="56" y="556"/>
                </a:lnTo>
                <a:cubicBezTo>
                  <a:pt x="86" y="551"/>
                  <a:pt x="88" y="550"/>
                  <a:pt x="88" y="520"/>
                </a:cubicBezTo>
                <a:lnTo>
                  <a:pt x="336" y="652"/>
                </a:lnTo>
                <a:lnTo>
                  <a:pt x="368" y="884"/>
                </a:lnTo>
                <a:cubicBezTo>
                  <a:pt x="343" y="880"/>
                  <a:pt x="282" y="858"/>
                  <a:pt x="260" y="844"/>
                </a:cubicBezTo>
                <a:cubicBezTo>
                  <a:pt x="249" y="845"/>
                  <a:pt x="238" y="844"/>
                  <a:pt x="228" y="848"/>
                </a:cubicBezTo>
                <a:cubicBezTo>
                  <a:pt x="224" y="850"/>
                  <a:pt x="220" y="855"/>
                  <a:pt x="220" y="860"/>
                </a:cubicBezTo>
                <a:cubicBezTo>
                  <a:pt x="220" y="893"/>
                  <a:pt x="215" y="881"/>
                  <a:pt x="252" y="904"/>
                </a:cubicBezTo>
                <a:lnTo>
                  <a:pt x="444" y="996"/>
                </a:lnTo>
                <a:lnTo>
                  <a:pt x="528" y="1072"/>
                </a:lnTo>
                <a:lnTo>
                  <a:pt x="536" y="1112"/>
                </a:lnTo>
                <a:lnTo>
                  <a:pt x="588" y="1108"/>
                </a:lnTo>
                <a:close/>
              </a:path>
            </a:pathLst>
          </a:custGeom>
          <a:solidFill>
            <a:srgbClr val="ffffaf">
              <a:alpha val="50000"/>
            </a:srgbClr>
          </a:solidFill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2271600" y="2378160"/>
            <a:ext cx="879480" cy="1257120"/>
          </a:xfrm>
          <a:custGeom>
            <a:avLst/>
            <a:gdLst/>
            <a:ahLst/>
            <a:rect l="l" t="t" r="r" b="b"/>
            <a:pathLst>
              <a:path w="554" h="792">
                <a:moveTo>
                  <a:pt x="199" y="20"/>
                </a:moveTo>
                <a:cubicBezTo>
                  <a:pt x="251" y="27"/>
                  <a:pt x="300" y="29"/>
                  <a:pt x="351" y="36"/>
                </a:cubicBezTo>
                <a:cubicBezTo>
                  <a:pt x="370" y="42"/>
                  <a:pt x="391" y="54"/>
                  <a:pt x="407" y="64"/>
                </a:cubicBezTo>
                <a:cubicBezTo>
                  <a:pt x="423" y="116"/>
                  <a:pt x="411" y="179"/>
                  <a:pt x="403" y="232"/>
                </a:cubicBezTo>
                <a:cubicBezTo>
                  <a:pt x="406" y="275"/>
                  <a:pt x="417" y="318"/>
                  <a:pt x="403" y="360"/>
                </a:cubicBezTo>
                <a:cubicBezTo>
                  <a:pt x="404" y="367"/>
                  <a:pt x="405" y="374"/>
                  <a:pt x="407" y="380"/>
                </a:cubicBezTo>
                <a:cubicBezTo>
                  <a:pt x="409" y="385"/>
                  <a:pt x="414" y="387"/>
                  <a:pt x="415" y="392"/>
                </a:cubicBezTo>
                <a:cubicBezTo>
                  <a:pt x="425" y="431"/>
                  <a:pt x="426" y="471"/>
                  <a:pt x="463" y="496"/>
                </a:cubicBezTo>
                <a:cubicBezTo>
                  <a:pt x="468" y="510"/>
                  <a:pt x="484" y="535"/>
                  <a:pt x="499" y="540"/>
                </a:cubicBezTo>
                <a:cubicBezTo>
                  <a:pt x="554" y="557"/>
                  <a:pt x="511" y="536"/>
                  <a:pt x="535" y="548"/>
                </a:cubicBezTo>
                <a:cubicBezTo>
                  <a:pt x="528" y="585"/>
                  <a:pt x="523" y="623"/>
                  <a:pt x="515" y="660"/>
                </a:cubicBezTo>
                <a:cubicBezTo>
                  <a:pt x="510" y="681"/>
                  <a:pt x="474" y="699"/>
                  <a:pt x="459" y="712"/>
                </a:cubicBezTo>
                <a:cubicBezTo>
                  <a:pt x="419" y="746"/>
                  <a:pt x="353" y="775"/>
                  <a:pt x="303" y="792"/>
                </a:cubicBezTo>
                <a:cubicBezTo>
                  <a:pt x="273" y="788"/>
                  <a:pt x="260" y="785"/>
                  <a:pt x="239" y="764"/>
                </a:cubicBezTo>
                <a:cubicBezTo>
                  <a:pt x="242" y="756"/>
                  <a:pt x="250" y="749"/>
                  <a:pt x="251" y="740"/>
                </a:cubicBezTo>
                <a:cubicBezTo>
                  <a:pt x="253" y="712"/>
                  <a:pt x="252" y="648"/>
                  <a:pt x="227" y="632"/>
                </a:cubicBezTo>
                <a:cubicBezTo>
                  <a:pt x="217" y="617"/>
                  <a:pt x="181" y="614"/>
                  <a:pt x="163" y="608"/>
                </a:cubicBezTo>
                <a:cubicBezTo>
                  <a:pt x="138" y="570"/>
                  <a:pt x="122" y="520"/>
                  <a:pt x="111" y="476"/>
                </a:cubicBezTo>
                <a:cubicBezTo>
                  <a:pt x="102" y="439"/>
                  <a:pt x="99" y="400"/>
                  <a:pt x="83" y="368"/>
                </a:cubicBezTo>
                <a:cubicBezTo>
                  <a:pt x="75" y="345"/>
                  <a:pt x="42" y="330"/>
                  <a:pt x="31" y="308"/>
                </a:cubicBezTo>
                <a:lnTo>
                  <a:pt x="7" y="248"/>
                </a:lnTo>
                <a:cubicBezTo>
                  <a:pt x="0" y="228"/>
                  <a:pt x="2" y="244"/>
                  <a:pt x="11" y="224"/>
                </a:cubicBezTo>
                <a:cubicBezTo>
                  <a:pt x="28" y="211"/>
                  <a:pt x="89" y="185"/>
                  <a:pt x="111" y="172"/>
                </a:cubicBezTo>
                <a:cubicBezTo>
                  <a:pt x="125" y="167"/>
                  <a:pt x="137" y="163"/>
                  <a:pt x="143" y="148"/>
                </a:cubicBezTo>
                <a:cubicBezTo>
                  <a:pt x="146" y="140"/>
                  <a:pt x="151" y="124"/>
                  <a:pt x="151" y="124"/>
                </a:cubicBezTo>
                <a:cubicBezTo>
                  <a:pt x="153" y="70"/>
                  <a:pt x="127" y="17"/>
                  <a:pt x="179" y="0"/>
                </a:cubicBezTo>
                <a:cubicBezTo>
                  <a:pt x="195" y="4"/>
                  <a:pt x="199" y="3"/>
                  <a:pt x="199" y="20"/>
                </a:cubicBezTo>
                <a:close/>
              </a:path>
            </a:pathLst>
          </a:custGeom>
          <a:solidFill>
            <a:srgbClr val="00ffff">
              <a:alpha val="50000"/>
            </a:srgbClr>
          </a:solidFill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1787400" y="3168720"/>
            <a:ext cx="600120" cy="355680"/>
          </a:xfrm>
          <a:custGeom>
            <a:avLst/>
            <a:gdLst/>
            <a:ahLst/>
            <a:rect l="l" t="t" r="r" b="b"/>
            <a:pathLst>
              <a:path w="378" h="224">
                <a:moveTo>
                  <a:pt x="22" y="8"/>
                </a:moveTo>
                <a:cubicBezTo>
                  <a:pt x="60" y="12"/>
                  <a:pt x="64" y="15"/>
                  <a:pt x="106" y="8"/>
                </a:cubicBezTo>
                <a:cubicBezTo>
                  <a:pt x="114" y="7"/>
                  <a:pt x="130" y="0"/>
                  <a:pt x="130" y="0"/>
                </a:cubicBezTo>
                <a:cubicBezTo>
                  <a:pt x="165" y="9"/>
                  <a:pt x="184" y="37"/>
                  <a:pt x="214" y="52"/>
                </a:cubicBezTo>
                <a:lnTo>
                  <a:pt x="326" y="136"/>
                </a:lnTo>
                <a:lnTo>
                  <a:pt x="374" y="172"/>
                </a:lnTo>
                <a:lnTo>
                  <a:pt x="378" y="224"/>
                </a:lnTo>
                <a:lnTo>
                  <a:pt x="346" y="216"/>
                </a:lnTo>
                <a:lnTo>
                  <a:pt x="314" y="204"/>
                </a:lnTo>
                <a:cubicBezTo>
                  <a:pt x="301" y="201"/>
                  <a:pt x="287" y="199"/>
                  <a:pt x="274" y="196"/>
                </a:cubicBezTo>
                <a:cubicBezTo>
                  <a:pt x="265" y="194"/>
                  <a:pt x="246" y="188"/>
                  <a:pt x="246" y="188"/>
                </a:cubicBezTo>
                <a:lnTo>
                  <a:pt x="194" y="200"/>
                </a:lnTo>
                <a:lnTo>
                  <a:pt x="166" y="212"/>
                </a:lnTo>
                <a:lnTo>
                  <a:pt x="138" y="204"/>
                </a:lnTo>
                <a:lnTo>
                  <a:pt x="114" y="184"/>
                </a:lnTo>
                <a:lnTo>
                  <a:pt x="66" y="120"/>
                </a:lnTo>
                <a:cubicBezTo>
                  <a:pt x="61" y="108"/>
                  <a:pt x="59" y="94"/>
                  <a:pt x="50" y="84"/>
                </a:cubicBezTo>
                <a:cubicBezTo>
                  <a:pt x="44" y="78"/>
                  <a:pt x="26" y="76"/>
                  <a:pt x="26" y="76"/>
                </a:cubicBezTo>
                <a:cubicBezTo>
                  <a:pt x="21" y="60"/>
                  <a:pt x="16" y="53"/>
                  <a:pt x="2" y="44"/>
                </a:cubicBezTo>
                <a:cubicBezTo>
                  <a:pt x="7" y="13"/>
                  <a:pt x="0" y="25"/>
                  <a:pt x="22" y="8"/>
                </a:cubicBezTo>
                <a:close/>
              </a:path>
            </a:pathLst>
          </a:custGeom>
          <a:solidFill>
            <a:srgbClr val="ccccff">
              <a:alpha val="50000"/>
            </a:srgbClr>
          </a:solidFill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1382760" y="3322800"/>
            <a:ext cx="836640" cy="804600"/>
          </a:xfrm>
          <a:custGeom>
            <a:avLst/>
            <a:gdLst/>
            <a:ahLst/>
            <a:rect l="l" t="t" r="r" b="b"/>
            <a:pathLst>
              <a:path w="527" h="507">
                <a:moveTo>
                  <a:pt x="185" y="19"/>
                </a:moveTo>
                <a:lnTo>
                  <a:pt x="297" y="155"/>
                </a:lnTo>
                <a:lnTo>
                  <a:pt x="389" y="167"/>
                </a:lnTo>
                <a:lnTo>
                  <a:pt x="465" y="155"/>
                </a:lnTo>
                <a:lnTo>
                  <a:pt x="501" y="179"/>
                </a:lnTo>
                <a:cubicBezTo>
                  <a:pt x="509" y="187"/>
                  <a:pt x="520" y="193"/>
                  <a:pt x="525" y="203"/>
                </a:cubicBezTo>
                <a:cubicBezTo>
                  <a:pt x="527" y="207"/>
                  <a:pt x="523" y="211"/>
                  <a:pt x="521" y="215"/>
                </a:cubicBezTo>
                <a:cubicBezTo>
                  <a:pt x="495" y="262"/>
                  <a:pt x="513" y="216"/>
                  <a:pt x="497" y="263"/>
                </a:cubicBezTo>
                <a:cubicBezTo>
                  <a:pt x="496" y="266"/>
                  <a:pt x="492" y="263"/>
                  <a:pt x="489" y="263"/>
                </a:cubicBezTo>
                <a:lnTo>
                  <a:pt x="485" y="459"/>
                </a:lnTo>
                <a:cubicBezTo>
                  <a:pt x="481" y="495"/>
                  <a:pt x="486" y="497"/>
                  <a:pt x="457" y="507"/>
                </a:cubicBezTo>
                <a:cubicBezTo>
                  <a:pt x="456" y="507"/>
                  <a:pt x="429" y="502"/>
                  <a:pt x="425" y="499"/>
                </a:cubicBezTo>
                <a:cubicBezTo>
                  <a:pt x="414" y="490"/>
                  <a:pt x="421" y="482"/>
                  <a:pt x="405" y="479"/>
                </a:cubicBezTo>
                <a:cubicBezTo>
                  <a:pt x="389" y="476"/>
                  <a:pt x="373" y="476"/>
                  <a:pt x="357" y="475"/>
                </a:cubicBezTo>
                <a:cubicBezTo>
                  <a:pt x="344" y="466"/>
                  <a:pt x="329" y="457"/>
                  <a:pt x="317" y="447"/>
                </a:cubicBezTo>
                <a:cubicBezTo>
                  <a:pt x="306" y="438"/>
                  <a:pt x="302" y="425"/>
                  <a:pt x="289" y="419"/>
                </a:cubicBezTo>
                <a:lnTo>
                  <a:pt x="33" y="403"/>
                </a:lnTo>
                <a:lnTo>
                  <a:pt x="9" y="399"/>
                </a:lnTo>
                <a:cubicBezTo>
                  <a:pt x="6" y="372"/>
                  <a:pt x="0" y="337"/>
                  <a:pt x="13" y="311"/>
                </a:cubicBezTo>
                <a:cubicBezTo>
                  <a:pt x="23" y="291"/>
                  <a:pt x="33" y="288"/>
                  <a:pt x="33" y="267"/>
                </a:cubicBezTo>
                <a:lnTo>
                  <a:pt x="77" y="203"/>
                </a:lnTo>
                <a:lnTo>
                  <a:pt x="133" y="43"/>
                </a:lnTo>
                <a:cubicBezTo>
                  <a:pt x="151" y="12"/>
                  <a:pt x="158" y="0"/>
                  <a:pt x="185" y="19"/>
                </a:cubicBezTo>
                <a:close/>
              </a:path>
            </a:pathLst>
          </a:custGeom>
          <a:solidFill>
            <a:srgbClr val="00cc99">
              <a:alpha val="50000"/>
            </a:srgbClr>
          </a:solidFill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5" name=""/>
          <p:cNvGrpSpPr/>
          <p:nvPr/>
        </p:nvGrpSpPr>
        <p:grpSpPr>
          <a:xfrm>
            <a:off x="2013120" y="3322800"/>
            <a:ext cx="133200" cy="510840"/>
            <a:chOff x="2013120" y="3322800"/>
            <a:chExt cx="133200" cy="510840"/>
          </a:xfrm>
        </p:grpSpPr>
        <p:sp>
          <p:nvSpPr>
            <p:cNvPr id="146" name=""/>
            <p:cNvSpPr/>
            <p:nvPr/>
          </p:nvSpPr>
          <p:spPr>
            <a:xfrm>
              <a:off x="2038320" y="3346560"/>
              <a:ext cx="108000" cy="487080"/>
            </a:xfrm>
            <a:custGeom>
              <a:avLst/>
              <a:gdLst/>
              <a:ahLst/>
              <a:rect l="l" t="t" r="r" b="b"/>
              <a:pathLst>
                <a:path w="68" h="307">
                  <a:moveTo>
                    <a:pt x="9" y="307"/>
                  </a:moveTo>
                  <a:lnTo>
                    <a:pt x="0" y="262"/>
                  </a:lnTo>
                  <a:lnTo>
                    <a:pt x="0" y="217"/>
                  </a:lnTo>
                  <a:lnTo>
                    <a:pt x="24" y="172"/>
                  </a:lnTo>
                  <a:lnTo>
                    <a:pt x="44" y="132"/>
                  </a:lnTo>
                  <a:lnTo>
                    <a:pt x="68" y="64"/>
                  </a:lnTo>
                  <a:lnTo>
                    <a:pt x="47" y="16"/>
                  </a:lnTo>
                  <a:lnTo>
                    <a:pt x="68" y="0"/>
                  </a:lnTo>
                </a:path>
              </a:pathLst>
            </a:custGeom>
            <a:noFill/>
            <a:ln w="12600">
              <a:solidFill>
                <a:srgbClr val="ff99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2013120" y="3479760"/>
              <a:ext cx="115560" cy="119160"/>
            </a:xfrm>
            <a:custGeom>
              <a:avLst/>
              <a:gdLst/>
              <a:ahLst/>
              <a:rect l="l" t="t" r="r" b="b"/>
              <a:pathLst>
                <a:path w="73" h="75">
                  <a:moveTo>
                    <a:pt x="0" y="0"/>
                  </a:moveTo>
                  <a:cubicBezTo>
                    <a:pt x="10" y="29"/>
                    <a:pt x="1" y="19"/>
                    <a:pt x="20" y="32"/>
                  </a:cubicBezTo>
                  <a:cubicBezTo>
                    <a:pt x="25" y="40"/>
                    <a:pt x="73" y="75"/>
                    <a:pt x="52" y="64"/>
                  </a:cubicBezTo>
                </a:path>
              </a:pathLst>
            </a:custGeom>
            <a:noFill/>
            <a:ln w="12600">
              <a:solidFill>
                <a:srgbClr val="ff99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2108160" y="3349800"/>
              <a:ext cx="34920" cy="44280"/>
            </a:xfrm>
            <a:custGeom>
              <a:avLst/>
              <a:gdLst/>
              <a:ahLst/>
              <a:rect l="l" t="t" r="r" b="b"/>
              <a:pathLst>
                <a:path w="22" h="28">
                  <a:moveTo>
                    <a:pt x="0" y="0"/>
                  </a:moveTo>
                  <a:cubicBezTo>
                    <a:pt x="22" y="6"/>
                    <a:pt x="22" y="6"/>
                    <a:pt x="22" y="28"/>
                  </a:cubicBezTo>
                  <a:lnTo>
                    <a:pt x="16" y="2"/>
                  </a:lnTo>
                </a:path>
              </a:pathLst>
            </a:custGeom>
            <a:noFill/>
            <a:ln w="12600">
              <a:solidFill>
                <a:srgbClr val="ff9933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20" bIns="-2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2128680" y="3322800"/>
              <a:ext cx="17640" cy="23760"/>
            </a:xfrm>
            <a:prstGeom prst="line">
              <a:avLst/>
            </a:prstGeom>
            <a:ln w="12600">
              <a:solidFill>
                <a:srgbClr val="ff99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3040" bIns="-23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0" name=""/>
          <p:cNvSpPr/>
          <p:nvPr/>
        </p:nvSpPr>
        <p:spPr>
          <a:xfrm>
            <a:off x="2666880" y="2871720"/>
            <a:ext cx="214560" cy="28800"/>
          </a:xfrm>
          <a:custGeom>
            <a:avLst/>
            <a:gdLst/>
            <a:ahLst/>
            <a:rect l="l" t="t" r="r" b="b"/>
            <a:pathLst>
              <a:path w="135" h="18">
                <a:moveTo>
                  <a:pt x="0" y="18"/>
                </a:moveTo>
                <a:cubicBezTo>
                  <a:pt x="16" y="15"/>
                  <a:pt x="27" y="5"/>
                  <a:pt x="42" y="0"/>
                </a:cubicBezTo>
                <a:cubicBezTo>
                  <a:pt x="63" y="4"/>
                  <a:pt x="68" y="12"/>
                  <a:pt x="90" y="15"/>
                </a:cubicBezTo>
                <a:cubicBezTo>
                  <a:pt x="133" y="12"/>
                  <a:pt x="118" y="12"/>
                  <a:pt x="135" y="12"/>
                </a:cubicBezTo>
              </a:path>
            </a:pathLst>
          </a:custGeom>
          <a:noFill/>
          <a:ln w="12600">
            <a:solidFill>
              <a:srgbClr val="00cc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8000" bIns="-18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2271600" y="2773440"/>
            <a:ext cx="486000" cy="852480"/>
          </a:xfrm>
          <a:custGeom>
            <a:avLst/>
            <a:gdLst/>
            <a:ahLst/>
            <a:rect l="l" t="t" r="r" b="b"/>
            <a:pathLst>
              <a:path w="306" h="537">
                <a:moveTo>
                  <a:pt x="258" y="537"/>
                </a:moveTo>
                <a:lnTo>
                  <a:pt x="280" y="525"/>
                </a:lnTo>
                <a:lnTo>
                  <a:pt x="285" y="406"/>
                </a:lnTo>
                <a:lnTo>
                  <a:pt x="274" y="391"/>
                </a:lnTo>
                <a:lnTo>
                  <a:pt x="306" y="298"/>
                </a:lnTo>
                <a:lnTo>
                  <a:pt x="277" y="266"/>
                </a:lnTo>
                <a:lnTo>
                  <a:pt x="282" y="182"/>
                </a:lnTo>
                <a:lnTo>
                  <a:pt x="265" y="158"/>
                </a:lnTo>
                <a:lnTo>
                  <a:pt x="253" y="119"/>
                </a:lnTo>
                <a:cubicBezTo>
                  <a:pt x="253" y="107"/>
                  <a:pt x="253" y="95"/>
                  <a:pt x="253" y="84"/>
                </a:cubicBezTo>
                <a:cubicBezTo>
                  <a:pt x="231" y="45"/>
                  <a:pt x="199" y="59"/>
                  <a:pt x="153" y="57"/>
                </a:cubicBezTo>
                <a:cubicBezTo>
                  <a:pt x="143" y="54"/>
                  <a:pt x="132" y="36"/>
                  <a:pt x="123" y="33"/>
                </a:cubicBezTo>
                <a:cubicBezTo>
                  <a:pt x="103" y="36"/>
                  <a:pt x="97" y="57"/>
                  <a:pt x="79" y="63"/>
                </a:cubicBezTo>
                <a:cubicBezTo>
                  <a:pt x="69" y="60"/>
                  <a:pt x="50" y="48"/>
                  <a:pt x="50" y="48"/>
                </a:cubicBezTo>
                <a:cubicBezTo>
                  <a:pt x="41" y="30"/>
                  <a:pt x="32" y="28"/>
                  <a:pt x="18" y="18"/>
                </a:cubicBezTo>
                <a:cubicBezTo>
                  <a:pt x="14" y="12"/>
                  <a:pt x="8" y="0"/>
                  <a:pt x="0" y="0"/>
                </a:cubicBezTo>
              </a:path>
            </a:pathLst>
          </a:custGeom>
          <a:noFill/>
          <a:ln w="12600">
            <a:solidFill>
              <a:srgbClr val="00cc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714760" y="2833560"/>
            <a:ext cx="25200" cy="42840"/>
          </a:xfrm>
          <a:custGeom>
            <a:avLst/>
            <a:gdLst/>
            <a:ahLst/>
            <a:rect l="l" t="t" r="r" b="b"/>
            <a:pathLst>
              <a:path w="16" h="27">
                <a:moveTo>
                  <a:pt x="0" y="0"/>
                </a:moveTo>
                <a:cubicBezTo>
                  <a:pt x="7" y="2"/>
                  <a:pt x="14" y="3"/>
                  <a:pt x="15" y="12"/>
                </a:cubicBezTo>
                <a:cubicBezTo>
                  <a:pt x="16" y="17"/>
                  <a:pt x="12" y="27"/>
                  <a:pt x="12" y="27"/>
                </a:cubicBezTo>
              </a:path>
            </a:pathLst>
          </a:custGeom>
          <a:noFill/>
          <a:ln w="12600">
            <a:solidFill>
              <a:srgbClr val="00cc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2814480" y="2900520"/>
            <a:ext cx="28800" cy="66600"/>
          </a:xfrm>
          <a:custGeom>
            <a:avLst/>
            <a:gdLst/>
            <a:ahLst/>
            <a:rect l="l" t="t" r="r" b="b"/>
            <a:pathLst>
              <a:path w="18" h="42">
                <a:moveTo>
                  <a:pt x="18" y="0"/>
                </a:moveTo>
                <a:cubicBezTo>
                  <a:pt x="15" y="18"/>
                  <a:pt x="13" y="29"/>
                  <a:pt x="0" y="42"/>
                </a:cubicBezTo>
              </a:path>
            </a:pathLst>
          </a:custGeom>
          <a:noFill/>
          <a:ln w="12600">
            <a:solidFill>
              <a:srgbClr val="00cc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19800" bIns="19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724120" y="3071880"/>
            <a:ext cx="33480" cy="38160"/>
          </a:xfrm>
          <a:custGeom>
            <a:avLst/>
            <a:gdLst/>
            <a:ahLst/>
            <a:rect l="l" t="t" r="r" b="b"/>
            <a:pathLst>
              <a:path w="21" h="24">
                <a:moveTo>
                  <a:pt x="0" y="0"/>
                </a:moveTo>
                <a:cubicBezTo>
                  <a:pt x="6" y="19"/>
                  <a:pt x="10" y="13"/>
                  <a:pt x="21" y="24"/>
                </a:cubicBezTo>
              </a:path>
            </a:pathLst>
          </a:custGeom>
          <a:noFill/>
          <a:ln w="12600">
            <a:solidFill>
              <a:srgbClr val="00cc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1522440" y="911160"/>
            <a:ext cx="249120" cy="370080"/>
          </a:xfrm>
          <a:custGeom>
            <a:avLst/>
            <a:gdLst/>
            <a:ahLst/>
            <a:rect l="l" t="t" r="r" b="b"/>
            <a:pathLst>
              <a:path w="157" h="233">
                <a:moveTo>
                  <a:pt x="37" y="20"/>
                </a:moveTo>
                <a:lnTo>
                  <a:pt x="10" y="74"/>
                </a:lnTo>
                <a:cubicBezTo>
                  <a:pt x="7" y="90"/>
                  <a:pt x="2" y="106"/>
                  <a:pt x="1" y="122"/>
                </a:cubicBezTo>
                <a:cubicBezTo>
                  <a:pt x="0" y="138"/>
                  <a:pt x="5" y="138"/>
                  <a:pt x="10" y="149"/>
                </a:cubicBezTo>
                <a:cubicBezTo>
                  <a:pt x="16" y="161"/>
                  <a:pt x="14" y="192"/>
                  <a:pt x="25" y="206"/>
                </a:cubicBezTo>
                <a:cubicBezTo>
                  <a:pt x="36" y="220"/>
                  <a:pt x="61" y="231"/>
                  <a:pt x="76" y="233"/>
                </a:cubicBezTo>
                <a:cubicBezTo>
                  <a:pt x="89" y="232"/>
                  <a:pt x="100" y="224"/>
                  <a:pt x="112" y="218"/>
                </a:cubicBezTo>
                <a:cubicBezTo>
                  <a:pt x="118" y="215"/>
                  <a:pt x="122" y="212"/>
                  <a:pt x="124" y="206"/>
                </a:cubicBezTo>
                <a:cubicBezTo>
                  <a:pt x="129" y="190"/>
                  <a:pt x="125" y="200"/>
                  <a:pt x="139" y="179"/>
                </a:cubicBezTo>
                <a:cubicBezTo>
                  <a:pt x="144" y="171"/>
                  <a:pt x="145" y="161"/>
                  <a:pt x="148" y="152"/>
                </a:cubicBezTo>
                <a:cubicBezTo>
                  <a:pt x="149" y="149"/>
                  <a:pt x="151" y="143"/>
                  <a:pt x="151" y="143"/>
                </a:cubicBezTo>
                <a:cubicBezTo>
                  <a:pt x="148" y="71"/>
                  <a:pt x="157" y="74"/>
                  <a:pt x="127" y="29"/>
                </a:cubicBezTo>
                <a:cubicBezTo>
                  <a:pt x="124" y="24"/>
                  <a:pt x="115" y="10"/>
                  <a:pt x="109" y="8"/>
                </a:cubicBezTo>
                <a:cubicBezTo>
                  <a:pt x="99" y="6"/>
                  <a:pt x="81" y="0"/>
                  <a:pt x="70" y="2"/>
                </a:cubicBezTo>
                <a:cubicBezTo>
                  <a:pt x="59" y="4"/>
                  <a:pt x="45" y="17"/>
                  <a:pt x="40" y="20"/>
                </a:cubicBezTo>
                <a:lnTo>
                  <a:pt x="37" y="20"/>
                </a:lnTo>
                <a:close/>
              </a:path>
            </a:pathLst>
          </a:custGeom>
          <a:noFill/>
          <a:ln cap="rnd" w="12600">
            <a:solidFill>
              <a:srgbClr val="000000"/>
            </a:solidFill>
            <a:custDash>
              <a:ds d="100000" sp="1000"/>
            </a:custDash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1625760" y="1031760"/>
            <a:ext cx="34920" cy="1800"/>
          </a:xfrm>
          <a:custGeom>
            <a:avLst/>
            <a:gdLst/>
            <a:ahLst/>
            <a:rect l="l" t="t" r="r" b="b"/>
            <a:pathLst>
              <a:path w="22" h="1">
                <a:moveTo>
                  <a:pt x="0" y="0"/>
                </a:moveTo>
                <a:cubicBezTo>
                  <a:pt x="7" y="0"/>
                  <a:pt x="15" y="0"/>
                  <a:pt x="22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00cc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1600200" y="1079640"/>
            <a:ext cx="34920" cy="1440"/>
          </a:xfrm>
          <a:custGeom>
            <a:avLst/>
            <a:gdLst/>
            <a:ahLst/>
            <a:rect l="l" t="t" r="r" b="b"/>
            <a:pathLst>
              <a:path w="22" h="1">
                <a:moveTo>
                  <a:pt x="0" y="0"/>
                </a:moveTo>
                <a:cubicBezTo>
                  <a:pt x="7" y="0"/>
                  <a:pt x="15" y="0"/>
                  <a:pt x="22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00cc99"/>
          </a:solidFill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584360" y="987480"/>
            <a:ext cx="69840" cy="266760"/>
          </a:xfrm>
          <a:custGeom>
            <a:avLst/>
            <a:gdLst/>
            <a:ahLst/>
            <a:rect l="l" t="t" r="r" b="b"/>
            <a:pathLst>
              <a:path w="44" h="168">
                <a:moveTo>
                  <a:pt x="6" y="0"/>
                </a:moveTo>
                <a:cubicBezTo>
                  <a:pt x="4" y="6"/>
                  <a:pt x="0" y="18"/>
                  <a:pt x="0" y="18"/>
                </a:cubicBezTo>
                <a:cubicBezTo>
                  <a:pt x="3" y="20"/>
                  <a:pt x="10" y="24"/>
                  <a:pt x="10" y="28"/>
                </a:cubicBezTo>
                <a:cubicBezTo>
                  <a:pt x="10" y="32"/>
                  <a:pt x="6" y="40"/>
                  <a:pt x="6" y="40"/>
                </a:cubicBezTo>
                <a:cubicBezTo>
                  <a:pt x="15" y="53"/>
                  <a:pt x="16" y="48"/>
                  <a:pt x="12" y="56"/>
                </a:cubicBezTo>
                <a:cubicBezTo>
                  <a:pt x="11" y="70"/>
                  <a:pt x="9" y="84"/>
                  <a:pt x="10" y="98"/>
                </a:cubicBezTo>
                <a:cubicBezTo>
                  <a:pt x="10" y="100"/>
                  <a:pt x="14" y="94"/>
                  <a:pt x="16" y="94"/>
                </a:cubicBezTo>
                <a:cubicBezTo>
                  <a:pt x="18" y="94"/>
                  <a:pt x="20" y="95"/>
                  <a:pt x="22" y="96"/>
                </a:cubicBezTo>
                <a:cubicBezTo>
                  <a:pt x="25" y="106"/>
                  <a:pt x="23" y="117"/>
                  <a:pt x="28" y="126"/>
                </a:cubicBezTo>
                <a:cubicBezTo>
                  <a:pt x="31" y="132"/>
                  <a:pt x="36" y="144"/>
                  <a:pt x="36" y="144"/>
                </a:cubicBezTo>
                <a:cubicBezTo>
                  <a:pt x="37" y="151"/>
                  <a:pt x="36" y="162"/>
                  <a:pt x="42" y="168"/>
                </a:cubicBezTo>
                <a:lnTo>
                  <a:pt x="44" y="168"/>
                </a:ln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558800" y="1143000"/>
            <a:ext cx="34920" cy="22320"/>
          </a:xfrm>
          <a:custGeom>
            <a:avLst/>
            <a:gdLst/>
            <a:ahLst/>
            <a:rect l="l" t="t" r="r" b="b"/>
            <a:pathLst>
              <a:path w="22" h="14">
                <a:moveTo>
                  <a:pt x="22" y="0"/>
                </a:moveTo>
                <a:cubicBezTo>
                  <a:pt x="13" y="6"/>
                  <a:pt x="4" y="11"/>
                  <a:pt x="0" y="14"/>
                </a:cubicBez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24480" bIns="-244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558800" y="1111320"/>
            <a:ext cx="34920" cy="15840"/>
          </a:xfrm>
          <a:custGeom>
            <a:avLst/>
            <a:gdLst/>
            <a:ahLst/>
            <a:rect l="l" t="t" r="r" b="b"/>
            <a:pathLst>
              <a:path w="22" h="10">
                <a:moveTo>
                  <a:pt x="22" y="0"/>
                </a:moveTo>
                <a:cubicBezTo>
                  <a:pt x="12" y="10"/>
                  <a:pt x="4" y="2"/>
                  <a:pt x="0" y="2"/>
                </a:cubicBez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603440" y="1035000"/>
            <a:ext cx="47520" cy="31680"/>
          </a:xfrm>
          <a:custGeom>
            <a:avLst/>
            <a:gdLst/>
            <a:ahLst/>
            <a:rect l="l" t="t" r="r" b="b"/>
            <a:pathLst>
              <a:path w="30" h="20">
                <a:moveTo>
                  <a:pt x="30" y="0"/>
                </a:moveTo>
                <a:cubicBezTo>
                  <a:pt x="27" y="9"/>
                  <a:pt x="9" y="20"/>
                  <a:pt x="0" y="20"/>
                </a:cubicBezTo>
              </a:path>
            </a:pathLst>
          </a:custGeom>
          <a:noFill/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5120" bIns="-15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568520" y="1066680"/>
            <a:ext cx="31680" cy="15840"/>
          </a:xfrm>
          <a:custGeom>
            <a:avLst/>
            <a:gdLst/>
            <a:ahLst/>
            <a:rect l="l" t="t" r="r" b="b"/>
            <a:pathLst>
              <a:path w="20" h="10">
                <a:moveTo>
                  <a:pt x="20" y="0"/>
                </a:moveTo>
                <a:cubicBezTo>
                  <a:pt x="20" y="0"/>
                  <a:pt x="6" y="2"/>
                  <a:pt x="4" y="4"/>
                </a:cubicBezTo>
                <a:cubicBezTo>
                  <a:pt x="2" y="6"/>
                  <a:pt x="0" y="10"/>
                  <a:pt x="0" y="10"/>
                </a:cubicBezTo>
                <a:lnTo>
                  <a:pt x="20" y="0"/>
                </a:lnTo>
                <a:close/>
              </a:path>
            </a:pathLst>
          </a:custGeom>
          <a:solidFill>
            <a:srgbClr val="00cc99"/>
          </a:solidFill>
          <a:ln w="648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30960" bIns="-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1201680" y="482760"/>
            <a:ext cx="382680" cy="212400"/>
          </a:xfrm>
          <a:prstGeom prst="ellipse">
            <a:avLst/>
          </a:prstGeom>
          <a:noFill/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298520" y="539640"/>
            <a:ext cx="254160" cy="54000"/>
          </a:xfrm>
          <a:custGeom>
            <a:avLst/>
            <a:gdLst/>
            <a:ahLst/>
            <a:rect l="l" t="t" r="r" b="b"/>
            <a:pathLst>
              <a:path w="160" h="34">
                <a:moveTo>
                  <a:pt x="0" y="34"/>
                </a:moveTo>
                <a:lnTo>
                  <a:pt x="108" y="34"/>
                </a:lnTo>
                <a:lnTo>
                  <a:pt x="122" y="4"/>
                </a:lnTo>
                <a:lnTo>
                  <a:pt x="160" y="0"/>
                </a:lnTo>
              </a:path>
            </a:pathLst>
          </a:custGeom>
          <a:noFill/>
          <a:ln w="1260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457280" y="439560"/>
            <a:ext cx="7574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Edmonton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857880" y="998640"/>
            <a:ext cx="532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Alberta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143880" y="852480"/>
            <a:ext cx="884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Saskatchewan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4379760" y="1192320"/>
            <a:ext cx="6289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Manitoba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682960" y="1192320"/>
            <a:ext cx="543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Ontario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28760" y="5219640"/>
            <a:ext cx="1033200" cy="366840"/>
          </a:xfrm>
          <a:custGeom>
            <a:avLst/>
            <a:gdLst/>
            <a:ahLst/>
            <a:rect l="l" t="t" r="r" b="b"/>
            <a:pathLst>
              <a:path w="651" h="231">
                <a:moveTo>
                  <a:pt x="0" y="228"/>
                </a:moveTo>
                <a:cubicBezTo>
                  <a:pt x="8" y="228"/>
                  <a:pt x="16" y="228"/>
                  <a:pt x="24" y="228"/>
                </a:cubicBezTo>
                <a:lnTo>
                  <a:pt x="72" y="231"/>
                </a:lnTo>
                <a:lnTo>
                  <a:pt x="141" y="222"/>
                </a:lnTo>
                <a:lnTo>
                  <a:pt x="207" y="204"/>
                </a:lnTo>
                <a:lnTo>
                  <a:pt x="228" y="201"/>
                </a:lnTo>
                <a:lnTo>
                  <a:pt x="246" y="213"/>
                </a:lnTo>
                <a:lnTo>
                  <a:pt x="288" y="207"/>
                </a:lnTo>
                <a:lnTo>
                  <a:pt x="378" y="147"/>
                </a:lnTo>
                <a:lnTo>
                  <a:pt x="435" y="117"/>
                </a:lnTo>
                <a:lnTo>
                  <a:pt x="507" y="54"/>
                </a:lnTo>
                <a:lnTo>
                  <a:pt x="564" y="36"/>
                </a:lnTo>
                <a:lnTo>
                  <a:pt x="651" y="0"/>
                </a:lnTo>
              </a:path>
            </a:pathLst>
          </a:custGeom>
          <a:noFill/>
          <a:ln w="12600">
            <a:solidFill>
              <a:srgbClr val="00cc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814320" y="5516640"/>
            <a:ext cx="74520" cy="74520"/>
          </a:xfrm>
          <a:prstGeom prst="diamond">
            <a:avLst/>
          </a:prstGeom>
          <a:solidFill>
            <a:srgbClr val="ff3131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9360" bIns="-9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992160" y="5421240"/>
            <a:ext cx="74520" cy="74520"/>
          </a:xfrm>
          <a:prstGeom prst="diamond">
            <a:avLst/>
          </a:prstGeom>
          <a:solidFill>
            <a:srgbClr val="ff3131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9360" bIns="-9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185840" y="5280120"/>
            <a:ext cx="74520" cy="74520"/>
          </a:xfrm>
          <a:prstGeom prst="diamond">
            <a:avLst/>
          </a:prstGeom>
          <a:solidFill>
            <a:srgbClr val="ff3131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9360" bIns="-9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424160" y="5181480"/>
            <a:ext cx="74520" cy="74880"/>
          </a:xfrm>
          <a:prstGeom prst="diamond">
            <a:avLst/>
          </a:prstGeom>
          <a:solidFill>
            <a:srgbClr val="ff3131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9360" bIns="-9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998280" y="4322880"/>
            <a:ext cx="407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Utah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-73080" y="5154480"/>
            <a:ext cx="622440" cy="52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Mohave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Generating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53880" y="5495760"/>
            <a:ext cx="74880" cy="90720"/>
          </a:xfrm>
          <a:prstGeom prst="triangle">
            <a:avLst>
              <a:gd name="adj" fmla="val 50000"/>
            </a:avLst>
          </a:prstGeom>
          <a:solidFill>
            <a:srgbClr val="ffff66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6560" bIns="-16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12920" y="5586480"/>
            <a:ext cx="9126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Seligman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Pump Station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No. 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834120" y="5459400"/>
            <a:ext cx="111672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Williams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Pump Station No. 3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1201680" y="5219640"/>
            <a:ext cx="105084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Gray Mountain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Pump Station No. 2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67480" y="4994280"/>
            <a:ext cx="11397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Kayenta Coal Prep.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Pump Station No</a:t>
            </a: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. 1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211400" y="5181480"/>
            <a:ext cx="212760" cy="381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8640" bIns="-8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925920" y="6351480"/>
            <a:ext cx="555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Arizona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322360" y="4608360"/>
            <a:ext cx="55908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Colorado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644640" y="3882960"/>
            <a:ext cx="640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Nebraska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289840" y="3900600"/>
            <a:ext cx="407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Iowa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542640" y="4371840"/>
            <a:ext cx="504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Illinois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674840" y="3971880"/>
            <a:ext cx="5382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Indiana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8000640" y="5332320"/>
            <a:ext cx="640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Kentucky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910640" y="5902200"/>
            <a:ext cx="968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Tennessee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853880" y="2136600"/>
            <a:ext cx="685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Minnesota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3224880" y="3124080"/>
            <a:ext cx="838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South Dakota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566720" y="2792520"/>
            <a:ext cx="640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Wyoming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3945240" y="1963800"/>
            <a:ext cx="821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North Dakota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975240" y="1657440"/>
            <a:ext cx="6004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Montana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917640" y="3598920"/>
            <a:ext cx="10731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Greater Green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River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1182600" y="3006720"/>
            <a:ext cx="10540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Wind River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1872360" y="2197080"/>
            <a:ext cx="9892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Powder River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1970280" y="3524400"/>
            <a:ext cx="771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Lost Creek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620440" y="2919240"/>
            <a:ext cx="6631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Big Horn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2602080" y="3292560"/>
            <a:ext cx="7585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Fort Union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2932560" y="1276200"/>
            <a:ext cx="108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Williston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543640" y="3581280"/>
            <a:ext cx="352440" cy="542880"/>
          </a:xfrm>
          <a:custGeom>
            <a:avLst/>
            <a:gdLst/>
            <a:ahLst/>
            <a:rect l="l" t="t" r="r" b="b"/>
            <a:pathLst>
              <a:path w="222" h="342">
                <a:moveTo>
                  <a:pt x="0" y="0"/>
                </a:moveTo>
                <a:lnTo>
                  <a:pt x="102" y="138"/>
                </a:lnTo>
                <a:lnTo>
                  <a:pt x="138" y="168"/>
                </a:lnTo>
                <a:lnTo>
                  <a:pt x="198" y="282"/>
                </a:lnTo>
                <a:lnTo>
                  <a:pt x="222" y="342"/>
                </a:lnTo>
              </a:path>
            </a:pathLst>
          </a:custGeom>
          <a:noFill/>
          <a:ln w="28440">
            <a:solidFill>
              <a:srgbClr val="66ff33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162920" y="4114800"/>
            <a:ext cx="609480" cy="1743120"/>
          </a:xfrm>
          <a:custGeom>
            <a:avLst/>
            <a:gdLst/>
            <a:ahLst/>
            <a:rect l="l" t="t" r="r" b="b"/>
            <a:pathLst>
              <a:path w="384" h="1098">
                <a:moveTo>
                  <a:pt x="0" y="0"/>
                </a:moveTo>
                <a:lnTo>
                  <a:pt x="96" y="264"/>
                </a:lnTo>
                <a:lnTo>
                  <a:pt x="114" y="330"/>
                </a:lnTo>
                <a:lnTo>
                  <a:pt x="138" y="414"/>
                </a:lnTo>
                <a:lnTo>
                  <a:pt x="174" y="552"/>
                </a:lnTo>
                <a:lnTo>
                  <a:pt x="216" y="720"/>
                </a:lnTo>
                <a:lnTo>
                  <a:pt x="252" y="852"/>
                </a:lnTo>
                <a:lnTo>
                  <a:pt x="282" y="906"/>
                </a:lnTo>
                <a:lnTo>
                  <a:pt x="384" y="1098"/>
                </a:lnTo>
              </a:path>
            </a:pathLst>
          </a:custGeom>
          <a:noFill/>
          <a:ln w="28440">
            <a:solidFill>
              <a:srgbClr val="00cc99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flipV="1">
            <a:off x="7562880" y="5781240"/>
            <a:ext cx="428760" cy="133560"/>
          </a:xfrm>
          <a:prstGeom prst="line">
            <a:avLst/>
          </a:prstGeom>
          <a:ln w="19080">
            <a:solidFill>
              <a:srgbClr val="ff99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2828880" y="2176560"/>
            <a:ext cx="11127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Bear Paw Energy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07" name=""/>
          <p:cNvGrpSpPr/>
          <p:nvPr/>
        </p:nvGrpSpPr>
        <p:grpSpPr>
          <a:xfrm>
            <a:off x="3114720" y="1517760"/>
            <a:ext cx="657360" cy="1015920"/>
            <a:chOff x="3114720" y="1517760"/>
            <a:chExt cx="657360" cy="1015920"/>
          </a:xfrm>
        </p:grpSpPr>
        <p:sp>
          <p:nvSpPr>
            <p:cNvPr id="208" name=""/>
            <p:cNvSpPr/>
            <p:nvPr/>
          </p:nvSpPr>
          <p:spPr>
            <a:xfrm>
              <a:off x="3200400" y="1542960"/>
              <a:ext cx="406440" cy="755640"/>
            </a:xfrm>
            <a:custGeom>
              <a:avLst/>
              <a:gdLst/>
              <a:ahLst/>
              <a:rect l="l" t="t" r="r" b="b"/>
              <a:pathLst>
                <a:path w="256" h="476">
                  <a:moveTo>
                    <a:pt x="40" y="0"/>
                  </a:moveTo>
                  <a:cubicBezTo>
                    <a:pt x="31" y="26"/>
                    <a:pt x="17" y="46"/>
                    <a:pt x="8" y="72"/>
                  </a:cubicBezTo>
                  <a:cubicBezTo>
                    <a:pt x="5" y="80"/>
                    <a:pt x="0" y="96"/>
                    <a:pt x="0" y="96"/>
                  </a:cubicBezTo>
                  <a:cubicBezTo>
                    <a:pt x="2" y="121"/>
                    <a:pt x="3" y="201"/>
                    <a:pt x="12" y="228"/>
                  </a:cubicBezTo>
                  <a:cubicBezTo>
                    <a:pt x="21" y="255"/>
                    <a:pt x="45" y="247"/>
                    <a:pt x="52" y="260"/>
                  </a:cubicBezTo>
                  <a:cubicBezTo>
                    <a:pt x="62" y="293"/>
                    <a:pt x="49" y="293"/>
                    <a:pt x="52" y="304"/>
                  </a:cubicBezTo>
                  <a:cubicBezTo>
                    <a:pt x="55" y="315"/>
                    <a:pt x="63" y="317"/>
                    <a:pt x="72" y="328"/>
                  </a:cubicBezTo>
                  <a:cubicBezTo>
                    <a:pt x="75" y="359"/>
                    <a:pt x="69" y="372"/>
                    <a:pt x="104" y="372"/>
                  </a:cubicBezTo>
                  <a:lnTo>
                    <a:pt x="152" y="396"/>
                  </a:lnTo>
                  <a:lnTo>
                    <a:pt x="208" y="400"/>
                  </a:lnTo>
                  <a:lnTo>
                    <a:pt x="256" y="476"/>
                  </a:lnTo>
                </a:path>
              </a:pathLst>
            </a:custGeom>
            <a:noFill/>
            <a:ln w="1260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3489480" y="1911240"/>
              <a:ext cx="282600" cy="266760"/>
            </a:xfrm>
            <a:custGeom>
              <a:avLst/>
              <a:gdLst/>
              <a:ahLst/>
              <a:rect l="l" t="t" r="r" b="b"/>
              <a:pathLst>
                <a:path w="178" h="168">
                  <a:moveTo>
                    <a:pt x="178" y="0"/>
                  </a:moveTo>
                  <a:lnTo>
                    <a:pt x="42" y="8"/>
                  </a:lnTo>
                  <a:cubicBezTo>
                    <a:pt x="19" y="19"/>
                    <a:pt x="14" y="40"/>
                    <a:pt x="6" y="64"/>
                  </a:cubicBezTo>
                  <a:cubicBezTo>
                    <a:pt x="3" y="72"/>
                    <a:pt x="10" y="96"/>
                    <a:pt x="10" y="96"/>
                  </a:cubicBezTo>
                  <a:cubicBezTo>
                    <a:pt x="17" y="117"/>
                    <a:pt x="0" y="96"/>
                    <a:pt x="18" y="124"/>
                  </a:cubicBezTo>
                  <a:cubicBezTo>
                    <a:pt x="23" y="131"/>
                    <a:pt x="26" y="148"/>
                    <a:pt x="26" y="148"/>
                  </a:cubicBezTo>
                  <a:cubicBezTo>
                    <a:pt x="22" y="165"/>
                    <a:pt x="22" y="159"/>
                    <a:pt x="22" y="168"/>
                  </a:cubicBezTo>
                </a:path>
              </a:pathLst>
            </a:custGeom>
            <a:noFill/>
            <a:ln w="1260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3645000" y="1517760"/>
              <a:ext cx="120600" cy="152280"/>
            </a:xfrm>
            <a:custGeom>
              <a:avLst/>
              <a:gdLst/>
              <a:ahLst/>
              <a:rect l="l" t="t" r="r" b="b"/>
              <a:pathLst>
                <a:path w="76" h="96">
                  <a:moveTo>
                    <a:pt x="48" y="0"/>
                  </a:moveTo>
                  <a:cubicBezTo>
                    <a:pt x="62" y="41"/>
                    <a:pt x="26" y="39"/>
                    <a:pt x="0" y="56"/>
                  </a:cubicBezTo>
                  <a:cubicBezTo>
                    <a:pt x="8" y="44"/>
                    <a:pt x="11" y="34"/>
                    <a:pt x="32" y="40"/>
                  </a:cubicBezTo>
                  <a:cubicBezTo>
                    <a:pt x="36" y="41"/>
                    <a:pt x="34" y="48"/>
                    <a:pt x="36" y="52"/>
                  </a:cubicBezTo>
                  <a:cubicBezTo>
                    <a:pt x="45" y="65"/>
                    <a:pt x="47" y="64"/>
                    <a:pt x="60" y="68"/>
                  </a:cubicBezTo>
                  <a:cubicBezTo>
                    <a:pt x="69" y="95"/>
                    <a:pt x="76" y="88"/>
                    <a:pt x="60" y="96"/>
                  </a:cubicBezTo>
                </a:path>
              </a:pathLst>
            </a:custGeom>
            <a:noFill/>
            <a:ln w="1260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3114720" y="2254320"/>
              <a:ext cx="98280" cy="216000"/>
            </a:xfrm>
            <a:custGeom>
              <a:avLst/>
              <a:gdLst/>
              <a:ahLst/>
              <a:rect l="l" t="t" r="r" b="b"/>
              <a:pathLst>
                <a:path w="62" h="136">
                  <a:moveTo>
                    <a:pt x="6" y="0"/>
                  </a:moveTo>
                  <a:cubicBezTo>
                    <a:pt x="0" y="23"/>
                    <a:pt x="1" y="39"/>
                    <a:pt x="18" y="56"/>
                  </a:cubicBezTo>
                  <a:cubicBezTo>
                    <a:pt x="24" y="74"/>
                    <a:pt x="30" y="115"/>
                    <a:pt x="46" y="128"/>
                  </a:cubicBezTo>
                  <a:cubicBezTo>
                    <a:pt x="49" y="131"/>
                    <a:pt x="54" y="130"/>
                    <a:pt x="58" y="132"/>
                  </a:cubicBezTo>
                  <a:cubicBezTo>
                    <a:pt x="60" y="133"/>
                    <a:pt x="61" y="135"/>
                    <a:pt x="62" y="136"/>
                  </a:cubicBezTo>
                </a:path>
              </a:pathLst>
            </a:custGeom>
            <a:noFill/>
            <a:ln w="1260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3236760" y="2374920"/>
              <a:ext cx="65160" cy="158760"/>
            </a:xfrm>
            <a:custGeom>
              <a:avLst/>
              <a:gdLst/>
              <a:ahLst/>
              <a:rect l="l" t="t" r="r" b="b"/>
              <a:pathLst>
                <a:path w="41" h="100">
                  <a:moveTo>
                    <a:pt x="17" y="0"/>
                  </a:moveTo>
                  <a:cubicBezTo>
                    <a:pt x="16" y="17"/>
                    <a:pt x="0" y="100"/>
                    <a:pt x="41" y="100"/>
                  </a:cubicBezTo>
                </a:path>
              </a:pathLst>
            </a:custGeom>
            <a:noFill/>
            <a:ln w="1260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3282840" y="1905120"/>
              <a:ext cx="254160" cy="75960"/>
            </a:xfrm>
            <a:custGeom>
              <a:avLst/>
              <a:gdLst/>
              <a:ahLst/>
              <a:rect l="l" t="t" r="r" b="b"/>
              <a:pathLst>
                <a:path w="160" h="48">
                  <a:moveTo>
                    <a:pt x="0" y="48"/>
                  </a:moveTo>
                  <a:cubicBezTo>
                    <a:pt x="11" y="41"/>
                    <a:pt x="36" y="32"/>
                    <a:pt x="36" y="32"/>
                  </a:cubicBezTo>
                  <a:cubicBezTo>
                    <a:pt x="45" y="18"/>
                    <a:pt x="56" y="12"/>
                    <a:pt x="68" y="0"/>
                  </a:cubicBezTo>
                  <a:cubicBezTo>
                    <a:pt x="95" y="18"/>
                    <a:pt x="135" y="7"/>
                    <a:pt x="160" y="32"/>
                  </a:cubicBezTo>
                  <a:lnTo>
                    <a:pt x="140" y="48"/>
                  </a:lnTo>
                </a:path>
              </a:pathLst>
            </a:custGeom>
            <a:noFill/>
            <a:ln w="12600">
              <a:solidFill>
                <a:srgbClr val="ff00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4" name=""/>
          <p:cNvSpPr/>
          <p:nvPr/>
        </p:nvSpPr>
        <p:spPr>
          <a:xfrm>
            <a:off x="2685960" y="3070080"/>
            <a:ext cx="61920" cy="563760"/>
          </a:xfrm>
          <a:custGeom>
            <a:avLst/>
            <a:gdLst/>
            <a:ahLst/>
            <a:rect l="l" t="t" r="r" b="b"/>
            <a:pathLst>
              <a:path w="39" h="355">
                <a:moveTo>
                  <a:pt x="24" y="10"/>
                </a:moveTo>
                <a:cubicBezTo>
                  <a:pt x="17" y="47"/>
                  <a:pt x="25" y="0"/>
                  <a:pt x="18" y="73"/>
                </a:cubicBezTo>
                <a:cubicBezTo>
                  <a:pt x="18" y="77"/>
                  <a:pt x="15" y="85"/>
                  <a:pt x="15" y="85"/>
                </a:cubicBezTo>
                <a:lnTo>
                  <a:pt x="39" y="118"/>
                </a:lnTo>
                <a:lnTo>
                  <a:pt x="12" y="202"/>
                </a:lnTo>
                <a:lnTo>
                  <a:pt x="24" y="256"/>
                </a:lnTo>
                <a:lnTo>
                  <a:pt x="18" y="340"/>
                </a:lnTo>
                <a:lnTo>
                  <a:pt x="0" y="355"/>
                </a:lnTo>
              </a:path>
            </a:pathLst>
          </a:custGeom>
          <a:noFill/>
          <a:ln w="12600">
            <a:solidFill>
              <a:srgbClr val="00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3095640" y="1762200"/>
            <a:ext cx="262080" cy="119160"/>
          </a:xfrm>
          <a:custGeom>
            <a:avLst/>
            <a:gdLst/>
            <a:ahLst/>
            <a:rect l="l" t="t" r="r" b="b"/>
            <a:pathLst>
              <a:path w="165" h="75">
                <a:moveTo>
                  <a:pt x="0" y="0"/>
                </a:moveTo>
                <a:cubicBezTo>
                  <a:pt x="6" y="10"/>
                  <a:pt x="14" y="35"/>
                  <a:pt x="27" y="36"/>
                </a:cubicBezTo>
                <a:cubicBezTo>
                  <a:pt x="91" y="40"/>
                  <a:pt x="61" y="38"/>
                  <a:pt x="117" y="42"/>
                </a:cubicBezTo>
                <a:cubicBezTo>
                  <a:pt x="132" y="45"/>
                  <a:pt x="146" y="45"/>
                  <a:pt x="159" y="54"/>
                </a:cubicBezTo>
                <a:cubicBezTo>
                  <a:pt x="161" y="61"/>
                  <a:pt x="165" y="75"/>
                  <a:pt x="165" y="75"/>
                </a:cubicBezTo>
              </a:path>
            </a:pathLst>
          </a:custGeom>
          <a:noFill/>
          <a:ln w="12600">
            <a:solidFill>
              <a:srgbClr val="ff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2286000" y="1447920"/>
            <a:ext cx="5181480" cy="2749320"/>
          </a:xfrm>
          <a:custGeom>
            <a:avLst/>
            <a:gdLst/>
            <a:ahLst/>
            <a:rect l="l" t="t" r="r" b="b"/>
            <a:pathLst>
              <a:path w="3264" h="1732">
                <a:moveTo>
                  <a:pt x="0" y="0"/>
                </a:moveTo>
                <a:lnTo>
                  <a:pt x="48" y="44"/>
                </a:lnTo>
                <a:lnTo>
                  <a:pt x="186" y="90"/>
                </a:lnTo>
                <a:lnTo>
                  <a:pt x="366" y="156"/>
                </a:lnTo>
                <a:lnTo>
                  <a:pt x="570" y="204"/>
                </a:lnTo>
                <a:lnTo>
                  <a:pt x="690" y="282"/>
                </a:lnTo>
                <a:lnTo>
                  <a:pt x="774" y="336"/>
                </a:lnTo>
                <a:lnTo>
                  <a:pt x="834" y="384"/>
                </a:lnTo>
                <a:lnTo>
                  <a:pt x="846" y="426"/>
                </a:lnTo>
                <a:lnTo>
                  <a:pt x="864" y="462"/>
                </a:lnTo>
                <a:lnTo>
                  <a:pt x="954" y="504"/>
                </a:lnTo>
                <a:lnTo>
                  <a:pt x="990" y="528"/>
                </a:lnTo>
                <a:lnTo>
                  <a:pt x="1050" y="534"/>
                </a:lnTo>
                <a:lnTo>
                  <a:pt x="1092" y="582"/>
                </a:lnTo>
                <a:lnTo>
                  <a:pt x="1254" y="738"/>
                </a:lnTo>
                <a:lnTo>
                  <a:pt x="1440" y="948"/>
                </a:lnTo>
                <a:lnTo>
                  <a:pt x="1656" y="1056"/>
                </a:lnTo>
                <a:lnTo>
                  <a:pt x="1866" y="1164"/>
                </a:lnTo>
                <a:lnTo>
                  <a:pt x="1932" y="1218"/>
                </a:lnTo>
                <a:lnTo>
                  <a:pt x="1972" y="1272"/>
                </a:lnTo>
                <a:lnTo>
                  <a:pt x="2070" y="1338"/>
                </a:lnTo>
                <a:lnTo>
                  <a:pt x="2160" y="1452"/>
                </a:lnTo>
                <a:lnTo>
                  <a:pt x="2226" y="1518"/>
                </a:lnTo>
                <a:lnTo>
                  <a:pt x="2298" y="1680"/>
                </a:lnTo>
                <a:lnTo>
                  <a:pt x="2376" y="1680"/>
                </a:lnTo>
                <a:lnTo>
                  <a:pt x="2406" y="1644"/>
                </a:lnTo>
                <a:lnTo>
                  <a:pt x="2526" y="1632"/>
                </a:lnTo>
                <a:lnTo>
                  <a:pt x="2610" y="1632"/>
                </a:lnTo>
                <a:lnTo>
                  <a:pt x="2694" y="1650"/>
                </a:lnTo>
                <a:lnTo>
                  <a:pt x="2832" y="1668"/>
                </a:lnTo>
                <a:lnTo>
                  <a:pt x="2964" y="1662"/>
                </a:lnTo>
                <a:lnTo>
                  <a:pt x="3072" y="1692"/>
                </a:lnTo>
                <a:lnTo>
                  <a:pt x="3264" y="1732"/>
                </a:lnTo>
              </a:path>
            </a:pathLst>
          </a:custGeom>
          <a:noFill/>
          <a:ln w="19080">
            <a:solidFill>
              <a:srgbClr val="ff3131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684360" y="236520"/>
            <a:ext cx="173664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Gregg Lake/Obed Pipeline System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967680" y="727200"/>
            <a:ext cx="137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Gladys Processing Plant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1660680" y="968400"/>
            <a:ext cx="13651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Mazeppa Processing Plant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1650960" y="1082520"/>
            <a:ext cx="120600" cy="828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0" bIns="36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1635120" y="911160"/>
            <a:ext cx="3240" cy="921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2814480" y="5459400"/>
            <a:ext cx="35895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 Asset Summary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063040" y="3033720"/>
            <a:ext cx="518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NBPL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472880" y="4861080"/>
            <a:ext cx="482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MGT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374760" y="5210280"/>
            <a:ext cx="18396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345960" y="6062760"/>
            <a:ext cx="1192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Black Mesa Pipeline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C027D88-83DD-4CAC-917C-44C91E74FAAF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266840" y="349200"/>
            <a:ext cx="6572160" cy="81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PLAINS NATURAL GAS COMPANY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br>
              <a:rPr sz="1800"/>
            </a:b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841400" y="1701360"/>
            <a:ext cx="6150240" cy="515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NPNG – Bill Cordes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NPNG-2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NPNG-4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NPNG-5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EBITDA by Entity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NPNG-6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Expenditures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NPNG-7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Distributable Cash Flow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NPNG-8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 Net Income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NPNG-9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NPNG Net Income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NPNG-10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Return to Unitholders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NPNG-11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Return to General Partners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NPNG-12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 Asset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334D3C6-E9E7-4408-BDF1-215532F9003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990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PLAINS NATURAL GAS COMPANY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ASSUMPTIONS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Northern Plains Natural Gas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82.5% of General Partner Interest in Northern Border Partners, L.P. (“NBP”)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 3.2 million common units of NBP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2.7 million common units of NBP held in Rawhide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Northern Border Partners, L.P.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Regulated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Border Pipeline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Sell unsubcribed capacity at maximum rate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access to existing and developing markets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Maximize new service 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3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Midwestern Gas Transmission Company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new transportation business (Power Plants)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Maximize new service 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9B5824E-63E3-4F6F-B8DE-2C571B561EAC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PLAINS NATURAL GAS COMPANY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ASSUMPTIONS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120" y="1447560"/>
            <a:ext cx="75438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Northern Border Partners, L.P.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(Cont’d)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Midstream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Crestone Energy Ventures/Bear Paw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33% market share in Powder River Basin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Link deployment of capital expenditures with throughput growth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high drilling growth level (water issues mitigated)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 active hedging program in the Williston Basin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Maximize distributions from equity investments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3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Border Midstream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developmental drilling programs of producers in capture area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Complete all de-bottlenecking projects that were pre-funded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3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 Mesa Pipeline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 reliable and safe slurry transportation service to Mohave Power Plant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Pursue slurry pipeline consulting and investment opportunities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0">
              <a:spcBef>
                <a:spcPts val="3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EA6B1B1-D3CC-43DD-9219-C45120E96DF8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746280" y="5168880"/>
            <a:ext cx="8169120" cy="122544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097000" y="5415120"/>
            <a:ext cx="1489320" cy="63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 LP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GP Net Income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Non-Recurring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" name=""/>
          <p:cNvGraphicFramePr/>
          <p:nvPr/>
        </p:nvGraphicFramePr>
        <p:xfrm>
          <a:off x="3216240" y="2666880"/>
          <a:ext cx="2836800" cy="2156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16240" y="2666880"/>
                    <a:ext cx="2836800" cy="215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3996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PLAINS NATURAL GAS COMPANY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OPERATING &amp; STRATEGIC PLAN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 of Dollars)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3544920" y="1706400"/>
            <a:ext cx="188892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 Earnings Per Unit (In Dollars)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896760" y="1695600"/>
            <a:ext cx="132588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309600" y="1879560"/>
          <a:ext cx="2886120" cy="26114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09600" y="1879560"/>
                    <a:ext cx="2886120" cy="2611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" name=""/>
          <p:cNvSpPr/>
          <p:nvPr/>
        </p:nvSpPr>
        <p:spPr>
          <a:xfrm>
            <a:off x="1771560" y="5486400"/>
            <a:ext cx="231840" cy="88920"/>
          </a:xfrm>
          <a:prstGeom prst="rect">
            <a:avLst/>
          </a:prstGeom>
          <a:solidFill>
            <a:srgbClr val="3366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778040" y="5861160"/>
            <a:ext cx="231840" cy="88920"/>
          </a:xfrm>
          <a:prstGeom prst="rect">
            <a:avLst/>
          </a:prstGeom>
          <a:solidFill>
            <a:srgbClr val="fe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1778040" y="5683320"/>
            <a:ext cx="231840" cy="8892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267600" y="1771560"/>
            <a:ext cx="237312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  Distributions Per Unit (In Dollars)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6135840" y="2284560"/>
          <a:ext cx="2788920" cy="21589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6135840" y="2284560"/>
                    <a:ext cx="2788920" cy="2158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" name=""/>
          <p:cNvSpPr/>
          <p:nvPr/>
        </p:nvSpPr>
        <p:spPr>
          <a:xfrm>
            <a:off x="6224760" y="5237280"/>
            <a:ext cx="183168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GP Target Distribution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110280" y="5452920"/>
            <a:ext cx="2098800" cy="63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1st Level-  15%      $2.42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*2nd Level- 25%       $2.86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3rd Level-  50%      $3.74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8252640" y="4587840"/>
            <a:ext cx="35100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7315200" y="4591080"/>
            <a:ext cx="47772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509520" y="4572000"/>
            <a:ext cx="35100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428200" y="4549680"/>
            <a:ext cx="35100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490760" y="4552920"/>
            <a:ext cx="47772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85080" y="4533840"/>
            <a:ext cx="35100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333400" y="4597560"/>
            <a:ext cx="35100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395960" y="4600440"/>
            <a:ext cx="477720" cy="45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590280" y="4581360"/>
            <a:ext cx="35100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71680" y="251460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434960" y="2209680"/>
            <a:ext cx="609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286000" y="1727280"/>
            <a:ext cx="609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381640" y="6075360"/>
            <a:ext cx="3876840" cy="27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*Current indicated annual distribution rate is $3.05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AE87A55-6024-4105-97F6-02AC8D62A95E}" type="slidenum">
              <a:t>5</a:t>
            </a:fld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PLAINS NATURAL GAS COMPANY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2002 OPERATING &amp; STRATEGIC PLAN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EBITDA BY ENTITY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 of Dollars)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762120" y="1600200"/>
          <a:ext cx="7734240" cy="4819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600200"/>
                    <a:ext cx="7734240" cy="481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" name=""/>
          <p:cNvSpPr/>
          <p:nvPr/>
        </p:nvSpPr>
        <p:spPr>
          <a:xfrm>
            <a:off x="2819520" y="2133720"/>
            <a:ext cx="1218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191280" y="1930320"/>
            <a:ext cx="1066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349.7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787480" y="2197080"/>
            <a:ext cx="1067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313.5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857F5A5-8F04-4D1C-AFAE-EF0E69FA3410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" name=""/>
          <p:cNvGraphicFramePr/>
          <p:nvPr/>
        </p:nvGraphicFramePr>
        <p:xfrm>
          <a:off x="0" y="1790640"/>
          <a:ext cx="4402080" cy="4270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790640"/>
                    <a:ext cx="4402080" cy="4270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PLAINS NATURAL GAS COMPANY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OPERATING &amp; STRATEGIC PLAN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EXPENDITURES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 of Dollars)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4" name=""/>
          <p:cNvGraphicFramePr/>
          <p:nvPr/>
        </p:nvGraphicFramePr>
        <p:xfrm>
          <a:off x="5003640" y="1816200"/>
          <a:ext cx="4368960" cy="42544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003640" y="1816200"/>
                    <a:ext cx="4368960" cy="4254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6" name=""/>
          <p:cNvSpPr/>
          <p:nvPr/>
        </p:nvSpPr>
        <p:spPr>
          <a:xfrm>
            <a:off x="800280" y="5676840"/>
            <a:ext cx="380880" cy="152640"/>
          </a:xfrm>
          <a:prstGeom prst="rect">
            <a:avLst/>
          </a:prstGeom>
          <a:solidFill>
            <a:srgbClr val="3333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1409760" y="5587920"/>
            <a:ext cx="251460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Acquisitions or Greenfield Projects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Regulated Pipelines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Midstream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Black Mesa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800280" y="5905440"/>
            <a:ext cx="380880" cy="1526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00280" y="6210360"/>
            <a:ext cx="380880" cy="152280"/>
          </a:xfrm>
          <a:prstGeom prst="rect">
            <a:avLst/>
          </a:prstGeom>
          <a:solidFill>
            <a:srgbClr val="008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800280" y="6438960"/>
            <a:ext cx="380880" cy="152280"/>
          </a:xfrm>
          <a:prstGeom prst="rect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969160" y="5904000"/>
            <a:ext cx="380880" cy="152280"/>
          </a:xfrm>
          <a:prstGeom prst="rect">
            <a:avLst/>
          </a:prstGeom>
          <a:solidFill>
            <a:srgbClr val="3333cc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654960" y="5599080"/>
            <a:ext cx="248904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 Debt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Common 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GP Contribution ($1.6MM)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Williams GP Contribution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969160" y="6170760"/>
            <a:ext cx="380880" cy="1522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969160" y="5662440"/>
            <a:ext cx="380880" cy="152640"/>
          </a:xfrm>
          <a:prstGeom prst="rect">
            <a:avLst/>
          </a:prstGeom>
          <a:solidFill>
            <a:srgbClr val="008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5969160" y="6437160"/>
            <a:ext cx="380880" cy="152640"/>
          </a:xfrm>
          <a:prstGeom prst="rect">
            <a:avLst/>
          </a:prstGeom>
          <a:solidFill>
            <a:srgbClr val="ff00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400800" y="2120760"/>
            <a:ext cx="965160" cy="30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$200 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422360" y="2095560"/>
            <a:ext cx="965160" cy="307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$200 MM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20FBE77-3535-4372-85A4-04E4D0AD3FA6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" name=""/>
          <p:cNvGraphicFramePr/>
          <p:nvPr/>
        </p:nvGraphicFramePr>
        <p:xfrm>
          <a:off x="419040" y="1447920"/>
          <a:ext cx="7462800" cy="4108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19040" y="1447920"/>
                    <a:ext cx="7462800" cy="410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BORDER PARTNERS, L.P.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OPERATING &amp; STRATEGIC PLAN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DISTRIBUTABLE CASH FLOW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(Millions of Dollars)</a:t>
            </a:r>
            <a:br>
              <a:rPr sz="1800"/>
            </a:b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304920" y="5943600"/>
            <a:ext cx="14475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228600" y="5537160"/>
            <a:ext cx="822960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Distributions per Unit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$3.05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$3.30                $3.56                  $3.84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$4.16                  $4.48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Avg Units Outstanding (MM)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38.5        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43.5                   44.7                    46.5                      48.1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49.6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8026560" y="1638360"/>
            <a:ext cx="8506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8% annual growth per unit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149960" y="2019240"/>
            <a:ext cx="8766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8039160" y="1549440"/>
            <a:ext cx="838080" cy="1092240"/>
          </a:xfrm>
          <a:prstGeom prst="ellipse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279B8FD-2CB5-4DEC-9553-66046E62C432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20560" y="77472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NORTHERN PLAINS NATURAL GAS COMPANY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OPERATING &amp; STRATEGIC PLAN 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INCOME SUMMARY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7" name="" descr=""/>
          <p:cNvPicPr/>
          <p:nvPr/>
        </p:nvPicPr>
        <p:blipFill>
          <a:blip r:embed="rId1"/>
          <a:stretch/>
        </p:blipFill>
        <p:spPr>
          <a:xfrm>
            <a:off x="291960" y="2400480"/>
            <a:ext cx="8433000" cy="2768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04456C7-2229-4220-B1B1-3AEF512391C1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ET&amp;S LAN Support</dc:creator>
  <dc:description/>
  <dc:language>en-US</dc:language>
  <cp:lastModifiedBy>tgeacco</cp:lastModifiedBy>
  <cp:lastPrinted>1999-04-28T14:02:00Z</cp:lastPrinted>
  <dcterms:modified xsi:type="dcterms:W3CDTF">2001-10-31T20:12:27Z</dcterms:modified>
  <cp:revision>215</cp:revision>
  <dc:subject/>
  <dc:title>Transwestern Pipeline Company   System Map</dc:title>
</cp:coreProperties>
</file>