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wmf" ContentType="image/x-wmf"/>
  <Override PartName="/ppt/media/image4.wmf" ContentType="image/x-wmf"/>
  <Override PartName="/ppt/media/image9.wmf" ContentType="image/x-wmf"/>
  <Override PartName="/ppt/media/image14.wmf" ContentType="image/x-wmf"/>
  <Override PartName="/ppt/media/image5.wmf" ContentType="image/x-wmf"/>
  <Override PartName="/ppt/media/image2.jpeg" ContentType="image/jpeg"/>
  <Override PartName="/ppt/media/image3.png" ContentType="image/png"/>
  <Override PartName="/ppt/media/image1.jpeg" ContentType="image/jpeg"/>
  <Override PartName="/ppt/media/image15.wmf" ContentType="image/x-wmf"/>
  <Override PartName="/ppt/media/image6.wmf" ContentType="image/x-wmf"/>
  <Override PartName="/ppt/media/image10.wmf" ContentType="image/x-wmf"/>
  <Override PartName="/ppt/media/image16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12.wmf" ContentType="image/x-wmf"/>
  <Override PartName="/ppt/embeddings/oleObject1.bin" ContentType="application/vnd.openxmlformats-officedocument.oleObject"/>
  <Override PartName="/ppt/embeddings/oleObject4.xlsx" ContentType="application/vnd.openxmlformats-officedocument.spreadsheetml.sheet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3.xlsx" ContentType="application/vnd.openxmlformats-officedocument.spreadsheetml.sheet"/>
  <Override PartName="/ppt/embeddings/oleObject5.xlsx" ContentType="application/vnd.openxmlformats-officedocument.spreadsheetml.sheet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" name="" descr=""/>
          <p:cNvPicPr/>
          <p:nvPr/>
        </p:nvPicPr>
        <p:blipFill>
          <a:blip r:embed="rId3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4242960" y="6431040"/>
            <a:ext cx="87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E103E4-92A7-4A4D-8CD0-8249D4ADF85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" descr=""/>
          <p:cNvPicPr/>
          <p:nvPr/>
        </p:nvPicPr>
        <p:blipFill>
          <a:blip r:embed="rId3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4242960" y="6431040"/>
            <a:ext cx="87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32862C2-1C71-4531-9EA1-22630523698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lipArt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" descr=""/>
          <p:cNvPicPr/>
          <p:nvPr/>
        </p:nvPicPr>
        <p:blipFill>
          <a:blip r:embed="rId3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4242960" y="6431040"/>
            <a:ext cx="87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52AEAE6-1011-43DD-9446-4F249078C409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" name="" descr=""/>
          <p:cNvPicPr/>
          <p:nvPr/>
        </p:nvPicPr>
        <p:blipFill>
          <a:blip r:embed="rId3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4242960" y="6431040"/>
            <a:ext cx="87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F34E29-296E-4840-9864-01068300D34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 descr=""/>
          <p:cNvPicPr/>
          <p:nvPr/>
        </p:nvPicPr>
        <p:blipFill>
          <a:blip r:embed="rId2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8" name=""/>
          <p:cNvGraphicFramePr/>
          <p:nvPr/>
        </p:nvGraphicFramePr>
        <p:xfrm>
          <a:off x="0" y="0"/>
          <a:ext cx="9144000" cy="68594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0"/>
                    <a:ext cx="9144000" cy="6859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6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7.wmf"/><Relationship Id="rId7" Type="http://schemas.openxmlformats.org/officeDocument/2006/relationships/package" Target="../embeddings/oleObject4.xlsx"/><Relationship Id="rId8" Type="http://schemas.openxmlformats.org/officeDocument/2006/relationships/image" Target="../media/image8.wmf"/><Relationship Id="rId9" Type="http://schemas.openxmlformats.org/officeDocument/2006/relationships/package" Target="../embeddings/oleObject5.xlsx"/><Relationship Id="rId10" Type="http://schemas.openxmlformats.org/officeDocument/2006/relationships/image" Target="../media/image9.wmf"/><Relationship Id="rId1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0" y="1143000"/>
            <a:ext cx="4952880" cy="320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Renewable 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Corp. </a:t>
            </a:r>
            <a:br>
              <a:rPr sz="3200"/>
            </a:b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2002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 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Budget</a:t>
            </a:r>
            <a:br>
              <a:rPr sz="3600"/>
            </a:b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3809520" y="5181120"/>
            <a:ext cx="38862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November 8,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Houston, TX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Profit &amp; Loss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1447920" y="1066680"/>
            <a:ext cx="6705360" cy="5316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Cost Build-Up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609480" y="1143000"/>
            <a:ext cx="7848720" cy="5272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Headcount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1295280" y="990720"/>
            <a:ext cx="6629400" cy="5271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 Flow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1905120" y="1066680"/>
            <a:ext cx="5257800" cy="505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7616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317600"/>
                <a:tab algn="l" pos="4567320"/>
                <a:tab algn="l" pos="5457960"/>
                <a:tab algn="l" pos="6367320"/>
                <a:tab algn="l" pos="7277040"/>
                <a:tab algn="l" pos="8186760"/>
                <a:tab algn="l" pos="9096480"/>
                <a:tab algn="l" pos="10005840"/>
                <a:tab algn="l" pos="109155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 company’s home markets stable or declining in 2002 with substantial competitive pressure lowering turbine sale gross margins, although long-term trends remain very strong.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317600"/>
                <a:tab algn="l" pos="4567320"/>
                <a:tab algn="l" pos="5457960"/>
                <a:tab algn="l" pos="6367320"/>
                <a:tab algn="l" pos="7277040"/>
                <a:tab algn="l" pos="8186760"/>
                <a:tab algn="l" pos="9096480"/>
                <a:tab algn="l" pos="10005840"/>
                <a:tab algn="l" pos="109155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 company’s 2002 focus will be on securing our future market position with emphasis on: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317600"/>
                <a:tab algn="l" pos="4567320"/>
                <a:tab algn="l" pos="5457960"/>
                <a:tab algn="l" pos="6367320"/>
                <a:tab algn="l" pos="7277040"/>
                <a:tab algn="l" pos="8186760"/>
                <a:tab algn="l" pos="9096480"/>
                <a:tab algn="l" pos="10005840"/>
                <a:tab algn="l" pos="109155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emerging markets in Europe, including offshore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317600"/>
                <a:tab algn="l" pos="4567320"/>
                <a:tab algn="l" pos="5457960"/>
                <a:tab algn="l" pos="6367320"/>
                <a:tab algn="l" pos="7277040"/>
                <a:tab algn="l" pos="8186760"/>
                <a:tab algn="l" pos="9096480"/>
                <a:tab algn="l" pos="10005840"/>
                <a:tab algn="l" pos="109155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aggressive maintenance of home market share, including through pre-development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317600"/>
                <a:tab algn="l" pos="4567320"/>
                <a:tab algn="l" pos="5457960"/>
                <a:tab algn="l" pos="6367320"/>
                <a:tab algn="l" pos="7277040"/>
                <a:tab algn="l" pos="8186760"/>
                <a:tab algn="l" pos="9096480"/>
                <a:tab algn="l" pos="10005840"/>
                <a:tab algn="l" pos="109155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improvement (EW750) and cost reduction (EW 900 and EW 1.5)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317600"/>
                <a:tab algn="l" pos="4567320"/>
                <a:tab algn="l" pos="5457960"/>
                <a:tab algn="l" pos="6367320"/>
                <a:tab algn="l" pos="7277040"/>
                <a:tab algn="l" pos="8186760"/>
                <a:tab algn="l" pos="9096480"/>
                <a:tab algn="l" pos="10005840"/>
                <a:tab algn="l" pos="109155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development (EW 3.2 / 3.6 and EW 1.5 Smart Turbine)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317600"/>
                <a:tab algn="l" pos="4567320"/>
                <a:tab algn="l" pos="5457960"/>
                <a:tab algn="l" pos="6367320"/>
                <a:tab algn="l" pos="7277040"/>
                <a:tab algn="l" pos="8186760"/>
                <a:tab algn="l" pos="9096480"/>
                <a:tab algn="l" pos="10005840"/>
                <a:tab algn="l" pos="109155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2002 financial plan shows: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317600"/>
                <a:tab algn="l" pos="4567320"/>
                <a:tab algn="l" pos="5457960"/>
                <a:tab algn="l" pos="6367320"/>
                <a:tab algn="l" pos="7277040"/>
                <a:tab algn="l" pos="8186760"/>
                <a:tab algn="l" pos="9096480"/>
                <a:tab algn="l" pos="10005840"/>
                <a:tab algn="l" pos="109155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modest revenue and gross margin improvement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317600"/>
                <a:tab algn="l" pos="4567320"/>
                <a:tab algn="l" pos="5457960"/>
                <a:tab algn="l" pos="6367320"/>
                <a:tab algn="l" pos="7277040"/>
                <a:tab algn="l" pos="8186760"/>
                <a:tab algn="l" pos="9096480"/>
                <a:tab algn="l" pos="10005840"/>
                <a:tab algn="l" pos="109155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investment in new markets and engineering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317600"/>
                <a:tab algn="l" pos="4567320"/>
                <a:tab algn="l" pos="5457960"/>
                <a:tab algn="l" pos="6367320"/>
                <a:tab algn="l" pos="7277040"/>
                <a:tab algn="l" pos="8186760"/>
                <a:tab algn="l" pos="9096480"/>
                <a:tab algn="l" pos="10005840"/>
                <a:tab algn="l" pos="109155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slight improvement of IBITDA, IBIT, and NI over 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 Industry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574560" indent="-5745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Fastest growing energy segment; 20% CAGR since 1993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74560" indent="-5745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19,000 MW cumulative installed capacity worldwide as of year-end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74560" indent="-5745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4,500 MW / U.S. $4.5 billion installed in 2000; expect 6,300 MW / U.S. $6.3 billion installed in 2001; expect 7,000 MW / U.S. $7.0 billion installed in 2002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74560" indent="-5745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markets are Germany, Spain, and the United States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74880" indent="-28584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Germany and Spain markets expected to be flat in 2002; U.S. market expected to be down in 2002 due to late extension of Production Tax Credit (PTC)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74880" indent="-28584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Emerging markets include Western and Southern Europe (France, U.K., Italy, Holland), offshore, Japan and India.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74560" indent="-5745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 power’s cost of energy (COE) at $0.03-0.06/kWh competitive with fossil fuels in many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74560" indent="-5745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is driven by COE, environmental concerns and demand for 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 Chart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7" name=""/>
          <p:cNvGraphicFramePr/>
          <p:nvPr/>
        </p:nvGraphicFramePr>
        <p:xfrm>
          <a:off x="304920" y="1036800"/>
          <a:ext cx="8278560" cy="5821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036800"/>
                    <a:ext cx="8278560" cy="5821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33160" y="1447920"/>
            <a:ext cx="7924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574560" indent="-5745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enters wind industry through acquisition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74880" indent="-28584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Purchases 78% of U.S. wind power project developer Zond in early 1997 for approximately $120MM (enterprise value $150MM)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74880" indent="-28584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Purchases assets of bankrupt German wind turbine manufacturer, Tacke, in late 1997 for approximately $11MM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74880" indent="-28584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Purchases remaining 22% of wind company in early 2000 for approximately $120MM (enterprise value $550MM)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74560" indent="-5745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 company is a worldwide manufacturer of high quality, cost effective wind turbines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74880" indent="-28584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2001:  top 3 supplier in key global wind power markets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(Germany # 2 / US # 2 / Spain # 3)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74880" indent="-28584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1,600 employees worldwide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74880" indent="-28584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 in Germany, Spain, Denmark, U.K., India, Greece and the United States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EREC’s Market Position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5105520" y="1371600"/>
            <a:ext cx="1858680" cy="1752480"/>
          </a:xfrm>
          <a:prstGeom prst="rect">
            <a:avLst/>
          </a:pr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7086600" y="1371600"/>
            <a:ext cx="1859040" cy="1752480"/>
          </a:xfrm>
          <a:prstGeom prst="rect">
            <a:avLst/>
          </a:prstGeom>
          <a:solidFill>
            <a:srgbClr val="ff6699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2971800" y="1295280"/>
            <a:ext cx="1974960" cy="1832040"/>
          </a:xfrm>
          <a:prstGeom prst="rect">
            <a:avLst/>
          </a:pr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066680" y="1295280"/>
            <a:ext cx="1859040" cy="1832040"/>
          </a:xfrm>
          <a:prstGeom prst="rect">
            <a:avLst/>
          </a:pr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939240" y="735120"/>
            <a:ext cx="4514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</a:t>
            </a:r>
            <a:r>
              <a:rPr b="1" lang="en-GB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MW</a:t>
            </a: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1066680" y="990720"/>
            <a:ext cx="1859040" cy="371520"/>
          </a:xfrm>
          <a:prstGeom prst="rect">
            <a:avLst/>
          </a:prstGeom>
          <a:solidFill>
            <a:srgbClr val="0000f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2000A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2971800" y="990720"/>
            <a:ext cx="1981080" cy="371520"/>
          </a:xfrm>
          <a:prstGeom prst="rect">
            <a:avLst/>
          </a:prstGeom>
          <a:solidFill>
            <a:srgbClr val="0000f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2001E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5105520" y="990720"/>
            <a:ext cx="1858680" cy="371520"/>
          </a:xfrm>
          <a:prstGeom prst="rect">
            <a:avLst/>
          </a:prstGeom>
          <a:solidFill>
            <a:srgbClr val="0000f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2002E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7086600" y="990720"/>
            <a:ext cx="1859040" cy="37152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2003E</a:t>
            </a:r>
            <a:r>
              <a:rPr b="1" lang="en-GB" sz="12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(1)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1219320" y="3124080"/>
            <a:ext cx="7467480" cy="5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(1)  Top down market projections.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(2)  Market adjusted for sale of LB2.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(3)  New markets includes offshore.</a:t>
            </a:r>
            <a:br>
              <a:rPr sz="700"/>
            </a:b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 Projected market size based on BTM forecast, except U.S. projected market size which is based on EW forecast assuming late PTC extension.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80880" y="3429000"/>
            <a:ext cx="1219320" cy="28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Comments</a:t>
            </a: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Americas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Spain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Markets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1295280" y="3733920"/>
            <a:ext cx="1752840" cy="23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market depressed due to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expiration of PTC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EW development activity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generates sales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EW captures #2 position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Break-out year for EW 1.5 (175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units)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 of Spanish assembly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facility and EW 750i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187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187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187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187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European offshore project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installed (Sweden)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048120" y="3733920"/>
            <a:ext cx="1904760" cy="25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6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Substantial market growth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(PTC’s, RPS, low COE)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 of EW 1.5 in U.S.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position under pressure</a:t>
            </a:r>
            <a:br>
              <a:rPr sz="800"/>
            </a:b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but maintain #2 market position in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45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stable market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market penetration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using sales and pre-development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strategy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312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 Ireland, Japan, India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and other markets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4952880" y="3733920"/>
            <a:ext cx="2057400" cy="25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7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Delayed but certain PTC extension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again depresses market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Aggressive sales targets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supported by ‘01 product success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and pre-development activity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Competitive pressure mounts </a:t>
            </a:r>
            <a:br>
              <a:rPr sz="800"/>
            </a:b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(Vestas) but maintain #2 market </a:t>
            </a:r>
            <a:br>
              <a:rPr sz="800"/>
            </a:b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position in  stable market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3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market penetration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 local blade assembly to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enhance sales and gross margin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125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40000"/>
              </a:lnSpc>
              <a:spcBef>
                <a:spcPts val="125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125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market penetration critical;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establish focused entry plan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6858000" y="3733920"/>
            <a:ext cx="2057400" cy="23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 normal share in growing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market </a:t>
            </a:r>
            <a:r>
              <a:rPr b="1" lang="en-GB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24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 share in face of Vestas V-80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competition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 to take share from Gamesa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2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2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2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2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187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Offshore market penetration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5000"/>
              </a:lnSpc>
              <a:spcBef>
                <a:spcPts val="499"/>
              </a:spcBef>
              <a:tabLst>
                <a:tab algn="l" pos="0"/>
                <a:tab algn="l" pos="463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key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7" name=""/>
          <p:cNvGraphicFramePr/>
          <p:nvPr/>
        </p:nvGraphicFramePr>
        <p:xfrm>
          <a:off x="4067280" y="3343320"/>
          <a:ext cx="1009440" cy="1713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67280" y="3343320"/>
                    <a:ext cx="1009440" cy="17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" name=""/>
          <p:cNvGraphicFramePr/>
          <p:nvPr/>
        </p:nvGraphicFramePr>
        <p:xfrm>
          <a:off x="2971800" y="1371600"/>
          <a:ext cx="1838160" cy="168588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5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1800" y="1371600"/>
                    <a:ext cx="1838160" cy="168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" name=""/>
          <p:cNvGraphicFramePr/>
          <p:nvPr/>
        </p:nvGraphicFramePr>
        <p:xfrm>
          <a:off x="152280" y="1371600"/>
          <a:ext cx="2619360" cy="168588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5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52280" y="1371600"/>
                    <a:ext cx="2619360" cy="168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" name=""/>
          <p:cNvGraphicFramePr/>
          <p:nvPr/>
        </p:nvGraphicFramePr>
        <p:xfrm>
          <a:off x="7086600" y="1371600"/>
          <a:ext cx="1838160" cy="1685880"/>
        </p:xfrm>
        <a:graphic>
          <a:graphicData uri="http://schemas.openxmlformats.org/presentationml/2006/ole">
            <p:oleObj progId="Excel.Sheet.12" r:id="rId7" spid="">
              <p:embed/>
              <p:pic>
                <p:nvPicPr>
                  <p:cNvPr id="54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7086600" y="1371600"/>
                    <a:ext cx="1838160" cy="168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" name=""/>
          <p:cNvGraphicFramePr/>
          <p:nvPr/>
        </p:nvGraphicFramePr>
        <p:xfrm>
          <a:off x="5105520" y="1371600"/>
          <a:ext cx="1838160" cy="1685880"/>
        </p:xfrm>
        <a:graphic>
          <a:graphicData uri="http://schemas.openxmlformats.org/presentationml/2006/ole">
            <p:oleObj progId="Excel.Sheet.12" r:id="rId9" spid="">
              <p:embed/>
              <p:pic>
                <p:nvPicPr>
                  <p:cNvPr id="56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5105520" y="1371600"/>
                    <a:ext cx="1838160" cy="168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 by Product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685800" y="3505320"/>
            <a:ext cx="777240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 by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868320" y="914400"/>
            <a:ext cx="7485120" cy="254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795240" y="3581280"/>
            <a:ext cx="7553520" cy="264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15192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85440" y="990720"/>
            <a:ext cx="3809880" cy="2590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1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1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product range from 600kW to 1.5MW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Competitive COE; competitive technology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product options (large rotors, quiet, VSCF, DVAR)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Established presence in most mature wind power markets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Manufacturing facilities in Germany, Spain and U.S.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 wind power project development capability to enhance turbine sales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for wider range of goods and services to sell, helps maintain market share and gross margin in certain markets.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Experienced management team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integration strategy with limited vertical integration for key components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685800" y="3581280"/>
            <a:ext cx="3809880" cy="2210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Exploit emerging offshore market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Exploit emerging new markets, especially in Western and Southern Europe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Exploit intellectual property position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 strategic alliances with key industry participants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 Enron synergies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significant worldwide energy demand and support for windpower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495680" y="990720"/>
            <a:ext cx="3810240" cy="2590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improvement and quality has not been key priority resulting in increasing warranty costs and damage to product reputation (EW 750)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product development efforts have not kept up with industry developments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sustained presence in emerging markets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 has not kept up with growth (financial management)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Instability in senior management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2000:  Karas, Ramm, Huneke, Noles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2001:  Noles (through May), Umanoff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 effort distraction and market impact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Distraction internally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and vendor concerns over ownership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Competitors given significant due diligence access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2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4495680" y="3581280"/>
            <a:ext cx="3810240" cy="2210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Competitors’ developing new and more competitive products (Vestas)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 low price competitors taking market share (Gamesa - Spain)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market entrants (ABB, Pfleiderer)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reliance on regulatory support (U.S., Germany)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 natural gas prices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deregulation not supportive of wind energy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685800" y="990720"/>
            <a:ext cx="1219320" cy="23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STRENGTHS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5800" y="3581280"/>
            <a:ext cx="1219320" cy="23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OPPORTUNITIES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4495680" y="3581280"/>
            <a:ext cx="1219320" cy="23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THREATS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4495680" y="990720"/>
            <a:ext cx="1219320" cy="23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WEAKNESSES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Plan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304920" y="1366920"/>
            <a:ext cx="8534160" cy="4533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304920"/>
            <a:ext cx="777240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2002 Key 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37720" y="1523880"/>
            <a:ext cx="80773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2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</a:t>
            </a: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/ focus sales force on break out of Germany / Spain into emerging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Maintain/increase market share in Germany &amp; Spain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offshore opportunities for 2003 / 2004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strategic relationship with key buyer(s) (Siemens / Siif / EHN / EON)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Consider long-term warranty package to aid sales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 limited pre-development activities to increase gross margins / market share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Obtain 3 - 5 year extension of PTC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Resolve California utility issues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Exploit pre-development assets to aid sales (Colorado Green - 162 MW)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strategic relationship with key buyer(s) (FPL, AEP)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 sales team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</a:t>
            </a: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 EW 3.2 / 3.6 prototype and complete testing with serial production in 2003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 EW 1.5 “Smart Turbine” effort with serial production in 2003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 product cost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Fully absorb manufacturing overhead at plan cost level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Focused product improvement effort for EW 750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2000-09-12T15:33:11Z</dcterms:created>
  <dc:creator>Pat McClive</dc:creator>
  <dc:description/>
  <dc:language>en-US</dc:language>
  <cp:lastModifiedBy>Chris Lambert</cp:lastModifiedBy>
  <cp:lastPrinted>2001-10-30T21:26:50Z</cp:lastPrinted>
  <dcterms:modified xsi:type="dcterms:W3CDTF">2001-10-30T21:32:55Z</dcterms:modified>
  <cp:revision>129</cp:revision>
  <dc:subject/>
  <dc:title>“Department Name” 2001 Goals &amp; Objectives</dc:title>
</cp:coreProperties>
</file>