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2.jpeg" ContentType="image/jpeg"/>
  <Override PartName="/ppt/media/image3.png" ContentType="image/png"/>
  <Override PartName="/ppt/media/image4.wmf" ContentType="image/x-wmf"/>
  <Override PartName="/ppt/media/image6.wmf" ContentType="image/x-wmf"/>
  <Override PartName="/ppt/embeddings/oleObject1.bin" ContentType="application/vnd.openxmlformats-officedocument.oleObject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0367D8-2B83-411A-83EE-382D0698822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08BA11-31D7-4B0C-87BF-EBF8EF44E8C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" descr=""/>
          <p:cNvPicPr/>
          <p:nvPr/>
        </p:nvPicPr>
        <p:blipFill>
          <a:blip r:embed="rId3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"/>
          <p:cNvSpPr/>
          <p:nvPr/>
        </p:nvSpPr>
        <p:spPr>
          <a:xfrm>
            <a:off x="4242960" y="6431040"/>
            <a:ext cx="875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2E2817-E945-4E7A-8145-2AFD7296B45F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/>
          <p:nvPr/>
        </p:nvPicPr>
        <p:blipFill>
          <a:blip r:embed="rId2"/>
          <a:stretch/>
        </p:blipFill>
        <p:spPr>
          <a:xfrm>
            <a:off x="7238880" y="5754600"/>
            <a:ext cx="1692360" cy="8748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4" name=""/>
          <p:cNvGraphicFramePr/>
          <p:nvPr/>
        </p:nvGraphicFramePr>
        <p:xfrm>
          <a:off x="0" y="0"/>
          <a:ext cx="9144000" cy="6859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9144000" cy="685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601"/>
              </a:spcBef>
              <a:buClr>
                <a:srgbClr val="000000"/>
              </a:buClr>
              <a:buFont typeface="Times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499"/>
              </a:spcBef>
              <a:buClr>
                <a:srgbClr val="000000"/>
              </a:buClr>
              <a:buFont typeface="Times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Time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0" y="1143000"/>
            <a:ext cx="4952880" cy="320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Renewable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Corp. </a:t>
            </a:r>
            <a:br>
              <a:rPr sz="3200"/>
            </a:b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Budget</a:t>
            </a:r>
            <a:br>
              <a:rPr sz="36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3809520" y="5181120"/>
            <a:ext cx="38862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TX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Profit &amp; Loss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1447920" y="1066680"/>
            <a:ext cx="6705360" cy="531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Flow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1905120" y="1066680"/>
            <a:ext cx="5257800" cy="505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85440" y="990720"/>
            <a:ext cx="3809880" cy="2590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1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1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product range from 600kW to 1.5MW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COE; competitive technology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product options (large rotors, quiet, VSCF, DVAR)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Established presence in most mature wind power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Manufacturing facilities in Germany, Spain and U.S.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wind power project development capability to enhance turbine sales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for wider range of goods and services to sell, helps maintain market share and gross margin in certain markets.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Experienced management team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integration strategy with limited vertical integration for key components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85800" y="3581280"/>
            <a:ext cx="3809880" cy="2210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emerging offshore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emerging new markets, especially in Western and Southern Europe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intellectual property position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 strategic alliances with key industry participants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Enron synergies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significant worldwide energy demand and support for windpower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495680" y="990720"/>
            <a:ext cx="3810240" cy="2590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improvement and quality has not been key priority resulting in increasing warranty costs and damage to product reputation (EW 750)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product development efforts have not kept up with industry developments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sustained presence in emerging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 has not kept up with growth (financial management)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Instability in senior management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2000:  Karas, Ramm, Huneke, Noles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2001:  Noles (through May), Umanoff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Sales effort distraction and market impact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Distraction internally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and vendor concerns over ownership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Competitors given significant due diligence access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4495680" y="3581280"/>
            <a:ext cx="3810240" cy="2210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Competitors’ developing new and more competitive products (Vestas)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low price competitors taking market share (Gamesa - Spain)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 entrants (ABB, Pfleiderer)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reliance on regulatory support (U.S., Germany)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 natural gas prices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deregulation not supportive of wind energy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685800" y="99072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STRENGTHS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685800" y="358128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OPPORTUNITIES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4495680" y="358128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THREATS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4495680" y="990720"/>
            <a:ext cx="1219320" cy="23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WEAKNESSES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Plan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4" name="" descr=""/>
          <p:cNvPicPr/>
          <p:nvPr/>
        </p:nvPicPr>
        <p:blipFill>
          <a:blip r:embed="rId1"/>
          <a:stretch/>
        </p:blipFill>
        <p:spPr>
          <a:xfrm>
            <a:off x="304920" y="1366920"/>
            <a:ext cx="8534160" cy="4533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304920"/>
            <a:ext cx="777240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EREC 2002 Business Plan and Operating Budget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 Key 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7720" y="1523880"/>
            <a:ext cx="8077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2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/ focus sales force on break out of Germany / Spain into emerging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Maintain/increase market share in Germany &amp; Spain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offshore opportunities for 2003 / 2004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strategic relationship with key buyer(s) (Siemens / Siif / EHN / EON)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Consider long-term warranty package to aid sales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limited pre-development activities to increase gross margins / market share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Obtain 3 - 5 year extension of PTC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Resolve California utility issues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Exploit pre-development assets to aid sales (Colorado Green - 162 MW)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strategic relationship with key buyer(s) (FPL, AEP)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 sales team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EW 3.2 / 3.6 prototype and complete testing with serial production in 2003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EW 1.5 “Smart Turbine” effort with serial production in 2003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product cost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Fully absorb manufacturing overhead at plan cost level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Focused product improvement effort for EW 750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2000-09-12T15:33:11Z</dcterms:created>
  <dc:creator>Pat McClive</dc:creator>
  <dc:description/>
  <dc:language>en-US</dc:language>
  <cp:lastModifiedBy>Chris Lambert</cp:lastModifiedBy>
  <cp:lastPrinted>2001-11-05T19:43:31Z</cp:lastPrinted>
  <dcterms:modified xsi:type="dcterms:W3CDTF">2001-11-05T19:56:11Z</dcterms:modified>
  <cp:revision>132</cp:revision>
  <dc:subject/>
  <dc:title>“Department Name” 2001 Goals &amp; Objectives</dc:title>
</cp:coreProperties>
</file>