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jpeg" ContentType="image/jpe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19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hdr"/>
          </p:nvPr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indent="0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dt" idx="1"/>
          </p:nvPr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lstStyle>
            <a:lvl1pPr indent="0" algn="r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sldImg"/>
          </p:nvPr>
        </p:nvSpPr>
        <p:spPr>
          <a:xfrm>
            <a:off x="1209240" y="717480"/>
            <a:ext cx="4605480" cy="34545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move the slide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922320" y="4410000"/>
            <a:ext cx="5151600" cy="4160880"/>
          </a:xfrm>
          <a:prstGeom prst="rect">
            <a:avLst/>
          </a:prstGeom>
          <a:noFill/>
          <a:ln w="0">
            <a:noFill/>
          </a:ln>
        </p:spPr>
        <p:txBody>
          <a:bodyPr lIns="88920" rIns="88920" tIns="44640" bIns="446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ftr" idx="2"/>
          </p:nvPr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lstStyle>
            <a:lvl1pPr indent="0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6"/>
          <p:cNvSpPr>
            <a:spLocks noGrp="1"/>
          </p:cNvSpPr>
          <p:nvPr>
            <p:ph type="sldNum" idx="3"/>
          </p:nvPr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lstStyle>
            <a:lvl1pPr indent="0" algn="r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731D0E08-1BA3-4720-ABA8-EF79C175247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46578AE2-3EFB-442A-8B13-4A95C77563A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17DE9AE7-1CAD-47E6-BB49-05D6F9AF019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A1AB24B6-BDDC-451A-A2EE-E7A6957795F1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B157A85B-3F46-499F-B214-5E8AB286AC8B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7689B54A-58DE-4C88-824D-EE16786C9728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BD94FB33-212F-47A9-A1B5-A0B8C0EA3F7C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332DE363-EE26-41D6-B9C7-E95A94B318DB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C9B5647E-2D9C-4BAF-AAB9-312032339EC4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05121EEA-006C-4D30-94AF-42815EFF7596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85A98E4E-8E6B-44C2-93CD-AFCDA374AEF5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67A1FEF0-AFCB-4A13-A981-70260E934218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 txBox="1"/>
          <p:nvPr/>
        </p:nvSpPr>
        <p:spPr>
          <a:xfrm>
            <a:off x="3949200" y="8794800"/>
            <a:ext cx="303228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F8C6837C-C808-4824-ADEF-0964C0AAE9E0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 txBox="1"/>
          <p:nvPr/>
        </p:nvSpPr>
        <p:spPr>
          <a:xfrm>
            <a:off x="14400" y="8794800"/>
            <a:ext cx="3031920" cy="4665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 txBox="1"/>
          <p:nvPr/>
        </p:nvSpPr>
        <p:spPr>
          <a:xfrm>
            <a:off x="14400" y="20160"/>
            <a:ext cx="303192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 txBox="1"/>
          <p:nvPr/>
        </p:nvSpPr>
        <p:spPr>
          <a:xfrm>
            <a:off x="3949200" y="20160"/>
            <a:ext cx="3032280" cy="46692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933480" y="4408560"/>
            <a:ext cx="5129280" cy="417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416560" y="-2520"/>
            <a:ext cx="37274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416560" y="-2520"/>
            <a:ext cx="37274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416560" y="-2520"/>
            <a:ext cx="37274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416560" y="-2520"/>
            <a:ext cx="37274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5E4FC4-B20C-4288-860F-0444D20915A7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_COLOR_R" descr=""/>
          <p:cNvPicPr/>
          <p:nvPr/>
        </p:nvPicPr>
        <p:blipFill>
          <a:blip r:embed="rId2"/>
          <a:stretch/>
        </p:blipFill>
        <p:spPr>
          <a:xfrm>
            <a:off x="66600" y="0"/>
            <a:ext cx="54000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650880" y="6480"/>
            <a:ext cx="4722840" cy="3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Central Gas Origination and Trading -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416560" y="0"/>
            <a:ext cx="3727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66800" y="409680"/>
            <a:ext cx="820584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71560" y="476280"/>
            <a:ext cx="82724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" Target="slide17.xml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-14400" y="3808440"/>
            <a:ext cx="9144000" cy="212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Aft>
                <a:spcPts val="1913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Central Gas Origination &amp; Trading</a:t>
            </a:r>
            <a:br>
              <a:rPr sz="3600"/>
            </a:br>
            <a:br>
              <a:rPr sz="2300"/>
            </a:br>
            <a:r>
              <a:rPr b="1" i="1" lang="en-US" sz="3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2001</a:t>
            </a:r>
            <a:endParaRPr b="1" i="1" lang="en-US" sz="3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0" y="566640"/>
            <a:ext cx="9144000" cy="73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North America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26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8" name="E_COLOR_R" descr=""/>
          <p:cNvPicPr/>
          <p:nvPr/>
        </p:nvPicPr>
        <p:blipFill>
          <a:blip r:embed="rId1"/>
          <a:stretch/>
        </p:blipFill>
        <p:spPr>
          <a:xfrm>
            <a:off x="3578400" y="160812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9" name=""/>
          <p:cNvGrpSpPr/>
          <p:nvPr/>
        </p:nvGrpSpPr>
        <p:grpSpPr>
          <a:xfrm>
            <a:off x="644400" y="6537240"/>
            <a:ext cx="7858080" cy="82440"/>
            <a:chOff x="644400" y="6537240"/>
            <a:chExt cx="7858080" cy="82440"/>
          </a:xfrm>
        </p:grpSpPr>
        <p:sp>
          <p:nvSpPr>
            <p:cNvPr id="30" name=""/>
            <p:cNvSpPr/>
            <p:nvPr/>
          </p:nvSpPr>
          <p:spPr>
            <a:xfrm>
              <a:off x="644400" y="66196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749160" y="653724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" name=""/>
          <p:cNvSpPr/>
          <p:nvPr/>
        </p:nvSpPr>
        <p:spPr>
          <a:xfrm>
            <a:off x="0" y="597204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February 12,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124240" y="-360"/>
            <a:ext cx="3676680" cy="37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Iowa, Missouri and Nebraska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1174680" y="590400"/>
          <a:ext cx="7169400" cy="5816880"/>
        </p:xfrm>
        <a:graphic>
          <a:graphicData uri="http://schemas.openxmlformats.org/drawingml/2006/table">
            <a:tbl>
              <a:tblPr/>
              <a:tblGrid>
                <a:gridCol w="1792440"/>
                <a:gridCol w="1792080"/>
                <a:gridCol w="1792440"/>
                <a:gridCol w="1792440"/>
              </a:tblGrid>
              <a:tr h="582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Iowa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Allerton Gas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IES Utilities,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Interstate Power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MidAmerican Energy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Bedforf Municipal Gas System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Bloomfield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Brighton Municipal Gs System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Brooklyn Municipal Electric &amp; Gas</a:t>
                      </a:r>
                      <a:r>
                        <a:rPr b="1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 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UTILITY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Cascade Electric &amp; Gas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Cedar Falls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Clearfield Municipal Gas System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Coon Rapids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Corning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Emmetsburg Municipal Gas Works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Gilmore City, City of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Graettinger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Guthrie Center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Harlan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Hawarden Electric &amp; Gas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Lamoni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Lenox Municipal Light &amp; Power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Lorimor Municipal Gas System 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Manilla Municipal Service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Manning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Montezuma Municipal Light &amp; Power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Morning Sun Municipal Gas Utility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Moulton Municipal Gas System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Osage Municipal Light &amp; Power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Prescott Municipal Natural Gas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Preston Municipal Light &amp; Power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Remsen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Rolfe Municipal Gas System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Sabula Electric &amp; Gas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Sac City Municipal Gas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Sanborn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Sioux Center Electric &amp; Gas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Tipton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Waukee Municipal Gas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Wayland Municipal Gas System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Wellman Municipal Gas System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West Bend Municipal Utility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Winfield Municipal Gas Utility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Woodbine Municipal Light &amp; Power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Swift &amp;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Continental Deli Foods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IBP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Conagra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General Mills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Cargill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Penford Products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Archer Daniels Midland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Grain Processing Corp.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Roquette America Ic.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Kind &amp; Knox Gelatin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Four M Paper Corp.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Tama Paperboard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Equistar Chemicals 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Monsanto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Green Valley Chemical Corp.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Terra International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PCS Nitrogen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Farmland Industries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Tighten Tire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Bridgestone Firestone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United States Gypsum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Celotex Copr.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National Gypsum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Georgia-Pacific Gypsum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Northstar Steel Iowa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Amsted Industries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Aluminum Co. of America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Missouri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Mississippi River Transmission Corp.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INTRASTATE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Missouri Pipe Line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AmerenUE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Laclede Gas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Southern Missouri Gas Co., L.P.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St. Joseph Light &amp; Power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Albany Light, Gas &amp; Water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Berger Gas System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Bernie, City of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Bethany Municipal Utilities 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Bismarck, City of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Clarence, City of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Frohna, City of 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Fulton Board of Public Works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Granby Municipal Gas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Grant City Gas Utility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Green City Municipal Natural Gas System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Hermann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Liberal Electric &amp; Gas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Lineville Municipal Natural Gas System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Macon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Madison, City of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Mercer Municipal Natural Gas System 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Middleton Gas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Milan Light, Gas &amp; Water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Monroe City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Montgomery City Gas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New Florence Gas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New Haven Municipal Gas System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Oronogo Municipal Gas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Paris Electric &amp; Gas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Perry Public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Perryville, City of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Plattsburg Gas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Potosi Natural Gas, City of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Princeton Municipal Natural Gas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Shelbina Water, Gas &amp; Light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Springfield City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Stanberry Light, Gas &amp; Water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Unionville Power &amp; Light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Conagra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Kraft Foods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Pillsbury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Purina Mills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Indopco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VF Jeanswear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Solutia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Sigma Chemical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Doe Run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Dow Chemical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United Technologies Automotive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Bristol Myers Squibb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ICI Explosives USA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Flat River Glass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Pittsburgh Corning Corp.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Ash Grove Cement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Nebraska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GAS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Omaha Metropolitan Utilities District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Northern Border Pipeline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Northern Natural Gas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Michigan Gas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Missouri Public Service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Peoples Natural Gas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Alma Municipal Gas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Central City Light &amp; Gas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Falls City Water, Gas &amp; Light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Hastings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Lyons Municipal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Nebraska City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Pender Municipal Light &amp; Power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Ponca Public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Stromsburg Electric Dept.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Superior Utilities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Monfort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IBP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Excel Corp.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 D M Milling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Kellogg Co.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Valmont Industries Inc.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Lucent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Dale Electronics</a:t>
                      </a: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ts val="213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022360" y="6120"/>
            <a:ext cx="4032360" cy="39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Arkansas, Kansas, and Oklahoma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229600" y="419112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80880" y="1828800"/>
            <a:ext cx="84582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9" name=""/>
          <p:cNvGraphicFramePr/>
          <p:nvPr/>
        </p:nvGraphicFramePr>
        <p:xfrm>
          <a:off x="851040" y="660240"/>
          <a:ext cx="7734240" cy="5454720"/>
        </p:xfrm>
        <a:graphic>
          <a:graphicData uri="http://schemas.openxmlformats.org/drawingml/2006/table">
            <a:tbl>
              <a:tblPr/>
              <a:tblGrid>
                <a:gridCol w="1887480"/>
                <a:gridCol w="1887480"/>
                <a:gridCol w="1886040"/>
                <a:gridCol w="2073240"/>
              </a:tblGrid>
              <a:tr h="5509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Arkansas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Arkansas Oklahoma Gas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Arkansas Western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Associated Natural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Reliant Energy Arkla Division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Augusta Light, Water &amp;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Des Arc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DeValls Bluff Natural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Harrisburg Water &amp; Gas Division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Hazen Natural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Logan Township Gas Users Assoc.,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 Crossett Natural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Tyson Foods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Simmons Foods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Gerber Products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Producers Rice Mill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Riceland Foods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Archer Daniels Midland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Bibler Brothers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International Paper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Georgia Pacific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Gaylord Container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Green Bay Packaging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El Dorado Chemical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Great Lakes Chemical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Albemarble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Aluminum Co. of America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Terra Nitrogen Co. 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Helena Chemical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Lion Oil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Pirelli Tire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Cooper Tire &amp; Rubber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Ash Grove Cement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Hardie James Gypsum Arkansas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Temple-Inland Forest Pots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Minnesota Mining &amp; Mfg.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Nucor-Yamato Steel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Quanex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Reynolds Metal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Kansas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COOP-DIST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MidWest Energy,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INTRASTATE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Nemaha Pipe Line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Americus Gas Co.,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Flint Hills Gas,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Mac County Gas,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Severy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Western Resources,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Abbyville Municipal Natural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Agenda,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Alma,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Alta Vista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Altamont Municipal Electric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Argonia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Attica Water, Gas &amp; Light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Auburn Municipal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Aurora,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Burlingame Utility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Burrton Municipal Natural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Cassoday Municipal Natural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Chanute Electric &amp;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Cheney,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Denison,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Eskridge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Ford City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Garden Plain Municipal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Garnett Electric &amp;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Halstead Municipal Natural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Hamilton Municipal Natural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Hardtner City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Harveyville,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Hazelton Municipal Natural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Hesston,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Howard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Hudson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Humboldt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Iola Electric &amp;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Isabel Utility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Jamestown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Kechi,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 Cygne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Lancaster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Lebo,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Little River,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Louisburg Municipal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Lyons,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McFarland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McLouth,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Milford Municipal Natural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Moundridge Water, Gas &amp; Light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Mulberry City Utilities Neodesha Light &amp; Power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Neosho Rapids City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Osage City Municipal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Palmer,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Partridge Gas Distributors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Pawnee Rock City Utility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Reading Municipal Natural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Rozel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Sawyer,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Sharon,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Spearville Municipal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Sylvia Municipal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Uniontown,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Walton,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Wetmore,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Windom,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Winfield Electric &amp; Gas Utility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STORAGE OP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United Cities Gas Storage Co. 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National Beef Packing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Excel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IBP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Monfort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Conagra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Bunge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Cargill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Frito-Lay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Republic Paperboard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UCB Films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Proter &amp; Gamble Mfg.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Midwest Grain Products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Farmland Industries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FMC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 American Salt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Morton International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National Coop Refinery Assn.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Diamond Shamrock Ultra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Crown Cork &amp; Seal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Georgia Pacific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Owens-Corning Fiberglass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Johns Manville Intl Group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Boeing 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Chance Industries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0" name=""/>
          <p:cNvSpPr/>
          <p:nvPr/>
        </p:nvSpPr>
        <p:spPr>
          <a:xfrm>
            <a:off x="533520" y="6858000"/>
            <a:ext cx="82296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086440" y="6120"/>
            <a:ext cx="4032000" cy="39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Arkansas, Kansas, and Oklahoma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8229600" y="419112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0880" y="1828800"/>
            <a:ext cx="84582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4" name=""/>
          <p:cNvGraphicFramePr/>
          <p:nvPr/>
        </p:nvGraphicFramePr>
        <p:xfrm>
          <a:off x="1371600" y="825480"/>
          <a:ext cx="6372360" cy="5587920"/>
        </p:xfrm>
        <a:graphic>
          <a:graphicData uri="http://schemas.openxmlformats.org/drawingml/2006/table">
            <a:tbl>
              <a:tblPr/>
              <a:tblGrid>
                <a:gridCol w="2124000"/>
                <a:gridCol w="2125800"/>
                <a:gridCol w="2122560"/>
              </a:tblGrid>
              <a:tr h="5587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Oklahoma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COOP-GEN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Western Farmers Electric Coop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GAS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Canadian Natural Gas Co.,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East Central Oklahoma Gas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Williams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GATHERER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Central Oklahoma Oil &amp;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Deisenroth Gas Production,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Jennings Hallett Gas Authority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ZCA Gas Gathering Co.,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Arkansas Western Pipeline, L.L.C.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Caprock Pipeline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Enogex,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OkTex Pipeline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TCP Gathering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INTR OIL-GAS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OXY USA,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Phillips Alaska Natural Gas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INTRASTATE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Manchester Pipeline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Red River Pipe Line, L.P.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Transok, L.L.C. 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Westar Transmission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Felt Water Development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LeAnn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Oklahoma Natural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Afton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Billings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Burbank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Burlington Electric &amp; Gas Utility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Cashion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Chelsea Gas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Chouteau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Cleveland Municipal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Copan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Corn Municipal Natural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Covington Utilities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Drumright Gas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Dustin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Eckert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Fairfax Gas &amp; Water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Fairland Gas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Fort Cobb Fuel Authority, L.L.C.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Freedom Municipal Trust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Geary Utilities Authority Granite Municipal Utility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Grove Municipal Services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Guymon Municipal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Hardesty, Town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Haskell Public Works Authority 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Hulbert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Jay Utilities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Jones City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Keyes Utility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Kiefer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Mannford Electric &amp;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Minco Gas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Northeast Oklahoma Public Facilities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Oilton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Pryor Municipal Utility Board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Ramona Public Works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Redbird Gas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Ripley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Rural Gas District No. 1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Seiling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Sperry Utility  Service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Taloga, Town of 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Tuttle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Velma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Vici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Wakita Utilities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Wann Public Works Authority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Yale Gas Co.,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PRODUCER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Calumet Oil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Louis Dreyfus Natural Gas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Lumen Energy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Phillips Petroleum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STORAGE OP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American Gas Storage, L.P.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Temple-Inland Forest Pots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Fort James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Georgia Pacific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Weyerhaeuser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Condea Vista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Farmland Industries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Terra Nitrogen Co. 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Terra International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Willard Grain &amp; Feed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Continental Carbon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Sinclair Oil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Conoco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Koch Industries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Uniroyal Goodrich Tire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Bridgestone/Firestone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Ford Motor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Blue Circle America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Holnam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TDK Ferrites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United States Gypsum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Republic Gypsum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Sheffield Steel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5" name=""/>
          <p:cNvSpPr/>
          <p:nvPr/>
        </p:nvSpPr>
        <p:spPr>
          <a:xfrm>
            <a:off x="533520" y="6858000"/>
            <a:ext cx="82296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289160" y="425520"/>
            <a:ext cx="4032000" cy="39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Continued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353200" y="76320"/>
            <a:ext cx="3727440" cy="28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Wisconsin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8" name=""/>
          <p:cNvGraphicFramePr/>
          <p:nvPr/>
        </p:nvGraphicFramePr>
        <p:xfrm>
          <a:off x="685800" y="1257480"/>
          <a:ext cx="7772400" cy="3692520"/>
        </p:xfrm>
        <a:graphic>
          <a:graphicData uri="http://schemas.openxmlformats.org/drawingml/2006/table">
            <a:tbl>
              <a:tblPr/>
              <a:tblGrid>
                <a:gridCol w="2244600"/>
                <a:gridCol w="1994040"/>
                <a:gridCol w="1806480"/>
                <a:gridCol w="1727280"/>
              </a:tblGrid>
              <a:tr h="37303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Interstate Power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Madison Gas &amp; Electric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Northern States Power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South Beloit Water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Superior Water, Light and Power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Wisconsin Electric Power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Wisconsin Fuel &amp; Light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Wisconsin Gas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Wisconsin Power and Light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HOLDING COMPANY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Alliant Energy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LDC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City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Midwest Natural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St. Croix Valley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MARKETER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Alliant Energy 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GEN SYS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Griffin Energy Marketing, L.L.C.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Kaztex Energy Management,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WICOR Energy Services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Wisconsin Public Power Inc</a:t>
                      </a: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 INDUSTRIAL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American National Can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American Tissue Mills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Appleton Papers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Associated Milk Producers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Badger Paper Mills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Ball-Foster Glass Container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Charter Manufacturing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Consolidated Papers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Cudahy Patrick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Falk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Fort James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General Motors Corp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Glatfelter P H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Globe Building Materials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Grede Foundries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Hillshire Farms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Johnson S C &amp; Sons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Kerry Ingredients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Kimberly-Clark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Kohler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Ladish Co.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Land O'Lakes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Little Rapids Corp 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McCain Foods USA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Mead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Modine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Navistar International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Noranda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P&amp;H Mining Equipment Division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Rhinelander Paper Co.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Pope &amp; Talbot Wis.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Repap Wisconsin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Riverside Paper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Stroh Brewing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Swiss Colony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Swiss Miss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Tower Automotive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U.S. Paper Mills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Watry Industries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Wausau Paper Mills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Western Industries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Weyerhaeuser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Wisconsin Paperboard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Wisconsin Tissue Mills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Wisconsin Public Service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WPS Energy Services Inc 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320800" y="-25560"/>
            <a:ext cx="3606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Illinois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0" name=""/>
          <p:cNvGraphicFramePr/>
          <p:nvPr/>
        </p:nvGraphicFramePr>
        <p:xfrm>
          <a:off x="685800" y="990720"/>
          <a:ext cx="7721640" cy="4957560"/>
        </p:xfrm>
        <a:graphic>
          <a:graphicData uri="http://schemas.openxmlformats.org/drawingml/2006/table">
            <a:tbl>
              <a:tblPr/>
              <a:tblGrid>
                <a:gridCol w="1930320"/>
                <a:gridCol w="1930320"/>
                <a:gridCol w="1930680"/>
                <a:gridCol w="1930320"/>
              </a:tblGrid>
              <a:tr h="5003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Natural Gas Pipeline Co. of America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AmerenCIPS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Central Illinois Light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Community Natural Gas Co.,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Illinois Power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Mount Carmel Public Utility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Nicor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 Shore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Peoples Gas, Light &amp; Coke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Aledo Municipal Natural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Anna Municipal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Auburn Municipal Natural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Belle Rive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Bethany Light &amp;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Bluford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Bushnell Municipal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Cairo Public Utility Commission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Casey Municipal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Chester,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Cisne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Clay City, Village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Cobden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Creal Springs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Crossville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Dahlgren Municipal Natural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Divernon Water &amp;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Dupo, Village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Edinburg, Village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Enfield Municipal Natural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Equality Municipal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Fairfield Electric &amp;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Findlay Gas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Flat Rock Municipal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Flora Municipal Gas &amp; Light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Franklin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Geff Municipal Gas System Grand Tower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Grayville,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Greenup Light &amp; Power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Illinois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Jonesboro, Town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Karnak, Village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Louisville, Village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Marshall Water, Gas &amp; Light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Martinsville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McLeansboro Municipal Light, Gas &amp; Water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Milford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Morton, Village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Nashville,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New Boston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Norris City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Pawnee Gas &amp; Water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Pinckneyville,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Pittsburg Municipal Natural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Pittsfield,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Pleasant Hill, Village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Red Bud Municipal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Riverton Electric &amp; Gas Utility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Roodhouse Municipal Power &amp; Light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Rossville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Salem,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Shawneetown Municipal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Sims, Village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Stonigton, Village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Sullivan Municipal Utility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Tamms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Toledo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Vienna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Waterloo Light &amp; Power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Waverly Utility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Wayne City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Westville Gas Commission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White Hall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Winchester Municipal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INDUSTRIALS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IBP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Devro-Teepak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Hoopeston Foods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Best Foods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Corn Products International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Nabisco Brands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Keebler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Wrigley William Jr.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Central Soya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Archer Daniels Midland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Bunge Food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AC Humko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Conopco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Universal Flavor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Johns Manville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F S C Paper Co. L.P.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Wisconsin Tissue Mills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Ivex Packaging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Jefferson Smurfit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Chicago Paperboard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Viskase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Field Container Co. LP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Color Communication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Element Pigments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Unilever United States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UOP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Millennium Petrochemicals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Borden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Henkel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Amoco Chemical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MC Whorter Technologies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BASF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Rhone-Poulenc Rorer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Dial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Avon Products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Solutia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511960" y="56880"/>
            <a:ext cx="1752480" cy="31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Michigan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2" name=""/>
          <p:cNvGraphicFramePr/>
          <p:nvPr/>
        </p:nvGraphicFramePr>
        <p:xfrm>
          <a:off x="965160" y="1054080"/>
          <a:ext cx="7467480" cy="4326120"/>
        </p:xfrm>
        <a:graphic>
          <a:graphicData uri="http://schemas.openxmlformats.org/drawingml/2006/table">
            <a:tbl>
              <a:tblPr/>
              <a:tblGrid>
                <a:gridCol w="2489040"/>
                <a:gridCol w="2489400"/>
                <a:gridCol w="2489040"/>
              </a:tblGrid>
              <a:tr h="4375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ANR Pipeline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Consumers Energy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Detroit Edison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DTE Energy Trading,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MGU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Semco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MARKETER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Carthage Energy Services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Citizens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Lansing Board of Water &amp; Light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Midland Cogeneration Venture Ltd. Partners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NON-REGULATED AFFILIATE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CMS Marketing, Services &amp; Trading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DTE Coal Services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PRIVATE GAS UTILITY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Peninsular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Abtco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Artistic Carton Co.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Basf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Cargill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Celotex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Champion International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Chrysler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Crown Bandage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Darling International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Detroit Diesel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Dow Chemical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DSC Ltd.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Elf Atochem North America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Fletcher Paper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Ford Motor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Fort James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Fox River Paper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General Motors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Georgia-Pacific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Gerber Products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Gibraltar Cement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Guardian Fiberglass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Hastings Fiber Glass Products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Hayes-Albion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Holnam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Huron Valley Steel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IKO Monroe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Indresco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IPMC Holding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J&amp;L Specialty Steel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Kellogg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Kraft Foods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Marathon Ashland Petroleum LLC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Martin Marietta Magnesia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Mead Paper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Menasha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Michigan Carton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Michigan Limestone Operations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Mueller Brass Forging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National Steel Corp..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 Star Steel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Owens-Illinois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Perfect Circle Sealed Power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Pharmacia &amp; Upjohn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Plainwell Paper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Quanex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Rock-Tenn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Sara Lee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Solutia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Tecumseh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The Dow Chemical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United Distiller &amp; Vintners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United States Gypsum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US Graphite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Venture Industries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416560" y="25200"/>
            <a:ext cx="372744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Indiana and Ohio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927000" y="723960"/>
          <a:ext cx="7553520" cy="5572080"/>
        </p:xfrm>
        <a:graphic>
          <a:graphicData uri="http://schemas.openxmlformats.org/drawingml/2006/table">
            <a:tbl>
              <a:tblPr/>
              <a:tblGrid>
                <a:gridCol w="2135160"/>
                <a:gridCol w="1803600"/>
                <a:gridCol w="1807920"/>
                <a:gridCol w="1806840"/>
              </a:tblGrid>
              <a:tr h="5623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Indiana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INTRASTATE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Snow &amp; Ogden Gas,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Chandler Natural Gas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Consumers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Fountaintown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Indiana Gas Co.,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Indiana Natural Gas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Kokomo Gas &amp; Fuel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Lawrenceburg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Midwest Natural Gas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Northern Indiana Fuel &amp; Light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Northern Indiana Public Service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Ohio Valley Gas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Ohio Valley Gas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Peoples Gas &amp; Power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Southeastern Indiana Natural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Southern Indiana Gas &amp; Electric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Switzerland County Natural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Westfield Gas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Aurora Utilities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Bainbridge Electric &amp; Gas Dept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Batesville Water &amp;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Boonville Municipal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Chrisney Municipal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Citizens Gas &amp; Coke Utility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Grandview Municipal Gas Utility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Huntingburg Municipal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Jasonville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Jasper Municipal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Lapel Municipal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Linton Municipal Light &amp;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Montezuma Electric, Gas &amp; Water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Swickard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Verona Natural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New Harmony Municipal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UTILITY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Osgood Municipal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Pittsboro Municipal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Poseyville Municipal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Rachdale Municipal Gas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Rensselaer Electric &amp;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Town of Napoleon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PRIVATE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Indiana Utilities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STORAGE OP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Egyptian Gas Storage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A.E. Staley Manufacturing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Air Products and Chemicals,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Alcan Aluminum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Alcoa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Anchor Glass Container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Bayer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Bethlehem Steel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BP Amoco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Central Soya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Cerestar USA,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Dana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Eli Lilly and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Ford Motor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General Motors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Haynes International,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Indiana Glass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Ispat Inland,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Knauf Fiber Glass GmbH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LTV Steel Company,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National Steel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Portland Forge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Praxair,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R.R. Donnelley &amp; Sons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Rock-Tenn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Rolls-Royce Allison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Saint-Gobain Containers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Smurfit-Stone Container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Subaru-Isuzu Automotive,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Thomson Consumer Electronics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Toyota Motor Manufacturing Indiana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U.S. Gypsum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USX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Ohio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Gas Transport,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Arlington Natural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Cincinnati Gas &amp; Electric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Columbia Gas of Ohio,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Dayton Power &amp; Light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East Ohio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Foraker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Lakeside Gas Co. 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Murphy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National Gas &amp; Oil Corp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Northern Indiana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Ohio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Oxford Natural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Pike Natural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Sheldon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Waterville Gas &amp; Oil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Waterville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Hamilton Dept. of Public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Lancaster Municipal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Paramount Natural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Williamsport, Village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PRIVATE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Ohio Cumberland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Suburban Natural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PRODUCER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Kaib &amp; Kaib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NGO Development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INDUSTRIAL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General Motors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Delphi Automotive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Ford Motor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General Electric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Proctor &amp; Gamble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Honda Motor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Daimler Chrysler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Timken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Whirlpool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Goodyear Tire &amp; Rubber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Emerson Electric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Lucent Technologies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LTV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AK Steel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Longaberger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Navistar International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Worthington Industries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Parker-Hannifin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USX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NCR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Sherwin Williams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Sauder Woodworking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BF Goodrich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International Paper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Illinois Tool Works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5416560" y="0"/>
            <a:ext cx="3727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Pipelines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6" name=""/>
          <p:cNvGraphicFramePr/>
          <p:nvPr/>
        </p:nvGraphicFramePr>
        <p:xfrm>
          <a:off x="800280" y="1359000"/>
          <a:ext cx="7584840" cy="3682800"/>
        </p:xfrm>
        <a:graphic>
          <a:graphicData uri="http://schemas.openxmlformats.org/drawingml/2006/table">
            <a:tbl>
              <a:tblPr/>
              <a:tblGrid>
                <a:gridCol w="3792240"/>
                <a:gridCol w="3792600"/>
              </a:tblGrid>
              <a:tr h="3682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Allegheny Supply Development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Alliance Pipeline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ANR Pipeline and Storage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Bison Pipeline (Proposed)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Columbia Gas Transmission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Crossroads Pipeline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Great Lakes Gas Transmission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Great River Energy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Guardian Pipeline (proposed)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Horizon Pipeline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J.M. Huber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Midwestern Gas Transmission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Mississippi River Transmission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Natural Gas Pipeline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Northern Border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Northern Natural Gas Pipeline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OneOk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Panhandle Pipeline Company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Reliant Gas Transmission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Trailblazer Pipeline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Trunkline Gas Company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Vector Gas Transmission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Viking Gas Transmission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Whitecap Pipeline (proposed)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Williams Central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5416560" y="0"/>
            <a:ext cx="3727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enovate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8" name=""/>
          <p:cNvGraphicFramePr/>
          <p:nvPr/>
        </p:nvGraphicFramePr>
        <p:xfrm>
          <a:off x="673200" y="774720"/>
          <a:ext cx="7837200" cy="5594400"/>
        </p:xfrm>
        <a:graphic>
          <a:graphicData uri="http://schemas.openxmlformats.org/drawingml/2006/table">
            <a:tbl>
              <a:tblPr/>
              <a:tblGrid>
                <a:gridCol w="1958760"/>
                <a:gridCol w="1960560"/>
                <a:gridCol w="1959120"/>
                <a:gridCol w="1958760"/>
              </a:tblGrid>
              <a:tr h="559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Abbott Laboratories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AEC Marketing (USA)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AEC Storage &amp; Hub Services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AEP Energy Services,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Alliance Canada Marketing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Alliance Pipeline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Alliant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Altra Energy Technologies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Ameren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Amerex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Amoco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Amoco Energy Trading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Anadarko Energy Services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ANR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ANR/Independence Pipeline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Aquila Energy Marketing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Arkansas Public Service Commission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Ashland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Associated Purchasing Service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Atmos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Aux Sable Liquid Products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Barrett Resources Corp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Bay State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Bethlehem Steel Corp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BLACK HILLS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Blackhawk Energy Services, LLC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Bolivar Gas Department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BOONVILLE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BP Amoco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Bracewell &amp; Patterson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BTU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Burlington Resources Trading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Calpine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Canadian Natural Resources Limited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Cargill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Carolina Power &amp; Light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Caterpillar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Centra Gas Manitoba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Central Soya Co.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Chicago Bridge &amp; Iron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Chicago Dept of Gen Service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Chicago Public Schools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Cibola-Transcanada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CILCO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Cincinnati Gas &amp; Electric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Cinnabar Energy Services &amp; Trading LLC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Citgo Petroleum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Cleco Generation Services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CMS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CMS Gas Transmission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CMS Panhandle Eastern Pipe Line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CMS Panhandle Pipe Lines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CMS Trunkline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CoEnergy Trading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Cognis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Coastal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Columbia Energy Group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Columbia Gas of Ohio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Columbia Gas Transmission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Columbian Chemicals 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Conoco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Consolidated Natural GAS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Constellation Power Source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Consumers Power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Cook Inlet Energy Supply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Coral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Coral Energy Canada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Corn Products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Crestar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CXY Energy Marketing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Dayton P&amp;L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DAYTON P&amp;L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Detroit Edison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Dial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DomCan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Dominion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Dominion Energy Canada Limited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Duke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Duke Energy Field Services,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Duke Energy Trading and Marketing, L.L.C.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Dynegy Marketing and Trade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Edison 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El Paso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Enbridge Consumers'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Enbridge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Encal Energy Ltd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Energon,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Energy America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Energy Solutions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Energy-Gateway.com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EnergyUSA - TPC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Engage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Enserco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Entergy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Entex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E-Prime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Equitable Gas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Excel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Excelon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Farmland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Federal Energy Regulatory Commission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Fellon McCord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Fina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First Energy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Foothills Pipe Lines Ltd.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Gas Supply Consulting,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Gibson County Utility District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Great Lakes Gas Transmission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Guardian Pipeline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Gulf Midstream Services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Halliburton Energy Services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Hart's Energy Markets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Helmerick &amp; Payne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Hess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Holland Board of Public Works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Honda of America Mfg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Hunt Oil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Husky Oil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IDAHO POWER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Idaho Power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IGS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Illinois Commerce Commission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Illinois Power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IMD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Indeck Energy Services,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Inland Steel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Institute of Gas Technology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Intelligence Press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Interchange Energy Group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IPALCO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IQ Solutions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Ispat Inland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Jones, Day, Reavis &amp; Pogue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Kaztex Energy Management,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Kinder Morgan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416560" y="0"/>
            <a:ext cx="3727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enovate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0" name=""/>
          <p:cNvGraphicFramePr/>
          <p:nvPr/>
        </p:nvGraphicFramePr>
        <p:xfrm>
          <a:off x="800280" y="787320"/>
          <a:ext cx="7837200" cy="5556240"/>
        </p:xfrm>
        <a:graphic>
          <a:graphicData uri="http://schemas.openxmlformats.org/drawingml/2006/table">
            <a:tbl>
              <a:tblPr/>
              <a:tblGrid>
                <a:gridCol w="1958760"/>
                <a:gridCol w="1960560"/>
                <a:gridCol w="1959120"/>
                <a:gridCol w="1958760"/>
              </a:tblGrid>
              <a:tr h="5556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KNG Energy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Koch Energy Trading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Laclede Gas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Lafayette Utility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LaRoche Industries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Louisville G&amp;E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LS Power, LLC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Madison Gas &amp; Electric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Marathon Canada Limited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Marathon Oil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Market Hub Partners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McCook Metals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MCN Energy Group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MCN Gas Supply &amp; Trading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MCN Supply &amp; Trading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Memphis Light, Gas &amp; Water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Metra-Northeast Illinois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MGE-SUG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MichCon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Michigan Consolidated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MidAmerican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Midwest Energy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Midwestern Gas Transmission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Mind Span,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Minerals Mgmt Service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Minnegasco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Minnesota Power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Morgan Stanley Dean Witter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NALCO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National Energy Board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National Fuel Gas Supply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National Gas &amp; Oil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Natural Gas Pipeline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Natural Resources Canada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NewEnergy,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Newport Petroleum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NGTS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Nicor Enerchange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Nicor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Nisource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Noble Gas Marketing,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Northern Border Pipeline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Northwest Alabama Gas District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Northwestern Steel and Wire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NUI Energy Brokers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Numac Energy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Occidental Energy Marketing,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OGE Energy Resources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Oneok Energy Marketing &amp; Trading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Pacific Gas &amp; Electric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PanCanadian Energy Services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PECO Energy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Peoples Energy Resources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PESC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Petro-Canada Oil &amp;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PG&amp;E Energy Trading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Pioneer Futures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Pioneer Natural Resources Canada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Pipeline &amp; Gas Journal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Pipeline Power Partners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Planalytics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Poco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PP&amp;L EnergyPlus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PremStar Energy Canada Ltd.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ProGas Limited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ProLiance Energy LLC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Ranger Oil Limited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Reliant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Reliant Energy Arkla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Reliant Energy Services Canada LTD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Renaissance Energy Ltd.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Rio Alto Exploration Ltd.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Risk Management Incorporated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Rochester Gas &amp; Electric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Sandia Resources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Semco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Sempra Energy Trading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SG Resources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Sigcorp Energy Services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SkyGen Energy LLC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Solar Turbines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Southern California Gas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Southern Company Energy Marketing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Southern Company Energy Marketing Canada Ltd.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Stalwart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Stepan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Strategic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Summit Energy Services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Summit Resources Limited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Talisman Energy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Tenaska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Tennessee Gas Pipeline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Texaco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Texas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Torco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TransCanada Energy Marketing USA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Transcanada Gas Services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TransCanada Pipelines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TransCanada Transmission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TransCanada-North American Pipeline Ventures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True Oil Company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TVA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TXU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U. of MICHIGAN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U.S. Steel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Unicom Energy Inc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Union Gas Limited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UNOCAL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UTILICORP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Utilicorp United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Vector Pipeline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VECTREN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Viking Gas Transmission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Virginia Power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Westcoast Energy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WESTERN GAS RESOURCES,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Whitecap Energy System LLC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 Public Service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Wico Energy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Williams Energy Group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Williams Gas Pipeline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WISC. F&amp;L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WISC. PUBLIC SERV.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Wisconsin Electric Power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Wisconsin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Wisvest Corporation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WPS Energy Services,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Xcel Energy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YourEnergySource.com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1" name=""/>
          <p:cNvSpPr/>
          <p:nvPr/>
        </p:nvSpPr>
        <p:spPr>
          <a:xfrm>
            <a:off x="793800" y="431640"/>
            <a:ext cx="372744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Continued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416560" y="0"/>
            <a:ext cx="3727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- ($000s)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966960" y="682560"/>
            <a:ext cx="7348320" cy="587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416560" y="0"/>
            <a:ext cx="3727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Balance Sheet ($000s)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428760" y="1355760"/>
            <a:ext cx="8512200" cy="1270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851040" y="871560"/>
            <a:ext cx="7815240" cy="56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901"/>
              </a:spcBef>
              <a:spcAft>
                <a:spcPts val="337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149800" y="0"/>
            <a:ext cx="37274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Goals &amp; Objectives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901440" y="682200"/>
            <a:ext cx="7584840" cy="591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95000"/>
              </a:lnSpc>
              <a:spcBef>
                <a:spcPts val="99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Meet EBIT target and revenue mix between Origination and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95000"/>
              </a:lnSpc>
              <a:spcBef>
                <a:spcPts val="99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$80 mm EBIT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95000"/>
              </a:lnSpc>
              <a:spcBef>
                <a:spcPts val="99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ROCE &gt; 25%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80880" indent="-3808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Cost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95000"/>
              </a:lnSpc>
              <a:spcBef>
                <a:spcPts val="99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15% reduction in travel and entertainment, consulting, controllable infrastructure and Other Expenses versus budget.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80880" indent="-3808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Deliverables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95000"/>
              </a:lnSpc>
              <a:spcBef>
                <a:spcPts val="99"/>
              </a:spcBef>
              <a:spcAft>
                <a:spcPts val="300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 Deal Flow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264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Increase customer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312"/>
              </a:spcBef>
              <a:spcAft>
                <a:spcPts val="62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 1 Month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312"/>
              </a:spcBef>
              <a:spcAft>
                <a:spcPts val="62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&gt; 1 Month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37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new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37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transaction diversity/product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37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overall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75000"/>
              </a:lnSpc>
              <a:spcBef>
                <a:spcPts val="264"/>
              </a:spcBef>
              <a:spcAft>
                <a:spcPts val="88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EOL Specific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264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new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312"/>
              </a:spcBef>
              <a:spcAft>
                <a:spcPts val="62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Regional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312"/>
              </a:spcBef>
              <a:spcAft>
                <a:spcPts val="62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37"/>
              </a:spcBef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overall trades and trades per customer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37"/>
              </a:spcBef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overall volume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416560" y="-2520"/>
            <a:ext cx="37274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1946160" y="668160"/>
          <a:ext cx="6051600" cy="2968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46160" y="668160"/>
                    <a:ext cx="6051600" cy="2968920"/>
                  </a:xfrm>
                  <a:prstGeom prst="rect">
                    <a:avLst/>
                  </a:prstGeom>
                  <a:noFill/>
                  <a:ln w="0">
                    <a:noFill/>
                  </a:ln>
                  <a:effectLst>
                    <a:outerShdw dist="107932" dir="2700000" blurRad="0" rotWithShape="0">
                      <a:srgbClr val="808080"/>
                    </a:outerShdw>
                  </a:effectLst>
                </p:spPr>
              </p:pic>
            </p:oleObj>
          </a:graphicData>
        </a:graphic>
      </p:graphicFrame>
      <p:graphicFrame>
        <p:nvGraphicFramePr>
          <p:cNvPr id="43" name=""/>
          <p:cNvGraphicFramePr/>
          <p:nvPr/>
        </p:nvGraphicFramePr>
        <p:xfrm>
          <a:off x="1946160" y="4151160"/>
          <a:ext cx="6061320" cy="22352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46160" y="4151160"/>
                    <a:ext cx="6061320" cy="2235240"/>
                  </a:xfrm>
                  <a:prstGeom prst="rect">
                    <a:avLst/>
                  </a:prstGeom>
                  <a:noFill/>
                  <a:ln w="0">
                    <a:noFill/>
                  </a:ln>
                  <a:effectLst>
                    <a:outerShdw dist="107932" dir="2700000" blurRad="0" rotWithShape="0">
                      <a:srgbClr val="808080"/>
                    </a:outerShdw>
                  </a:effectLst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/>
          </p:nvPr>
        </p:nvSpPr>
        <p:spPr>
          <a:xfrm>
            <a:off x="761760" y="723600"/>
            <a:ext cx="7815240" cy="564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lnSpc>
                <a:spcPct val="75000"/>
              </a:lnSpc>
              <a:spcBef>
                <a:spcPts val="374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Deliverables (Continued)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75000"/>
              </a:lnSpc>
              <a:spcBef>
                <a:spcPts val="337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Strategic Outsourcing/Customer Asset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300"/>
              </a:spcBef>
              <a:spcAft>
                <a:spcPts val="99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Management and Control of Strategic/Targeted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437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437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Obligations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437"/>
              </a:spcBef>
              <a:spcAft>
                <a:spcPts val="88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Procurement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75000"/>
              </a:lnSpc>
              <a:spcBef>
                <a:spcPts val="337"/>
              </a:spcBef>
              <a:spcAft>
                <a:spcPts val="113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Perspective Profile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524"/>
              </a:spcBef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Regulatory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524"/>
              </a:spcBef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Infrastructure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437"/>
              </a:spcBef>
              <a:spcAft>
                <a:spcPts val="437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Individual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38360" indent="-266760">
              <a:lnSpc>
                <a:spcPct val="75000"/>
              </a:lnSpc>
              <a:spcBef>
                <a:spcPts val="437"/>
              </a:spcBef>
              <a:spcAft>
                <a:spcPts val="437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80880" indent="-3808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95000"/>
              </a:lnSpc>
              <a:spcBef>
                <a:spcPts val="224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Set specific coverage goals by region and customer class by March 6, 2001.  Implement matrix coverage in a conjunctive effort between Origination and Trading.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80880" indent="-380880">
              <a:lnSpc>
                <a:spcPct val="3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75000"/>
              </a:lnSpc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Determine customer asset and service territories providing optimal corridor access to West, North East and Central regions.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75000"/>
              </a:lnSpc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Execute a portfolio of customer transactions to create a connected market area network of information.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75000"/>
              </a:lnSpc>
              <a:spcBef>
                <a:spcPts val="561"/>
              </a:spcBef>
              <a:spcAft>
                <a:spcPts val="56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5416560" y="0"/>
            <a:ext cx="3727440" cy="393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Goals &amp; Objectives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/>
          </p:nvPr>
        </p:nvSpPr>
        <p:spPr>
          <a:xfrm>
            <a:off x="855360" y="799920"/>
            <a:ext cx="7584840" cy="605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 (Continued)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75000"/>
              </a:lnSpc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Monitor macro market transformations and create products specific to evolution by focusing on effected commodities due to: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Transforming 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Transforming wholesale customer 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400"/>
              </a:spcBef>
              <a:spcAft>
                <a:spcPts val="1301"/>
              </a:spcAft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Transforming asset requirements/usage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75000"/>
              </a:lnSpc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and implement pipeline strategy in support of traded products and services with key Midwest pipelines and customers.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75000"/>
              </a:lnSpc>
              <a:spcBef>
                <a:spcPts val="224"/>
              </a:spcBef>
              <a:spcAft>
                <a:spcPts val="1463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Employ a FT regulatory staff member to focus on wholesale market strategies and implement a pro-active wholesale regulatory agenda.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00280" indent="-343080">
              <a:lnSpc>
                <a:spcPct val="75000"/>
              </a:lnSpc>
              <a:spcBef>
                <a:spcPts val="224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Build Gas Fundamental database specific to: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1001"/>
              </a:spcBef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19320" indent="-304920">
              <a:lnSpc>
                <a:spcPct val="75000"/>
              </a:lnSpc>
              <a:spcBef>
                <a:spcPts val="1001"/>
              </a:spcBef>
              <a:buClr>
                <a:srgbClr val="000000"/>
              </a:buClr>
              <a:buFont typeface="Arial Narrow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Regulatory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80880" indent="0">
              <a:lnSpc>
                <a:spcPct val="75000"/>
              </a:lnSpc>
              <a:spcBef>
                <a:spcPts val="1624"/>
              </a:spcBef>
              <a:spcAft>
                <a:spcPts val="374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title"/>
          </p:nvPr>
        </p:nvSpPr>
        <p:spPr>
          <a:xfrm>
            <a:off x="5416560" y="0"/>
            <a:ext cx="3727440" cy="393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Goals &amp; Objectives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"/>
          <p:cNvGrpSpPr/>
          <p:nvPr/>
        </p:nvGrpSpPr>
        <p:grpSpPr>
          <a:xfrm>
            <a:off x="2413080" y="4332240"/>
            <a:ext cx="2373120" cy="1166760"/>
            <a:chOff x="2413080" y="4332240"/>
            <a:chExt cx="2373120" cy="1166760"/>
          </a:xfrm>
        </p:grpSpPr>
        <p:sp>
          <p:nvSpPr>
            <p:cNvPr id="50" name=""/>
            <p:cNvSpPr/>
            <p:nvPr/>
          </p:nvSpPr>
          <p:spPr>
            <a:xfrm>
              <a:off x="3890880" y="4895640"/>
              <a:ext cx="895320" cy="603360"/>
            </a:xfrm>
            <a:custGeom>
              <a:avLst/>
              <a:gdLst/>
              <a:ahLst/>
              <a:rect l="l" t="t" r="r" b="b"/>
              <a:pathLst>
                <a:path w="323" h="294">
                  <a:moveTo>
                    <a:pt x="0" y="18"/>
                  </a:moveTo>
                  <a:lnTo>
                    <a:pt x="281" y="6"/>
                  </a:lnTo>
                  <a:lnTo>
                    <a:pt x="281" y="6"/>
                  </a:lnTo>
                  <a:lnTo>
                    <a:pt x="281" y="0"/>
                  </a:lnTo>
                  <a:lnTo>
                    <a:pt x="287" y="0"/>
                  </a:lnTo>
                  <a:lnTo>
                    <a:pt x="293" y="6"/>
                  </a:lnTo>
                  <a:lnTo>
                    <a:pt x="293" y="6"/>
                  </a:lnTo>
                  <a:lnTo>
                    <a:pt x="293" y="18"/>
                  </a:lnTo>
                  <a:lnTo>
                    <a:pt x="281" y="30"/>
                  </a:lnTo>
                  <a:lnTo>
                    <a:pt x="281" y="36"/>
                  </a:lnTo>
                  <a:lnTo>
                    <a:pt x="281" y="36"/>
                  </a:lnTo>
                  <a:lnTo>
                    <a:pt x="293" y="42"/>
                  </a:lnTo>
                  <a:lnTo>
                    <a:pt x="305" y="42"/>
                  </a:lnTo>
                  <a:lnTo>
                    <a:pt x="323" y="36"/>
                  </a:lnTo>
                  <a:lnTo>
                    <a:pt x="323" y="36"/>
                  </a:lnTo>
                  <a:lnTo>
                    <a:pt x="323" y="42"/>
                  </a:lnTo>
                  <a:lnTo>
                    <a:pt x="323" y="48"/>
                  </a:lnTo>
                  <a:lnTo>
                    <a:pt x="323" y="54"/>
                  </a:lnTo>
                  <a:lnTo>
                    <a:pt x="323" y="54"/>
                  </a:lnTo>
                  <a:lnTo>
                    <a:pt x="317" y="54"/>
                  </a:lnTo>
                  <a:lnTo>
                    <a:pt x="317" y="54"/>
                  </a:lnTo>
                  <a:lnTo>
                    <a:pt x="317" y="60"/>
                  </a:lnTo>
                  <a:lnTo>
                    <a:pt x="317" y="66"/>
                  </a:lnTo>
                  <a:lnTo>
                    <a:pt x="317" y="72"/>
                  </a:lnTo>
                  <a:lnTo>
                    <a:pt x="317" y="72"/>
                  </a:lnTo>
                  <a:lnTo>
                    <a:pt x="311" y="78"/>
                  </a:lnTo>
                  <a:lnTo>
                    <a:pt x="305" y="78"/>
                  </a:lnTo>
                  <a:lnTo>
                    <a:pt x="299" y="78"/>
                  </a:lnTo>
                  <a:lnTo>
                    <a:pt x="299" y="78"/>
                  </a:lnTo>
                  <a:lnTo>
                    <a:pt x="299" y="84"/>
                  </a:lnTo>
                  <a:lnTo>
                    <a:pt x="293" y="84"/>
                  </a:lnTo>
                  <a:lnTo>
                    <a:pt x="293" y="96"/>
                  </a:lnTo>
                  <a:lnTo>
                    <a:pt x="293" y="96"/>
                  </a:lnTo>
                  <a:lnTo>
                    <a:pt x="299" y="96"/>
                  </a:lnTo>
                  <a:lnTo>
                    <a:pt x="305" y="102"/>
                  </a:lnTo>
                  <a:lnTo>
                    <a:pt x="305" y="108"/>
                  </a:lnTo>
                  <a:lnTo>
                    <a:pt x="305" y="108"/>
                  </a:lnTo>
                  <a:lnTo>
                    <a:pt x="305" y="114"/>
                  </a:lnTo>
                  <a:lnTo>
                    <a:pt x="299" y="114"/>
                  </a:lnTo>
                  <a:lnTo>
                    <a:pt x="299" y="120"/>
                  </a:lnTo>
                  <a:lnTo>
                    <a:pt x="299" y="120"/>
                  </a:lnTo>
                  <a:lnTo>
                    <a:pt x="299" y="120"/>
                  </a:lnTo>
                  <a:lnTo>
                    <a:pt x="299" y="126"/>
                  </a:lnTo>
                  <a:lnTo>
                    <a:pt x="293" y="126"/>
                  </a:lnTo>
                  <a:lnTo>
                    <a:pt x="293" y="126"/>
                  </a:lnTo>
                  <a:lnTo>
                    <a:pt x="287" y="132"/>
                  </a:lnTo>
                  <a:lnTo>
                    <a:pt x="281" y="132"/>
                  </a:lnTo>
                  <a:lnTo>
                    <a:pt x="281" y="138"/>
                  </a:lnTo>
                  <a:lnTo>
                    <a:pt x="281" y="138"/>
                  </a:lnTo>
                  <a:lnTo>
                    <a:pt x="281" y="138"/>
                  </a:lnTo>
                  <a:lnTo>
                    <a:pt x="275" y="144"/>
                  </a:lnTo>
                  <a:lnTo>
                    <a:pt x="275" y="150"/>
                  </a:lnTo>
                  <a:lnTo>
                    <a:pt x="275" y="150"/>
                  </a:lnTo>
                  <a:lnTo>
                    <a:pt x="275" y="156"/>
                  </a:lnTo>
                  <a:lnTo>
                    <a:pt x="275" y="162"/>
                  </a:lnTo>
                  <a:lnTo>
                    <a:pt x="275" y="168"/>
                  </a:lnTo>
                  <a:lnTo>
                    <a:pt x="275" y="168"/>
                  </a:lnTo>
                  <a:lnTo>
                    <a:pt x="269" y="168"/>
                  </a:lnTo>
                  <a:lnTo>
                    <a:pt x="263" y="174"/>
                  </a:lnTo>
                  <a:lnTo>
                    <a:pt x="257" y="186"/>
                  </a:lnTo>
                  <a:lnTo>
                    <a:pt x="257" y="186"/>
                  </a:lnTo>
                  <a:lnTo>
                    <a:pt x="257" y="186"/>
                  </a:lnTo>
                  <a:lnTo>
                    <a:pt x="251" y="186"/>
                  </a:lnTo>
                  <a:lnTo>
                    <a:pt x="245" y="192"/>
                  </a:lnTo>
                  <a:lnTo>
                    <a:pt x="245" y="192"/>
                  </a:lnTo>
                  <a:lnTo>
                    <a:pt x="245" y="198"/>
                  </a:lnTo>
                  <a:lnTo>
                    <a:pt x="251" y="204"/>
                  </a:lnTo>
                  <a:lnTo>
                    <a:pt x="245" y="210"/>
                  </a:lnTo>
                  <a:lnTo>
                    <a:pt x="245" y="210"/>
                  </a:lnTo>
                  <a:lnTo>
                    <a:pt x="245" y="222"/>
                  </a:lnTo>
                  <a:lnTo>
                    <a:pt x="251" y="228"/>
                  </a:lnTo>
                  <a:lnTo>
                    <a:pt x="251" y="234"/>
                  </a:lnTo>
                  <a:lnTo>
                    <a:pt x="251" y="234"/>
                  </a:lnTo>
                  <a:lnTo>
                    <a:pt x="245" y="234"/>
                  </a:lnTo>
                  <a:lnTo>
                    <a:pt x="239" y="234"/>
                  </a:lnTo>
                  <a:lnTo>
                    <a:pt x="239" y="240"/>
                  </a:lnTo>
                  <a:lnTo>
                    <a:pt x="239" y="240"/>
                  </a:lnTo>
                  <a:lnTo>
                    <a:pt x="239" y="240"/>
                  </a:lnTo>
                  <a:lnTo>
                    <a:pt x="239" y="240"/>
                  </a:lnTo>
                  <a:lnTo>
                    <a:pt x="239" y="246"/>
                  </a:lnTo>
                  <a:lnTo>
                    <a:pt x="239" y="246"/>
                  </a:lnTo>
                  <a:lnTo>
                    <a:pt x="245" y="246"/>
                  </a:lnTo>
                  <a:lnTo>
                    <a:pt x="245" y="252"/>
                  </a:lnTo>
                  <a:lnTo>
                    <a:pt x="251" y="252"/>
                  </a:lnTo>
                  <a:lnTo>
                    <a:pt x="251" y="252"/>
                  </a:lnTo>
                  <a:lnTo>
                    <a:pt x="251" y="258"/>
                  </a:lnTo>
                  <a:lnTo>
                    <a:pt x="251" y="258"/>
                  </a:lnTo>
                  <a:lnTo>
                    <a:pt x="251" y="264"/>
                  </a:lnTo>
                  <a:lnTo>
                    <a:pt x="251" y="264"/>
                  </a:lnTo>
                  <a:lnTo>
                    <a:pt x="245" y="270"/>
                  </a:lnTo>
                  <a:lnTo>
                    <a:pt x="245" y="276"/>
                  </a:lnTo>
                  <a:lnTo>
                    <a:pt x="245" y="288"/>
                  </a:lnTo>
                  <a:lnTo>
                    <a:pt x="245" y="288"/>
                  </a:lnTo>
                  <a:lnTo>
                    <a:pt x="186" y="294"/>
                  </a:lnTo>
                  <a:lnTo>
                    <a:pt x="120" y="294"/>
                  </a:lnTo>
                  <a:lnTo>
                    <a:pt x="54" y="294"/>
                  </a:lnTo>
                  <a:lnTo>
                    <a:pt x="54" y="294"/>
                  </a:lnTo>
                  <a:lnTo>
                    <a:pt x="54" y="288"/>
                  </a:lnTo>
                  <a:lnTo>
                    <a:pt x="54" y="270"/>
                  </a:lnTo>
                  <a:lnTo>
                    <a:pt x="54" y="264"/>
                  </a:lnTo>
                  <a:lnTo>
                    <a:pt x="54" y="264"/>
                  </a:lnTo>
                  <a:lnTo>
                    <a:pt x="48" y="252"/>
                  </a:lnTo>
                  <a:lnTo>
                    <a:pt x="36" y="252"/>
                  </a:lnTo>
                  <a:lnTo>
                    <a:pt x="24" y="252"/>
                  </a:lnTo>
                  <a:lnTo>
                    <a:pt x="24" y="252"/>
                  </a:lnTo>
                  <a:lnTo>
                    <a:pt x="18" y="252"/>
                  </a:lnTo>
                  <a:lnTo>
                    <a:pt x="18" y="246"/>
                  </a:lnTo>
                  <a:lnTo>
                    <a:pt x="18" y="240"/>
                  </a:lnTo>
                  <a:lnTo>
                    <a:pt x="18" y="240"/>
                  </a:lnTo>
                  <a:lnTo>
                    <a:pt x="12" y="192"/>
                  </a:lnTo>
                  <a:lnTo>
                    <a:pt x="12" y="108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0" y="18"/>
                  </a:lnTo>
                </a:path>
              </a:pathLst>
            </a:custGeom>
            <a:solidFill>
              <a:srgbClr val="ff014a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2413080" y="4824360"/>
              <a:ext cx="1528560" cy="563400"/>
            </a:xfrm>
            <a:custGeom>
              <a:avLst/>
              <a:gdLst/>
              <a:ahLst/>
              <a:rect l="l" t="t" r="r" b="b"/>
              <a:pathLst>
                <a:path w="551" h="275">
                  <a:moveTo>
                    <a:pt x="0" y="0"/>
                  </a:moveTo>
                  <a:lnTo>
                    <a:pt x="180" y="12"/>
                  </a:lnTo>
                  <a:lnTo>
                    <a:pt x="359" y="12"/>
                  </a:lnTo>
                  <a:lnTo>
                    <a:pt x="533" y="12"/>
                  </a:lnTo>
                  <a:lnTo>
                    <a:pt x="533" y="12"/>
                  </a:lnTo>
                  <a:lnTo>
                    <a:pt x="533" y="24"/>
                  </a:lnTo>
                  <a:lnTo>
                    <a:pt x="533" y="41"/>
                  </a:lnTo>
                  <a:lnTo>
                    <a:pt x="533" y="53"/>
                  </a:lnTo>
                  <a:lnTo>
                    <a:pt x="533" y="53"/>
                  </a:lnTo>
                  <a:lnTo>
                    <a:pt x="545" y="101"/>
                  </a:lnTo>
                  <a:lnTo>
                    <a:pt x="551" y="275"/>
                  </a:lnTo>
                  <a:lnTo>
                    <a:pt x="551" y="275"/>
                  </a:lnTo>
                  <a:lnTo>
                    <a:pt x="545" y="275"/>
                  </a:lnTo>
                  <a:lnTo>
                    <a:pt x="533" y="275"/>
                  </a:lnTo>
                  <a:lnTo>
                    <a:pt x="527" y="275"/>
                  </a:lnTo>
                  <a:lnTo>
                    <a:pt x="527" y="275"/>
                  </a:lnTo>
                  <a:lnTo>
                    <a:pt x="527" y="269"/>
                  </a:lnTo>
                  <a:lnTo>
                    <a:pt x="521" y="257"/>
                  </a:lnTo>
                  <a:lnTo>
                    <a:pt x="515" y="257"/>
                  </a:lnTo>
                  <a:lnTo>
                    <a:pt x="515" y="257"/>
                  </a:lnTo>
                  <a:lnTo>
                    <a:pt x="503" y="257"/>
                  </a:lnTo>
                  <a:lnTo>
                    <a:pt x="497" y="263"/>
                  </a:lnTo>
                  <a:lnTo>
                    <a:pt x="491" y="269"/>
                  </a:lnTo>
                  <a:lnTo>
                    <a:pt x="491" y="269"/>
                  </a:lnTo>
                  <a:lnTo>
                    <a:pt x="485" y="269"/>
                  </a:lnTo>
                  <a:lnTo>
                    <a:pt x="485" y="263"/>
                  </a:lnTo>
                  <a:lnTo>
                    <a:pt x="473" y="257"/>
                  </a:lnTo>
                  <a:lnTo>
                    <a:pt x="473" y="257"/>
                  </a:lnTo>
                  <a:lnTo>
                    <a:pt x="467" y="263"/>
                  </a:lnTo>
                  <a:lnTo>
                    <a:pt x="455" y="269"/>
                  </a:lnTo>
                  <a:lnTo>
                    <a:pt x="437" y="269"/>
                  </a:lnTo>
                  <a:lnTo>
                    <a:pt x="437" y="269"/>
                  </a:lnTo>
                  <a:lnTo>
                    <a:pt x="431" y="269"/>
                  </a:lnTo>
                  <a:lnTo>
                    <a:pt x="419" y="263"/>
                  </a:lnTo>
                  <a:lnTo>
                    <a:pt x="407" y="263"/>
                  </a:lnTo>
                  <a:lnTo>
                    <a:pt x="407" y="263"/>
                  </a:lnTo>
                  <a:lnTo>
                    <a:pt x="395" y="263"/>
                  </a:lnTo>
                  <a:lnTo>
                    <a:pt x="389" y="269"/>
                  </a:lnTo>
                  <a:lnTo>
                    <a:pt x="383" y="275"/>
                  </a:lnTo>
                  <a:lnTo>
                    <a:pt x="383" y="275"/>
                  </a:lnTo>
                  <a:lnTo>
                    <a:pt x="371" y="269"/>
                  </a:lnTo>
                  <a:lnTo>
                    <a:pt x="371" y="263"/>
                  </a:lnTo>
                  <a:lnTo>
                    <a:pt x="365" y="263"/>
                  </a:lnTo>
                  <a:lnTo>
                    <a:pt x="365" y="263"/>
                  </a:lnTo>
                  <a:lnTo>
                    <a:pt x="353" y="263"/>
                  </a:lnTo>
                  <a:lnTo>
                    <a:pt x="341" y="257"/>
                  </a:lnTo>
                  <a:lnTo>
                    <a:pt x="329" y="257"/>
                  </a:lnTo>
                  <a:lnTo>
                    <a:pt x="329" y="257"/>
                  </a:lnTo>
                  <a:lnTo>
                    <a:pt x="323" y="251"/>
                  </a:lnTo>
                  <a:lnTo>
                    <a:pt x="317" y="239"/>
                  </a:lnTo>
                  <a:lnTo>
                    <a:pt x="305" y="233"/>
                  </a:lnTo>
                  <a:lnTo>
                    <a:pt x="305" y="233"/>
                  </a:lnTo>
                  <a:lnTo>
                    <a:pt x="299" y="233"/>
                  </a:lnTo>
                  <a:lnTo>
                    <a:pt x="287" y="239"/>
                  </a:lnTo>
                  <a:lnTo>
                    <a:pt x="275" y="239"/>
                  </a:lnTo>
                  <a:lnTo>
                    <a:pt x="275" y="239"/>
                  </a:lnTo>
                  <a:lnTo>
                    <a:pt x="263" y="239"/>
                  </a:lnTo>
                  <a:lnTo>
                    <a:pt x="251" y="239"/>
                  </a:lnTo>
                  <a:lnTo>
                    <a:pt x="251" y="233"/>
                  </a:lnTo>
                  <a:lnTo>
                    <a:pt x="251" y="233"/>
                  </a:lnTo>
                  <a:lnTo>
                    <a:pt x="245" y="227"/>
                  </a:lnTo>
                  <a:lnTo>
                    <a:pt x="245" y="215"/>
                  </a:lnTo>
                  <a:lnTo>
                    <a:pt x="234" y="215"/>
                  </a:lnTo>
                  <a:lnTo>
                    <a:pt x="234" y="215"/>
                  </a:lnTo>
                  <a:lnTo>
                    <a:pt x="228" y="215"/>
                  </a:lnTo>
                  <a:lnTo>
                    <a:pt x="222" y="215"/>
                  </a:lnTo>
                  <a:lnTo>
                    <a:pt x="210" y="221"/>
                  </a:lnTo>
                  <a:lnTo>
                    <a:pt x="210" y="221"/>
                  </a:lnTo>
                  <a:lnTo>
                    <a:pt x="204" y="221"/>
                  </a:lnTo>
                  <a:lnTo>
                    <a:pt x="204" y="215"/>
                  </a:lnTo>
                  <a:lnTo>
                    <a:pt x="204" y="215"/>
                  </a:lnTo>
                  <a:lnTo>
                    <a:pt x="204" y="215"/>
                  </a:lnTo>
                  <a:lnTo>
                    <a:pt x="198" y="203"/>
                  </a:lnTo>
                  <a:lnTo>
                    <a:pt x="198" y="197"/>
                  </a:lnTo>
                  <a:lnTo>
                    <a:pt x="192" y="191"/>
                  </a:lnTo>
                  <a:lnTo>
                    <a:pt x="192" y="191"/>
                  </a:lnTo>
                  <a:lnTo>
                    <a:pt x="192" y="155"/>
                  </a:lnTo>
                  <a:lnTo>
                    <a:pt x="192" y="89"/>
                  </a:lnTo>
                  <a:lnTo>
                    <a:pt x="186" y="53"/>
                  </a:lnTo>
                  <a:lnTo>
                    <a:pt x="186" y="53"/>
                  </a:lnTo>
                  <a:lnTo>
                    <a:pt x="0" y="41"/>
                  </a:lnTo>
                  <a:lnTo>
                    <a:pt x="0" y="0"/>
                  </a:lnTo>
                </a:path>
              </a:pathLst>
            </a:custGeom>
            <a:solidFill>
              <a:srgbClr val="ff014a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579760" y="4332240"/>
              <a:ext cx="1311120" cy="515880"/>
            </a:xfrm>
            <a:custGeom>
              <a:avLst/>
              <a:gdLst/>
              <a:ahLst/>
              <a:rect l="l" t="t" r="r" b="b"/>
              <a:pathLst>
                <a:path w="473" h="252">
                  <a:moveTo>
                    <a:pt x="12" y="0"/>
                  </a:moveTo>
                  <a:lnTo>
                    <a:pt x="114" y="0"/>
                  </a:lnTo>
                  <a:lnTo>
                    <a:pt x="311" y="6"/>
                  </a:lnTo>
                  <a:lnTo>
                    <a:pt x="419" y="6"/>
                  </a:lnTo>
                  <a:lnTo>
                    <a:pt x="419" y="6"/>
                  </a:lnTo>
                  <a:lnTo>
                    <a:pt x="443" y="12"/>
                  </a:lnTo>
                  <a:lnTo>
                    <a:pt x="449" y="18"/>
                  </a:lnTo>
                  <a:lnTo>
                    <a:pt x="455" y="30"/>
                  </a:lnTo>
                  <a:lnTo>
                    <a:pt x="455" y="30"/>
                  </a:lnTo>
                  <a:lnTo>
                    <a:pt x="449" y="30"/>
                  </a:lnTo>
                  <a:lnTo>
                    <a:pt x="443" y="36"/>
                  </a:lnTo>
                  <a:lnTo>
                    <a:pt x="443" y="42"/>
                  </a:lnTo>
                  <a:lnTo>
                    <a:pt x="443" y="42"/>
                  </a:lnTo>
                  <a:lnTo>
                    <a:pt x="443" y="48"/>
                  </a:lnTo>
                  <a:lnTo>
                    <a:pt x="449" y="48"/>
                  </a:lnTo>
                  <a:lnTo>
                    <a:pt x="455" y="54"/>
                  </a:lnTo>
                  <a:lnTo>
                    <a:pt x="455" y="54"/>
                  </a:lnTo>
                  <a:lnTo>
                    <a:pt x="449" y="60"/>
                  </a:lnTo>
                  <a:lnTo>
                    <a:pt x="455" y="72"/>
                  </a:lnTo>
                  <a:lnTo>
                    <a:pt x="461" y="78"/>
                  </a:lnTo>
                  <a:lnTo>
                    <a:pt x="461" y="78"/>
                  </a:lnTo>
                  <a:lnTo>
                    <a:pt x="467" y="78"/>
                  </a:lnTo>
                  <a:lnTo>
                    <a:pt x="467" y="84"/>
                  </a:lnTo>
                  <a:lnTo>
                    <a:pt x="467" y="84"/>
                  </a:lnTo>
                  <a:lnTo>
                    <a:pt x="467" y="84"/>
                  </a:lnTo>
                  <a:lnTo>
                    <a:pt x="467" y="84"/>
                  </a:lnTo>
                  <a:lnTo>
                    <a:pt x="473" y="126"/>
                  </a:lnTo>
                  <a:lnTo>
                    <a:pt x="473" y="210"/>
                  </a:lnTo>
                  <a:lnTo>
                    <a:pt x="473" y="252"/>
                  </a:lnTo>
                  <a:lnTo>
                    <a:pt x="473" y="252"/>
                  </a:lnTo>
                  <a:lnTo>
                    <a:pt x="317" y="252"/>
                  </a:lnTo>
                  <a:lnTo>
                    <a:pt x="162" y="252"/>
                  </a:lnTo>
                  <a:lnTo>
                    <a:pt x="0" y="246"/>
                  </a:lnTo>
                  <a:lnTo>
                    <a:pt x="0" y="246"/>
                  </a:lnTo>
                  <a:lnTo>
                    <a:pt x="6" y="180"/>
                  </a:lnTo>
                  <a:lnTo>
                    <a:pt x="6" y="66"/>
                  </a:lnTo>
                  <a:lnTo>
                    <a:pt x="12" y="0"/>
                  </a:lnTo>
                  <a:lnTo>
                    <a:pt x="12" y="0"/>
                  </a:lnTo>
                </a:path>
              </a:pathLst>
            </a:custGeom>
            <a:solidFill>
              <a:srgbClr val="ff014a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" name=""/>
          <p:cNvGrpSpPr/>
          <p:nvPr/>
        </p:nvGrpSpPr>
        <p:grpSpPr>
          <a:xfrm>
            <a:off x="2438280" y="2971800"/>
            <a:ext cx="2573280" cy="1214280"/>
            <a:chOff x="2438280" y="2971800"/>
            <a:chExt cx="2573280" cy="1214280"/>
          </a:xfrm>
        </p:grpSpPr>
        <p:sp>
          <p:nvSpPr>
            <p:cNvPr id="54" name=""/>
            <p:cNvSpPr/>
            <p:nvPr/>
          </p:nvSpPr>
          <p:spPr>
            <a:xfrm>
              <a:off x="3798720" y="3438360"/>
              <a:ext cx="1212840" cy="747720"/>
            </a:xfrm>
            <a:custGeom>
              <a:avLst/>
              <a:gdLst/>
              <a:ahLst/>
              <a:rect l="l" t="t" r="r" b="b"/>
              <a:pathLst>
                <a:path w="437" h="365">
                  <a:moveTo>
                    <a:pt x="24" y="30"/>
                  </a:moveTo>
                  <a:lnTo>
                    <a:pt x="18" y="24"/>
                  </a:lnTo>
                  <a:lnTo>
                    <a:pt x="12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72" y="6"/>
                  </a:lnTo>
                  <a:lnTo>
                    <a:pt x="198" y="0"/>
                  </a:lnTo>
                  <a:lnTo>
                    <a:pt x="258" y="0"/>
                  </a:lnTo>
                  <a:lnTo>
                    <a:pt x="258" y="0"/>
                  </a:lnTo>
                  <a:lnTo>
                    <a:pt x="264" y="6"/>
                  </a:lnTo>
                  <a:lnTo>
                    <a:pt x="264" y="12"/>
                  </a:lnTo>
                  <a:lnTo>
                    <a:pt x="270" y="18"/>
                  </a:lnTo>
                  <a:lnTo>
                    <a:pt x="270" y="18"/>
                  </a:lnTo>
                  <a:lnTo>
                    <a:pt x="270" y="30"/>
                  </a:lnTo>
                  <a:lnTo>
                    <a:pt x="270" y="42"/>
                  </a:lnTo>
                  <a:lnTo>
                    <a:pt x="276" y="48"/>
                  </a:lnTo>
                  <a:lnTo>
                    <a:pt x="276" y="48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60"/>
                  </a:lnTo>
                  <a:lnTo>
                    <a:pt x="282" y="66"/>
                  </a:lnTo>
                  <a:lnTo>
                    <a:pt x="282" y="72"/>
                  </a:lnTo>
                  <a:lnTo>
                    <a:pt x="282" y="72"/>
                  </a:lnTo>
                  <a:lnTo>
                    <a:pt x="282" y="72"/>
                  </a:lnTo>
                  <a:lnTo>
                    <a:pt x="282" y="78"/>
                  </a:lnTo>
                  <a:lnTo>
                    <a:pt x="288" y="84"/>
                  </a:lnTo>
                  <a:lnTo>
                    <a:pt x="288" y="84"/>
                  </a:lnTo>
                  <a:lnTo>
                    <a:pt x="288" y="84"/>
                  </a:lnTo>
                  <a:lnTo>
                    <a:pt x="294" y="84"/>
                  </a:lnTo>
                  <a:lnTo>
                    <a:pt x="294" y="84"/>
                  </a:lnTo>
                  <a:lnTo>
                    <a:pt x="294" y="84"/>
                  </a:lnTo>
                  <a:lnTo>
                    <a:pt x="300" y="90"/>
                  </a:lnTo>
                  <a:lnTo>
                    <a:pt x="300" y="90"/>
                  </a:lnTo>
                  <a:lnTo>
                    <a:pt x="311" y="96"/>
                  </a:lnTo>
                  <a:lnTo>
                    <a:pt x="311" y="96"/>
                  </a:lnTo>
                  <a:lnTo>
                    <a:pt x="311" y="96"/>
                  </a:lnTo>
                  <a:lnTo>
                    <a:pt x="311" y="102"/>
                  </a:lnTo>
                  <a:lnTo>
                    <a:pt x="317" y="102"/>
                  </a:lnTo>
                  <a:lnTo>
                    <a:pt x="317" y="102"/>
                  </a:lnTo>
                  <a:lnTo>
                    <a:pt x="317" y="108"/>
                  </a:lnTo>
                  <a:lnTo>
                    <a:pt x="323" y="120"/>
                  </a:lnTo>
                  <a:lnTo>
                    <a:pt x="323" y="126"/>
                  </a:lnTo>
                  <a:lnTo>
                    <a:pt x="323" y="126"/>
                  </a:lnTo>
                  <a:lnTo>
                    <a:pt x="323" y="126"/>
                  </a:lnTo>
                  <a:lnTo>
                    <a:pt x="323" y="132"/>
                  </a:lnTo>
                  <a:lnTo>
                    <a:pt x="329" y="132"/>
                  </a:lnTo>
                  <a:lnTo>
                    <a:pt x="329" y="132"/>
                  </a:lnTo>
                  <a:lnTo>
                    <a:pt x="335" y="132"/>
                  </a:lnTo>
                  <a:lnTo>
                    <a:pt x="341" y="132"/>
                  </a:lnTo>
                  <a:lnTo>
                    <a:pt x="341" y="132"/>
                  </a:lnTo>
                  <a:lnTo>
                    <a:pt x="341" y="132"/>
                  </a:lnTo>
                  <a:lnTo>
                    <a:pt x="347" y="132"/>
                  </a:lnTo>
                  <a:lnTo>
                    <a:pt x="347" y="138"/>
                  </a:lnTo>
                  <a:lnTo>
                    <a:pt x="353" y="138"/>
                  </a:lnTo>
                  <a:lnTo>
                    <a:pt x="353" y="138"/>
                  </a:lnTo>
                  <a:lnTo>
                    <a:pt x="359" y="144"/>
                  </a:lnTo>
                  <a:lnTo>
                    <a:pt x="359" y="144"/>
                  </a:lnTo>
                  <a:lnTo>
                    <a:pt x="359" y="150"/>
                  </a:lnTo>
                  <a:lnTo>
                    <a:pt x="359" y="150"/>
                  </a:lnTo>
                  <a:lnTo>
                    <a:pt x="359" y="150"/>
                  </a:lnTo>
                  <a:lnTo>
                    <a:pt x="359" y="150"/>
                  </a:lnTo>
                  <a:lnTo>
                    <a:pt x="353" y="162"/>
                  </a:lnTo>
                  <a:lnTo>
                    <a:pt x="353" y="180"/>
                  </a:lnTo>
                  <a:lnTo>
                    <a:pt x="353" y="186"/>
                  </a:lnTo>
                  <a:lnTo>
                    <a:pt x="353" y="186"/>
                  </a:lnTo>
                  <a:lnTo>
                    <a:pt x="353" y="192"/>
                  </a:lnTo>
                  <a:lnTo>
                    <a:pt x="365" y="192"/>
                  </a:lnTo>
                  <a:lnTo>
                    <a:pt x="377" y="204"/>
                  </a:lnTo>
                  <a:lnTo>
                    <a:pt x="377" y="204"/>
                  </a:lnTo>
                  <a:lnTo>
                    <a:pt x="377" y="204"/>
                  </a:lnTo>
                  <a:lnTo>
                    <a:pt x="377" y="210"/>
                  </a:lnTo>
                  <a:lnTo>
                    <a:pt x="377" y="216"/>
                  </a:lnTo>
                  <a:lnTo>
                    <a:pt x="377" y="216"/>
                  </a:lnTo>
                  <a:lnTo>
                    <a:pt x="383" y="216"/>
                  </a:lnTo>
                  <a:lnTo>
                    <a:pt x="389" y="222"/>
                  </a:lnTo>
                  <a:lnTo>
                    <a:pt x="401" y="222"/>
                  </a:lnTo>
                  <a:lnTo>
                    <a:pt x="401" y="222"/>
                  </a:lnTo>
                  <a:lnTo>
                    <a:pt x="401" y="222"/>
                  </a:lnTo>
                  <a:lnTo>
                    <a:pt x="401" y="228"/>
                  </a:lnTo>
                  <a:lnTo>
                    <a:pt x="407" y="234"/>
                  </a:lnTo>
                  <a:lnTo>
                    <a:pt x="407" y="234"/>
                  </a:lnTo>
                  <a:lnTo>
                    <a:pt x="407" y="246"/>
                  </a:lnTo>
                  <a:lnTo>
                    <a:pt x="407" y="258"/>
                  </a:lnTo>
                  <a:lnTo>
                    <a:pt x="413" y="264"/>
                  </a:lnTo>
                  <a:lnTo>
                    <a:pt x="413" y="264"/>
                  </a:lnTo>
                  <a:lnTo>
                    <a:pt x="419" y="270"/>
                  </a:lnTo>
                  <a:lnTo>
                    <a:pt x="425" y="276"/>
                  </a:lnTo>
                  <a:lnTo>
                    <a:pt x="431" y="276"/>
                  </a:lnTo>
                  <a:lnTo>
                    <a:pt x="431" y="276"/>
                  </a:lnTo>
                  <a:lnTo>
                    <a:pt x="437" y="288"/>
                  </a:lnTo>
                  <a:lnTo>
                    <a:pt x="437" y="300"/>
                  </a:lnTo>
                  <a:lnTo>
                    <a:pt x="431" y="306"/>
                  </a:lnTo>
                  <a:lnTo>
                    <a:pt x="431" y="306"/>
                  </a:lnTo>
                  <a:lnTo>
                    <a:pt x="431" y="312"/>
                  </a:lnTo>
                  <a:lnTo>
                    <a:pt x="425" y="318"/>
                  </a:lnTo>
                  <a:lnTo>
                    <a:pt x="419" y="318"/>
                  </a:lnTo>
                  <a:lnTo>
                    <a:pt x="419" y="318"/>
                  </a:lnTo>
                  <a:lnTo>
                    <a:pt x="419" y="323"/>
                  </a:lnTo>
                  <a:lnTo>
                    <a:pt x="419" y="323"/>
                  </a:lnTo>
                  <a:lnTo>
                    <a:pt x="413" y="329"/>
                  </a:lnTo>
                  <a:lnTo>
                    <a:pt x="413" y="329"/>
                  </a:lnTo>
                  <a:lnTo>
                    <a:pt x="413" y="335"/>
                  </a:lnTo>
                  <a:lnTo>
                    <a:pt x="413" y="353"/>
                  </a:lnTo>
                  <a:lnTo>
                    <a:pt x="407" y="359"/>
                  </a:lnTo>
                  <a:lnTo>
                    <a:pt x="407" y="359"/>
                  </a:lnTo>
                  <a:lnTo>
                    <a:pt x="389" y="365"/>
                  </a:lnTo>
                  <a:lnTo>
                    <a:pt x="377" y="365"/>
                  </a:lnTo>
                  <a:lnTo>
                    <a:pt x="365" y="359"/>
                  </a:lnTo>
                  <a:lnTo>
                    <a:pt x="365" y="359"/>
                  </a:lnTo>
                  <a:lnTo>
                    <a:pt x="365" y="353"/>
                  </a:lnTo>
                  <a:lnTo>
                    <a:pt x="377" y="341"/>
                  </a:lnTo>
                  <a:lnTo>
                    <a:pt x="377" y="329"/>
                  </a:lnTo>
                  <a:lnTo>
                    <a:pt x="377" y="329"/>
                  </a:lnTo>
                  <a:lnTo>
                    <a:pt x="377" y="329"/>
                  </a:lnTo>
                  <a:lnTo>
                    <a:pt x="371" y="329"/>
                  </a:lnTo>
                  <a:lnTo>
                    <a:pt x="371" y="329"/>
                  </a:lnTo>
                  <a:lnTo>
                    <a:pt x="371" y="329"/>
                  </a:lnTo>
                  <a:lnTo>
                    <a:pt x="365" y="329"/>
                  </a:lnTo>
                  <a:lnTo>
                    <a:pt x="84" y="341"/>
                  </a:lnTo>
                  <a:lnTo>
                    <a:pt x="84" y="341"/>
                  </a:lnTo>
                  <a:lnTo>
                    <a:pt x="84" y="288"/>
                  </a:lnTo>
                  <a:lnTo>
                    <a:pt x="84" y="186"/>
                  </a:lnTo>
                  <a:lnTo>
                    <a:pt x="78" y="132"/>
                  </a:lnTo>
                  <a:lnTo>
                    <a:pt x="78" y="132"/>
                  </a:lnTo>
                  <a:lnTo>
                    <a:pt x="78" y="126"/>
                  </a:lnTo>
                  <a:lnTo>
                    <a:pt x="78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66" y="120"/>
                  </a:lnTo>
                  <a:lnTo>
                    <a:pt x="60" y="114"/>
                  </a:lnTo>
                  <a:lnTo>
                    <a:pt x="66" y="102"/>
                  </a:lnTo>
                  <a:lnTo>
                    <a:pt x="66" y="102"/>
                  </a:lnTo>
                  <a:lnTo>
                    <a:pt x="60" y="102"/>
                  </a:lnTo>
                  <a:lnTo>
                    <a:pt x="54" y="96"/>
                  </a:lnTo>
                  <a:lnTo>
                    <a:pt x="54" y="90"/>
                  </a:lnTo>
                  <a:lnTo>
                    <a:pt x="54" y="90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6" y="78"/>
                  </a:lnTo>
                  <a:lnTo>
                    <a:pt x="66" y="78"/>
                  </a:lnTo>
                  <a:lnTo>
                    <a:pt x="60" y="66"/>
                  </a:lnTo>
                  <a:lnTo>
                    <a:pt x="42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24" y="4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24" y="30"/>
                  </a:lnTo>
                </a:path>
              </a:pathLst>
            </a:custGeom>
            <a:solidFill>
              <a:srgbClr val="00f006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3666960" y="2971800"/>
              <a:ext cx="1077840" cy="503280"/>
            </a:xfrm>
            <a:custGeom>
              <a:avLst/>
              <a:gdLst/>
              <a:ahLst/>
              <a:rect l="l" t="t" r="r" b="b"/>
              <a:pathLst>
                <a:path w="389" h="245">
                  <a:moveTo>
                    <a:pt x="318" y="0"/>
                  </a:moveTo>
                  <a:lnTo>
                    <a:pt x="318" y="0"/>
                  </a:lnTo>
                  <a:lnTo>
                    <a:pt x="318" y="0"/>
                  </a:lnTo>
                  <a:lnTo>
                    <a:pt x="324" y="6"/>
                  </a:lnTo>
                  <a:lnTo>
                    <a:pt x="324" y="6"/>
                  </a:lnTo>
                  <a:lnTo>
                    <a:pt x="318" y="12"/>
                  </a:lnTo>
                  <a:lnTo>
                    <a:pt x="318" y="18"/>
                  </a:lnTo>
                  <a:lnTo>
                    <a:pt x="318" y="24"/>
                  </a:lnTo>
                  <a:lnTo>
                    <a:pt x="318" y="24"/>
                  </a:lnTo>
                  <a:lnTo>
                    <a:pt x="318" y="30"/>
                  </a:lnTo>
                  <a:lnTo>
                    <a:pt x="318" y="35"/>
                  </a:lnTo>
                  <a:lnTo>
                    <a:pt x="318" y="35"/>
                  </a:lnTo>
                  <a:lnTo>
                    <a:pt x="318" y="35"/>
                  </a:lnTo>
                  <a:lnTo>
                    <a:pt x="324" y="35"/>
                  </a:lnTo>
                  <a:lnTo>
                    <a:pt x="324" y="41"/>
                  </a:lnTo>
                  <a:lnTo>
                    <a:pt x="324" y="47"/>
                  </a:lnTo>
                  <a:lnTo>
                    <a:pt x="324" y="47"/>
                  </a:lnTo>
                  <a:lnTo>
                    <a:pt x="324" y="47"/>
                  </a:lnTo>
                  <a:lnTo>
                    <a:pt x="330" y="53"/>
                  </a:lnTo>
                  <a:lnTo>
                    <a:pt x="336" y="53"/>
                  </a:lnTo>
                  <a:lnTo>
                    <a:pt x="336" y="53"/>
                  </a:lnTo>
                  <a:lnTo>
                    <a:pt x="342" y="59"/>
                  </a:lnTo>
                  <a:lnTo>
                    <a:pt x="353" y="59"/>
                  </a:lnTo>
                  <a:lnTo>
                    <a:pt x="359" y="65"/>
                  </a:lnTo>
                  <a:lnTo>
                    <a:pt x="359" y="65"/>
                  </a:lnTo>
                  <a:lnTo>
                    <a:pt x="359" y="71"/>
                  </a:lnTo>
                  <a:lnTo>
                    <a:pt x="359" y="77"/>
                  </a:lnTo>
                  <a:lnTo>
                    <a:pt x="359" y="77"/>
                  </a:lnTo>
                  <a:lnTo>
                    <a:pt x="359" y="77"/>
                  </a:lnTo>
                  <a:lnTo>
                    <a:pt x="359" y="83"/>
                  </a:lnTo>
                  <a:lnTo>
                    <a:pt x="365" y="83"/>
                  </a:lnTo>
                  <a:lnTo>
                    <a:pt x="371" y="89"/>
                  </a:lnTo>
                  <a:lnTo>
                    <a:pt x="371" y="89"/>
                  </a:lnTo>
                  <a:lnTo>
                    <a:pt x="371" y="89"/>
                  </a:lnTo>
                  <a:lnTo>
                    <a:pt x="371" y="89"/>
                  </a:lnTo>
                  <a:lnTo>
                    <a:pt x="371" y="95"/>
                  </a:lnTo>
                  <a:lnTo>
                    <a:pt x="371" y="95"/>
                  </a:lnTo>
                  <a:lnTo>
                    <a:pt x="377" y="95"/>
                  </a:lnTo>
                  <a:lnTo>
                    <a:pt x="383" y="101"/>
                  </a:lnTo>
                  <a:lnTo>
                    <a:pt x="383" y="101"/>
                  </a:lnTo>
                  <a:lnTo>
                    <a:pt x="383" y="101"/>
                  </a:lnTo>
                  <a:lnTo>
                    <a:pt x="389" y="113"/>
                  </a:lnTo>
                  <a:lnTo>
                    <a:pt x="389" y="125"/>
                  </a:lnTo>
                  <a:lnTo>
                    <a:pt x="383" y="137"/>
                  </a:lnTo>
                  <a:lnTo>
                    <a:pt x="383" y="137"/>
                  </a:lnTo>
                  <a:lnTo>
                    <a:pt x="383" y="143"/>
                  </a:lnTo>
                  <a:lnTo>
                    <a:pt x="377" y="143"/>
                  </a:lnTo>
                  <a:lnTo>
                    <a:pt x="365" y="149"/>
                  </a:lnTo>
                  <a:lnTo>
                    <a:pt x="365" y="149"/>
                  </a:lnTo>
                  <a:lnTo>
                    <a:pt x="353" y="155"/>
                  </a:lnTo>
                  <a:lnTo>
                    <a:pt x="348" y="161"/>
                  </a:lnTo>
                  <a:lnTo>
                    <a:pt x="336" y="161"/>
                  </a:lnTo>
                  <a:lnTo>
                    <a:pt x="336" y="161"/>
                  </a:lnTo>
                  <a:lnTo>
                    <a:pt x="336" y="167"/>
                  </a:lnTo>
                  <a:lnTo>
                    <a:pt x="336" y="173"/>
                  </a:lnTo>
                  <a:lnTo>
                    <a:pt x="336" y="179"/>
                  </a:lnTo>
                  <a:lnTo>
                    <a:pt x="336" y="179"/>
                  </a:lnTo>
                  <a:lnTo>
                    <a:pt x="336" y="185"/>
                  </a:lnTo>
                  <a:lnTo>
                    <a:pt x="342" y="191"/>
                  </a:lnTo>
                  <a:lnTo>
                    <a:pt x="342" y="197"/>
                  </a:lnTo>
                  <a:lnTo>
                    <a:pt x="342" y="197"/>
                  </a:lnTo>
                  <a:lnTo>
                    <a:pt x="342" y="209"/>
                  </a:lnTo>
                  <a:lnTo>
                    <a:pt x="330" y="215"/>
                  </a:lnTo>
                  <a:lnTo>
                    <a:pt x="324" y="227"/>
                  </a:lnTo>
                  <a:lnTo>
                    <a:pt x="324" y="227"/>
                  </a:lnTo>
                  <a:lnTo>
                    <a:pt x="324" y="233"/>
                  </a:lnTo>
                  <a:lnTo>
                    <a:pt x="318" y="239"/>
                  </a:lnTo>
                  <a:lnTo>
                    <a:pt x="318" y="245"/>
                  </a:lnTo>
                  <a:lnTo>
                    <a:pt x="318" y="245"/>
                  </a:lnTo>
                  <a:lnTo>
                    <a:pt x="312" y="239"/>
                  </a:lnTo>
                  <a:lnTo>
                    <a:pt x="312" y="233"/>
                  </a:lnTo>
                  <a:lnTo>
                    <a:pt x="306" y="227"/>
                  </a:lnTo>
                  <a:lnTo>
                    <a:pt x="306" y="227"/>
                  </a:lnTo>
                  <a:lnTo>
                    <a:pt x="246" y="227"/>
                  </a:lnTo>
                  <a:lnTo>
                    <a:pt x="120" y="233"/>
                  </a:lnTo>
                  <a:lnTo>
                    <a:pt x="60" y="233"/>
                  </a:lnTo>
                  <a:lnTo>
                    <a:pt x="60" y="233"/>
                  </a:lnTo>
                  <a:lnTo>
                    <a:pt x="60" y="233"/>
                  </a:lnTo>
                  <a:lnTo>
                    <a:pt x="54" y="227"/>
                  </a:lnTo>
                  <a:lnTo>
                    <a:pt x="54" y="215"/>
                  </a:lnTo>
                  <a:lnTo>
                    <a:pt x="48" y="215"/>
                  </a:lnTo>
                  <a:lnTo>
                    <a:pt x="48" y="215"/>
                  </a:lnTo>
                  <a:lnTo>
                    <a:pt x="48" y="209"/>
                  </a:lnTo>
                  <a:lnTo>
                    <a:pt x="48" y="203"/>
                  </a:lnTo>
                  <a:lnTo>
                    <a:pt x="42" y="203"/>
                  </a:lnTo>
                  <a:lnTo>
                    <a:pt x="42" y="203"/>
                  </a:lnTo>
                  <a:lnTo>
                    <a:pt x="42" y="203"/>
                  </a:lnTo>
                  <a:lnTo>
                    <a:pt x="42" y="197"/>
                  </a:lnTo>
                  <a:lnTo>
                    <a:pt x="42" y="185"/>
                  </a:lnTo>
                  <a:lnTo>
                    <a:pt x="42" y="179"/>
                  </a:lnTo>
                  <a:lnTo>
                    <a:pt x="42" y="179"/>
                  </a:lnTo>
                  <a:lnTo>
                    <a:pt x="42" y="173"/>
                  </a:lnTo>
                  <a:lnTo>
                    <a:pt x="42" y="173"/>
                  </a:lnTo>
                  <a:lnTo>
                    <a:pt x="36" y="173"/>
                  </a:lnTo>
                  <a:lnTo>
                    <a:pt x="36" y="173"/>
                  </a:lnTo>
                  <a:lnTo>
                    <a:pt x="36" y="161"/>
                  </a:lnTo>
                  <a:lnTo>
                    <a:pt x="36" y="149"/>
                  </a:lnTo>
                  <a:lnTo>
                    <a:pt x="36" y="143"/>
                  </a:lnTo>
                  <a:lnTo>
                    <a:pt x="36" y="143"/>
                  </a:lnTo>
                  <a:lnTo>
                    <a:pt x="36" y="143"/>
                  </a:lnTo>
                  <a:lnTo>
                    <a:pt x="36" y="143"/>
                  </a:lnTo>
                  <a:lnTo>
                    <a:pt x="30" y="143"/>
                  </a:lnTo>
                  <a:lnTo>
                    <a:pt x="30" y="137"/>
                  </a:lnTo>
                  <a:lnTo>
                    <a:pt x="30" y="137"/>
                  </a:lnTo>
                  <a:lnTo>
                    <a:pt x="30" y="131"/>
                  </a:lnTo>
                  <a:lnTo>
                    <a:pt x="30" y="119"/>
                  </a:lnTo>
                  <a:lnTo>
                    <a:pt x="30" y="113"/>
                  </a:lnTo>
                  <a:lnTo>
                    <a:pt x="30" y="113"/>
                  </a:lnTo>
                  <a:lnTo>
                    <a:pt x="24" y="113"/>
                  </a:lnTo>
                  <a:lnTo>
                    <a:pt x="18" y="113"/>
                  </a:lnTo>
                  <a:lnTo>
                    <a:pt x="18" y="107"/>
                  </a:lnTo>
                  <a:lnTo>
                    <a:pt x="18" y="107"/>
                  </a:lnTo>
                  <a:lnTo>
                    <a:pt x="18" y="95"/>
                  </a:lnTo>
                  <a:lnTo>
                    <a:pt x="12" y="83"/>
                  </a:lnTo>
                  <a:lnTo>
                    <a:pt x="6" y="77"/>
                  </a:lnTo>
                  <a:lnTo>
                    <a:pt x="6" y="77"/>
                  </a:lnTo>
                  <a:lnTo>
                    <a:pt x="6" y="77"/>
                  </a:lnTo>
                  <a:lnTo>
                    <a:pt x="6" y="71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0" y="59"/>
                  </a:lnTo>
                  <a:lnTo>
                    <a:pt x="6" y="59"/>
                  </a:lnTo>
                  <a:lnTo>
                    <a:pt x="6" y="53"/>
                  </a:lnTo>
                  <a:lnTo>
                    <a:pt x="6" y="53"/>
                  </a:lnTo>
                  <a:lnTo>
                    <a:pt x="6" y="41"/>
                  </a:lnTo>
                  <a:lnTo>
                    <a:pt x="6" y="35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96" y="0"/>
                  </a:lnTo>
                  <a:lnTo>
                    <a:pt x="240" y="0"/>
                  </a:lnTo>
                  <a:lnTo>
                    <a:pt x="318" y="0"/>
                  </a:lnTo>
                  <a:lnTo>
                    <a:pt x="318" y="0"/>
                  </a:lnTo>
                </a:path>
              </a:pathLst>
            </a:custGeom>
            <a:solidFill>
              <a:srgbClr val="00f006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438280" y="3033720"/>
              <a:ext cx="1427040" cy="515880"/>
            </a:xfrm>
            <a:custGeom>
              <a:avLst/>
              <a:gdLst/>
              <a:ahLst/>
              <a:rect l="l" t="t" r="r" b="b"/>
              <a:pathLst>
                <a:path w="515" h="251">
                  <a:moveTo>
                    <a:pt x="0" y="161"/>
                  </a:moveTo>
                  <a:lnTo>
                    <a:pt x="0" y="119"/>
                  </a:lnTo>
                  <a:lnTo>
                    <a:pt x="6" y="41"/>
                  </a:lnTo>
                  <a:lnTo>
                    <a:pt x="6" y="0"/>
                  </a:lnTo>
                  <a:lnTo>
                    <a:pt x="6" y="0"/>
                  </a:lnTo>
                  <a:lnTo>
                    <a:pt x="114" y="5"/>
                  </a:lnTo>
                  <a:lnTo>
                    <a:pt x="222" y="5"/>
                  </a:lnTo>
                  <a:lnTo>
                    <a:pt x="335" y="11"/>
                  </a:lnTo>
                  <a:lnTo>
                    <a:pt x="335" y="11"/>
                  </a:lnTo>
                  <a:lnTo>
                    <a:pt x="347" y="17"/>
                  </a:lnTo>
                  <a:lnTo>
                    <a:pt x="353" y="29"/>
                  </a:lnTo>
                  <a:lnTo>
                    <a:pt x="359" y="29"/>
                  </a:lnTo>
                  <a:lnTo>
                    <a:pt x="359" y="29"/>
                  </a:lnTo>
                  <a:lnTo>
                    <a:pt x="365" y="29"/>
                  </a:lnTo>
                  <a:lnTo>
                    <a:pt x="371" y="23"/>
                  </a:lnTo>
                  <a:lnTo>
                    <a:pt x="383" y="17"/>
                  </a:lnTo>
                  <a:lnTo>
                    <a:pt x="383" y="17"/>
                  </a:lnTo>
                  <a:lnTo>
                    <a:pt x="389" y="23"/>
                  </a:lnTo>
                  <a:lnTo>
                    <a:pt x="389" y="29"/>
                  </a:lnTo>
                  <a:lnTo>
                    <a:pt x="389" y="29"/>
                  </a:lnTo>
                  <a:lnTo>
                    <a:pt x="389" y="29"/>
                  </a:lnTo>
                  <a:lnTo>
                    <a:pt x="395" y="23"/>
                  </a:lnTo>
                  <a:lnTo>
                    <a:pt x="395" y="23"/>
                  </a:lnTo>
                  <a:lnTo>
                    <a:pt x="401" y="23"/>
                  </a:lnTo>
                  <a:lnTo>
                    <a:pt x="401" y="23"/>
                  </a:lnTo>
                  <a:lnTo>
                    <a:pt x="413" y="23"/>
                  </a:lnTo>
                  <a:lnTo>
                    <a:pt x="419" y="35"/>
                  </a:lnTo>
                  <a:lnTo>
                    <a:pt x="431" y="41"/>
                  </a:lnTo>
                  <a:lnTo>
                    <a:pt x="431" y="41"/>
                  </a:lnTo>
                  <a:lnTo>
                    <a:pt x="437" y="47"/>
                  </a:lnTo>
                  <a:lnTo>
                    <a:pt x="443" y="53"/>
                  </a:lnTo>
                  <a:lnTo>
                    <a:pt x="449" y="47"/>
                  </a:lnTo>
                  <a:lnTo>
                    <a:pt x="449" y="47"/>
                  </a:lnTo>
                  <a:lnTo>
                    <a:pt x="455" y="59"/>
                  </a:lnTo>
                  <a:lnTo>
                    <a:pt x="461" y="65"/>
                  </a:lnTo>
                  <a:lnTo>
                    <a:pt x="461" y="77"/>
                  </a:lnTo>
                  <a:lnTo>
                    <a:pt x="461" y="77"/>
                  </a:lnTo>
                  <a:lnTo>
                    <a:pt x="461" y="77"/>
                  </a:lnTo>
                  <a:lnTo>
                    <a:pt x="467" y="83"/>
                  </a:lnTo>
                  <a:lnTo>
                    <a:pt x="473" y="83"/>
                  </a:lnTo>
                  <a:lnTo>
                    <a:pt x="473" y="83"/>
                  </a:lnTo>
                  <a:lnTo>
                    <a:pt x="473" y="89"/>
                  </a:lnTo>
                  <a:lnTo>
                    <a:pt x="473" y="101"/>
                  </a:lnTo>
                  <a:lnTo>
                    <a:pt x="473" y="107"/>
                  </a:lnTo>
                  <a:lnTo>
                    <a:pt x="473" y="107"/>
                  </a:lnTo>
                  <a:lnTo>
                    <a:pt x="473" y="113"/>
                  </a:lnTo>
                  <a:lnTo>
                    <a:pt x="479" y="113"/>
                  </a:lnTo>
                  <a:lnTo>
                    <a:pt x="479" y="113"/>
                  </a:lnTo>
                  <a:lnTo>
                    <a:pt x="479" y="113"/>
                  </a:lnTo>
                  <a:lnTo>
                    <a:pt x="479" y="113"/>
                  </a:lnTo>
                  <a:lnTo>
                    <a:pt x="479" y="119"/>
                  </a:lnTo>
                  <a:lnTo>
                    <a:pt x="479" y="131"/>
                  </a:lnTo>
                  <a:lnTo>
                    <a:pt x="479" y="131"/>
                  </a:lnTo>
                  <a:lnTo>
                    <a:pt x="479" y="131"/>
                  </a:lnTo>
                  <a:lnTo>
                    <a:pt x="485" y="137"/>
                  </a:lnTo>
                  <a:lnTo>
                    <a:pt x="485" y="143"/>
                  </a:lnTo>
                  <a:lnTo>
                    <a:pt x="485" y="149"/>
                  </a:lnTo>
                  <a:lnTo>
                    <a:pt x="485" y="149"/>
                  </a:lnTo>
                  <a:lnTo>
                    <a:pt x="485" y="155"/>
                  </a:lnTo>
                  <a:lnTo>
                    <a:pt x="485" y="167"/>
                  </a:lnTo>
                  <a:lnTo>
                    <a:pt x="485" y="173"/>
                  </a:lnTo>
                  <a:lnTo>
                    <a:pt x="485" y="173"/>
                  </a:lnTo>
                  <a:lnTo>
                    <a:pt x="485" y="173"/>
                  </a:lnTo>
                  <a:lnTo>
                    <a:pt x="491" y="173"/>
                  </a:lnTo>
                  <a:lnTo>
                    <a:pt x="491" y="179"/>
                  </a:lnTo>
                  <a:lnTo>
                    <a:pt x="491" y="185"/>
                  </a:lnTo>
                  <a:lnTo>
                    <a:pt x="491" y="185"/>
                  </a:lnTo>
                  <a:lnTo>
                    <a:pt x="491" y="191"/>
                  </a:lnTo>
                  <a:lnTo>
                    <a:pt x="491" y="203"/>
                  </a:lnTo>
                  <a:lnTo>
                    <a:pt x="491" y="209"/>
                  </a:lnTo>
                  <a:lnTo>
                    <a:pt x="491" y="209"/>
                  </a:lnTo>
                  <a:lnTo>
                    <a:pt x="503" y="215"/>
                  </a:lnTo>
                  <a:lnTo>
                    <a:pt x="509" y="221"/>
                  </a:lnTo>
                  <a:lnTo>
                    <a:pt x="515" y="227"/>
                  </a:lnTo>
                  <a:lnTo>
                    <a:pt x="515" y="227"/>
                  </a:lnTo>
                  <a:lnTo>
                    <a:pt x="515" y="233"/>
                  </a:lnTo>
                  <a:lnTo>
                    <a:pt x="515" y="239"/>
                  </a:lnTo>
                  <a:lnTo>
                    <a:pt x="515" y="251"/>
                  </a:lnTo>
                  <a:lnTo>
                    <a:pt x="515" y="251"/>
                  </a:lnTo>
                  <a:lnTo>
                    <a:pt x="407" y="251"/>
                  </a:lnTo>
                  <a:lnTo>
                    <a:pt x="216" y="245"/>
                  </a:lnTo>
                  <a:lnTo>
                    <a:pt x="108" y="245"/>
                  </a:lnTo>
                  <a:lnTo>
                    <a:pt x="108" y="245"/>
                  </a:lnTo>
                  <a:lnTo>
                    <a:pt x="114" y="167"/>
                  </a:lnTo>
                  <a:lnTo>
                    <a:pt x="0" y="161"/>
                  </a:lnTo>
                </a:path>
              </a:pathLst>
            </a:custGeom>
            <a:solidFill>
              <a:srgbClr val="00f006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" name=""/>
          <p:cNvGrpSpPr/>
          <p:nvPr/>
        </p:nvGrpSpPr>
        <p:grpSpPr>
          <a:xfrm>
            <a:off x="7010280" y="3124080"/>
            <a:ext cx="1211040" cy="834840"/>
            <a:chOff x="7010280" y="3124080"/>
            <a:chExt cx="1211040" cy="834840"/>
          </a:xfrm>
        </p:grpSpPr>
        <p:sp>
          <p:nvSpPr>
            <p:cNvPr id="58" name=""/>
            <p:cNvSpPr/>
            <p:nvPr/>
          </p:nvSpPr>
          <p:spPr>
            <a:xfrm>
              <a:off x="7010280" y="3257280"/>
              <a:ext cx="549000" cy="701640"/>
            </a:xfrm>
            <a:custGeom>
              <a:avLst/>
              <a:gdLst/>
              <a:ahLst/>
              <a:rect l="l" t="t" r="r" b="b"/>
              <a:pathLst>
                <a:path w="198" h="342">
                  <a:moveTo>
                    <a:pt x="54" y="6"/>
                  </a:moveTo>
                  <a:lnTo>
                    <a:pt x="84" y="6"/>
                  </a:lnTo>
                  <a:lnTo>
                    <a:pt x="144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74" y="6"/>
                  </a:lnTo>
                  <a:lnTo>
                    <a:pt x="174" y="6"/>
                  </a:lnTo>
                  <a:lnTo>
                    <a:pt x="180" y="60"/>
                  </a:lnTo>
                  <a:lnTo>
                    <a:pt x="192" y="156"/>
                  </a:lnTo>
                  <a:lnTo>
                    <a:pt x="198" y="210"/>
                  </a:lnTo>
                  <a:lnTo>
                    <a:pt x="198" y="210"/>
                  </a:lnTo>
                  <a:lnTo>
                    <a:pt x="198" y="216"/>
                  </a:lnTo>
                  <a:lnTo>
                    <a:pt x="198" y="228"/>
                  </a:lnTo>
                  <a:lnTo>
                    <a:pt x="192" y="234"/>
                  </a:lnTo>
                  <a:lnTo>
                    <a:pt x="192" y="234"/>
                  </a:lnTo>
                  <a:lnTo>
                    <a:pt x="186" y="246"/>
                  </a:lnTo>
                  <a:lnTo>
                    <a:pt x="180" y="252"/>
                  </a:lnTo>
                  <a:lnTo>
                    <a:pt x="168" y="252"/>
                  </a:lnTo>
                  <a:lnTo>
                    <a:pt x="168" y="252"/>
                  </a:lnTo>
                  <a:lnTo>
                    <a:pt x="168" y="252"/>
                  </a:lnTo>
                  <a:lnTo>
                    <a:pt x="168" y="258"/>
                  </a:lnTo>
                  <a:lnTo>
                    <a:pt x="168" y="264"/>
                  </a:lnTo>
                  <a:lnTo>
                    <a:pt x="168" y="264"/>
                  </a:lnTo>
                  <a:lnTo>
                    <a:pt x="168" y="264"/>
                  </a:lnTo>
                  <a:lnTo>
                    <a:pt x="162" y="264"/>
                  </a:lnTo>
                  <a:lnTo>
                    <a:pt x="156" y="270"/>
                  </a:lnTo>
                  <a:lnTo>
                    <a:pt x="150" y="270"/>
                  </a:lnTo>
                  <a:lnTo>
                    <a:pt x="150" y="270"/>
                  </a:lnTo>
                  <a:lnTo>
                    <a:pt x="150" y="276"/>
                  </a:lnTo>
                  <a:lnTo>
                    <a:pt x="150" y="282"/>
                  </a:lnTo>
                  <a:lnTo>
                    <a:pt x="150" y="282"/>
                  </a:lnTo>
                  <a:lnTo>
                    <a:pt x="150" y="282"/>
                  </a:lnTo>
                  <a:lnTo>
                    <a:pt x="144" y="288"/>
                  </a:lnTo>
                  <a:lnTo>
                    <a:pt x="138" y="294"/>
                  </a:lnTo>
                  <a:lnTo>
                    <a:pt x="138" y="294"/>
                  </a:lnTo>
                  <a:lnTo>
                    <a:pt x="138" y="294"/>
                  </a:lnTo>
                  <a:lnTo>
                    <a:pt x="138" y="300"/>
                  </a:lnTo>
                  <a:lnTo>
                    <a:pt x="138" y="306"/>
                  </a:lnTo>
                  <a:lnTo>
                    <a:pt x="138" y="312"/>
                  </a:lnTo>
                  <a:lnTo>
                    <a:pt x="138" y="312"/>
                  </a:lnTo>
                  <a:lnTo>
                    <a:pt x="132" y="312"/>
                  </a:lnTo>
                  <a:lnTo>
                    <a:pt x="126" y="312"/>
                  </a:lnTo>
                  <a:lnTo>
                    <a:pt x="120" y="312"/>
                  </a:lnTo>
                  <a:lnTo>
                    <a:pt x="120" y="312"/>
                  </a:lnTo>
                  <a:lnTo>
                    <a:pt x="120" y="312"/>
                  </a:lnTo>
                  <a:lnTo>
                    <a:pt x="120" y="306"/>
                  </a:lnTo>
                  <a:lnTo>
                    <a:pt x="120" y="306"/>
                  </a:lnTo>
                  <a:lnTo>
                    <a:pt x="120" y="306"/>
                  </a:lnTo>
                  <a:lnTo>
                    <a:pt x="108" y="306"/>
                  </a:lnTo>
                  <a:lnTo>
                    <a:pt x="108" y="306"/>
                  </a:lnTo>
                  <a:lnTo>
                    <a:pt x="102" y="306"/>
                  </a:lnTo>
                  <a:lnTo>
                    <a:pt x="102" y="306"/>
                  </a:lnTo>
                  <a:lnTo>
                    <a:pt x="102" y="312"/>
                  </a:lnTo>
                  <a:lnTo>
                    <a:pt x="96" y="318"/>
                  </a:lnTo>
                  <a:lnTo>
                    <a:pt x="96" y="324"/>
                  </a:lnTo>
                  <a:lnTo>
                    <a:pt x="96" y="324"/>
                  </a:lnTo>
                  <a:lnTo>
                    <a:pt x="90" y="324"/>
                  </a:lnTo>
                  <a:lnTo>
                    <a:pt x="84" y="330"/>
                  </a:lnTo>
                  <a:lnTo>
                    <a:pt x="78" y="336"/>
                  </a:lnTo>
                  <a:lnTo>
                    <a:pt x="78" y="336"/>
                  </a:lnTo>
                  <a:lnTo>
                    <a:pt x="72" y="336"/>
                  </a:lnTo>
                  <a:lnTo>
                    <a:pt x="66" y="336"/>
                  </a:lnTo>
                  <a:lnTo>
                    <a:pt x="60" y="336"/>
                  </a:lnTo>
                  <a:lnTo>
                    <a:pt x="60" y="336"/>
                  </a:lnTo>
                  <a:lnTo>
                    <a:pt x="60" y="330"/>
                  </a:lnTo>
                  <a:lnTo>
                    <a:pt x="60" y="324"/>
                  </a:lnTo>
                  <a:lnTo>
                    <a:pt x="54" y="324"/>
                  </a:lnTo>
                  <a:lnTo>
                    <a:pt x="54" y="324"/>
                  </a:lnTo>
                  <a:lnTo>
                    <a:pt x="48" y="324"/>
                  </a:lnTo>
                  <a:lnTo>
                    <a:pt x="48" y="324"/>
                  </a:lnTo>
                  <a:lnTo>
                    <a:pt x="42" y="324"/>
                  </a:lnTo>
                  <a:lnTo>
                    <a:pt x="42" y="324"/>
                  </a:lnTo>
                  <a:lnTo>
                    <a:pt x="42" y="330"/>
                  </a:lnTo>
                  <a:lnTo>
                    <a:pt x="36" y="336"/>
                  </a:lnTo>
                  <a:lnTo>
                    <a:pt x="36" y="342"/>
                  </a:lnTo>
                  <a:lnTo>
                    <a:pt x="36" y="342"/>
                  </a:lnTo>
                  <a:lnTo>
                    <a:pt x="24" y="342"/>
                  </a:lnTo>
                  <a:lnTo>
                    <a:pt x="18" y="342"/>
                  </a:lnTo>
                  <a:lnTo>
                    <a:pt x="12" y="342"/>
                  </a:lnTo>
                  <a:lnTo>
                    <a:pt x="12" y="342"/>
                  </a:lnTo>
                  <a:lnTo>
                    <a:pt x="6" y="342"/>
                  </a:lnTo>
                  <a:lnTo>
                    <a:pt x="0" y="336"/>
                  </a:lnTo>
                  <a:lnTo>
                    <a:pt x="0" y="336"/>
                  </a:lnTo>
                  <a:lnTo>
                    <a:pt x="0" y="336"/>
                  </a:lnTo>
                  <a:lnTo>
                    <a:pt x="0" y="324"/>
                  </a:lnTo>
                  <a:lnTo>
                    <a:pt x="6" y="318"/>
                  </a:lnTo>
                  <a:lnTo>
                    <a:pt x="12" y="312"/>
                  </a:lnTo>
                  <a:lnTo>
                    <a:pt x="12" y="312"/>
                  </a:lnTo>
                  <a:lnTo>
                    <a:pt x="6" y="300"/>
                  </a:lnTo>
                  <a:lnTo>
                    <a:pt x="6" y="300"/>
                  </a:lnTo>
                  <a:lnTo>
                    <a:pt x="6" y="300"/>
                  </a:lnTo>
                  <a:lnTo>
                    <a:pt x="6" y="300"/>
                  </a:lnTo>
                  <a:lnTo>
                    <a:pt x="12" y="294"/>
                  </a:lnTo>
                  <a:lnTo>
                    <a:pt x="24" y="282"/>
                  </a:lnTo>
                  <a:lnTo>
                    <a:pt x="24" y="270"/>
                  </a:lnTo>
                  <a:lnTo>
                    <a:pt x="24" y="270"/>
                  </a:lnTo>
                  <a:lnTo>
                    <a:pt x="30" y="264"/>
                  </a:lnTo>
                  <a:lnTo>
                    <a:pt x="36" y="264"/>
                  </a:lnTo>
                  <a:lnTo>
                    <a:pt x="36" y="258"/>
                  </a:lnTo>
                  <a:lnTo>
                    <a:pt x="36" y="258"/>
                  </a:lnTo>
                  <a:lnTo>
                    <a:pt x="30" y="258"/>
                  </a:lnTo>
                  <a:lnTo>
                    <a:pt x="30" y="258"/>
                  </a:lnTo>
                  <a:lnTo>
                    <a:pt x="24" y="258"/>
                  </a:lnTo>
                  <a:lnTo>
                    <a:pt x="24" y="258"/>
                  </a:lnTo>
                  <a:lnTo>
                    <a:pt x="24" y="252"/>
                  </a:lnTo>
                  <a:lnTo>
                    <a:pt x="24" y="240"/>
                  </a:lnTo>
                  <a:lnTo>
                    <a:pt x="24" y="228"/>
                  </a:lnTo>
                  <a:lnTo>
                    <a:pt x="24" y="228"/>
                  </a:lnTo>
                  <a:lnTo>
                    <a:pt x="18" y="216"/>
                  </a:lnTo>
                  <a:lnTo>
                    <a:pt x="24" y="204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24" y="144"/>
                  </a:lnTo>
                  <a:lnTo>
                    <a:pt x="12" y="60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18" y="18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48" y="12"/>
                  </a:lnTo>
                  <a:lnTo>
                    <a:pt x="54" y="6"/>
                  </a:lnTo>
                  <a:lnTo>
                    <a:pt x="54" y="6"/>
                  </a:lnTo>
                </a:path>
              </a:pathLst>
            </a:custGeom>
            <a:solidFill>
              <a:srgbClr val="f41fff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492680" y="3124080"/>
              <a:ext cx="728640" cy="650880"/>
            </a:xfrm>
            <a:custGeom>
              <a:avLst/>
              <a:gdLst/>
              <a:ahLst/>
              <a:rect l="l" t="t" r="r" b="b"/>
              <a:pathLst>
                <a:path w="263" h="317">
                  <a:moveTo>
                    <a:pt x="78" y="59"/>
                  </a:moveTo>
                  <a:lnTo>
                    <a:pt x="84" y="59"/>
                  </a:lnTo>
                  <a:lnTo>
                    <a:pt x="102" y="59"/>
                  </a:lnTo>
                  <a:lnTo>
                    <a:pt x="108" y="59"/>
                  </a:lnTo>
                  <a:lnTo>
                    <a:pt x="108" y="59"/>
                  </a:lnTo>
                  <a:lnTo>
                    <a:pt x="114" y="59"/>
                  </a:lnTo>
                  <a:lnTo>
                    <a:pt x="120" y="65"/>
                  </a:lnTo>
                  <a:lnTo>
                    <a:pt x="126" y="65"/>
                  </a:lnTo>
                  <a:lnTo>
                    <a:pt x="126" y="65"/>
                  </a:lnTo>
                  <a:lnTo>
                    <a:pt x="144" y="65"/>
                  </a:lnTo>
                  <a:lnTo>
                    <a:pt x="155" y="59"/>
                  </a:lnTo>
                  <a:lnTo>
                    <a:pt x="167" y="59"/>
                  </a:lnTo>
                  <a:lnTo>
                    <a:pt x="167" y="59"/>
                  </a:lnTo>
                  <a:lnTo>
                    <a:pt x="173" y="59"/>
                  </a:lnTo>
                  <a:lnTo>
                    <a:pt x="179" y="53"/>
                  </a:lnTo>
                  <a:lnTo>
                    <a:pt x="185" y="47"/>
                  </a:lnTo>
                  <a:lnTo>
                    <a:pt x="185" y="47"/>
                  </a:lnTo>
                  <a:lnTo>
                    <a:pt x="191" y="41"/>
                  </a:lnTo>
                  <a:lnTo>
                    <a:pt x="197" y="35"/>
                  </a:lnTo>
                  <a:lnTo>
                    <a:pt x="203" y="29"/>
                  </a:lnTo>
                  <a:lnTo>
                    <a:pt x="203" y="29"/>
                  </a:lnTo>
                  <a:lnTo>
                    <a:pt x="209" y="23"/>
                  </a:lnTo>
                  <a:lnTo>
                    <a:pt x="215" y="23"/>
                  </a:lnTo>
                  <a:lnTo>
                    <a:pt x="221" y="17"/>
                  </a:lnTo>
                  <a:lnTo>
                    <a:pt x="221" y="17"/>
                  </a:lnTo>
                  <a:lnTo>
                    <a:pt x="227" y="11"/>
                  </a:lnTo>
                  <a:lnTo>
                    <a:pt x="233" y="5"/>
                  </a:lnTo>
                  <a:lnTo>
                    <a:pt x="239" y="0"/>
                  </a:lnTo>
                  <a:lnTo>
                    <a:pt x="239" y="0"/>
                  </a:lnTo>
                  <a:lnTo>
                    <a:pt x="245" y="29"/>
                  </a:lnTo>
                  <a:lnTo>
                    <a:pt x="257" y="83"/>
                  </a:lnTo>
                  <a:lnTo>
                    <a:pt x="263" y="113"/>
                  </a:lnTo>
                  <a:lnTo>
                    <a:pt x="263" y="113"/>
                  </a:lnTo>
                  <a:lnTo>
                    <a:pt x="257" y="119"/>
                  </a:lnTo>
                  <a:lnTo>
                    <a:pt x="257" y="125"/>
                  </a:lnTo>
                  <a:lnTo>
                    <a:pt x="263" y="131"/>
                  </a:lnTo>
                  <a:lnTo>
                    <a:pt x="263" y="131"/>
                  </a:lnTo>
                  <a:lnTo>
                    <a:pt x="263" y="143"/>
                  </a:lnTo>
                  <a:lnTo>
                    <a:pt x="257" y="149"/>
                  </a:lnTo>
                  <a:lnTo>
                    <a:pt x="257" y="155"/>
                  </a:lnTo>
                  <a:lnTo>
                    <a:pt x="257" y="155"/>
                  </a:lnTo>
                  <a:lnTo>
                    <a:pt x="257" y="161"/>
                  </a:lnTo>
                  <a:lnTo>
                    <a:pt x="257" y="179"/>
                  </a:lnTo>
                  <a:lnTo>
                    <a:pt x="257" y="191"/>
                  </a:lnTo>
                  <a:lnTo>
                    <a:pt x="257" y="191"/>
                  </a:lnTo>
                  <a:lnTo>
                    <a:pt x="251" y="197"/>
                  </a:lnTo>
                  <a:lnTo>
                    <a:pt x="245" y="203"/>
                  </a:lnTo>
                  <a:lnTo>
                    <a:pt x="239" y="209"/>
                  </a:lnTo>
                  <a:lnTo>
                    <a:pt x="239" y="209"/>
                  </a:lnTo>
                  <a:lnTo>
                    <a:pt x="239" y="215"/>
                  </a:lnTo>
                  <a:lnTo>
                    <a:pt x="239" y="221"/>
                  </a:lnTo>
                  <a:lnTo>
                    <a:pt x="233" y="233"/>
                  </a:lnTo>
                  <a:lnTo>
                    <a:pt x="233" y="233"/>
                  </a:lnTo>
                  <a:lnTo>
                    <a:pt x="227" y="227"/>
                  </a:lnTo>
                  <a:lnTo>
                    <a:pt x="215" y="227"/>
                  </a:lnTo>
                  <a:lnTo>
                    <a:pt x="215" y="227"/>
                  </a:lnTo>
                  <a:lnTo>
                    <a:pt x="215" y="227"/>
                  </a:lnTo>
                  <a:lnTo>
                    <a:pt x="215" y="227"/>
                  </a:lnTo>
                  <a:lnTo>
                    <a:pt x="215" y="227"/>
                  </a:lnTo>
                  <a:lnTo>
                    <a:pt x="215" y="227"/>
                  </a:lnTo>
                  <a:lnTo>
                    <a:pt x="215" y="233"/>
                  </a:lnTo>
                  <a:lnTo>
                    <a:pt x="215" y="233"/>
                  </a:lnTo>
                  <a:lnTo>
                    <a:pt x="209" y="233"/>
                  </a:lnTo>
                  <a:lnTo>
                    <a:pt x="209" y="233"/>
                  </a:lnTo>
                  <a:lnTo>
                    <a:pt x="209" y="239"/>
                  </a:lnTo>
                  <a:lnTo>
                    <a:pt x="209" y="239"/>
                  </a:lnTo>
                  <a:lnTo>
                    <a:pt x="209" y="239"/>
                  </a:lnTo>
                  <a:lnTo>
                    <a:pt x="215" y="239"/>
                  </a:lnTo>
                  <a:lnTo>
                    <a:pt x="215" y="239"/>
                  </a:lnTo>
                  <a:lnTo>
                    <a:pt x="215" y="239"/>
                  </a:lnTo>
                  <a:lnTo>
                    <a:pt x="215" y="245"/>
                  </a:lnTo>
                  <a:lnTo>
                    <a:pt x="209" y="251"/>
                  </a:lnTo>
                  <a:lnTo>
                    <a:pt x="209" y="251"/>
                  </a:lnTo>
                  <a:lnTo>
                    <a:pt x="209" y="251"/>
                  </a:lnTo>
                  <a:lnTo>
                    <a:pt x="209" y="257"/>
                  </a:lnTo>
                  <a:lnTo>
                    <a:pt x="215" y="257"/>
                  </a:lnTo>
                  <a:lnTo>
                    <a:pt x="215" y="257"/>
                  </a:lnTo>
                  <a:lnTo>
                    <a:pt x="215" y="257"/>
                  </a:lnTo>
                  <a:lnTo>
                    <a:pt x="215" y="263"/>
                  </a:lnTo>
                  <a:lnTo>
                    <a:pt x="215" y="269"/>
                  </a:lnTo>
                  <a:lnTo>
                    <a:pt x="215" y="275"/>
                  </a:lnTo>
                  <a:lnTo>
                    <a:pt x="215" y="275"/>
                  </a:lnTo>
                  <a:lnTo>
                    <a:pt x="215" y="269"/>
                  </a:lnTo>
                  <a:lnTo>
                    <a:pt x="209" y="269"/>
                  </a:lnTo>
                  <a:lnTo>
                    <a:pt x="209" y="269"/>
                  </a:lnTo>
                  <a:lnTo>
                    <a:pt x="209" y="269"/>
                  </a:lnTo>
                  <a:lnTo>
                    <a:pt x="203" y="263"/>
                  </a:lnTo>
                  <a:lnTo>
                    <a:pt x="197" y="263"/>
                  </a:lnTo>
                  <a:lnTo>
                    <a:pt x="191" y="269"/>
                  </a:lnTo>
                  <a:lnTo>
                    <a:pt x="191" y="269"/>
                  </a:lnTo>
                  <a:lnTo>
                    <a:pt x="191" y="269"/>
                  </a:lnTo>
                  <a:lnTo>
                    <a:pt x="185" y="275"/>
                  </a:lnTo>
                  <a:lnTo>
                    <a:pt x="185" y="281"/>
                  </a:lnTo>
                  <a:lnTo>
                    <a:pt x="185" y="281"/>
                  </a:lnTo>
                  <a:lnTo>
                    <a:pt x="185" y="281"/>
                  </a:lnTo>
                  <a:lnTo>
                    <a:pt x="185" y="293"/>
                  </a:lnTo>
                  <a:lnTo>
                    <a:pt x="185" y="299"/>
                  </a:lnTo>
                  <a:lnTo>
                    <a:pt x="185" y="299"/>
                  </a:lnTo>
                  <a:lnTo>
                    <a:pt x="179" y="305"/>
                  </a:lnTo>
                  <a:lnTo>
                    <a:pt x="179" y="311"/>
                  </a:lnTo>
                  <a:lnTo>
                    <a:pt x="179" y="317"/>
                  </a:lnTo>
                  <a:lnTo>
                    <a:pt x="179" y="317"/>
                  </a:lnTo>
                  <a:lnTo>
                    <a:pt x="179" y="317"/>
                  </a:lnTo>
                  <a:lnTo>
                    <a:pt x="173" y="317"/>
                  </a:lnTo>
                  <a:lnTo>
                    <a:pt x="167" y="317"/>
                  </a:lnTo>
                  <a:lnTo>
                    <a:pt x="167" y="317"/>
                  </a:lnTo>
                  <a:lnTo>
                    <a:pt x="167" y="311"/>
                  </a:lnTo>
                  <a:lnTo>
                    <a:pt x="161" y="305"/>
                  </a:lnTo>
                  <a:lnTo>
                    <a:pt x="161" y="299"/>
                  </a:lnTo>
                  <a:lnTo>
                    <a:pt x="161" y="299"/>
                  </a:lnTo>
                  <a:lnTo>
                    <a:pt x="155" y="299"/>
                  </a:lnTo>
                  <a:lnTo>
                    <a:pt x="155" y="299"/>
                  </a:lnTo>
                  <a:lnTo>
                    <a:pt x="149" y="293"/>
                  </a:lnTo>
                  <a:lnTo>
                    <a:pt x="149" y="293"/>
                  </a:lnTo>
                  <a:lnTo>
                    <a:pt x="149" y="287"/>
                  </a:lnTo>
                  <a:lnTo>
                    <a:pt x="149" y="287"/>
                  </a:lnTo>
                  <a:lnTo>
                    <a:pt x="144" y="281"/>
                  </a:lnTo>
                  <a:lnTo>
                    <a:pt x="144" y="281"/>
                  </a:lnTo>
                  <a:lnTo>
                    <a:pt x="144" y="281"/>
                  </a:lnTo>
                  <a:lnTo>
                    <a:pt x="138" y="281"/>
                  </a:lnTo>
                  <a:lnTo>
                    <a:pt x="132" y="287"/>
                  </a:lnTo>
                  <a:lnTo>
                    <a:pt x="132" y="287"/>
                  </a:lnTo>
                  <a:lnTo>
                    <a:pt x="132" y="287"/>
                  </a:lnTo>
                  <a:lnTo>
                    <a:pt x="126" y="293"/>
                  </a:lnTo>
                  <a:lnTo>
                    <a:pt x="126" y="299"/>
                  </a:lnTo>
                  <a:lnTo>
                    <a:pt x="126" y="299"/>
                  </a:lnTo>
                  <a:lnTo>
                    <a:pt x="114" y="305"/>
                  </a:lnTo>
                  <a:lnTo>
                    <a:pt x="102" y="305"/>
                  </a:lnTo>
                  <a:lnTo>
                    <a:pt x="96" y="299"/>
                  </a:lnTo>
                  <a:lnTo>
                    <a:pt x="96" y="299"/>
                  </a:lnTo>
                  <a:lnTo>
                    <a:pt x="90" y="299"/>
                  </a:lnTo>
                  <a:lnTo>
                    <a:pt x="78" y="293"/>
                  </a:lnTo>
                  <a:lnTo>
                    <a:pt x="66" y="293"/>
                  </a:lnTo>
                  <a:lnTo>
                    <a:pt x="66" y="293"/>
                  </a:lnTo>
                  <a:lnTo>
                    <a:pt x="60" y="293"/>
                  </a:lnTo>
                  <a:lnTo>
                    <a:pt x="54" y="287"/>
                  </a:lnTo>
                  <a:lnTo>
                    <a:pt x="48" y="287"/>
                  </a:lnTo>
                  <a:lnTo>
                    <a:pt x="48" y="287"/>
                  </a:lnTo>
                  <a:lnTo>
                    <a:pt x="48" y="281"/>
                  </a:lnTo>
                  <a:lnTo>
                    <a:pt x="48" y="281"/>
                  </a:lnTo>
                  <a:lnTo>
                    <a:pt x="48" y="275"/>
                  </a:lnTo>
                  <a:lnTo>
                    <a:pt x="48" y="275"/>
                  </a:lnTo>
                  <a:lnTo>
                    <a:pt x="42" y="275"/>
                  </a:lnTo>
                  <a:lnTo>
                    <a:pt x="36" y="275"/>
                  </a:lnTo>
                  <a:lnTo>
                    <a:pt x="24" y="275"/>
                  </a:lnTo>
                  <a:lnTo>
                    <a:pt x="24" y="275"/>
                  </a:lnTo>
                  <a:lnTo>
                    <a:pt x="18" y="221"/>
                  </a:lnTo>
                  <a:lnTo>
                    <a:pt x="6" y="125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78" y="59"/>
                  </a:lnTo>
                </a:path>
              </a:pathLst>
            </a:custGeom>
            <a:solidFill>
              <a:srgbClr val="f41fff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" name=""/>
          <p:cNvSpPr/>
          <p:nvPr/>
        </p:nvSpPr>
        <p:spPr>
          <a:xfrm>
            <a:off x="4838760" y="1892160"/>
            <a:ext cx="912600" cy="723960"/>
          </a:xfrm>
          <a:custGeom>
            <a:avLst/>
            <a:gdLst/>
            <a:ahLst/>
            <a:rect l="l" t="t" r="r" b="b"/>
            <a:pathLst>
              <a:path w="329" h="353">
                <a:moveTo>
                  <a:pt x="138" y="30"/>
                </a:moveTo>
                <a:lnTo>
                  <a:pt x="143" y="42"/>
                </a:lnTo>
                <a:lnTo>
                  <a:pt x="155" y="54"/>
                </a:lnTo>
                <a:lnTo>
                  <a:pt x="167" y="54"/>
                </a:lnTo>
                <a:lnTo>
                  <a:pt x="167" y="54"/>
                </a:lnTo>
                <a:lnTo>
                  <a:pt x="173" y="54"/>
                </a:lnTo>
                <a:lnTo>
                  <a:pt x="179" y="48"/>
                </a:lnTo>
                <a:lnTo>
                  <a:pt x="191" y="48"/>
                </a:lnTo>
                <a:lnTo>
                  <a:pt x="191" y="48"/>
                </a:lnTo>
                <a:lnTo>
                  <a:pt x="203" y="54"/>
                </a:lnTo>
                <a:lnTo>
                  <a:pt x="215" y="60"/>
                </a:lnTo>
                <a:lnTo>
                  <a:pt x="227" y="72"/>
                </a:lnTo>
                <a:lnTo>
                  <a:pt x="227" y="72"/>
                </a:lnTo>
                <a:lnTo>
                  <a:pt x="233" y="66"/>
                </a:lnTo>
                <a:lnTo>
                  <a:pt x="239" y="66"/>
                </a:lnTo>
                <a:lnTo>
                  <a:pt x="245" y="60"/>
                </a:lnTo>
                <a:lnTo>
                  <a:pt x="245" y="60"/>
                </a:lnTo>
                <a:lnTo>
                  <a:pt x="245" y="66"/>
                </a:lnTo>
                <a:lnTo>
                  <a:pt x="257" y="72"/>
                </a:lnTo>
                <a:lnTo>
                  <a:pt x="263" y="78"/>
                </a:lnTo>
                <a:lnTo>
                  <a:pt x="263" y="78"/>
                </a:lnTo>
                <a:lnTo>
                  <a:pt x="275" y="78"/>
                </a:lnTo>
                <a:lnTo>
                  <a:pt x="281" y="84"/>
                </a:lnTo>
                <a:lnTo>
                  <a:pt x="293" y="90"/>
                </a:lnTo>
                <a:lnTo>
                  <a:pt x="293" y="90"/>
                </a:lnTo>
                <a:lnTo>
                  <a:pt x="293" y="102"/>
                </a:lnTo>
                <a:lnTo>
                  <a:pt x="287" y="108"/>
                </a:lnTo>
                <a:lnTo>
                  <a:pt x="287" y="120"/>
                </a:lnTo>
                <a:lnTo>
                  <a:pt x="287" y="120"/>
                </a:lnTo>
                <a:lnTo>
                  <a:pt x="293" y="120"/>
                </a:lnTo>
                <a:lnTo>
                  <a:pt x="299" y="126"/>
                </a:lnTo>
                <a:lnTo>
                  <a:pt x="305" y="126"/>
                </a:lnTo>
                <a:lnTo>
                  <a:pt x="305" y="126"/>
                </a:lnTo>
                <a:lnTo>
                  <a:pt x="299" y="144"/>
                </a:lnTo>
                <a:lnTo>
                  <a:pt x="281" y="162"/>
                </a:lnTo>
                <a:lnTo>
                  <a:pt x="281" y="180"/>
                </a:lnTo>
                <a:lnTo>
                  <a:pt x="281" y="180"/>
                </a:lnTo>
                <a:lnTo>
                  <a:pt x="293" y="174"/>
                </a:lnTo>
                <a:lnTo>
                  <a:pt x="305" y="162"/>
                </a:lnTo>
                <a:lnTo>
                  <a:pt x="311" y="150"/>
                </a:lnTo>
                <a:lnTo>
                  <a:pt x="311" y="150"/>
                </a:lnTo>
                <a:lnTo>
                  <a:pt x="317" y="144"/>
                </a:lnTo>
                <a:lnTo>
                  <a:pt x="323" y="132"/>
                </a:lnTo>
                <a:lnTo>
                  <a:pt x="329" y="126"/>
                </a:lnTo>
                <a:lnTo>
                  <a:pt x="329" y="126"/>
                </a:lnTo>
                <a:lnTo>
                  <a:pt x="329" y="132"/>
                </a:lnTo>
                <a:lnTo>
                  <a:pt x="329" y="144"/>
                </a:lnTo>
                <a:lnTo>
                  <a:pt x="329" y="150"/>
                </a:lnTo>
                <a:lnTo>
                  <a:pt x="329" y="150"/>
                </a:lnTo>
                <a:lnTo>
                  <a:pt x="317" y="174"/>
                </a:lnTo>
                <a:lnTo>
                  <a:pt x="317" y="198"/>
                </a:lnTo>
                <a:lnTo>
                  <a:pt x="311" y="216"/>
                </a:lnTo>
                <a:lnTo>
                  <a:pt x="311" y="216"/>
                </a:lnTo>
                <a:lnTo>
                  <a:pt x="311" y="222"/>
                </a:lnTo>
                <a:lnTo>
                  <a:pt x="305" y="222"/>
                </a:lnTo>
                <a:lnTo>
                  <a:pt x="305" y="228"/>
                </a:lnTo>
                <a:lnTo>
                  <a:pt x="305" y="228"/>
                </a:lnTo>
                <a:lnTo>
                  <a:pt x="311" y="234"/>
                </a:lnTo>
                <a:lnTo>
                  <a:pt x="311" y="246"/>
                </a:lnTo>
                <a:lnTo>
                  <a:pt x="311" y="252"/>
                </a:lnTo>
                <a:lnTo>
                  <a:pt x="311" y="252"/>
                </a:lnTo>
                <a:lnTo>
                  <a:pt x="311" y="258"/>
                </a:lnTo>
                <a:lnTo>
                  <a:pt x="305" y="258"/>
                </a:lnTo>
                <a:lnTo>
                  <a:pt x="305" y="264"/>
                </a:lnTo>
                <a:lnTo>
                  <a:pt x="305" y="264"/>
                </a:lnTo>
                <a:lnTo>
                  <a:pt x="305" y="276"/>
                </a:lnTo>
                <a:lnTo>
                  <a:pt x="305" y="294"/>
                </a:lnTo>
                <a:lnTo>
                  <a:pt x="305" y="312"/>
                </a:lnTo>
                <a:lnTo>
                  <a:pt x="305" y="312"/>
                </a:lnTo>
                <a:lnTo>
                  <a:pt x="311" y="323"/>
                </a:lnTo>
                <a:lnTo>
                  <a:pt x="311" y="341"/>
                </a:lnTo>
                <a:lnTo>
                  <a:pt x="311" y="347"/>
                </a:lnTo>
                <a:lnTo>
                  <a:pt x="311" y="347"/>
                </a:lnTo>
                <a:lnTo>
                  <a:pt x="269" y="347"/>
                </a:lnTo>
                <a:lnTo>
                  <a:pt x="191" y="353"/>
                </a:lnTo>
                <a:lnTo>
                  <a:pt x="149" y="353"/>
                </a:lnTo>
                <a:lnTo>
                  <a:pt x="149" y="353"/>
                </a:lnTo>
                <a:lnTo>
                  <a:pt x="149" y="353"/>
                </a:lnTo>
                <a:lnTo>
                  <a:pt x="149" y="353"/>
                </a:lnTo>
                <a:lnTo>
                  <a:pt x="143" y="347"/>
                </a:lnTo>
                <a:lnTo>
                  <a:pt x="138" y="347"/>
                </a:lnTo>
                <a:lnTo>
                  <a:pt x="138" y="347"/>
                </a:lnTo>
                <a:lnTo>
                  <a:pt x="138" y="347"/>
                </a:lnTo>
                <a:lnTo>
                  <a:pt x="132" y="347"/>
                </a:lnTo>
                <a:lnTo>
                  <a:pt x="120" y="341"/>
                </a:lnTo>
                <a:lnTo>
                  <a:pt x="120" y="341"/>
                </a:lnTo>
                <a:lnTo>
                  <a:pt x="120" y="335"/>
                </a:lnTo>
                <a:lnTo>
                  <a:pt x="114" y="329"/>
                </a:lnTo>
                <a:lnTo>
                  <a:pt x="108" y="318"/>
                </a:lnTo>
                <a:lnTo>
                  <a:pt x="108" y="318"/>
                </a:lnTo>
                <a:lnTo>
                  <a:pt x="108" y="312"/>
                </a:lnTo>
                <a:lnTo>
                  <a:pt x="108" y="300"/>
                </a:lnTo>
                <a:lnTo>
                  <a:pt x="114" y="294"/>
                </a:lnTo>
                <a:lnTo>
                  <a:pt x="114" y="294"/>
                </a:lnTo>
                <a:lnTo>
                  <a:pt x="108" y="288"/>
                </a:lnTo>
                <a:lnTo>
                  <a:pt x="102" y="282"/>
                </a:lnTo>
                <a:lnTo>
                  <a:pt x="102" y="282"/>
                </a:lnTo>
                <a:lnTo>
                  <a:pt x="102" y="282"/>
                </a:lnTo>
                <a:lnTo>
                  <a:pt x="102" y="264"/>
                </a:lnTo>
                <a:lnTo>
                  <a:pt x="96" y="246"/>
                </a:lnTo>
                <a:lnTo>
                  <a:pt x="90" y="234"/>
                </a:lnTo>
                <a:lnTo>
                  <a:pt x="90" y="234"/>
                </a:lnTo>
                <a:lnTo>
                  <a:pt x="84" y="234"/>
                </a:lnTo>
                <a:lnTo>
                  <a:pt x="78" y="234"/>
                </a:lnTo>
                <a:lnTo>
                  <a:pt x="72" y="234"/>
                </a:lnTo>
                <a:lnTo>
                  <a:pt x="72" y="234"/>
                </a:lnTo>
                <a:lnTo>
                  <a:pt x="66" y="228"/>
                </a:lnTo>
                <a:lnTo>
                  <a:pt x="60" y="216"/>
                </a:lnTo>
                <a:lnTo>
                  <a:pt x="54" y="210"/>
                </a:lnTo>
                <a:lnTo>
                  <a:pt x="54" y="210"/>
                </a:lnTo>
                <a:lnTo>
                  <a:pt x="42" y="204"/>
                </a:lnTo>
                <a:lnTo>
                  <a:pt x="18" y="192"/>
                </a:lnTo>
                <a:lnTo>
                  <a:pt x="6" y="180"/>
                </a:lnTo>
                <a:lnTo>
                  <a:pt x="6" y="180"/>
                </a:lnTo>
                <a:lnTo>
                  <a:pt x="6" y="168"/>
                </a:lnTo>
                <a:lnTo>
                  <a:pt x="6" y="150"/>
                </a:lnTo>
                <a:lnTo>
                  <a:pt x="6" y="138"/>
                </a:lnTo>
                <a:lnTo>
                  <a:pt x="6" y="138"/>
                </a:lnTo>
                <a:lnTo>
                  <a:pt x="6" y="132"/>
                </a:lnTo>
                <a:lnTo>
                  <a:pt x="6" y="126"/>
                </a:lnTo>
                <a:lnTo>
                  <a:pt x="6" y="120"/>
                </a:lnTo>
                <a:lnTo>
                  <a:pt x="6" y="120"/>
                </a:lnTo>
                <a:lnTo>
                  <a:pt x="0" y="120"/>
                </a:lnTo>
                <a:lnTo>
                  <a:pt x="0" y="114"/>
                </a:lnTo>
                <a:lnTo>
                  <a:pt x="0" y="108"/>
                </a:lnTo>
                <a:lnTo>
                  <a:pt x="0" y="108"/>
                </a:lnTo>
                <a:lnTo>
                  <a:pt x="6" y="96"/>
                </a:lnTo>
                <a:lnTo>
                  <a:pt x="24" y="84"/>
                </a:lnTo>
                <a:lnTo>
                  <a:pt x="30" y="72"/>
                </a:lnTo>
                <a:lnTo>
                  <a:pt x="30" y="72"/>
                </a:lnTo>
                <a:lnTo>
                  <a:pt x="30" y="60"/>
                </a:lnTo>
                <a:lnTo>
                  <a:pt x="24" y="48"/>
                </a:lnTo>
                <a:lnTo>
                  <a:pt x="24" y="42"/>
                </a:lnTo>
                <a:lnTo>
                  <a:pt x="24" y="42"/>
                </a:lnTo>
                <a:lnTo>
                  <a:pt x="24" y="36"/>
                </a:lnTo>
                <a:lnTo>
                  <a:pt x="36" y="30"/>
                </a:lnTo>
                <a:lnTo>
                  <a:pt x="42" y="30"/>
                </a:lnTo>
                <a:lnTo>
                  <a:pt x="42" y="30"/>
                </a:lnTo>
                <a:lnTo>
                  <a:pt x="60" y="24"/>
                </a:lnTo>
                <a:lnTo>
                  <a:pt x="66" y="18"/>
                </a:lnTo>
                <a:lnTo>
                  <a:pt x="78" y="12"/>
                </a:lnTo>
                <a:lnTo>
                  <a:pt x="78" y="12"/>
                </a:lnTo>
                <a:lnTo>
                  <a:pt x="78" y="12"/>
                </a:lnTo>
                <a:lnTo>
                  <a:pt x="84" y="12"/>
                </a:lnTo>
                <a:lnTo>
                  <a:pt x="84" y="6"/>
                </a:lnTo>
                <a:lnTo>
                  <a:pt x="84" y="6"/>
                </a:lnTo>
                <a:lnTo>
                  <a:pt x="90" y="6"/>
                </a:lnTo>
                <a:lnTo>
                  <a:pt x="96" y="0"/>
                </a:lnTo>
                <a:lnTo>
                  <a:pt x="108" y="0"/>
                </a:lnTo>
                <a:lnTo>
                  <a:pt x="108" y="0"/>
                </a:lnTo>
                <a:lnTo>
                  <a:pt x="108" y="0"/>
                </a:lnTo>
                <a:lnTo>
                  <a:pt x="108" y="6"/>
                </a:lnTo>
                <a:lnTo>
                  <a:pt x="108" y="12"/>
                </a:lnTo>
                <a:lnTo>
                  <a:pt x="108" y="12"/>
                </a:lnTo>
                <a:lnTo>
                  <a:pt x="114" y="18"/>
                </a:lnTo>
                <a:lnTo>
                  <a:pt x="120" y="24"/>
                </a:lnTo>
                <a:lnTo>
                  <a:pt x="126" y="30"/>
                </a:lnTo>
                <a:lnTo>
                  <a:pt x="126" y="30"/>
                </a:lnTo>
                <a:lnTo>
                  <a:pt x="126" y="30"/>
                </a:lnTo>
                <a:lnTo>
                  <a:pt x="132" y="30"/>
                </a:lnTo>
                <a:lnTo>
                  <a:pt x="138" y="30"/>
                </a:lnTo>
                <a:lnTo>
                  <a:pt x="138" y="30"/>
                </a:lnTo>
              </a:path>
            </a:pathLst>
          </a:custGeom>
          <a:solidFill>
            <a:srgbClr val="9117ff"/>
          </a:solidFill>
          <a:ln w="9360">
            <a:solidFill>
              <a:srgbClr val="7f7f7f"/>
            </a:solidFill>
            <a:round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410080" y="3124080"/>
            <a:ext cx="712800" cy="922320"/>
          </a:xfrm>
          <a:custGeom>
            <a:avLst/>
            <a:gdLst/>
            <a:ahLst/>
            <a:rect l="l" t="t" r="r" b="b"/>
            <a:pathLst>
              <a:path w="257" h="450">
                <a:moveTo>
                  <a:pt x="41" y="6"/>
                </a:moveTo>
                <a:lnTo>
                  <a:pt x="83" y="6"/>
                </a:lnTo>
                <a:lnTo>
                  <a:pt x="161" y="0"/>
                </a:lnTo>
                <a:lnTo>
                  <a:pt x="209" y="0"/>
                </a:lnTo>
                <a:lnTo>
                  <a:pt x="209" y="0"/>
                </a:lnTo>
                <a:lnTo>
                  <a:pt x="209" y="6"/>
                </a:lnTo>
                <a:lnTo>
                  <a:pt x="209" y="12"/>
                </a:lnTo>
                <a:lnTo>
                  <a:pt x="209" y="24"/>
                </a:lnTo>
                <a:lnTo>
                  <a:pt x="209" y="24"/>
                </a:lnTo>
                <a:lnTo>
                  <a:pt x="209" y="24"/>
                </a:lnTo>
                <a:lnTo>
                  <a:pt x="215" y="24"/>
                </a:lnTo>
                <a:lnTo>
                  <a:pt x="221" y="30"/>
                </a:lnTo>
                <a:lnTo>
                  <a:pt x="221" y="30"/>
                </a:lnTo>
                <a:lnTo>
                  <a:pt x="221" y="36"/>
                </a:lnTo>
                <a:lnTo>
                  <a:pt x="221" y="42"/>
                </a:lnTo>
                <a:lnTo>
                  <a:pt x="227" y="48"/>
                </a:lnTo>
                <a:lnTo>
                  <a:pt x="227" y="48"/>
                </a:lnTo>
                <a:lnTo>
                  <a:pt x="233" y="96"/>
                </a:lnTo>
                <a:lnTo>
                  <a:pt x="245" y="180"/>
                </a:lnTo>
                <a:lnTo>
                  <a:pt x="245" y="222"/>
                </a:lnTo>
                <a:lnTo>
                  <a:pt x="245" y="222"/>
                </a:lnTo>
                <a:lnTo>
                  <a:pt x="245" y="234"/>
                </a:lnTo>
                <a:lnTo>
                  <a:pt x="245" y="246"/>
                </a:lnTo>
                <a:lnTo>
                  <a:pt x="239" y="258"/>
                </a:lnTo>
                <a:lnTo>
                  <a:pt x="239" y="258"/>
                </a:lnTo>
                <a:lnTo>
                  <a:pt x="239" y="258"/>
                </a:lnTo>
                <a:lnTo>
                  <a:pt x="245" y="264"/>
                </a:lnTo>
                <a:lnTo>
                  <a:pt x="245" y="264"/>
                </a:lnTo>
                <a:lnTo>
                  <a:pt x="245" y="264"/>
                </a:lnTo>
                <a:lnTo>
                  <a:pt x="245" y="276"/>
                </a:lnTo>
                <a:lnTo>
                  <a:pt x="245" y="282"/>
                </a:lnTo>
                <a:lnTo>
                  <a:pt x="245" y="294"/>
                </a:lnTo>
                <a:lnTo>
                  <a:pt x="245" y="294"/>
                </a:lnTo>
                <a:lnTo>
                  <a:pt x="251" y="294"/>
                </a:lnTo>
                <a:lnTo>
                  <a:pt x="251" y="294"/>
                </a:lnTo>
                <a:lnTo>
                  <a:pt x="257" y="294"/>
                </a:lnTo>
                <a:lnTo>
                  <a:pt x="257" y="294"/>
                </a:lnTo>
                <a:lnTo>
                  <a:pt x="251" y="300"/>
                </a:lnTo>
                <a:lnTo>
                  <a:pt x="251" y="300"/>
                </a:lnTo>
                <a:lnTo>
                  <a:pt x="245" y="306"/>
                </a:lnTo>
                <a:lnTo>
                  <a:pt x="245" y="306"/>
                </a:lnTo>
                <a:lnTo>
                  <a:pt x="245" y="318"/>
                </a:lnTo>
                <a:lnTo>
                  <a:pt x="233" y="324"/>
                </a:lnTo>
                <a:lnTo>
                  <a:pt x="227" y="336"/>
                </a:lnTo>
                <a:lnTo>
                  <a:pt x="227" y="336"/>
                </a:lnTo>
                <a:lnTo>
                  <a:pt x="227" y="342"/>
                </a:lnTo>
                <a:lnTo>
                  <a:pt x="233" y="348"/>
                </a:lnTo>
                <a:lnTo>
                  <a:pt x="227" y="354"/>
                </a:lnTo>
                <a:lnTo>
                  <a:pt x="227" y="354"/>
                </a:lnTo>
                <a:lnTo>
                  <a:pt x="227" y="360"/>
                </a:lnTo>
                <a:lnTo>
                  <a:pt x="221" y="366"/>
                </a:lnTo>
                <a:lnTo>
                  <a:pt x="221" y="378"/>
                </a:lnTo>
                <a:lnTo>
                  <a:pt x="221" y="378"/>
                </a:lnTo>
                <a:lnTo>
                  <a:pt x="227" y="378"/>
                </a:lnTo>
                <a:lnTo>
                  <a:pt x="227" y="378"/>
                </a:lnTo>
                <a:lnTo>
                  <a:pt x="233" y="378"/>
                </a:lnTo>
                <a:lnTo>
                  <a:pt x="233" y="378"/>
                </a:lnTo>
                <a:lnTo>
                  <a:pt x="227" y="384"/>
                </a:lnTo>
                <a:lnTo>
                  <a:pt x="227" y="384"/>
                </a:lnTo>
                <a:lnTo>
                  <a:pt x="227" y="390"/>
                </a:lnTo>
                <a:lnTo>
                  <a:pt x="227" y="390"/>
                </a:lnTo>
                <a:lnTo>
                  <a:pt x="221" y="396"/>
                </a:lnTo>
                <a:lnTo>
                  <a:pt x="227" y="396"/>
                </a:lnTo>
                <a:lnTo>
                  <a:pt x="227" y="408"/>
                </a:lnTo>
                <a:lnTo>
                  <a:pt x="227" y="408"/>
                </a:lnTo>
                <a:lnTo>
                  <a:pt x="215" y="408"/>
                </a:lnTo>
                <a:lnTo>
                  <a:pt x="203" y="414"/>
                </a:lnTo>
                <a:lnTo>
                  <a:pt x="197" y="420"/>
                </a:lnTo>
                <a:lnTo>
                  <a:pt x="197" y="420"/>
                </a:lnTo>
                <a:lnTo>
                  <a:pt x="203" y="426"/>
                </a:lnTo>
                <a:lnTo>
                  <a:pt x="209" y="426"/>
                </a:lnTo>
                <a:lnTo>
                  <a:pt x="215" y="432"/>
                </a:lnTo>
                <a:lnTo>
                  <a:pt x="215" y="432"/>
                </a:lnTo>
                <a:lnTo>
                  <a:pt x="215" y="432"/>
                </a:lnTo>
                <a:lnTo>
                  <a:pt x="215" y="438"/>
                </a:lnTo>
                <a:lnTo>
                  <a:pt x="215" y="438"/>
                </a:lnTo>
                <a:lnTo>
                  <a:pt x="215" y="438"/>
                </a:lnTo>
                <a:lnTo>
                  <a:pt x="203" y="438"/>
                </a:lnTo>
                <a:lnTo>
                  <a:pt x="185" y="432"/>
                </a:lnTo>
                <a:lnTo>
                  <a:pt x="173" y="432"/>
                </a:lnTo>
                <a:lnTo>
                  <a:pt x="173" y="432"/>
                </a:lnTo>
                <a:lnTo>
                  <a:pt x="167" y="438"/>
                </a:lnTo>
                <a:lnTo>
                  <a:pt x="167" y="444"/>
                </a:lnTo>
                <a:lnTo>
                  <a:pt x="167" y="450"/>
                </a:lnTo>
                <a:lnTo>
                  <a:pt x="167" y="450"/>
                </a:lnTo>
                <a:lnTo>
                  <a:pt x="155" y="444"/>
                </a:lnTo>
                <a:lnTo>
                  <a:pt x="149" y="444"/>
                </a:lnTo>
                <a:lnTo>
                  <a:pt x="143" y="432"/>
                </a:lnTo>
                <a:lnTo>
                  <a:pt x="143" y="432"/>
                </a:lnTo>
                <a:lnTo>
                  <a:pt x="137" y="426"/>
                </a:lnTo>
                <a:lnTo>
                  <a:pt x="137" y="414"/>
                </a:lnTo>
                <a:lnTo>
                  <a:pt x="137" y="408"/>
                </a:lnTo>
                <a:lnTo>
                  <a:pt x="137" y="408"/>
                </a:lnTo>
                <a:lnTo>
                  <a:pt x="137" y="396"/>
                </a:lnTo>
                <a:lnTo>
                  <a:pt x="131" y="396"/>
                </a:lnTo>
                <a:lnTo>
                  <a:pt x="131" y="390"/>
                </a:lnTo>
                <a:lnTo>
                  <a:pt x="131" y="390"/>
                </a:lnTo>
                <a:lnTo>
                  <a:pt x="119" y="390"/>
                </a:lnTo>
                <a:lnTo>
                  <a:pt x="113" y="384"/>
                </a:lnTo>
                <a:lnTo>
                  <a:pt x="107" y="384"/>
                </a:lnTo>
                <a:lnTo>
                  <a:pt x="107" y="384"/>
                </a:lnTo>
                <a:lnTo>
                  <a:pt x="107" y="384"/>
                </a:lnTo>
                <a:lnTo>
                  <a:pt x="107" y="378"/>
                </a:lnTo>
                <a:lnTo>
                  <a:pt x="107" y="372"/>
                </a:lnTo>
                <a:lnTo>
                  <a:pt x="107" y="372"/>
                </a:lnTo>
                <a:lnTo>
                  <a:pt x="107" y="372"/>
                </a:lnTo>
                <a:lnTo>
                  <a:pt x="101" y="366"/>
                </a:lnTo>
                <a:lnTo>
                  <a:pt x="89" y="360"/>
                </a:lnTo>
                <a:lnTo>
                  <a:pt x="83" y="354"/>
                </a:lnTo>
                <a:lnTo>
                  <a:pt x="83" y="354"/>
                </a:lnTo>
                <a:lnTo>
                  <a:pt x="83" y="342"/>
                </a:lnTo>
                <a:lnTo>
                  <a:pt x="83" y="330"/>
                </a:lnTo>
                <a:lnTo>
                  <a:pt x="89" y="324"/>
                </a:lnTo>
                <a:lnTo>
                  <a:pt x="89" y="324"/>
                </a:lnTo>
                <a:lnTo>
                  <a:pt x="89" y="318"/>
                </a:lnTo>
                <a:lnTo>
                  <a:pt x="89" y="318"/>
                </a:lnTo>
                <a:lnTo>
                  <a:pt x="89" y="312"/>
                </a:lnTo>
                <a:lnTo>
                  <a:pt x="89" y="312"/>
                </a:lnTo>
                <a:lnTo>
                  <a:pt x="89" y="312"/>
                </a:lnTo>
                <a:lnTo>
                  <a:pt x="89" y="312"/>
                </a:lnTo>
                <a:lnTo>
                  <a:pt x="83" y="312"/>
                </a:lnTo>
                <a:lnTo>
                  <a:pt x="83" y="306"/>
                </a:lnTo>
                <a:lnTo>
                  <a:pt x="83" y="306"/>
                </a:lnTo>
                <a:lnTo>
                  <a:pt x="77" y="306"/>
                </a:lnTo>
                <a:lnTo>
                  <a:pt x="77" y="300"/>
                </a:lnTo>
                <a:lnTo>
                  <a:pt x="71" y="300"/>
                </a:lnTo>
                <a:lnTo>
                  <a:pt x="71" y="300"/>
                </a:lnTo>
                <a:lnTo>
                  <a:pt x="65" y="300"/>
                </a:lnTo>
                <a:lnTo>
                  <a:pt x="59" y="300"/>
                </a:lnTo>
                <a:lnTo>
                  <a:pt x="59" y="300"/>
                </a:lnTo>
                <a:lnTo>
                  <a:pt x="59" y="300"/>
                </a:lnTo>
                <a:lnTo>
                  <a:pt x="53" y="294"/>
                </a:lnTo>
                <a:lnTo>
                  <a:pt x="53" y="288"/>
                </a:lnTo>
                <a:lnTo>
                  <a:pt x="47" y="282"/>
                </a:lnTo>
                <a:lnTo>
                  <a:pt x="47" y="282"/>
                </a:lnTo>
                <a:lnTo>
                  <a:pt x="47" y="270"/>
                </a:lnTo>
                <a:lnTo>
                  <a:pt x="41" y="264"/>
                </a:lnTo>
                <a:lnTo>
                  <a:pt x="41" y="258"/>
                </a:lnTo>
                <a:lnTo>
                  <a:pt x="41" y="258"/>
                </a:lnTo>
                <a:lnTo>
                  <a:pt x="24" y="252"/>
                </a:lnTo>
                <a:lnTo>
                  <a:pt x="12" y="240"/>
                </a:lnTo>
                <a:lnTo>
                  <a:pt x="6" y="222"/>
                </a:lnTo>
                <a:lnTo>
                  <a:pt x="6" y="222"/>
                </a:lnTo>
                <a:lnTo>
                  <a:pt x="6" y="210"/>
                </a:lnTo>
                <a:lnTo>
                  <a:pt x="0" y="204"/>
                </a:lnTo>
                <a:lnTo>
                  <a:pt x="0" y="192"/>
                </a:lnTo>
                <a:lnTo>
                  <a:pt x="0" y="192"/>
                </a:lnTo>
                <a:lnTo>
                  <a:pt x="0" y="180"/>
                </a:lnTo>
                <a:lnTo>
                  <a:pt x="6" y="174"/>
                </a:lnTo>
                <a:lnTo>
                  <a:pt x="6" y="168"/>
                </a:lnTo>
                <a:lnTo>
                  <a:pt x="6" y="168"/>
                </a:lnTo>
                <a:lnTo>
                  <a:pt x="12" y="162"/>
                </a:lnTo>
                <a:lnTo>
                  <a:pt x="24" y="150"/>
                </a:lnTo>
                <a:lnTo>
                  <a:pt x="24" y="138"/>
                </a:lnTo>
                <a:lnTo>
                  <a:pt x="24" y="138"/>
                </a:lnTo>
                <a:lnTo>
                  <a:pt x="24" y="132"/>
                </a:lnTo>
                <a:lnTo>
                  <a:pt x="18" y="126"/>
                </a:lnTo>
                <a:lnTo>
                  <a:pt x="18" y="114"/>
                </a:lnTo>
                <a:lnTo>
                  <a:pt x="18" y="114"/>
                </a:lnTo>
                <a:lnTo>
                  <a:pt x="18" y="108"/>
                </a:lnTo>
                <a:lnTo>
                  <a:pt x="24" y="102"/>
                </a:lnTo>
                <a:lnTo>
                  <a:pt x="30" y="96"/>
                </a:lnTo>
                <a:lnTo>
                  <a:pt x="30" y="96"/>
                </a:lnTo>
                <a:lnTo>
                  <a:pt x="53" y="90"/>
                </a:lnTo>
                <a:lnTo>
                  <a:pt x="65" y="84"/>
                </a:lnTo>
                <a:lnTo>
                  <a:pt x="65" y="72"/>
                </a:lnTo>
                <a:lnTo>
                  <a:pt x="65" y="72"/>
                </a:lnTo>
                <a:lnTo>
                  <a:pt x="71" y="66"/>
                </a:lnTo>
                <a:lnTo>
                  <a:pt x="71" y="54"/>
                </a:lnTo>
                <a:lnTo>
                  <a:pt x="65" y="42"/>
                </a:lnTo>
                <a:lnTo>
                  <a:pt x="65" y="42"/>
                </a:lnTo>
                <a:lnTo>
                  <a:pt x="65" y="42"/>
                </a:lnTo>
                <a:lnTo>
                  <a:pt x="59" y="36"/>
                </a:lnTo>
                <a:lnTo>
                  <a:pt x="53" y="36"/>
                </a:lnTo>
                <a:lnTo>
                  <a:pt x="53" y="36"/>
                </a:lnTo>
                <a:lnTo>
                  <a:pt x="53" y="30"/>
                </a:lnTo>
                <a:lnTo>
                  <a:pt x="53" y="30"/>
                </a:lnTo>
                <a:lnTo>
                  <a:pt x="53" y="30"/>
                </a:lnTo>
                <a:lnTo>
                  <a:pt x="53" y="30"/>
                </a:lnTo>
                <a:lnTo>
                  <a:pt x="47" y="24"/>
                </a:lnTo>
                <a:lnTo>
                  <a:pt x="41" y="24"/>
                </a:lnTo>
                <a:lnTo>
                  <a:pt x="41" y="24"/>
                </a:lnTo>
                <a:lnTo>
                  <a:pt x="41" y="24"/>
                </a:lnTo>
                <a:lnTo>
                  <a:pt x="41" y="18"/>
                </a:lnTo>
                <a:lnTo>
                  <a:pt x="41" y="12"/>
                </a:lnTo>
                <a:lnTo>
                  <a:pt x="41" y="6"/>
                </a:lnTo>
                <a:lnTo>
                  <a:pt x="41" y="6"/>
                </a:lnTo>
              </a:path>
            </a:pathLst>
          </a:custGeom>
          <a:solidFill>
            <a:srgbClr val="ff9900"/>
          </a:solidFill>
          <a:ln w="9360">
            <a:solidFill>
              <a:srgbClr val="7f7f7f"/>
            </a:solidFill>
            <a:round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2311560" y="1308240"/>
            <a:ext cx="2198520" cy="1117080"/>
            <a:chOff x="2311560" y="1308240"/>
            <a:chExt cx="2198520" cy="1117080"/>
          </a:xfrm>
        </p:grpSpPr>
        <p:sp>
          <p:nvSpPr>
            <p:cNvPr id="63" name=""/>
            <p:cNvSpPr/>
            <p:nvPr/>
          </p:nvSpPr>
          <p:spPr>
            <a:xfrm>
              <a:off x="2374920" y="1308240"/>
              <a:ext cx="1162080" cy="541080"/>
            </a:xfrm>
            <a:custGeom>
              <a:avLst/>
              <a:gdLst/>
              <a:ahLst/>
              <a:rect l="l" t="t" r="r" b="b"/>
              <a:pathLst>
                <a:path w="419" h="264">
                  <a:moveTo>
                    <a:pt x="18" y="0"/>
                  </a:moveTo>
                  <a:lnTo>
                    <a:pt x="156" y="6"/>
                  </a:lnTo>
                  <a:lnTo>
                    <a:pt x="269" y="12"/>
                  </a:lnTo>
                  <a:lnTo>
                    <a:pt x="383" y="12"/>
                  </a:lnTo>
                  <a:lnTo>
                    <a:pt x="383" y="12"/>
                  </a:lnTo>
                  <a:lnTo>
                    <a:pt x="383" y="18"/>
                  </a:lnTo>
                  <a:lnTo>
                    <a:pt x="383" y="30"/>
                  </a:lnTo>
                  <a:lnTo>
                    <a:pt x="383" y="36"/>
                  </a:lnTo>
                  <a:lnTo>
                    <a:pt x="383" y="36"/>
                  </a:lnTo>
                  <a:lnTo>
                    <a:pt x="389" y="36"/>
                  </a:lnTo>
                  <a:lnTo>
                    <a:pt x="389" y="36"/>
                  </a:lnTo>
                  <a:lnTo>
                    <a:pt x="395" y="42"/>
                  </a:lnTo>
                  <a:lnTo>
                    <a:pt x="395" y="42"/>
                  </a:lnTo>
                  <a:lnTo>
                    <a:pt x="389" y="48"/>
                  </a:lnTo>
                  <a:lnTo>
                    <a:pt x="383" y="48"/>
                  </a:lnTo>
                  <a:lnTo>
                    <a:pt x="377" y="54"/>
                  </a:lnTo>
                  <a:lnTo>
                    <a:pt x="377" y="54"/>
                  </a:lnTo>
                  <a:lnTo>
                    <a:pt x="383" y="60"/>
                  </a:lnTo>
                  <a:lnTo>
                    <a:pt x="389" y="66"/>
                  </a:lnTo>
                  <a:lnTo>
                    <a:pt x="395" y="66"/>
                  </a:lnTo>
                  <a:lnTo>
                    <a:pt x="395" y="66"/>
                  </a:lnTo>
                  <a:lnTo>
                    <a:pt x="389" y="78"/>
                  </a:lnTo>
                  <a:lnTo>
                    <a:pt x="389" y="90"/>
                  </a:lnTo>
                  <a:lnTo>
                    <a:pt x="395" y="96"/>
                  </a:lnTo>
                  <a:lnTo>
                    <a:pt x="395" y="96"/>
                  </a:lnTo>
                  <a:lnTo>
                    <a:pt x="395" y="108"/>
                  </a:lnTo>
                  <a:lnTo>
                    <a:pt x="401" y="114"/>
                  </a:lnTo>
                  <a:lnTo>
                    <a:pt x="401" y="126"/>
                  </a:lnTo>
                  <a:lnTo>
                    <a:pt x="401" y="126"/>
                  </a:lnTo>
                  <a:lnTo>
                    <a:pt x="407" y="132"/>
                  </a:lnTo>
                  <a:lnTo>
                    <a:pt x="407" y="138"/>
                  </a:lnTo>
                  <a:lnTo>
                    <a:pt x="407" y="150"/>
                  </a:lnTo>
                  <a:lnTo>
                    <a:pt x="407" y="150"/>
                  </a:lnTo>
                  <a:lnTo>
                    <a:pt x="407" y="156"/>
                  </a:lnTo>
                  <a:lnTo>
                    <a:pt x="401" y="162"/>
                  </a:lnTo>
                  <a:lnTo>
                    <a:pt x="401" y="168"/>
                  </a:lnTo>
                  <a:lnTo>
                    <a:pt x="401" y="168"/>
                  </a:lnTo>
                  <a:lnTo>
                    <a:pt x="401" y="174"/>
                  </a:lnTo>
                  <a:lnTo>
                    <a:pt x="407" y="174"/>
                  </a:lnTo>
                  <a:lnTo>
                    <a:pt x="407" y="180"/>
                  </a:lnTo>
                  <a:lnTo>
                    <a:pt x="407" y="180"/>
                  </a:lnTo>
                  <a:lnTo>
                    <a:pt x="407" y="186"/>
                  </a:lnTo>
                  <a:lnTo>
                    <a:pt x="407" y="192"/>
                  </a:lnTo>
                  <a:lnTo>
                    <a:pt x="407" y="192"/>
                  </a:lnTo>
                  <a:lnTo>
                    <a:pt x="407" y="192"/>
                  </a:lnTo>
                  <a:lnTo>
                    <a:pt x="401" y="198"/>
                  </a:lnTo>
                  <a:lnTo>
                    <a:pt x="407" y="204"/>
                  </a:lnTo>
                  <a:lnTo>
                    <a:pt x="407" y="210"/>
                  </a:lnTo>
                  <a:lnTo>
                    <a:pt x="407" y="210"/>
                  </a:lnTo>
                  <a:lnTo>
                    <a:pt x="407" y="210"/>
                  </a:lnTo>
                  <a:lnTo>
                    <a:pt x="401" y="216"/>
                  </a:lnTo>
                  <a:lnTo>
                    <a:pt x="401" y="216"/>
                  </a:lnTo>
                  <a:lnTo>
                    <a:pt x="401" y="216"/>
                  </a:lnTo>
                  <a:lnTo>
                    <a:pt x="401" y="222"/>
                  </a:lnTo>
                  <a:lnTo>
                    <a:pt x="407" y="228"/>
                  </a:lnTo>
                  <a:lnTo>
                    <a:pt x="413" y="228"/>
                  </a:lnTo>
                  <a:lnTo>
                    <a:pt x="413" y="228"/>
                  </a:lnTo>
                  <a:lnTo>
                    <a:pt x="419" y="240"/>
                  </a:lnTo>
                  <a:lnTo>
                    <a:pt x="419" y="252"/>
                  </a:lnTo>
                  <a:lnTo>
                    <a:pt x="419" y="264"/>
                  </a:lnTo>
                  <a:lnTo>
                    <a:pt x="419" y="264"/>
                  </a:lnTo>
                  <a:lnTo>
                    <a:pt x="281" y="264"/>
                  </a:lnTo>
                  <a:lnTo>
                    <a:pt x="138" y="264"/>
                  </a:lnTo>
                  <a:lnTo>
                    <a:pt x="0" y="258"/>
                  </a:lnTo>
                  <a:lnTo>
                    <a:pt x="0" y="258"/>
                  </a:lnTo>
                  <a:lnTo>
                    <a:pt x="0" y="192"/>
                  </a:lnTo>
                  <a:lnTo>
                    <a:pt x="12" y="66"/>
                  </a:lnTo>
                  <a:lnTo>
                    <a:pt x="18" y="0"/>
                  </a:lnTo>
                  <a:lnTo>
                    <a:pt x="18" y="0"/>
                  </a:lnTo>
                </a:path>
              </a:pathLst>
            </a:custGeom>
            <a:solidFill>
              <a:srgbClr val="3333cc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365640" y="1308240"/>
              <a:ext cx="1144440" cy="983880"/>
            </a:xfrm>
            <a:custGeom>
              <a:avLst/>
              <a:gdLst/>
              <a:ahLst/>
              <a:rect l="l" t="t" r="r" b="b"/>
              <a:pathLst>
                <a:path w="413" h="480">
                  <a:moveTo>
                    <a:pt x="6" y="24"/>
                  </a:moveTo>
                  <a:lnTo>
                    <a:pt x="36" y="24"/>
                  </a:lnTo>
                  <a:lnTo>
                    <a:pt x="84" y="24"/>
                  </a:lnTo>
                  <a:lnTo>
                    <a:pt x="114" y="24"/>
                  </a:lnTo>
                  <a:lnTo>
                    <a:pt x="114" y="24"/>
                  </a:lnTo>
                  <a:lnTo>
                    <a:pt x="114" y="0"/>
                  </a:lnTo>
                  <a:lnTo>
                    <a:pt x="114" y="0"/>
                  </a:lnTo>
                  <a:lnTo>
                    <a:pt x="120" y="0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6"/>
                  </a:lnTo>
                  <a:lnTo>
                    <a:pt x="132" y="12"/>
                  </a:lnTo>
                  <a:lnTo>
                    <a:pt x="132" y="18"/>
                  </a:lnTo>
                  <a:lnTo>
                    <a:pt x="132" y="18"/>
                  </a:lnTo>
                  <a:lnTo>
                    <a:pt x="138" y="30"/>
                  </a:lnTo>
                  <a:lnTo>
                    <a:pt x="144" y="42"/>
                  </a:lnTo>
                  <a:lnTo>
                    <a:pt x="150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2" y="60"/>
                  </a:lnTo>
                  <a:lnTo>
                    <a:pt x="174" y="60"/>
                  </a:lnTo>
                  <a:lnTo>
                    <a:pt x="174" y="60"/>
                  </a:lnTo>
                  <a:lnTo>
                    <a:pt x="186" y="66"/>
                  </a:lnTo>
                  <a:lnTo>
                    <a:pt x="192" y="72"/>
                  </a:lnTo>
                  <a:lnTo>
                    <a:pt x="198" y="72"/>
                  </a:lnTo>
                  <a:lnTo>
                    <a:pt x="198" y="72"/>
                  </a:lnTo>
                  <a:lnTo>
                    <a:pt x="204" y="72"/>
                  </a:lnTo>
                  <a:lnTo>
                    <a:pt x="204" y="66"/>
                  </a:lnTo>
                  <a:lnTo>
                    <a:pt x="210" y="60"/>
                  </a:lnTo>
                  <a:lnTo>
                    <a:pt x="210" y="60"/>
                  </a:lnTo>
                  <a:lnTo>
                    <a:pt x="222" y="60"/>
                  </a:lnTo>
                  <a:lnTo>
                    <a:pt x="240" y="60"/>
                  </a:lnTo>
                  <a:lnTo>
                    <a:pt x="252" y="60"/>
                  </a:lnTo>
                  <a:lnTo>
                    <a:pt x="252" y="60"/>
                  </a:lnTo>
                  <a:lnTo>
                    <a:pt x="252" y="72"/>
                  </a:lnTo>
                  <a:lnTo>
                    <a:pt x="258" y="78"/>
                  </a:lnTo>
                  <a:lnTo>
                    <a:pt x="264" y="78"/>
                  </a:lnTo>
                  <a:lnTo>
                    <a:pt x="264" y="78"/>
                  </a:lnTo>
                  <a:lnTo>
                    <a:pt x="270" y="78"/>
                  </a:lnTo>
                  <a:lnTo>
                    <a:pt x="276" y="72"/>
                  </a:lnTo>
                  <a:lnTo>
                    <a:pt x="282" y="72"/>
                  </a:lnTo>
                  <a:lnTo>
                    <a:pt x="282" y="72"/>
                  </a:lnTo>
                  <a:lnTo>
                    <a:pt x="288" y="78"/>
                  </a:lnTo>
                  <a:lnTo>
                    <a:pt x="288" y="84"/>
                  </a:lnTo>
                  <a:lnTo>
                    <a:pt x="294" y="90"/>
                  </a:lnTo>
                  <a:lnTo>
                    <a:pt x="294" y="90"/>
                  </a:lnTo>
                  <a:lnTo>
                    <a:pt x="294" y="90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18" y="96"/>
                  </a:lnTo>
                  <a:lnTo>
                    <a:pt x="336" y="96"/>
                  </a:lnTo>
                  <a:lnTo>
                    <a:pt x="342" y="96"/>
                  </a:lnTo>
                  <a:lnTo>
                    <a:pt x="342" y="96"/>
                  </a:lnTo>
                  <a:lnTo>
                    <a:pt x="342" y="90"/>
                  </a:lnTo>
                  <a:lnTo>
                    <a:pt x="348" y="84"/>
                  </a:lnTo>
                  <a:lnTo>
                    <a:pt x="348" y="78"/>
                  </a:lnTo>
                  <a:lnTo>
                    <a:pt x="348" y="78"/>
                  </a:lnTo>
                  <a:lnTo>
                    <a:pt x="354" y="78"/>
                  </a:lnTo>
                  <a:lnTo>
                    <a:pt x="354" y="78"/>
                  </a:lnTo>
                  <a:lnTo>
                    <a:pt x="360" y="78"/>
                  </a:lnTo>
                  <a:lnTo>
                    <a:pt x="360" y="78"/>
                  </a:lnTo>
                  <a:lnTo>
                    <a:pt x="360" y="84"/>
                  </a:lnTo>
                  <a:lnTo>
                    <a:pt x="366" y="84"/>
                  </a:lnTo>
                  <a:lnTo>
                    <a:pt x="366" y="90"/>
                  </a:lnTo>
                  <a:lnTo>
                    <a:pt x="366" y="90"/>
                  </a:lnTo>
                  <a:lnTo>
                    <a:pt x="372" y="90"/>
                  </a:lnTo>
                  <a:lnTo>
                    <a:pt x="384" y="90"/>
                  </a:lnTo>
                  <a:lnTo>
                    <a:pt x="390" y="90"/>
                  </a:lnTo>
                  <a:lnTo>
                    <a:pt x="390" y="90"/>
                  </a:lnTo>
                  <a:lnTo>
                    <a:pt x="401" y="90"/>
                  </a:lnTo>
                  <a:lnTo>
                    <a:pt x="407" y="96"/>
                  </a:lnTo>
                  <a:lnTo>
                    <a:pt x="413" y="96"/>
                  </a:lnTo>
                  <a:lnTo>
                    <a:pt x="413" y="96"/>
                  </a:lnTo>
                  <a:lnTo>
                    <a:pt x="395" y="108"/>
                  </a:lnTo>
                  <a:lnTo>
                    <a:pt x="378" y="120"/>
                  </a:lnTo>
                  <a:lnTo>
                    <a:pt x="366" y="132"/>
                  </a:lnTo>
                  <a:lnTo>
                    <a:pt x="366" y="132"/>
                  </a:lnTo>
                  <a:lnTo>
                    <a:pt x="360" y="138"/>
                  </a:lnTo>
                  <a:lnTo>
                    <a:pt x="342" y="144"/>
                  </a:lnTo>
                  <a:lnTo>
                    <a:pt x="336" y="150"/>
                  </a:lnTo>
                  <a:lnTo>
                    <a:pt x="336" y="150"/>
                  </a:lnTo>
                  <a:lnTo>
                    <a:pt x="324" y="168"/>
                  </a:lnTo>
                  <a:lnTo>
                    <a:pt x="306" y="192"/>
                  </a:lnTo>
                  <a:lnTo>
                    <a:pt x="294" y="216"/>
                  </a:lnTo>
                  <a:lnTo>
                    <a:pt x="294" y="216"/>
                  </a:lnTo>
                  <a:lnTo>
                    <a:pt x="288" y="216"/>
                  </a:lnTo>
                  <a:lnTo>
                    <a:pt x="282" y="222"/>
                  </a:lnTo>
                  <a:lnTo>
                    <a:pt x="276" y="228"/>
                  </a:lnTo>
                  <a:lnTo>
                    <a:pt x="276" y="228"/>
                  </a:lnTo>
                  <a:lnTo>
                    <a:pt x="276" y="234"/>
                  </a:lnTo>
                  <a:lnTo>
                    <a:pt x="276" y="240"/>
                  </a:lnTo>
                  <a:lnTo>
                    <a:pt x="282" y="246"/>
                  </a:lnTo>
                  <a:lnTo>
                    <a:pt x="282" y="246"/>
                  </a:lnTo>
                  <a:lnTo>
                    <a:pt x="282" y="258"/>
                  </a:lnTo>
                  <a:lnTo>
                    <a:pt x="282" y="264"/>
                  </a:lnTo>
                  <a:lnTo>
                    <a:pt x="276" y="270"/>
                  </a:lnTo>
                  <a:lnTo>
                    <a:pt x="276" y="270"/>
                  </a:lnTo>
                  <a:lnTo>
                    <a:pt x="270" y="270"/>
                  </a:lnTo>
                  <a:lnTo>
                    <a:pt x="264" y="276"/>
                  </a:lnTo>
                  <a:lnTo>
                    <a:pt x="258" y="282"/>
                  </a:lnTo>
                  <a:lnTo>
                    <a:pt x="258" y="282"/>
                  </a:lnTo>
                  <a:lnTo>
                    <a:pt x="252" y="288"/>
                  </a:lnTo>
                  <a:lnTo>
                    <a:pt x="252" y="294"/>
                  </a:lnTo>
                  <a:lnTo>
                    <a:pt x="252" y="294"/>
                  </a:lnTo>
                  <a:lnTo>
                    <a:pt x="252" y="294"/>
                  </a:lnTo>
                  <a:lnTo>
                    <a:pt x="252" y="300"/>
                  </a:lnTo>
                  <a:lnTo>
                    <a:pt x="258" y="306"/>
                  </a:lnTo>
                  <a:lnTo>
                    <a:pt x="258" y="306"/>
                  </a:lnTo>
                  <a:lnTo>
                    <a:pt x="258" y="306"/>
                  </a:lnTo>
                  <a:lnTo>
                    <a:pt x="258" y="312"/>
                  </a:lnTo>
                  <a:lnTo>
                    <a:pt x="258" y="318"/>
                  </a:lnTo>
                  <a:lnTo>
                    <a:pt x="258" y="324"/>
                  </a:lnTo>
                  <a:lnTo>
                    <a:pt x="258" y="324"/>
                  </a:lnTo>
                  <a:lnTo>
                    <a:pt x="258" y="336"/>
                  </a:lnTo>
                  <a:lnTo>
                    <a:pt x="258" y="354"/>
                  </a:lnTo>
                  <a:lnTo>
                    <a:pt x="258" y="366"/>
                  </a:lnTo>
                  <a:lnTo>
                    <a:pt x="258" y="366"/>
                  </a:lnTo>
                  <a:lnTo>
                    <a:pt x="270" y="378"/>
                  </a:lnTo>
                  <a:lnTo>
                    <a:pt x="288" y="384"/>
                  </a:lnTo>
                  <a:lnTo>
                    <a:pt x="300" y="396"/>
                  </a:lnTo>
                  <a:lnTo>
                    <a:pt x="300" y="396"/>
                  </a:lnTo>
                  <a:lnTo>
                    <a:pt x="306" y="396"/>
                  </a:lnTo>
                  <a:lnTo>
                    <a:pt x="312" y="402"/>
                  </a:lnTo>
                  <a:lnTo>
                    <a:pt x="318" y="408"/>
                  </a:lnTo>
                  <a:lnTo>
                    <a:pt x="318" y="408"/>
                  </a:lnTo>
                  <a:lnTo>
                    <a:pt x="318" y="408"/>
                  </a:lnTo>
                  <a:lnTo>
                    <a:pt x="318" y="414"/>
                  </a:lnTo>
                  <a:lnTo>
                    <a:pt x="324" y="420"/>
                  </a:lnTo>
                  <a:lnTo>
                    <a:pt x="324" y="420"/>
                  </a:lnTo>
                  <a:lnTo>
                    <a:pt x="330" y="420"/>
                  </a:lnTo>
                  <a:lnTo>
                    <a:pt x="336" y="420"/>
                  </a:lnTo>
                  <a:lnTo>
                    <a:pt x="342" y="420"/>
                  </a:lnTo>
                  <a:lnTo>
                    <a:pt x="342" y="420"/>
                  </a:lnTo>
                  <a:lnTo>
                    <a:pt x="348" y="432"/>
                  </a:lnTo>
                  <a:lnTo>
                    <a:pt x="348" y="438"/>
                  </a:lnTo>
                  <a:lnTo>
                    <a:pt x="348" y="444"/>
                  </a:lnTo>
                  <a:lnTo>
                    <a:pt x="348" y="444"/>
                  </a:lnTo>
                  <a:lnTo>
                    <a:pt x="348" y="456"/>
                  </a:lnTo>
                  <a:lnTo>
                    <a:pt x="354" y="468"/>
                  </a:lnTo>
                  <a:lnTo>
                    <a:pt x="360" y="474"/>
                  </a:lnTo>
                  <a:lnTo>
                    <a:pt x="360" y="474"/>
                  </a:lnTo>
                  <a:lnTo>
                    <a:pt x="258" y="474"/>
                  </a:lnTo>
                  <a:lnTo>
                    <a:pt x="156" y="474"/>
                  </a:lnTo>
                  <a:lnTo>
                    <a:pt x="60" y="480"/>
                  </a:lnTo>
                  <a:lnTo>
                    <a:pt x="60" y="480"/>
                  </a:lnTo>
                  <a:lnTo>
                    <a:pt x="60" y="474"/>
                  </a:lnTo>
                  <a:lnTo>
                    <a:pt x="54" y="468"/>
                  </a:lnTo>
                  <a:lnTo>
                    <a:pt x="48" y="462"/>
                  </a:lnTo>
                  <a:lnTo>
                    <a:pt x="48" y="462"/>
                  </a:lnTo>
                  <a:lnTo>
                    <a:pt x="48" y="444"/>
                  </a:lnTo>
                  <a:lnTo>
                    <a:pt x="48" y="414"/>
                  </a:lnTo>
                  <a:lnTo>
                    <a:pt x="48" y="396"/>
                  </a:lnTo>
                  <a:lnTo>
                    <a:pt x="48" y="396"/>
                  </a:lnTo>
                  <a:lnTo>
                    <a:pt x="48" y="378"/>
                  </a:lnTo>
                  <a:lnTo>
                    <a:pt x="48" y="366"/>
                  </a:lnTo>
                  <a:lnTo>
                    <a:pt x="48" y="354"/>
                  </a:lnTo>
                  <a:lnTo>
                    <a:pt x="48" y="354"/>
                  </a:lnTo>
                  <a:lnTo>
                    <a:pt x="48" y="348"/>
                  </a:lnTo>
                  <a:lnTo>
                    <a:pt x="48" y="342"/>
                  </a:lnTo>
                  <a:lnTo>
                    <a:pt x="48" y="330"/>
                  </a:lnTo>
                  <a:lnTo>
                    <a:pt x="48" y="330"/>
                  </a:lnTo>
                  <a:lnTo>
                    <a:pt x="42" y="336"/>
                  </a:lnTo>
                  <a:lnTo>
                    <a:pt x="36" y="324"/>
                  </a:lnTo>
                  <a:lnTo>
                    <a:pt x="30" y="312"/>
                  </a:lnTo>
                  <a:lnTo>
                    <a:pt x="30" y="312"/>
                  </a:lnTo>
                  <a:lnTo>
                    <a:pt x="30" y="306"/>
                  </a:lnTo>
                  <a:lnTo>
                    <a:pt x="30" y="300"/>
                  </a:lnTo>
                  <a:lnTo>
                    <a:pt x="36" y="294"/>
                  </a:lnTo>
                  <a:lnTo>
                    <a:pt x="36" y="294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2" y="276"/>
                  </a:lnTo>
                  <a:lnTo>
                    <a:pt x="42" y="276"/>
                  </a:lnTo>
                  <a:lnTo>
                    <a:pt x="42" y="258"/>
                  </a:lnTo>
                  <a:lnTo>
                    <a:pt x="42" y="246"/>
                  </a:lnTo>
                  <a:lnTo>
                    <a:pt x="36" y="240"/>
                  </a:lnTo>
                  <a:lnTo>
                    <a:pt x="36" y="240"/>
                  </a:lnTo>
                  <a:lnTo>
                    <a:pt x="36" y="240"/>
                  </a:lnTo>
                  <a:lnTo>
                    <a:pt x="24" y="240"/>
                  </a:lnTo>
                  <a:lnTo>
                    <a:pt x="24" y="228"/>
                  </a:lnTo>
                  <a:lnTo>
                    <a:pt x="24" y="228"/>
                  </a:lnTo>
                  <a:lnTo>
                    <a:pt x="24" y="228"/>
                  </a:lnTo>
                  <a:lnTo>
                    <a:pt x="30" y="222"/>
                  </a:lnTo>
                  <a:lnTo>
                    <a:pt x="30" y="222"/>
                  </a:lnTo>
                  <a:lnTo>
                    <a:pt x="30" y="222"/>
                  </a:lnTo>
                  <a:lnTo>
                    <a:pt x="30" y="216"/>
                  </a:lnTo>
                  <a:lnTo>
                    <a:pt x="24" y="210"/>
                  </a:lnTo>
                  <a:lnTo>
                    <a:pt x="30" y="204"/>
                  </a:lnTo>
                  <a:lnTo>
                    <a:pt x="30" y="204"/>
                  </a:lnTo>
                  <a:lnTo>
                    <a:pt x="30" y="204"/>
                  </a:lnTo>
                  <a:lnTo>
                    <a:pt x="30" y="198"/>
                  </a:lnTo>
                  <a:lnTo>
                    <a:pt x="30" y="192"/>
                  </a:lnTo>
                  <a:lnTo>
                    <a:pt x="30" y="192"/>
                  </a:lnTo>
                  <a:lnTo>
                    <a:pt x="30" y="186"/>
                  </a:lnTo>
                  <a:lnTo>
                    <a:pt x="24" y="186"/>
                  </a:lnTo>
                  <a:lnTo>
                    <a:pt x="24" y="180"/>
                  </a:lnTo>
                  <a:lnTo>
                    <a:pt x="24" y="180"/>
                  </a:lnTo>
                  <a:lnTo>
                    <a:pt x="24" y="174"/>
                  </a:lnTo>
                  <a:lnTo>
                    <a:pt x="30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30" y="156"/>
                  </a:lnTo>
                  <a:lnTo>
                    <a:pt x="30" y="144"/>
                  </a:lnTo>
                  <a:lnTo>
                    <a:pt x="24" y="138"/>
                  </a:lnTo>
                  <a:lnTo>
                    <a:pt x="24" y="138"/>
                  </a:lnTo>
                  <a:lnTo>
                    <a:pt x="24" y="126"/>
                  </a:lnTo>
                  <a:lnTo>
                    <a:pt x="18" y="114"/>
                  </a:lnTo>
                  <a:lnTo>
                    <a:pt x="18" y="108"/>
                  </a:lnTo>
                  <a:lnTo>
                    <a:pt x="18" y="108"/>
                  </a:lnTo>
                  <a:lnTo>
                    <a:pt x="12" y="102"/>
                  </a:lnTo>
                  <a:lnTo>
                    <a:pt x="12" y="90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8"/>
                  </a:lnTo>
                  <a:lnTo>
                    <a:pt x="6" y="72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6" y="60"/>
                  </a:lnTo>
                  <a:lnTo>
                    <a:pt x="12" y="60"/>
                  </a:lnTo>
                  <a:lnTo>
                    <a:pt x="18" y="54"/>
                  </a:lnTo>
                  <a:lnTo>
                    <a:pt x="18" y="54"/>
                  </a:lnTo>
                  <a:lnTo>
                    <a:pt x="12" y="48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42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6" y="24"/>
                  </a:lnTo>
                </a:path>
              </a:pathLst>
            </a:custGeom>
            <a:solidFill>
              <a:srgbClr val="3333cc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311560" y="1836720"/>
              <a:ext cx="1261800" cy="588600"/>
            </a:xfrm>
            <a:custGeom>
              <a:avLst/>
              <a:gdLst/>
              <a:ahLst/>
              <a:rect l="l" t="t" r="r" b="b"/>
              <a:pathLst>
                <a:path w="455" h="287">
                  <a:moveTo>
                    <a:pt x="12" y="0"/>
                  </a:moveTo>
                  <a:lnTo>
                    <a:pt x="156" y="6"/>
                  </a:lnTo>
                  <a:lnTo>
                    <a:pt x="299" y="6"/>
                  </a:lnTo>
                  <a:lnTo>
                    <a:pt x="437" y="6"/>
                  </a:lnTo>
                  <a:lnTo>
                    <a:pt x="437" y="6"/>
                  </a:lnTo>
                  <a:lnTo>
                    <a:pt x="437" y="12"/>
                  </a:lnTo>
                  <a:lnTo>
                    <a:pt x="437" y="18"/>
                  </a:lnTo>
                  <a:lnTo>
                    <a:pt x="431" y="24"/>
                  </a:lnTo>
                  <a:lnTo>
                    <a:pt x="431" y="24"/>
                  </a:lnTo>
                  <a:lnTo>
                    <a:pt x="425" y="30"/>
                  </a:lnTo>
                  <a:lnTo>
                    <a:pt x="425" y="36"/>
                  </a:lnTo>
                  <a:lnTo>
                    <a:pt x="425" y="42"/>
                  </a:lnTo>
                  <a:lnTo>
                    <a:pt x="425" y="42"/>
                  </a:lnTo>
                  <a:lnTo>
                    <a:pt x="431" y="54"/>
                  </a:lnTo>
                  <a:lnTo>
                    <a:pt x="437" y="60"/>
                  </a:lnTo>
                  <a:lnTo>
                    <a:pt x="443" y="66"/>
                  </a:lnTo>
                  <a:lnTo>
                    <a:pt x="443" y="66"/>
                  </a:lnTo>
                  <a:lnTo>
                    <a:pt x="443" y="72"/>
                  </a:lnTo>
                  <a:lnTo>
                    <a:pt x="443" y="78"/>
                  </a:lnTo>
                  <a:lnTo>
                    <a:pt x="443" y="84"/>
                  </a:lnTo>
                  <a:lnTo>
                    <a:pt x="443" y="84"/>
                  </a:lnTo>
                  <a:lnTo>
                    <a:pt x="443" y="102"/>
                  </a:lnTo>
                  <a:lnTo>
                    <a:pt x="443" y="114"/>
                  </a:lnTo>
                  <a:lnTo>
                    <a:pt x="443" y="126"/>
                  </a:lnTo>
                  <a:lnTo>
                    <a:pt x="443" y="126"/>
                  </a:lnTo>
                  <a:lnTo>
                    <a:pt x="443" y="144"/>
                  </a:lnTo>
                  <a:lnTo>
                    <a:pt x="443" y="174"/>
                  </a:lnTo>
                  <a:lnTo>
                    <a:pt x="443" y="192"/>
                  </a:lnTo>
                  <a:lnTo>
                    <a:pt x="443" y="192"/>
                  </a:lnTo>
                  <a:lnTo>
                    <a:pt x="443" y="192"/>
                  </a:lnTo>
                  <a:lnTo>
                    <a:pt x="449" y="198"/>
                  </a:lnTo>
                  <a:lnTo>
                    <a:pt x="449" y="204"/>
                  </a:lnTo>
                  <a:lnTo>
                    <a:pt x="455" y="210"/>
                  </a:lnTo>
                  <a:lnTo>
                    <a:pt x="455" y="210"/>
                  </a:lnTo>
                  <a:lnTo>
                    <a:pt x="443" y="210"/>
                  </a:lnTo>
                  <a:lnTo>
                    <a:pt x="443" y="210"/>
                  </a:lnTo>
                  <a:lnTo>
                    <a:pt x="437" y="216"/>
                  </a:lnTo>
                  <a:lnTo>
                    <a:pt x="437" y="216"/>
                  </a:lnTo>
                  <a:lnTo>
                    <a:pt x="443" y="216"/>
                  </a:lnTo>
                  <a:lnTo>
                    <a:pt x="443" y="222"/>
                  </a:lnTo>
                  <a:lnTo>
                    <a:pt x="443" y="228"/>
                  </a:lnTo>
                  <a:lnTo>
                    <a:pt x="443" y="228"/>
                  </a:lnTo>
                  <a:lnTo>
                    <a:pt x="443" y="239"/>
                  </a:lnTo>
                  <a:lnTo>
                    <a:pt x="443" y="245"/>
                  </a:lnTo>
                  <a:lnTo>
                    <a:pt x="443" y="257"/>
                  </a:lnTo>
                  <a:lnTo>
                    <a:pt x="443" y="257"/>
                  </a:lnTo>
                  <a:lnTo>
                    <a:pt x="443" y="263"/>
                  </a:lnTo>
                  <a:lnTo>
                    <a:pt x="437" y="263"/>
                  </a:lnTo>
                  <a:lnTo>
                    <a:pt x="437" y="269"/>
                  </a:lnTo>
                  <a:lnTo>
                    <a:pt x="437" y="269"/>
                  </a:lnTo>
                  <a:lnTo>
                    <a:pt x="443" y="275"/>
                  </a:lnTo>
                  <a:lnTo>
                    <a:pt x="443" y="281"/>
                  </a:lnTo>
                  <a:lnTo>
                    <a:pt x="443" y="281"/>
                  </a:lnTo>
                  <a:lnTo>
                    <a:pt x="443" y="281"/>
                  </a:lnTo>
                  <a:lnTo>
                    <a:pt x="443" y="287"/>
                  </a:lnTo>
                  <a:lnTo>
                    <a:pt x="437" y="287"/>
                  </a:lnTo>
                  <a:lnTo>
                    <a:pt x="425" y="275"/>
                  </a:lnTo>
                  <a:lnTo>
                    <a:pt x="425" y="275"/>
                  </a:lnTo>
                  <a:lnTo>
                    <a:pt x="413" y="269"/>
                  </a:lnTo>
                  <a:lnTo>
                    <a:pt x="407" y="257"/>
                  </a:lnTo>
                  <a:lnTo>
                    <a:pt x="395" y="257"/>
                  </a:lnTo>
                  <a:lnTo>
                    <a:pt x="395" y="257"/>
                  </a:lnTo>
                  <a:lnTo>
                    <a:pt x="389" y="257"/>
                  </a:lnTo>
                  <a:lnTo>
                    <a:pt x="389" y="263"/>
                  </a:lnTo>
                  <a:lnTo>
                    <a:pt x="383" y="263"/>
                  </a:lnTo>
                  <a:lnTo>
                    <a:pt x="383" y="263"/>
                  </a:lnTo>
                  <a:lnTo>
                    <a:pt x="383" y="263"/>
                  </a:lnTo>
                  <a:lnTo>
                    <a:pt x="383" y="257"/>
                  </a:lnTo>
                  <a:lnTo>
                    <a:pt x="377" y="251"/>
                  </a:lnTo>
                  <a:lnTo>
                    <a:pt x="377" y="251"/>
                  </a:lnTo>
                  <a:lnTo>
                    <a:pt x="371" y="257"/>
                  </a:lnTo>
                  <a:lnTo>
                    <a:pt x="365" y="263"/>
                  </a:lnTo>
                  <a:lnTo>
                    <a:pt x="353" y="263"/>
                  </a:lnTo>
                  <a:lnTo>
                    <a:pt x="353" y="263"/>
                  </a:lnTo>
                  <a:lnTo>
                    <a:pt x="341" y="263"/>
                  </a:lnTo>
                  <a:lnTo>
                    <a:pt x="335" y="251"/>
                  </a:lnTo>
                  <a:lnTo>
                    <a:pt x="329" y="245"/>
                  </a:lnTo>
                  <a:lnTo>
                    <a:pt x="329" y="245"/>
                  </a:lnTo>
                  <a:lnTo>
                    <a:pt x="222" y="239"/>
                  </a:lnTo>
                  <a:lnTo>
                    <a:pt x="108" y="239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6" y="174"/>
                  </a:lnTo>
                  <a:lnTo>
                    <a:pt x="12" y="60"/>
                  </a:lnTo>
                  <a:lnTo>
                    <a:pt x="12" y="0"/>
                  </a:lnTo>
                  <a:lnTo>
                    <a:pt x="12" y="0"/>
                  </a:lnTo>
                </a:path>
              </a:pathLst>
            </a:custGeom>
            <a:solidFill>
              <a:srgbClr val="3333cc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" name=""/>
          <p:cNvGrpSpPr/>
          <p:nvPr/>
        </p:nvGrpSpPr>
        <p:grpSpPr>
          <a:xfrm>
            <a:off x="6248520" y="1625760"/>
            <a:ext cx="1280880" cy="1077480"/>
            <a:chOff x="6248520" y="1625760"/>
            <a:chExt cx="1280880" cy="1077480"/>
          </a:xfrm>
        </p:grpSpPr>
        <p:sp>
          <p:nvSpPr>
            <p:cNvPr id="67" name=""/>
            <p:cNvSpPr/>
            <p:nvPr/>
          </p:nvSpPr>
          <p:spPr>
            <a:xfrm>
              <a:off x="6781680" y="1720800"/>
              <a:ext cx="82800" cy="12240"/>
            </a:xfrm>
            <a:custGeom>
              <a:avLst/>
              <a:gdLst/>
              <a:ahLst/>
              <a:rect l="l" t="t" r="r" b="b"/>
              <a:pathLst>
                <a:path w="30" h="6">
                  <a:moveTo>
                    <a:pt x="18" y="0"/>
                  </a:moveTo>
                  <a:lnTo>
                    <a:pt x="24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781680" y="1720800"/>
              <a:ext cx="82800" cy="12240"/>
            </a:xfrm>
            <a:custGeom>
              <a:avLst/>
              <a:gdLst/>
              <a:ahLst/>
              <a:rect l="l" t="t" r="r" b="b"/>
              <a:pathLst>
                <a:path w="30" h="6">
                  <a:moveTo>
                    <a:pt x="18" y="0"/>
                  </a:moveTo>
                  <a:lnTo>
                    <a:pt x="24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8" y="0"/>
                  </a:lnTo>
                  <a:lnTo>
                    <a:pt x="18" y="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6248520" y="1625760"/>
              <a:ext cx="879480" cy="367920"/>
            </a:xfrm>
            <a:custGeom>
              <a:avLst/>
              <a:gdLst/>
              <a:ahLst/>
              <a:rect l="l" t="t" r="r" b="b"/>
              <a:pathLst>
                <a:path w="317" h="180">
                  <a:moveTo>
                    <a:pt x="317" y="84"/>
                  </a:moveTo>
                  <a:lnTo>
                    <a:pt x="305" y="90"/>
                  </a:lnTo>
                  <a:lnTo>
                    <a:pt x="287" y="96"/>
                  </a:lnTo>
                  <a:lnTo>
                    <a:pt x="275" y="96"/>
                  </a:lnTo>
                  <a:lnTo>
                    <a:pt x="275" y="96"/>
                  </a:lnTo>
                  <a:lnTo>
                    <a:pt x="269" y="102"/>
                  </a:lnTo>
                  <a:lnTo>
                    <a:pt x="263" y="114"/>
                  </a:lnTo>
                  <a:lnTo>
                    <a:pt x="251" y="114"/>
                  </a:lnTo>
                  <a:lnTo>
                    <a:pt x="251" y="114"/>
                  </a:lnTo>
                  <a:lnTo>
                    <a:pt x="245" y="114"/>
                  </a:lnTo>
                  <a:lnTo>
                    <a:pt x="239" y="114"/>
                  </a:lnTo>
                  <a:lnTo>
                    <a:pt x="233" y="114"/>
                  </a:lnTo>
                  <a:lnTo>
                    <a:pt x="233" y="114"/>
                  </a:lnTo>
                  <a:lnTo>
                    <a:pt x="227" y="138"/>
                  </a:lnTo>
                  <a:lnTo>
                    <a:pt x="227" y="138"/>
                  </a:lnTo>
                  <a:lnTo>
                    <a:pt x="215" y="138"/>
                  </a:lnTo>
                  <a:lnTo>
                    <a:pt x="191" y="138"/>
                  </a:lnTo>
                  <a:lnTo>
                    <a:pt x="185" y="138"/>
                  </a:lnTo>
                  <a:lnTo>
                    <a:pt x="185" y="138"/>
                  </a:lnTo>
                  <a:lnTo>
                    <a:pt x="179" y="150"/>
                  </a:lnTo>
                  <a:lnTo>
                    <a:pt x="173" y="168"/>
                  </a:lnTo>
                  <a:lnTo>
                    <a:pt x="167" y="180"/>
                  </a:lnTo>
                  <a:lnTo>
                    <a:pt x="167" y="180"/>
                  </a:lnTo>
                  <a:lnTo>
                    <a:pt x="161" y="180"/>
                  </a:lnTo>
                  <a:lnTo>
                    <a:pt x="155" y="174"/>
                  </a:lnTo>
                  <a:lnTo>
                    <a:pt x="149" y="174"/>
                  </a:lnTo>
                  <a:lnTo>
                    <a:pt x="149" y="174"/>
                  </a:lnTo>
                  <a:lnTo>
                    <a:pt x="149" y="162"/>
                  </a:lnTo>
                  <a:lnTo>
                    <a:pt x="149" y="156"/>
                  </a:lnTo>
                  <a:lnTo>
                    <a:pt x="155" y="144"/>
                  </a:lnTo>
                  <a:lnTo>
                    <a:pt x="155" y="144"/>
                  </a:lnTo>
                  <a:lnTo>
                    <a:pt x="143" y="138"/>
                  </a:lnTo>
                  <a:lnTo>
                    <a:pt x="137" y="138"/>
                  </a:lnTo>
                  <a:lnTo>
                    <a:pt x="125" y="138"/>
                  </a:lnTo>
                  <a:lnTo>
                    <a:pt x="125" y="138"/>
                  </a:lnTo>
                  <a:lnTo>
                    <a:pt x="119" y="132"/>
                  </a:lnTo>
                  <a:lnTo>
                    <a:pt x="113" y="126"/>
                  </a:lnTo>
                  <a:lnTo>
                    <a:pt x="107" y="114"/>
                  </a:lnTo>
                  <a:lnTo>
                    <a:pt x="107" y="114"/>
                  </a:lnTo>
                  <a:lnTo>
                    <a:pt x="101" y="120"/>
                  </a:lnTo>
                  <a:lnTo>
                    <a:pt x="95" y="120"/>
                  </a:lnTo>
                  <a:lnTo>
                    <a:pt x="89" y="126"/>
                  </a:lnTo>
                  <a:lnTo>
                    <a:pt x="89" y="126"/>
                  </a:lnTo>
                  <a:lnTo>
                    <a:pt x="83" y="120"/>
                  </a:lnTo>
                  <a:lnTo>
                    <a:pt x="77" y="114"/>
                  </a:lnTo>
                  <a:lnTo>
                    <a:pt x="71" y="108"/>
                  </a:lnTo>
                  <a:lnTo>
                    <a:pt x="71" y="108"/>
                  </a:lnTo>
                  <a:lnTo>
                    <a:pt x="65" y="108"/>
                  </a:lnTo>
                  <a:lnTo>
                    <a:pt x="59" y="108"/>
                  </a:lnTo>
                  <a:lnTo>
                    <a:pt x="53" y="102"/>
                  </a:lnTo>
                  <a:lnTo>
                    <a:pt x="53" y="102"/>
                  </a:lnTo>
                  <a:lnTo>
                    <a:pt x="41" y="108"/>
                  </a:lnTo>
                  <a:lnTo>
                    <a:pt x="35" y="114"/>
                  </a:lnTo>
                  <a:lnTo>
                    <a:pt x="29" y="108"/>
                  </a:lnTo>
                  <a:lnTo>
                    <a:pt x="29" y="108"/>
                  </a:lnTo>
                  <a:lnTo>
                    <a:pt x="17" y="108"/>
                  </a:lnTo>
                  <a:lnTo>
                    <a:pt x="11" y="96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5" y="72"/>
                  </a:lnTo>
                  <a:lnTo>
                    <a:pt x="11" y="66"/>
                  </a:lnTo>
                  <a:lnTo>
                    <a:pt x="17" y="60"/>
                  </a:lnTo>
                  <a:lnTo>
                    <a:pt x="17" y="60"/>
                  </a:lnTo>
                  <a:lnTo>
                    <a:pt x="29" y="60"/>
                  </a:lnTo>
                  <a:lnTo>
                    <a:pt x="47" y="54"/>
                  </a:lnTo>
                  <a:lnTo>
                    <a:pt x="53" y="54"/>
                  </a:lnTo>
                  <a:lnTo>
                    <a:pt x="53" y="54"/>
                  </a:lnTo>
                  <a:lnTo>
                    <a:pt x="59" y="48"/>
                  </a:lnTo>
                  <a:lnTo>
                    <a:pt x="65" y="42"/>
                  </a:lnTo>
                  <a:lnTo>
                    <a:pt x="71" y="42"/>
                  </a:lnTo>
                  <a:lnTo>
                    <a:pt x="71" y="42"/>
                  </a:lnTo>
                  <a:lnTo>
                    <a:pt x="77" y="30"/>
                  </a:lnTo>
                  <a:lnTo>
                    <a:pt x="83" y="24"/>
                  </a:lnTo>
                  <a:lnTo>
                    <a:pt x="89" y="18"/>
                  </a:lnTo>
                  <a:lnTo>
                    <a:pt x="89" y="18"/>
                  </a:lnTo>
                  <a:lnTo>
                    <a:pt x="95" y="12"/>
                  </a:lnTo>
                  <a:lnTo>
                    <a:pt x="101" y="6"/>
                  </a:lnTo>
                  <a:lnTo>
                    <a:pt x="107" y="0"/>
                  </a:lnTo>
                  <a:lnTo>
                    <a:pt x="107" y="0"/>
                  </a:lnTo>
                  <a:lnTo>
                    <a:pt x="119" y="0"/>
                  </a:lnTo>
                  <a:lnTo>
                    <a:pt x="137" y="0"/>
                  </a:lnTo>
                  <a:lnTo>
                    <a:pt x="149" y="0"/>
                  </a:lnTo>
                  <a:lnTo>
                    <a:pt x="149" y="0"/>
                  </a:lnTo>
                  <a:lnTo>
                    <a:pt x="137" y="0"/>
                  </a:lnTo>
                  <a:lnTo>
                    <a:pt x="131" y="6"/>
                  </a:lnTo>
                  <a:lnTo>
                    <a:pt x="119" y="18"/>
                  </a:lnTo>
                  <a:lnTo>
                    <a:pt x="119" y="18"/>
                  </a:lnTo>
                  <a:lnTo>
                    <a:pt x="113" y="24"/>
                  </a:lnTo>
                  <a:lnTo>
                    <a:pt x="107" y="24"/>
                  </a:lnTo>
                  <a:lnTo>
                    <a:pt x="101" y="24"/>
                  </a:lnTo>
                  <a:lnTo>
                    <a:pt x="101" y="24"/>
                  </a:lnTo>
                  <a:lnTo>
                    <a:pt x="101" y="30"/>
                  </a:lnTo>
                  <a:lnTo>
                    <a:pt x="101" y="42"/>
                  </a:lnTo>
                  <a:lnTo>
                    <a:pt x="101" y="48"/>
                  </a:lnTo>
                  <a:lnTo>
                    <a:pt x="101" y="48"/>
                  </a:lnTo>
                  <a:lnTo>
                    <a:pt x="113" y="48"/>
                  </a:lnTo>
                  <a:lnTo>
                    <a:pt x="131" y="48"/>
                  </a:lnTo>
                  <a:lnTo>
                    <a:pt x="143" y="54"/>
                  </a:lnTo>
                  <a:lnTo>
                    <a:pt x="143" y="54"/>
                  </a:lnTo>
                  <a:lnTo>
                    <a:pt x="149" y="54"/>
                  </a:lnTo>
                  <a:lnTo>
                    <a:pt x="155" y="60"/>
                  </a:lnTo>
                  <a:lnTo>
                    <a:pt x="161" y="66"/>
                  </a:lnTo>
                  <a:lnTo>
                    <a:pt x="161" y="66"/>
                  </a:lnTo>
                  <a:lnTo>
                    <a:pt x="167" y="66"/>
                  </a:lnTo>
                  <a:lnTo>
                    <a:pt x="173" y="66"/>
                  </a:lnTo>
                  <a:lnTo>
                    <a:pt x="185" y="66"/>
                  </a:lnTo>
                  <a:lnTo>
                    <a:pt x="185" y="66"/>
                  </a:lnTo>
                  <a:lnTo>
                    <a:pt x="203" y="66"/>
                  </a:lnTo>
                  <a:lnTo>
                    <a:pt x="215" y="60"/>
                  </a:lnTo>
                  <a:lnTo>
                    <a:pt x="233" y="54"/>
                  </a:lnTo>
                  <a:lnTo>
                    <a:pt x="233" y="54"/>
                  </a:lnTo>
                  <a:lnTo>
                    <a:pt x="251" y="48"/>
                  </a:lnTo>
                  <a:lnTo>
                    <a:pt x="263" y="48"/>
                  </a:lnTo>
                  <a:lnTo>
                    <a:pt x="269" y="48"/>
                  </a:lnTo>
                  <a:lnTo>
                    <a:pt x="269" y="48"/>
                  </a:lnTo>
                  <a:lnTo>
                    <a:pt x="275" y="42"/>
                  </a:lnTo>
                  <a:lnTo>
                    <a:pt x="281" y="36"/>
                  </a:lnTo>
                  <a:lnTo>
                    <a:pt x="287" y="30"/>
                  </a:lnTo>
                  <a:lnTo>
                    <a:pt x="287" y="30"/>
                  </a:lnTo>
                  <a:lnTo>
                    <a:pt x="293" y="42"/>
                  </a:lnTo>
                  <a:lnTo>
                    <a:pt x="293" y="54"/>
                  </a:lnTo>
                  <a:lnTo>
                    <a:pt x="299" y="60"/>
                  </a:lnTo>
                  <a:lnTo>
                    <a:pt x="299" y="60"/>
                  </a:lnTo>
                  <a:lnTo>
                    <a:pt x="305" y="66"/>
                  </a:lnTo>
                  <a:lnTo>
                    <a:pt x="311" y="72"/>
                  </a:lnTo>
                  <a:lnTo>
                    <a:pt x="317" y="84"/>
                  </a:lnTo>
                  <a:lnTo>
                    <a:pt x="317" y="84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7180200" y="1942920"/>
              <a:ext cx="349200" cy="122040"/>
            </a:xfrm>
            <a:custGeom>
              <a:avLst/>
              <a:gdLst/>
              <a:ahLst/>
              <a:rect l="l" t="t" r="r" b="b"/>
              <a:pathLst>
                <a:path w="126" h="60">
                  <a:moveTo>
                    <a:pt x="18" y="30"/>
                  </a:moveTo>
                  <a:lnTo>
                    <a:pt x="48" y="24"/>
                  </a:lnTo>
                  <a:lnTo>
                    <a:pt x="66" y="30"/>
                  </a:lnTo>
                  <a:lnTo>
                    <a:pt x="84" y="42"/>
                  </a:lnTo>
                  <a:lnTo>
                    <a:pt x="84" y="42"/>
                  </a:lnTo>
                  <a:lnTo>
                    <a:pt x="90" y="42"/>
                  </a:lnTo>
                  <a:lnTo>
                    <a:pt x="90" y="36"/>
                  </a:lnTo>
                  <a:lnTo>
                    <a:pt x="96" y="36"/>
                  </a:lnTo>
                  <a:lnTo>
                    <a:pt x="96" y="36"/>
                  </a:lnTo>
                  <a:lnTo>
                    <a:pt x="102" y="48"/>
                  </a:lnTo>
                  <a:lnTo>
                    <a:pt x="102" y="54"/>
                  </a:lnTo>
                  <a:lnTo>
                    <a:pt x="102" y="60"/>
                  </a:lnTo>
                  <a:lnTo>
                    <a:pt x="102" y="60"/>
                  </a:lnTo>
                  <a:lnTo>
                    <a:pt x="114" y="48"/>
                  </a:lnTo>
                  <a:lnTo>
                    <a:pt x="120" y="30"/>
                  </a:lnTo>
                  <a:lnTo>
                    <a:pt x="126" y="18"/>
                  </a:lnTo>
                  <a:lnTo>
                    <a:pt x="126" y="18"/>
                  </a:lnTo>
                  <a:lnTo>
                    <a:pt x="120" y="12"/>
                  </a:lnTo>
                  <a:lnTo>
                    <a:pt x="108" y="18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96" y="18"/>
                  </a:lnTo>
                  <a:lnTo>
                    <a:pt x="90" y="6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6" y="12"/>
                  </a:lnTo>
                  <a:lnTo>
                    <a:pt x="54" y="12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2" y="6"/>
                  </a:lnTo>
                  <a:lnTo>
                    <a:pt x="30" y="6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12" y="24"/>
                  </a:lnTo>
                  <a:lnTo>
                    <a:pt x="18" y="30"/>
                  </a:lnTo>
                  <a:lnTo>
                    <a:pt x="18" y="3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7180200" y="1942920"/>
              <a:ext cx="349200" cy="122040"/>
            </a:xfrm>
            <a:custGeom>
              <a:avLst/>
              <a:gdLst/>
              <a:ahLst/>
              <a:rect l="l" t="t" r="r" b="b"/>
              <a:pathLst>
                <a:path w="126" h="60">
                  <a:moveTo>
                    <a:pt x="18" y="30"/>
                  </a:moveTo>
                  <a:lnTo>
                    <a:pt x="48" y="24"/>
                  </a:lnTo>
                  <a:lnTo>
                    <a:pt x="66" y="30"/>
                  </a:lnTo>
                  <a:lnTo>
                    <a:pt x="84" y="42"/>
                  </a:lnTo>
                  <a:lnTo>
                    <a:pt x="84" y="42"/>
                  </a:lnTo>
                  <a:lnTo>
                    <a:pt x="90" y="42"/>
                  </a:lnTo>
                  <a:lnTo>
                    <a:pt x="90" y="36"/>
                  </a:lnTo>
                  <a:lnTo>
                    <a:pt x="96" y="36"/>
                  </a:lnTo>
                  <a:lnTo>
                    <a:pt x="96" y="36"/>
                  </a:lnTo>
                  <a:lnTo>
                    <a:pt x="102" y="48"/>
                  </a:lnTo>
                  <a:lnTo>
                    <a:pt x="102" y="54"/>
                  </a:lnTo>
                  <a:lnTo>
                    <a:pt x="102" y="60"/>
                  </a:lnTo>
                  <a:lnTo>
                    <a:pt x="102" y="60"/>
                  </a:lnTo>
                  <a:lnTo>
                    <a:pt x="114" y="48"/>
                  </a:lnTo>
                  <a:lnTo>
                    <a:pt x="120" y="30"/>
                  </a:lnTo>
                  <a:lnTo>
                    <a:pt x="126" y="18"/>
                  </a:lnTo>
                  <a:lnTo>
                    <a:pt x="126" y="18"/>
                  </a:lnTo>
                  <a:lnTo>
                    <a:pt x="120" y="12"/>
                  </a:lnTo>
                  <a:lnTo>
                    <a:pt x="108" y="18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96" y="18"/>
                  </a:lnTo>
                  <a:lnTo>
                    <a:pt x="90" y="6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6" y="12"/>
                  </a:lnTo>
                  <a:lnTo>
                    <a:pt x="54" y="12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2" y="6"/>
                  </a:lnTo>
                  <a:lnTo>
                    <a:pt x="30" y="6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12" y="24"/>
                  </a:lnTo>
                  <a:lnTo>
                    <a:pt x="18" y="30"/>
                  </a:lnTo>
                  <a:lnTo>
                    <a:pt x="18" y="3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6815160" y="2052720"/>
              <a:ext cx="698400" cy="650520"/>
            </a:xfrm>
            <a:custGeom>
              <a:avLst/>
              <a:gdLst/>
              <a:ahLst/>
              <a:rect l="l" t="t" r="r" b="b"/>
              <a:pathLst>
                <a:path w="252" h="317">
                  <a:moveTo>
                    <a:pt x="6" y="317"/>
                  </a:moveTo>
                  <a:lnTo>
                    <a:pt x="6" y="311"/>
                  </a:lnTo>
                  <a:lnTo>
                    <a:pt x="12" y="305"/>
                  </a:lnTo>
                  <a:lnTo>
                    <a:pt x="12" y="293"/>
                  </a:lnTo>
                  <a:lnTo>
                    <a:pt x="12" y="293"/>
                  </a:lnTo>
                  <a:lnTo>
                    <a:pt x="18" y="281"/>
                  </a:lnTo>
                  <a:lnTo>
                    <a:pt x="30" y="275"/>
                  </a:lnTo>
                  <a:lnTo>
                    <a:pt x="36" y="263"/>
                  </a:lnTo>
                  <a:lnTo>
                    <a:pt x="36" y="263"/>
                  </a:lnTo>
                  <a:lnTo>
                    <a:pt x="30" y="251"/>
                  </a:lnTo>
                  <a:lnTo>
                    <a:pt x="24" y="240"/>
                  </a:lnTo>
                  <a:lnTo>
                    <a:pt x="18" y="228"/>
                  </a:lnTo>
                  <a:lnTo>
                    <a:pt x="18" y="228"/>
                  </a:lnTo>
                  <a:lnTo>
                    <a:pt x="18" y="216"/>
                  </a:lnTo>
                  <a:lnTo>
                    <a:pt x="18" y="204"/>
                  </a:lnTo>
                  <a:lnTo>
                    <a:pt x="12" y="192"/>
                  </a:lnTo>
                  <a:lnTo>
                    <a:pt x="12" y="192"/>
                  </a:lnTo>
                  <a:lnTo>
                    <a:pt x="12" y="186"/>
                  </a:lnTo>
                  <a:lnTo>
                    <a:pt x="6" y="180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0" y="162"/>
                  </a:lnTo>
                  <a:lnTo>
                    <a:pt x="6" y="162"/>
                  </a:lnTo>
                  <a:lnTo>
                    <a:pt x="6" y="156"/>
                  </a:lnTo>
                  <a:lnTo>
                    <a:pt x="6" y="156"/>
                  </a:lnTo>
                  <a:lnTo>
                    <a:pt x="6" y="150"/>
                  </a:lnTo>
                  <a:lnTo>
                    <a:pt x="0" y="14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0" y="132"/>
                  </a:lnTo>
                  <a:lnTo>
                    <a:pt x="6" y="120"/>
                  </a:lnTo>
                  <a:lnTo>
                    <a:pt x="6" y="114"/>
                  </a:lnTo>
                  <a:lnTo>
                    <a:pt x="6" y="114"/>
                  </a:lnTo>
                  <a:lnTo>
                    <a:pt x="12" y="108"/>
                  </a:lnTo>
                  <a:lnTo>
                    <a:pt x="12" y="102"/>
                  </a:lnTo>
                  <a:lnTo>
                    <a:pt x="6" y="96"/>
                  </a:lnTo>
                  <a:lnTo>
                    <a:pt x="6" y="96"/>
                  </a:lnTo>
                  <a:lnTo>
                    <a:pt x="6" y="90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2" y="60"/>
                  </a:lnTo>
                  <a:lnTo>
                    <a:pt x="12" y="60"/>
                  </a:lnTo>
                  <a:lnTo>
                    <a:pt x="18" y="54"/>
                  </a:lnTo>
                  <a:lnTo>
                    <a:pt x="24" y="48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30" y="54"/>
                  </a:lnTo>
                  <a:lnTo>
                    <a:pt x="36" y="66"/>
                  </a:lnTo>
                  <a:lnTo>
                    <a:pt x="42" y="72"/>
                  </a:lnTo>
                  <a:lnTo>
                    <a:pt x="42" y="72"/>
                  </a:lnTo>
                  <a:lnTo>
                    <a:pt x="42" y="72"/>
                  </a:lnTo>
                  <a:lnTo>
                    <a:pt x="48" y="72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54" y="60"/>
                  </a:lnTo>
                  <a:lnTo>
                    <a:pt x="48" y="54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54" y="30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6" y="30"/>
                  </a:lnTo>
                  <a:lnTo>
                    <a:pt x="66" y="2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4" y="0"/>
                  </a:lnTo>
                  <a:lnTo>
                    <a:pt x="102" y="0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26" y="6"/>
                  </a:lnTo>
                  <a:lnTo>
                    <a:pt x="132" y="12"/>
                  </a:lnTo>
                  <a:lnTo>
                    <a:pt x="132" y="12"/>
                  </a:lnTo>
                  <a:lnTo>
                    <a:pt x="144" y="12"/>
                  </a:lnTo>
                  <a:lnTo>
                    <a:pt x="162" y="18"/>
                  </a:lnTo>
                  <a:lnTo>
                    <a:pt x="174" y="24"/>
                  </a:lnTo>
                  <a:lnTo>
                    <a:pt x="174" y="24"/>
                  </a:lnTo>
                  <a:lnTo>
                    <a:pt x="168" y="30"/>
                  </a:lnTo>
                  <a:lnTo>
                    <a:pt x="168" y="36"/>
                  </a:lnTo>
                  <a:lnTo>
                    <a:pt x="168" y="48"/>
                  </a:lnTo>
                  <a:lnTo>
                    <a:pt x="168" y="48"/>
                  </a:lnTo>
                  <a:lnTo>
                    <a:pt x="168" y="60"/>
                  </a:lnTo>
                  <a:lnTo>
                    <a:pt x="180" y="72"/>
                  </a:lnTo>
                  <a:lnTo>
                    <a:pt x="180" y="90"/>
                  </a:lnTo>
                  <a:lnTo>
                    <a:pt x="180" y="90"/>
                  </a:lnTo>
                  <a:lnTo>
                    <a:pt x="180" y="96"/>
                  </a:lnTo>
                  <a:lnTo>
                    <a:pt x="168" y="108"/>
                  </a:lnTo>
                  <a:lnTo>
                    <a:pt x="168" y="114"/>
                  </a:lnTo>
                  <a:lnTo>
                    <a:pt x="168" y="114"/>
                  </a:lnTo>
                  <a:lnTo>
                    <a:pt x="156" y="126"/>
                  </a:lnTo>
                  <a:lnTo>
                    <a:pt x="150" y="132"/>
                  </a:lnTo>
                  <a:lnTo>
                    <a:pt x="144" y="150"/>
                  </a:lnTo>
                  <a:lnTo>
                    <a:pt x="144" y="150"/>
                  </a:lnTo>
                  <a:lnTo>
                    <a:pt x="150" y="156"/>
                  </a:lnTo>
                  <a:lnTo>
                    <a:pt x="162" y="156"/>
                  </a:lnTo>
                  <a:lnTo>
                    <a:pt x="168" y="156"/>
                  </a:lnTo>
                  <a:lnTo>
                    <a:pt x="168" y="156"/>
                  </a:lnTo>
                  <a:lnTo>
                    <a:pt x="174" y="144"/>
                  </a:lnTo>
                  <a:lnTo>
                    <a:pt x="180" y="132"/>
                  </a:lnTo>
                  <a:lnTo>
                    <a:pt x="192" y="114"/>
                  </a:lnTo>
                  <a:lnTo>
                    <a:pt x="192" y="114"/>
                  </a:lnTo>
                  <a:lnTo>
                    <a:pt x="198" y="114"/>
                  </a:lnTo>
                  <a:lnTo>
                    <a:pt x="204" y="114"/>
                  </a:lnTo>
                  <a:lnTo>
                    <a:pt x="210" y="114"/>
                  </a:lnTo>
                  <a:lnTo>
                    <a:pt x="210" y="114"/>
                  </a:lnTo>
                  <a:lnTo>
                    <a:pt x="222" y="126"/>
                  </a:lnTo>
                  <a:lnTo>
                    <a:pt x="234" y="144"/>
                  </a:lnTo>
                  <a:lnTo>
                    <a:pt x="234" y="156"/>
                  </a:lnTo>
                  <a:lnTo>
                    <a:pt x="234" y="156"/>
                  </a:lnTo>
                  <a:lnTo>
                    <a:pt x="234" y="168"/>
                  </a:lnTo>
                  <a:lnTo>
                    <a:pt x="228" y="174"/>
                  </a:lnTo>
                  <a:lnTo>
                    <a:pt x="234" y="180"/>
                  </a:lnTo>
                  <a:lnTo>
                    <a:pt x="234" y="180"/>
                  </a:lnTo>
                  <a:lnTo>
                    <a:pt x="240" y="186"/>
                  </a:lnTo>
                  <a:lnTo>
                    <a:pt x="246" y="186"/>
                  </a:lnTo>
                  <a:lnTo>
                    <a:pt x="252" y="186"/>
                  </a:lnTo>
                  <a:lnTo>
                    <a:pt x="252" y="186"/>
                  </a:lnTo>
                  <a:lnTo>
                    <a:pt x="252" y="192"/>
                  </a:lnTo>
                  <a:lnTo>
                    <a:pt x="246" y="204"/>
                  </a:lnTo>
                  <a:lnTo>
                    <a:pt x="246" y="216"/>
                  </a:lnTo>
                  <a:lnTo>
                    <a:pt x="246" y="216"/>
                  </a:lnTo>
                  <a:lnTo>
                    <a:pt x="246" y="216"/>
                  </a:lnTo>
                  <a:lnTo>
                    <a:pt x="240" y="222"/>
                  </a:lnTo>
                  <a:lnTo>
                    <a:pt x="234" y="228"/>
                  </a:lnTo>
                  <a:lnTo>
                    <a:pt x="234" y="228"/>
                  </a:lnTo>
                  <a:lnTo>
                    <a:pt x="234" y="234"/>
                  </a:lnTo>
                  <a:lnTo>
                    <a:pt x="234" y="240"/>
                  </a:lnTo>
                  <a:lnTo>
                    <a:pt x="228" y="240"/>
                  </a:lnTo>
                  <a:lnTo>
                    <a:pt x="228" y="240"/>
                  </a:lnTo>
                  <a:lnTo>
                    <a:pt x="228" y="246"/>
                  </a:lnTo>
                  <a:lnTo>
                    <a:pt x="228" y="251"/>
                  </a:lnTo>
                  <a:lnTo>
                    <a:pt x="216" y="257"/>
                  </a:lnTo>
                  <a:lnTo>
                    <a:pt x="216" y="257"/>
                  </a:lnTo>
                  <a:lnTo>
                    <a:pt x="210" y="263"/>
                  </a:lnTo>
                  <a:lnTo>
                    <a:pt x="216" y="269"/>
                  </a:lnTo>
                  <a:lnTo>
                    <a:pt x="222" y="275"/>
                  </a:lnTo>
                  <a:lnTo>
                    <a:pt x="222" y="275"/>
                  </a:lnTo>
                  <a:lnTo>
                    <a:pt x="216" y="281"/>
                  </a:lnTo>
                  <a:lnTo>
                    <a:pt x="204" y="287"/>
                  </a:lnTo>
                  <a:lnTo>
                    <a:pt x="204" y="305"/>
                  </a:lnTo>
                  <a:lnTo>
                    <a:pt x="204" y="305"/>
                  </a:lnTo>
                  <a:lnTo>
                    <a:pt x="180" y="305"/>
                  </a:lnTo>
                  <a:lnTo>
                    <a:pt x="144" y="311"/>
                  </a:lnTo>
                  <a:lnTo>
                    <a:pt x="126" y="317"/>
                  </a:lnTo>
                  <a:lnTo>
                    <a:pt x="126" y="317"/>
                  </a:lnTo>
                  <a:lnTo>
                    <a:pt x="126" y="311"/>
                  </a:lnTo>
                  <a:lnTo>
                    <a:pt x="6" y="317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6815160" y="2039760"/>
              <a:ext cx="698400" cy="650520"/>
            </a:xfrm>
            <a:custGeom>
              <a:avLst/>
              <a:gdLst/>
              <a:ahLst/>
              <a:rect l="l" t="t" r="r" b="b"/>
              <a:pathLst>
                <a:path w="252" h="317">
                  <a:moveTo>
                    <a:pt x="6" y="317"/>
                  </a:moveTo>
                  <a:lnTo>
                    <a:pt x="6" y="311"/>
                  </a:lnTo>
                  <a:lnTo>
                    <a:pt x="12" y="305"/>
                  </a:lnTo>
                  <a:lnTo>
                    <a:pt x="12" y="293"/>
                  </a:lnTo>
                  <a:lnTo>
                    <a:pt x="12" y="293"/>
                  </a:lnTo>
                  <a:lnTo>
                    <a:pt x="18" y="281"/>
                  </a:lnTo>
                  <a:lnTo>
                    <a:pt x="30" y="275"/>
                  </a:lnTo>
                  <a:lnTo>
                    <a:pt x="36" y="263"/>
                  </a:lnTo>
                  <a:lnTo>
                    <a:pt x="36" y="263"/>
                  </a:lnTo>
                  <a:lnTo>
                    <a:pt x="30" y="251"/>
                  </a:lnTo>
                  <a:lnTo>
                    <a:pt x="24" y="240"/>
                  </a:lnTo>
                  <a:lnTo>
                    <a:pt x="18" y="228"/>
                  </a:lnTo>
                  <a:lnTo>
                    <a:pt x="18" y="228"/>
                  </a:lnTo>
                  <a:lnTo>
                    <a:pt x="18" y="216"/>
                  </a:lnTo>
                  <a:lnTo>
                    <a:pt x="18" y="204"/>
                  </a:lnTo>
                  <a:lnTo>
                    <a:pt x="12" y="192"/>
                  </a:lnTo>
                  <a:lnTo>
                    <a:pt x="12" y="192"/>
                  </a:lnTo>
                  <a:lnTo>
                    <a:pt x="12" y="186"/>
                  </a:lnTo>
                  <a:lnTo>
                    <a:pt x="6" y="180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0" y="162"/>
                  </a:lnTo>
                  <a:lnTo>
                    <a:pt x="6" y="162"/>
                  </a:lnTo>
                  <a:lnTo>
                    <a:pt x="6" y="156"/>
                  </a:lnTo>
                  <a:lnTo>
                    <a:pt x="6" y="156"/>
                  </a:lnTo>
                  <a:lnTo>
                    <a:pt x="6" y="150"/>
                  </a:lnTo>
                  <a:lnTo>
                    <a:pt x="0" y="14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0" y="132"/>
                  </a:lnTo>
                  <a:lnTo>
                    <a:pt x="6" y="120"/>
                  </a:lnTo>
                  <a:lnTo>
                    <a:pt x="6" y="114"/>
                  </a:lnTo>
                  <a:lnTo>
                    <a:pt x="6" y="114"/>
                  </a:lnTo>
                  <a:lnTo>
                    <a:pt x="12" y="108"/>
                  </a:lnTo>
                  <a:lnTo>
                    <a:pt x="12" y="102"/>
                  </a:lnTo>
                  <a:lnTo>
                    <a:pt x="6" y="96"/>
                  </a:lnTo>
                  <a:lnTo>
                    <a:pt x="6" y="96"/>
                  </a:lnTo>
                  <a:lnTo>
                    <a:pt x="6" y="90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12" y="66"/>
                  </a:lnTo>
                  <a:lnTo>
                    <a:pt x="12" y="60"/>
                  </a:lnTo>
                  <a:lnTo>
                    <a:pt x="12" y="60"/>
                  </a:lnTo>
                  <a:lnTo>
                    <a:pt x="18" y="54"/>
                  </a:lnTo>
                  <a:lnTo>
                    <a:pt x="24" y="48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30" y="54"/>
                  </a:lnTo>
                  <a:lnTo>
                    <a:pt x="36" y="66"/>
                  </a:lnTo>
                  <a:lnTo>
                    <a:pt x="42" y="72"/>
                  </a:lnTo>
                  <a:lnTo>
                    <a:pt x="42" y="72"/>
                  </a:lnTo>
                  <a:lnTo>
                    <a:pt x="42" y="72"/>
                  </a:lnTo>
                  <a:lnTo>
                    <a:pt x="48" y="72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54" y="60"/>
                  </a:lnTo>
                  <a:lnTo>
                    <a:pt x="48" y="54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54" y="30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6" y="30"/>
                  </a:lnTo>
                  <a:lnTo>
                    <a:pt x="66" y="2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4" y="0"/>
                  </a:lnTo>
                  <a:lnTo>
                    <a:pt x="102" y="0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26" y="6"/>
                  </a:lnTo>
                  <a:lnTo>
                    <a:pt x="132" y="12"/>
                  </a:lnTo>
                  <a:lnTo>
                    <a:pt x="132" y="12"/>
                  </a:lnTo>
                  <a:lnTo>
                    <a:pt x="144" y="12"/>
                  </a:lnTo>
                  <a:lnTo>
                    <a:pt x="162" y="18"/>
                  </a:lnTo>
                  <a:lnTo>
                    <a:pt x="174" y="24"/>
                  </a:lnTo>
                  <a:lnTo>
                    <a:pt x="174" y="24"/>
                  </a:lnTo>
                  <a:lnTo>
                    <a:pt x="168" y="30"/>
                  </a:lnTo>
                  <a:lnTo>
                    <a:pt x="168" y="36"/>
                  </a:lnTo>
                  <a:lnTo>
                    <a:pt x="168" y="48"/>
                  </a:lnTo>
                  <a:lnTo>
                    <a:pt x="168" y="48"/>
                  </a:lnTo>
                  <a:lnTo>
                    <a:pt x="168" y="60"/>
                  </a:lnTo>
                  <a:lnTo>
                    <a:pt x="180" y="72"/>
                  </a:lnTo>
                  <a:lnTo>
                    <a:pt x="180" y="90"/>
                  </a:lnTo>
                  <a:lnTo>
                    <a:pt x="180" y="90"/>
                  </a:lnTo>
                  <a:lnTo>
                    <a:pt x="180" y="96"/>
                  </a:lnTo>
                  <a:lnTo>
                    <a:pt x="168" y="108"/>
                  </a:lnTo>
                  <a:lnTo>
                    <a:pt x="168" y="114"/>
                  </a:lnTo>
                  <a:lnTo>
                    <a:pt x="168" y="114"/>
                  </a:lnTo>
                  <a:lnTo>
                    <a:pt x="156" y="126"/>
                  </a:lnTo>
                  <a:lnTo>
                    <a:pt x="150" y="132"/>
                  </a:lnTo>
                  <a:lnTo>
                    <a:pt x="144" y="150"/>
                  </a:lnTo>
                  <a:lnTo>
                    <a:pt x="144" y="150"/>
                  </a:lnTo>
                  <a:lnTo>
                    <a:pt x="150" y="156"/>
                  </a:lnTo>
                  <a:lnTo>
                    <a:pt x="162" y="156"/>
                  </a:lnTo>
                  <a:lnTo>
                    <a:pt x="168" y="156"/>
                  </a:lnTo>
                  <a:lnTo>
                    <a:pt x="168" y="156"/>
                  </a:lnTo>
                  <a:lnTo>
                    <a:pt x="174" y="144"/>
                  </a:lnTo>
                  <a:lnTo>
                    <a:pt x="180" y="132"/>
                  </a:lnTo>
                  <a:lnTo>
                    <a:pt x="192" y="114"/>
                  </a:lnTo>
                  <a:lnTo>
                    <a:pt x="192" y="114"/>
                  </a:lnTo>
                  <a:lnTo>
                    <a:pt x="198" y="114"/>
                  </a:lnTo>
                  <a:lnTo>
                    <a:pt x="204" y="114"/>
                  </a:lnTo>
                  <a:lnTo>
                    <a:pt x="210" y="114"/>
                  </a:lnTo>
                  <a:lnTo>
                    <a:pt x="210" y="114"/>
                  </a:lnTo>
                  <a:lnTo>
                    <a:pt x="222" y="126"/>
                  </a:lnTo>
                  <a:lnTo>
                    <a:pt x="234" y="144"/>
                  </a:lnTo>
                  <a:lnTo>
                    <a:pt x="234" y="156"/>
                  </a:lnTo>
                  <a:lnTo>
                    <a:pt x="234" y="156"/>
                  </a:lnTo>
                  <a:lnTo>
                    <a:pt x="234" y="168"/>
                  </a:lnTo>
                  <a:lnTo>
                    <a:pt x="228" y="174"/>
                  </a:lnTo>
                  <a:lnTo>
                    <a:pt x="234" y="180"/>
                  </a:lnTo>
                  <a:lnTo>
                    <a:pt x="234" y="180"/>
                  </a:lnTo>
                  <a:lnTo>
                    <a:pt x="240" y="186"/>
                  </a:lnTo>
                  <a:lnTo>
                    <a:pt x="246" y="186"/>
                  </a:lnTo>
                  <a:lnTo>
                    <a:pt x="252" y="186"/>
                  </a:lnTo>
                  <a:lnTo>
                    <a:pt x="252" y="186"/>
                  </a:lnTo>
                  <a:lnTo>
                    <a:pt x="252" y="192"/>
                  </a:lnTo>
                  <a:lnTo>
                    <a:pt x="246" y="204"/>
                  </a:lnTo>
                  <a:lnTo>
                    <a:pt x="246" y="216"/>
                  </a:lnTo>
                  <a:lnTo>
                    <a:pt x="246" y="216"/>
                  </a:lnTo>
                  <a:lnTo>
                    <a:pt x="246" y="216"/>
                  </a:lnTo>
                  <a:lnTo>
                    <a:pt x="240" y="222"/>
                  </a:lnTo>
                  <a:lnTo>
                    <a:pt x="234" y="228"/>
                  </a:lnTo>
                  <a:lnTo>
                    <a:pt x="234" y="228"/>
                  </a:lnTo>
                  <a:lnTo>
                    <a:pt x="234" y="234"/>
                  </a:lnTo>
                  <a:lnTo>
                    <a:pt x="234" y="240"/>
                  </a:lnTo>
                  <a:lnTo>
                    <a:pt x="228" y="240"/>
                  </a:lnTo>
                  <a:lnTo>
                    <a:pt x="228" y="240"/>
                  </a:lnTo>
                  <a:lnTo>
                    <a:pt x="228" y="246"/>
                  </a:lnTo>
                  <a:lnTo>
                    <a:pt x="228" y="251"/>
                  </a:lnTo>
                  <a:lnTo>
                    <a:pt x="216" y="257"/>
                  </a:lnTo>
                  <a:lnTo>
                    <a:pt x="216" y="257"/>
                  </a:lnTo>
                  <a:lnTo>
                    <a:pt x="210" y="263"/>
                  </a:lnTo>
                  <a:lnTo>
                    <a:pt x="216" y="269"/>
                  </a:lnTo>
                  <a:lnTo>
                    <a:pt x="222" y="275"/>
                  </a:lnTo>
                  <a:lnTo>
                    <a:pt x="222" y="275"/>
                  </a:lnTo>
                  <a:lnTo>
                    <a:pt x="216" y="281"/>
                  </a:lnTo>
                  <a:lnTo>
                    <a:pt x="204" y="287"/>
                  </a:lnTo>
                  <a:lnTo>
                    <a:pt x="204" y="305"/>
                  </a:lnTo>
                  <a:lnTo>
                    <a:pt x="204" y="305"/>
                  </a:lnTo>
                  <a:lnTo>
                    <a:pt x="180" y="305"/>
                  </a:lnTo>
                  <a:lnTo>
                    <a:pt x="144" y="311"/>
                  </a:lnTo>
                  <a:lnTo>
                    <a:pt x="126" y="317"/>
                  </a:lnTo>
                  <a:lnTo>
                    <a:pt x="126" y="317"/>
                  </a:lnTo>
                  <a:lnTo>
                    <a:pt x="126" y="311"/>
                  </a:lnTo>
                  <a:lnTo>
                    <a:pt x="6" y="317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047000" y="1930320"/>
              <a:ext cx="17280" cy="36000"/>
            </a:xfrm>
            <a:custGeom>
              <a:avLst/>
              <a:gdLst/>
              <a:ahLst/>
              <a:rect l="l" t="t" r="r" b="b"/>
              <a:pathLst>
                <a:path w="6" h="18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047000" y="1930320"/>
              <a:ext cx="17280" cy="36000"/>
            </a:xfrm>
            <a:custGeom>
              <a:avLst/>
              <a:gdLst/>
              <a:ahLst/>
              <a:rect l="l" t="t" r="r" b="b"/>
              <a:pathLst>
                <a:path w="6" h="18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080120" y="1942920"/>
              <a:ext cx="33480" cy="4896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6" y="0"/>
                  </a:moveTo>
                  <a:lnTo>
                    <a:pt x="12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080120" y="1942920"/>
              <a:ext cx="33480" cy="4896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6" y="0"/>
                  </a:moveTo>
                  <a:lnTo>
                    <a:pt x="12" y="6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980400" y="1992240"/>
              <a:ext cx="33120" cy="2340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6980400" y="1992240"/>
              <a:ext cx="33120" cy="2340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7147080" y="1979640"/>
              <a:ext cx="17280" cy="1224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7147080" y="1979640"/>
              <a:ext cx="17280" cy="1224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solidFill>
              <a:srgbClr val="ffff00"/>
            </a:solidFill>
            <a:ln w="9360">
              <a:solidFill>
                <a:srgbClr val="7f7f7f"/>
              </a:solidFill>
              <a:round/>
            </a:ln>
            <a:effectLst>
              <a:outerShdw dist="71785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82" name="pipeline" descr="">
            <a:hlinkClick r:id="rId1" action="ppaction://hlinksldjump"/>
          </p:cNvPr>
          <p:cNvPicPr/>
          <p:nvPr/>
        </p:nvPicPr>
        <p:blipFill>
          <a:blip r:embed="rId2"/>
          <a:stretch/>
        </p:blipFill>
        <p:spPr>
          <a:xfrm>
            <a:off x="6222960" y="4648320"/>
            <a:ext cx="2057400" cy="135864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969696">
                <a:alpha val="50000"/>
              </a:srgbClr>
            </a:outerShdw>
          </a:effectLst>
        </p:spPr>
      </p:pic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8280" y="-25920"/>
            <a:ext cx="4464000" cy="45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Central Region Customer Coverage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473520" y="4572000"/>
            <a:ext cx="163260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Pipelines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762280" y="3132000"/>
            <a:ext cx="75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790800" y="3017880"/>
            <a:ext cx="75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032360" y="3639960"/>
            <a:ext cx="750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851200" y="4414680"/>
            <a:ext cx="75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092400" y="4897440"/>
            <a:ext cx="75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917880" y="4973760"/>
            <a:ext cx="75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546280" y="1379520"/>
            <a:ext cx="75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584440" y="1900080"/>
            <a:ext cx="75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473280" y="1506600"/>
            <a:ext cx="75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984920" y="2077920"/>
            <a:ext cx="750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403960" y="3348000"/>
            <a:ext cx="750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750000" y="2281320"/>
            <a:ext cx="75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966000" y="3348000"/>
            <a:ext cx="75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486560" y="3284640"/>
            <a:ext cx="75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486400" y="3314880"/>
            <a:ext cx="203040" cy="177480"/>
          </a:xfrm>
          <a:prstGeom prst="star5">
            <a:avLst/>
          </a:prstGeom>
          <a:solidFill>
            <a:srgbClr val="3333cc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600" bIns="12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0" name=""/>
          <p:cNvCxnSpPr/>
          <p:nvPr/>
        </p:nvCxnSpPr>
        <p:spPr>
          <a:xfrm flipH="1" flipV="1" rot="5400000">
            <a:off x="5638680" y="2856960"/>
            <a:ext cx="432360" cy="534240"/>
          </a:xfrm>
          <a:prstGeom prst="curvedConnector2">
            <a:avLst/>
          </a:prstGeom>
          <a:ln w="111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01" name=""/>
          <p:cNvSpPr/>
          <p:nvPr/>
        </p:nvSpPr>
        <p:spPr>
          <a:xfrm>
            <a:off x="6055200" y="2766960"/>
            <a:ext cx="854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enovate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60880" y="-63720"/>
            <a:ext cx="4470480" cy="56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Minnesota, N.Dakota and S.Dakota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838080" y="1231920"/>
          <a:ext cx="7584840" cy="4127400"/>
        </p:xfrm>
        <a:graphic>
          <a:graphicData uri="http://schemas.openxmlformats.org/drawingml/2006/table">
            <a:tbl>
              <a:tblPr/>
              <a:tblGrid>
                <a:gridCol w="2528640"/>
                <a:gridCol w="2527200"/>
                <a:gridCol w="2529000"/>
              </a:tblGrid>
              <a:tr h="412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Minnesota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Viking Gas Transmission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Great Plains Natural Gas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Northern Minnesota Utilities Division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Northern States Power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Reliant Energy Minnegasco Division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Western Gas Utilities,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Argyle Municipal Gas Systems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Austin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Circle Pines Municipal Gas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Hormel Food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Farmland Foods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Golden Plump Poultry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Bongards Creameries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Kraft Food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Del Monte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Southern Minn Beet Sugar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Cenex Harvest States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Minnesota Brewing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Certainteed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Boise Cascade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Heartland Corn Products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Koch Refining Co.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Marathon Ashland Petroleum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Anchor Glass Container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USG Interiors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Minnesota Mining &amp; Mfg.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Northstar Steel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Ford Motor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Community Utility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Duluth Dept. of Water &amp;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Hallock, City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Hawley Public Utilities Commission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Hibbing Public Utilities Commission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Hutchinson Utilities Commission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Lake Park Public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New Ulm Public Utilities Commission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New York Mills Municipal Gas System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Owatonna Public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Perham, Village of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Stephen Electric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Two Harbors Water, Gas &amp; Light Utility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Virginia Dept. of Public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Warren Water, Light &amp; Power Dept.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North Dakota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COOP-DIST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 Central Data Coop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INTERSTATE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Williston Basin Interstate Pipeline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Montana Dakota Utilities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Portal Municipal Gas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Simplot JR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Sioux Manufacturing Corp.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Dakota Gasification Co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spcAft>
                          <a:spcPts val="349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Arial"/>
                        </a:rPr>
                        <a:t>South Dakota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IOU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NorthWestern Public Service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MUNI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Watertown Municipal Utilities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7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INDUSTRIALS</a:t>
                      </a:r>
                      <a:endParaRPr b="0" lang="en-US" sz="7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Morrell John &amp; Co.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Interbake Foods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AMAX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  <a:ea typeface="Arial"/>
                        </a:rPr>
                        <a:t>SCI Systems Inc.</a:t>
                      </a: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264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lpikofsk</cp:lastModifiedBy>
  <cp:lastPrinted>2000-10-11T17:18:31Z</cp:lastPrinted>
  <dcterms:modified xsi:type="dcterms:W3CDTF">2001-02-14T19:45:59Z</dcterms:modified>
  <cp:revision>858</cp:revision>
  <dc:subject/>
  <dc:title>Enron North America 2000 - 2002 Financial Plan</dc:title>
</cp:coreProperties>
</file>