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14.wmf" ContentType="image/x-wmf"/>
  <Override PartName="/ppt/media/image5.wmf" ContentType="image/x-wmf"/>
  <Override PartName="/ppt/media/image1.jpeg" ContentType="image/jpeg"/>
  <Override PartName="/ppt/media/image15.wmf" ContentType="image/x-wmf"/>
  <Override PartName="/ppt/media/image6.wmf" ContentType="image/x-wmf"/>
  <Override PartName="/ppt/media/image10.wmf" ContentType="image/x-wmf"/>
  <Override PartName="/ppt/media/image16.wmf" ContentType="image/x-wmf"/>
  <Override PartName="/ppt/media/image7.wmf" ContentType="image/x-wmf"/>
  <Override PartName="/ppt/media/image11.wmf" ContentType="image/x-wmf"/>
  <Override PartName="/ppt/media/image2.wmf" ContentType="image/x-wmf"/>
  <Override PartName="/ppt/media/image17.wmf" ContentType="image/x-wmf"/>
  <Override PartName="/ppt/media/image8.wmf" ContentType="image/x-wmf"/>
  <Override PartName="/ppt/media/image12.wmf" ContentType="image/x-wmf"/>
  <Override PartName="/ppt/media/image3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xlsx" ContentType="application/vnd.openxmlformats-officedocument.spreadsheetml.sheet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8.xml.rels" ContentType="application/vnd.openxmlformats-package.relationships+xml"/>
  <Override PartName="/ppt/notesSlides/_rels/notesSlide6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8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"/>
          <p:cNvSpPr/>
          <p:nvPr/>
        </p:nvSpPr>
        <p:spPr>
          <a:xfrm>
            <a:off x="0" y="0"/>
            <a:ext cx="6858000" cy="9180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0360" cy="457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dt" idx="8"/>
          </p:nvPr>
        </p:nvSpPr>
        <p:spPr>
          <a:xfrm>
            <a:off x="3887280" y="0"/>
            <a:ext cx="2970360" cy="457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sldImg"/>
          </p:nvPr>
        </p:nvSpPr>
        <p:spPr>
          <a:xfrm>
            <a:off x="1134720" y="688680"/>
            <a:ext cx="4591080" cy="3443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move the slide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body"/>
          </p:nvPr>
        </p:nvSpPr>
        <p:spPr>
          <a:xfrm>
            <a:off x="912960" y="4358880"/>
            <a:ext cx="5032080" cy="4132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5"/>
          <p:cNvSpPr>
            <a:spLocks noGrp="1"/>
          </p:cNvSpPr>
          <p:nvPr>
            <p:ph type="ftr" idx="9"/>
          </p:nvPr>
        </p:nvSpPr>
        <p:spPr>
          <a:xfrm>
            <a:off x="-360" y="8723160"/>
            <a:ext cx="2970360" cy="457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6"/>
          <p:cNvSpPr>
            <a:spLocks noGrp="1"/>
          </p:cNvSpPr>
          <p:nvPr>
            <p:ph type="sldNum" idx="10"/>
          </p:nvPr>
        </p:nvSpPr>
        <p:spPr>
          <a:xfrm>
            <a:off x="3887280" y="8723160"/>
            <a:ext cx="2970360" cy="457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BB0FF46-D593-48B7-8CCF-FAFADC8F6313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sldImg"/>
          </p:nvPr>
        </p:nvSpPr>
        <p:spPr>
          <a:xfrm>
            <a:off x="1135080" y="689040"/>
            <a:ext cx="4591080" cy="3443400"/>
          </a:xfrm>
          <a:prstGeom prst="rect">
            <a:avLst/>
          </a:prstGeom>
          <a:ln w="0">
            <a:noFill/>
          </a:ln>
        </p:spPr>
      </p:sp>
      <p:sp>
        <p:nvSpPr>
          <p:cNvPr id="148" name="PlaceHolder 2"/>
          <p:cNvSpPr>
            <a:spLocks noGrp="1"/>
          </p:cNvSpPr>
          <p:nvPr>
            <p:ph type="body"/>
          </p:nvPr>
        </p:nvSpPr>
        <p:spPr>
          <a:xfrm>
            <a:off x="912960" y="4358880"/>
            <a:ext cx="5032080" cy="4132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starters and leavers 5-29-01.xls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sldImg"/>
          </p:nvPr>
        </p:nvSpPr>
        <p:spPr>
          <a:xfrm>
            <a:off x="1135080" y="689040"/>
            <a:ext cx="4591080" cy="3443400"/>
          </a:xfrm>
          <a:prstGeom prst="rect">
            <a:avLst/>
          </a:prstGeom>
          <a:ln w="0">
            <a:noFill/>
          </a:ln>
        </p:spPr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912960" y="4358880"/>
            <a:ext cx="5032080" cy="4132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new hires 1-1-01_current for SK report.xls (2001 Weekly Terminations folder)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sldImg"/>
          </p:nvPr>
        </p:nvSpPr>
        <p:spPr>
          <a:xfrm>
            <a:off x="1133640" y="689040"/>
            <a:ext cx="4592520" cy="3444840"/>
          </a:xfrm>
          <a:prstGeom prst="rect">
            <a:avLst/>
          </a:prstGeom>
          <a:ln w="0">
            <a:noFill/>
          </a:ln>
        </p:spPr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912960" y="4358880"/>
            <a:ext cx="5032080" cy="4132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5-20-01 weekly term update.xls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sldImg"/>
          </p:nvPr>
        </p:nvSpPr>
        <p:spPr>
          <a:xfrm>
            <a:off x="1135080" y="689040"/>
            <a:ext cx="4591080" cy="3443400"/>
          </a:xfrm>
          <a:prstGeom prst="rect">
            <a:avLst/>
          </a:prstGeom>
          <a:ln w="0">
            <a:noFill/>
          </a:ln>
        </p:spPr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912960" y="4358880"/>
            <a:ext cx="5032080" cy="4132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SES Vol and Invol thru May 20.xls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85640" y="480960"/>
            <a:ext cx="438120" cy="47484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868320" y="480960"/>
            <a:ext cx="328680" cy="4748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609480" y="903240"/>
            <a:ext cx="422280" cy="47484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979560" y="903240"/>
            <a:ext cx="368280" cy="4748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95120" y="830160"/>
            <a:ext cx="56052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830160" y="372960"/>
            <a:ext cx="31680" cy="105264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511200" y="1163520"/>
            <a:ext cx="8226360" cy="320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760" bIns="-147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21896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914400" y="1371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4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4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1"/>
          </p:nvPr>
        </p:nvSpPr>
        <p:spPr>
          <a:xfrm>
            <a:off x="137160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DB6B45B-957F-4051-93DF-486550C1345E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sldNum" idx="2"/>
          </p:nvPr>
        </p:nvSpPr>
        <p:spPr>
          <a:xfrm>
            <a:off x="6858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F05D433-6ECE-4AF7-94F2-DEBA9F507EC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0" y="6477120"/>
            <a:ext cx="14731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Confidential and Proprietary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" name=""/>
          <p:cNvGrpSpPr/>
          <p:nvPr/>
        </p:nvGrpSpPr>
        <p:grpSpPr>
          <a:xfrm>
            <a:off x="304920" y="5791320"/>
            <a:ext cx="685800" cy="649080"/>
            <a:chOff x="304920" y="5791320"/>
            <a:chExt cx="685800" cy="649080"/>
          </a:xfrm>
        </p:grpSpPr>
        <p:grpSp>
          <p:nvGrpSpPr>
            <p:cNvPr id="13" name=""/>
            <p:cNvGrpSpPr/>
            <p:nvPr/>
          </p:nvGrpSpPr>
          <p:grpSpPr>
            <a:xfrm>
              <a:off x="304920" y="6031080"/>
              <a:ext cx="685800" cy="409320"/>
              <a:chOff x="304920" y="6031080"/>
              <a:chExt cx="685800" cy="409320"/>
            </a:xfrm>
          </p:grpSpPr>
          <p:sp>
            <p:nvSpPr>
              <p:cNvPr id="14" name=""/>
              <p:cNvSpPr/>
              <p:nvPr/>
            </p:nvSpPr>
            <p:spPr>
              <a:xfrm>
                <a:off x="304920" y="6032880"/>
                <a:ext cx="137160" cy="12960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371520" y="6095880"/>
                <a:ext cx="145800" cy="1382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590760" y="6303240"/>
                <a:ext cx="145440" cy="13716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534240" y="6247800"/>
                <a:ext cx="6480" cy="2088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534240" y="6168240"/>
                <a:ext cx="44280" cy="824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640" bIns="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448200" y="6170400"/>
                <a:ext cx="86040" cy="13392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590400" y="6247800"/>
                <a:ext cx="58320" cy="10368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532440" y="6253560"/>
                <a:ext cx="57960" cy="10404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717840" y="6031080"/>
                <a:ext cx="272880" cy="32688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3" name=""/>
            <p:cNvSpPr/>
            <p:nvPr/>
          </p:nvSpPr>
          <p:spPr>
            <a:xfrm>
              <a:off x="393120" y="5791320"/>
              <a:ext cx="345240" cy="3265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594000" y="5910840"/>
              <a:ext cx="271440" cy="32652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25" name="new%20logo" descr=""/>
          <p:cNvPicPr/>
          <p:nvPr/>
        </p:nvPicPr>
        <p:blipFill>
          <a:blip r:embed="rId2"/>
          <a:stretch/>
        </p:blipFill>
        <p:spPr>
          <a:xfrm>
            <a:off x="7467480" y="228600"/>
            <a:ext cx="1676520" cy="812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" name=""/>
          <p:cNvSpPr/>
          <p:nvPr/>
        </p:nvSpPr>
        <p:spPr>
          <a:xfrm>
            <a:off x="3454200" y="6629400"/>
            <a:ext cx="19843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9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ATTORNEY-CLIENT PRIVILEDGE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85640" y="480960"/>
            <a:ext cx="438120" cy="47484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868320" y="480960"/>
            <a:ext cx="328680" cy="4748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609480" y="903240"/>
            <a:ext cx="422280" cy="47484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979560" y="903240"/>
            <a:ext cx="368280" cy="4748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95120" y="830160"/>
            <a:ext cx="56052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830160" y="372960"/>
            <a:ext cx="31680" cy="105264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511200" y="1163520"/>
            <a:ext cx="8226360" cy="320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760" bIns="-147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21896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914400" y="1371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4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4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dt" idx="3"/>
          </p:nvPr>
        </p:nvSpPr>
        <p:spPr>
          <a:xfrm>
            <a:off x="137160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9CE5CB4-6D0A-4CF6-8EA2-37B39544A976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sldNum" idx="4"/>
          </p:nvPr>
        </p:nvSpPr>
        <p:spPr>
          <a:xfrm>
            <a:off x="6858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2182298-308D-4BC6-8D85-4C30F05ECD6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0" y="6477120"/>
            <a:ext cx="14731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Confidential and Proprietary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" name=""/>
          <p:cNvGrpSpPr/>
          <p:nvPr/>
        </p:nvGrpSpPr>
        <p:grpSpPr>
          <a:xfrm>
            <a:off x="304920" y="5791320"/>
            <a:ext cx="685800" cy="649080"/>
            <a:chOff x="304920" y="5791320"/>
            <a:chExt cx="685800" cy="649080"/>
          </a:xfrm>
        </p:grpSpPr>
        <p:grpSp>
          <p:nvGrpSpPr>
            <p:cNvPr id="32" name=""/>
            <p:cNvGrpSpPr/>
            <p:nvPr/>
          </p:nvGrpSpPr>
          <p:grpSpPr>
            <a:xfrm>
              <a:off x="304920" y="6031080"/>
              <a:ext cx="685800" cy="409320"/>
              <a:chOff x="304920" y="6031080"/>
              <a:chExt cx="685800" cy="409320"/>
            </a:xfrm>
          </p:grpSpPr>
          <p:sp>
            <p:nvSpPr>
              <p:cNvPr id="14" name=""/>
              <p:cNvSpPr/>
              <p:nvPr/>
            </p:nvSpPr>
            <p:spPr>
              <a:xfrm>
                <a:off x="304920" y="6032880"/>
                <a:ext cx="137160" cy="12960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371520" y="6095880"/>
                <a:ext cx="145800" cy="1382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590760" y="6303240"/>
                <a:ext cx="145440" cy="13716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534240" y="6247800"/>
                <a:ext cx="6480" cy="2088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534240" y="6168240"/>
                <a:ext cx="44280" cy="824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640" bIns="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448200" y="6170400"/>
                <a:ext cx="86040" cy="13392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590400" y="6247800"/>
                <a:ext cx="58320" cy="10368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532440" y="6253560"/>
                <a:ext cx="57960" cy="10404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717840" y="6031080"/>
                <a:ext cx="272880" cy="32688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3" name=""/>
            <p:cNvSpPr/>
            <p:nvPr/>
          </p:nvSpPr>
          <p:spPr>
            <a:xfrm>
              <a:off x="393120" y="5791320"/>
              <a:ext cx="345240" cy="3265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594000" y="5910840"/>
              <a:ext cx="271440" cy="32652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33" name="new%20logo" descr=""/>
          <p:cNvPicPr/>
          <p:nvPr/>
        </p:nvPicPr>
        <p:blipFill>
          <a:blip r:embed="rId2"/>
          <a:stretch/>
        </p:blipFill>
        <p:spPr>
          <a:xfrm>
            <a:off x="7467480" y="228600"/>
            <a:ext cx="1676520" cy="812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" name=""/>
          <p:cNvSpPr/>
          <p:nvPr/>
        </p:nvSpPr>
        <p:spPr>
          <a:xfrm>
            <a:off x="3454200" y="6629400"/>
            <a:ext cx="19843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9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ATTORNEY-CLIENT PRIVILEDGE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"/>
          <p:cNvGrpSpPr/>
          <p:nvPr/>
        </p:nvGrpSpPr>
        <p:grpSpPr>
          <a:xfrm>
            <a:off x="0" y="2438280"/>
            <a:ext cx="9009000" cy="1052640"/>
            <a:chOff x="0" y="2438280"/>
            <a:chExt cx="9009000" cy="1052640"/>
          </a:xfrm>
        </p:grpSpPr>
        <p:grpSp>
          <p:nvGrpSpPr>
            <p:cNvPr id="35" name=""/>
            <p:cNvGrpSpPr/>
            <p:nvPr/>
          </p:nvGrpSpPr>
          <p:grpSpPr>
            <a:xfrm>
              <a:off x="290520" y="2546280"/>
              <a:ext cx="711360" cy="474840"/>
              <a:chOff x="290520" y="2546280"/>
              <a:chExt cx="711360" cy="474840"/>
            </a:xfrm>
          </p:grpSpPr>
          <p:sp>
            <p:nvSpPr>
              <p:cNvPr id="36" name=""/>
              <p:cNvSpPr/>
              <p:nvPr/>
            </p:nvSpPr>
            <p:spPr>
              <a:xfrm>
                <a:off x="290520" y="2546280"/>
                <a:ext cx="437400" cy="474840"/>
              </a:xfrm>
              <a:prstGeom prst="rect">
                <a:avLst/>
              </a:prstGeom>
              <a:solidFill>
                <a:srgbClr val="3333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673560" y="2546280"/>
                <a:ext cx="32832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3333cc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8" name=""/>
            <p:cNvGrpSpPr/>
            <p:nvPr/>
          </p:nvGrpSpPr>
          <p:grpSpPr>
            <a:xfrm>
              <a:off x="414360" y="2968560"/>
              <a:ext cx="737640" cy="474840"/>
              <a:chOff x="414360" y="2968560"/>
              <a:chExt cx="737640" cy="474840"/>
            </a:xfrm>
          </p:grpSpPr>
          <p:sp>
            <p:nvSpPr>
              <p:cNvPr id="39" name=""/>
              <p:cNvSpPr/>
              <p:nvPr/>
            </p:nvSpPr>
            <p:spPr>
              <a:xfrm>
                <a:off x="414360" y="2968560"/>
                <a:ext cx="421560" cy="474840"/>
              </a:xfrm>
              <a:prstGeom prst="rect">
                <a:avLst/>
              </a:prstGeom>
              <a:solidFill>
                <a:srgbClr val="ffcf0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" name=""/>
              <p:cNvSpPr/>
              <p:nvPr/>
            </p:nvSpPr>
            <p:spPr>
              <a:xfrm>
                <a:off x="783000" y="2968560"/>
                <a:ext cx="36900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cf01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1" name=""/>
            <p:cNvSpPr/>
            <p:nvPr/>
          </p:nvSpPr>
          <p:spPr>
            <a:xfrm>
              <a:off x="0" y="2895480"/>
              <a:ext cx="560520" cy="422280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100000">
                  <a:srgbClr val="fffff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635040" y="2438280"/>
              <a:ext cx="31680" cy="1052640"/>
            </a:xfrm>
            <a:prstGeom prst="rect">
              <a:avLst/>
            </a:prstGeom>
            <a:solidFill>
              <a:srgbClr val="1c1c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 flipV="1">
              <a:off x="316080" y="3260520"/>
              <a:ext cx="8692920" cy="5544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1c1c1c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8640" bIns="8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99072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dt" idx="5"/>
          </p:nvPr>
        </p:nvSpPr>
        <p:spPr>
          <a:xfrm>
            <a:off x="990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980E6CA-29AF-44E4-B2EC-AE05C4DA33BF}" type="datetime"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ftr" idx="6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sldNum" idx="7"/>
          </p:nvPr>
        </p:nvSpPr>
        <p:spPr>
          <a:xfrm>
            <a:off x="6858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EB55D01-7B6B-4CC9-BAED-5C81E713288C}" type="slidenum"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34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34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34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5.wmf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8.wmf"/><Relationship Id="rId5" Type="http://schemas.openxmlformats.org/officeDocument/2006/relationships/slideLayout" Target="../slideLayouts/slideLayout2.xml"/><Relationship Id="rId6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0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11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12.wmf"/><Relationship Id="rId9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4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15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16.wmf"/><Relationship Id="rId9" Type="http://schemas.openxmlformats.org/officeDocument/2006/relationships/slideLayout" Target="../slideLayouts/slideLayout2.xml"/><Relationship Id="rId10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7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8.wmf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99072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2001 YTD Starters and Leavers Analysis</a:t>
            </a:r>
            <a:br>
              <a:rPr sz="3200"/>
            </a:br>
            <a:r>
              <a:rPr b="0" lang="en-US" sz="1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January 1, 2001 to May 20, 2001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June 6,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58" name=""/>
          <p:cNvSpPr/>
          <p:nvPr/>
        </p:nvSpPr>
        <p:spPr>
          <a:xfrm>
            <a:off x="0" y="6477120"/>
            <a:ext cx="14731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Confidential and Proprietary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9" name=""/>
          <p:cNvGrpSpPr/>
          <p:nvPr/>
        </p:nvGrpSpPr>
        <p:grpSpPr>
          <a:xfrm>
            <a:off x="304920" y="5791320"/>
            <a:ext cx="685800" cy="649080"/>
            <a:chOff x="304920" y="5791320"/>
            <a:chExt cx="685800" cy="649080"/>
          </a:xfrm>
        </p:grpSpPr>
        <p:grpSp>
          <p:nvGrpSpPr>
            <p:cNvPr id="60" name=""/>
            <p:cNvGrpSpPr/>
            <p:nvPr/>
          </p:nvGrpSpPr>
          <p:grpSpPr>
            <a:xfrm>
              <a:off x="304920" y="6031080"/>
              <a:ext cx="685800" cy="409320"/>
              <a:chOff x="304920" y="6031080"/>
              <a:chExt cx="685800" cy="409320"/>
            </a:xfrm>
          </p:grpSpPr>
          <p:sp>
            <p:nvSpPr>
              <p:cNvPr id="61" name=""/>
              <p:cNvSpPr/>
              <p:nvPr/>
            </p:nvSpPr>
            <p:spPr>
              <a:xfrm>
                <a:off x="304920" y="6032880"/>
                <a:ext cx="137160" cy="12960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" name=""/>
              <p:cNvSpPr/>
              <p:nvPr/>
            </p:nvSpPr>
            <p:spPr>
              <a:xfrm>
                <a:off x="371520" y="6095880"/>
                <a:ext cx="145800" cy="1382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" name=""/>
              <p:cNvSpPr/>
              <p:nvPr/>
            </p:nvSpPr>
            <p:spPr>
              <a:xfrm>
                <a:off x="590760" y="6303240"/>
                <a:ext cx="145440" cy="13716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" name=""/>
              <p:cNvSpPr/>
              <p:nvPr/>
            </p:nvSpPr>
            <p:spPr>
              <a:xfrm>
                <a:off x="534240" y="6247800"/>
                <a:ext cx="6480" cy="2088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534240" y="6168240"/>
                <a:ext cx="44280" cy="824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640" bIns="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448200" y="6170400"/>
                <a:ext cx="86040" cy="13392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" name=""/>
              <p:cNvSpPr/>
              <p:nvPr/>
            </p:nvSpPr>
            <p:spPr>
              <a:xfrm>
                <a:off x="590400" y="6247800"/>
                <a:ext cx="58320" cy="10368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" name=""/>
              <p:cNvSpPr/>
              <p:nvPr/>
            </p:nvSpPr>
            <p:spPr>
              <a:xfrm>
                <a:off x="532440" y="6253560"/>
                <a:ext cx="57960" cy="10404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" name=""/>
              <p:cNvSpPr/>
              <p:nvPr/>
            </p:nvSpPr>
            <p:spPr>
              <a:xfrm>
                <a:off x="717840" y="6031080"/>
                <a:ext cx="272880" cy="32688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70" name=""/>
            <p:cNvSpPr/>
            <p:nvPr/>
          </p:nvSpPr>
          <p:spPr>
            <a:xfrm>
              <a:off x="393120" y="5791320"/>
              <a:ext cx="345240" cy="3265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594000" y="5910840"/>
              <a:ext cx="271440" cy="32652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72" name="new%20logo" descr=""/>
          <p:cNvPicPr/>
          <p:nvPr/>
        </p:nvPicPr>
        <p:blipFill>
          <a:blip r:embed="rId1"/>
          <a:stretch/>
        </p:blipFill>
        <p:spPr>
          <a:xfrm>
            <a:off x="7238880" y="181080"/>
            <a:ext cx="1828800" cy="885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3" name=""/>
          <p:cNvSpPr/>
          <p:nvPr/>
        </p:nvSpPr>
        <p:spPr>
          <a:xfrm>
            <a:off x="1143000" y="3429000"/>
            <a:ext cx="70866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Data Parameters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:  Enron Corp and all of its wholly owned subsidiaries, excluding PGE; all regular full-time, part-time and reduced hours employees.  Contractors and temporary employees have been excluded from the scope.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135072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Currently Active Employees Who</a:t>
            </a:r>
            <a:br>
              <a:rPr sz="2800"/>
            </a:b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Were Rated in 2000 Year-End PRC*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45" name=""/>
          <p:cNvGraphicFramePr/>
          <p:nvPr/>
        </p:nvGraphicFramePr>
        <p:xfrm>
          <a:off x="766800" y="1819440"/>
          <a:ext cx="7620120" cy="3581280"/>
        </p:xfrm>
        <a:graphic>
          <a:graphicData uri="http://schemas.openxmlformats.org/drawingml/2006/table">
            <a:tbl>
              <a:tblPr/>
              <a:tblGrid>
                <a:gridCol w="1247040"/>
                <a:gridCol w="709200"/>
                <a:gridCol w="703080"/>
                <a:gridCol w="707400"/>
                <a:gridCol w="709560"/>
                <a:gridCol w="737640"/>
                <a:gridCol w="681480"/>
                <a:gridCol w="638280"/>
                <a:gridCol w="778680"/>
                <a:gridCol w="707760"/>
              </a:tblGrid>
              <a:tr h="5594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3"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Needs Improvement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e4a8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3"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Issues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e4a8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3"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Total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7833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All Employees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#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Base Salary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Bonus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#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Base Salary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Bonus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#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Base Salary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Bonus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84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Commercial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31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$2.39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$.04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1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$.33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$.74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32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$2.72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$.78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85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Commercial Support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80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$3.93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$.04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5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$.11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$0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85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$4.04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$.04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84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Specialized Technical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24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$1.43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$0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1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$.06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$0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25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$1.49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$0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988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Technical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19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$1.15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$.01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1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$0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$0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20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$1.15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$.01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84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000" strike="noStrike" u="none">
                          <a:solidFill>
                            <a:srgbClr val="333399"/>
                          </a:solidFill>
                          <a:effectLst/>
                          <a:uFillTx/>
                          <a:latin typeface="Tahoma"/>
                        </a:rPr>
                        <a:t>Total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000" strike="noStrike" u="none">
                          <a:solidFill>
                            <a:srgbClr val="333399"/>
                          </a:solidFill>
                          <a:effectLst/>
                          <a:uFillTx/>
                          <a:latin typeface="Tahoma"/>
                        </a:rPr>
                        <a:t>154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000" strike="noStrike" u="none">
                          <a:solidFill>
                            <a:srgbClr val="333399"/>
                          </a:solidFill>
                          <a:effectLst/>
                          <a:uFillTx/>
                          <a:latin typeface="Tahoma"/>
                        </a:rPr>
                        <a:t>$8.90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000" strike="noStrike" u="none">
                          <a:solidFill>
                            <a:srgbClr val="333399"/>
                          </a:solidFill>
                          <a:effectLst/>
                          <a:uFillTx/>
                          <a:latin typeface="Tahoma"/>
                        </a:rPr>
                        <a:t>$.09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000" strike="noStrike" u="none">
                          <a:solidFill>
                            <a:srgbClr val="333399"/>
                          </a:solidFill>
                          <a:effectLst/>
                          <a:uFillTx/>
                          <a:latin typeface="Tahoma"/>
                        </a:rPr>
                        <a:t>8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000" strike="noStrike" u="none">
                          <a:solidFill>
                            <a:srgbClr val="333399"/>
                          </a:solidFill>
                          <a:effectLst/>
                          <a:uFillTx/>
                          <a:latin typeface="Tahoma"/>
                        </a:rPr>
                        <a:t>$.50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000" strike="noStrike" u="none">
                          <a:solidFill>
                            <a:srgbClr val="333399"/>
                          </a:solidFill>
                          <a:effectLst/>
                          <a:uFillTx/>
                          <a:latin typeface="Tahoma"/>
                        </a:rPr>
                        <a:t>$.74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solidFill>
                      <a:srgbClr val="00e4a8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000" strike="noStrike" u="none">
                          <a:solidFill>
                            <a:srgbClr val="333399"/>
                          </a:solidFill>
                          <a:effectLst/>
                          <a:uFillTx/>
                          <a:latin typeface="Tahoma"/>
                        </a:rPr>
                        <a:t>162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000" strike="noStrike" u="none">
                          <a:solidFill>
                            <a:srgbClr val="333399"/>
                          </a:solidFill>
                          <a:effectLst/>
                          <a:uFillTx/>
                          <a:latin typeface="Tahoma"/>
                        </a:rPr>
                        <a:t>$9.40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000" strike="noStrike" u="none">
                          <a:solidFill>
                            <a:srgbClr val="333399"/>
                          </a:solidFill>
                          <a:effectLst/>
                          <a:uFillTx/>
                          <a:latin typeface="Tahoma"/>
                        </a:rPr>
                        <a:t>$0.83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46" name=""/>
          <p:cNvSpPr/>
          <p:nvPr/>
        </p:nvSpPr>
        <p:spPr>
          <a:xfrm>
            <a:off x="1295280" y="6172200"/>
            <a:ext cx="47246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* Includes employees in Enron Corp and its wholly-owned subsidiaries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523CFF0-E548-482B-8712-3AC6925D4FF9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"/>
          <p:cNvSpPr/>
          <p:nvPr/>
        </p:nvSpPr>
        <p:spPr>
          <a:xfrm>
            <a:off x="1143000" y="1190520"/>
            <a:ext cx="7696080" cy="579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YTD Overall Separations and Net Job Growth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(1/1/01 to 5/20/01)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-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T</a:t>
            </a:r>
            <a:r>
              <a:rPr b="0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he gap between contribution loss and separation rate has been narrowing, indicating that good performers have been leaving Enron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224"/>
              </a:spcBef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more in recent week.s.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224"/>
              </a:spcBef>
              <a:buClr>
                <a:srgbClr val="000000"/>
              </a:buClr>
              <a:buFont typeface="Arial"/>
              <a:buChar char="-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job growth from 1/1/01 to present = 593 (1,910 new hires less 1,317 separations).  This equates to an 8.5% annualized net growth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224"/>
              </a:spcBef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rate for 2001 YTD.  EWS showed the largest net growth (470 employees), with an annualized net growth rate of 15.0% for 2001 YTD.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-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Annualized overall separation rate = 18.7%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(1,317 separations)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-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Contribution loss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(separations weighted by performance ratings) </a:t>
            </a:r>
            <a:r>
              <a:rPr b="0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is 13.5% in total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indicating that Enron is losing more poor performers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224"/>
              </a:spcBef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than high performers.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561"/>
              </a:spcBef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19.1% (252) of separated employees were rated Needs Improvement or Issues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-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Business Reorganization (414 employees or 31.4%) and Personal Reasons (323 employees or 24.5%) are top reasons for separation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YTD Voluntary Separations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(1/1/01 to 5/20/01)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224"/>
              </a:spcBef>
              <a:buClr>
                <a:srgbClr val="000000"/>
              </a:buClr>
              <a:buFont typeface="Arial"/>
              <a:buChar char="-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Annualized voluntary separation rate = 8.8%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(620 separations), an increase from the 6% reported in </a:t>
            </a: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Fortune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’s survey published in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224"/>
              </a:spcBef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January 2001.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-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Major Reason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r>
              <a:rPr b="0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Personal Reasons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- 52.1% or 323 separations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80000"/>
              </a:lnSpc>
              <a:spcBef>
                <a:spcPts val="337"/>
              </a:spcBef>
              <a:buClr>
                <a:srgbClr val="000000"/>
              </a:buClr>
              <a:buFont typeface="Arial"/>
              <a:buChar char="•"/>
              <a:tabLst>
                <a:tab algn="l" pos="571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33.8% (109) in EEL; 20.7% (67) in EES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-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Major Business Unit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r>
              <a:rPr b="0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EEL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- 22.6% or 140 separations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80000"/>
              </a:lnSpc>
              <a:spcBef>
                <a:spcPts val="337"/>
              </a:spcBef>
              <a:buClr>
                <a:srgbClr val="000000"/>
              </a:buClr>
              <a:buFont typeface="Arial"/>
              <a:buChar char="•"/>
              <a:tabLst>
                <a:tab algn="l" pos="571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77.9% (109) stated Personal Reasons as driver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-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Left to Join Competitor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 10.8% or 67 separations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80000"/>
              </a:lnSpc>
              <a:spcBef>
                <a:spcPts val="337"/>
              </a:spcBef>
              <a:buClr>
                <a:srgbClr val="000000"/>
              </a:buClr>
              <a:buFont typeface="Arial"/>
              <a:buChar char="•"/>
              <a:tabLst>
                <a:tab algn="l" pos="571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17.9% (12) in EES; 14.9% (10) in EBS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-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Currently unable to report on companies for which employees leave Enron; initiative should be undertaken to capture this.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-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Contribution loss rate of 8.3% is &lt; 8.8% separation rate, indicating that Enron is losing more poor performers than high performers;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224"/>
              </a:spcBef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however,</a:t>
            </a:r>
            <a:r>
              <a:rPr b="0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the gap between contribution loss and separation rate has been narrowing recently, indicating that good performers have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224"/>
              </a:spcBef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been leaving Enron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especially in EBS.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YTD Involuntary Separations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(1/1/01 to 5/20/01)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224"/>
              </a:spcBef>
              <a:buClr>
                <a:srgbClr val="000000"/>
              </a:buClr>
              <a:buFont typeface="Arial"/>
              <a:buChar char="-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Annualized </a:t>
            </a:r>
            <a:r>
              <a:rPr b="0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involuntary separation rate = 9.9%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(697 separations)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224"/>
              </a:spcBef>
              <a:buClr>
                <a:srgbClr val="000000"/>
              </a:buClr>
              <a:buFont typeface="Arial"/>
              <a:buChar char="-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59.4% (414)  of all involuntary separation has resulted from </a:t>
            </a:r>
            <a:r>
              <a:rPr b="0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Business Reorganization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primarily occurring </a:t>
            </a:r>
            <a:r>
              <a:rPr b="0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in EBS, EES, ESA and India.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224"/>
              </a:spcBef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166 of 414 (40.1%) of employees separated for this reason were rated Strong, Excellent or Superior.  Contribution Loss rate for all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224"/>
              </a:spcBef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Reorganization is 5.4% vs. a separation rate of 5.9%, indicating that overall, Enron has lost more poor performers than high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224"/>
              </a:spcBef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performers due to Business Reorganization.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-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11.2% (78) of involuntary separations are due to </a:t>
            </a:r>
            <a:r>
              <a:rPr b="0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Unsatisfactory Performance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18.0% of which occurred </a:t>
            </a:r>
            <a:r>
              <a:rPr b="0" lang="en-US" sz="9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in ENA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-"/>
              <a:tabLst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Contribution loss rate of 5.2% is &lt; 9.9% separation rate, indicating that Enron is not losing high performers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121896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Executive Summary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683CC7D-BC4C-49B0-8944-55E204371B19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35072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Starters and Leavers by Peer Group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77" name=""/>
          <p:cNvGraphicFramePr/>
          <p:nvPr/>
        </p:nvGraphicFramePr>
        <p:xfrm>
          <a:off x="838080" y="1676520"/>
          <a:ext cx="7010640" cy="4289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1676520"/>
                    <a:ext cx="7010640" cy="4289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8FB84A5-DC0B-46C0-AF6A-993ACB1AE71C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135072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Net Change in Employee Count</a:t>
            </a:r>
            <a:br>
              <a:rPr sz="2800"/>
            </a:b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by Business Unit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80" name=""/>
          <p:cNvGraphicFramePr/>
          <p:nvPr/>
        </p:nvGraphicFramePr>
        <p:xfrm>
          <a:off x="1523880" y="1266840"/>
          <a:ext cx="4267440" cy="2847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3880" y="1266840"/>
                    <a:ext cx="4267440" cy="2847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2" name=""/>
          <p:cNvGraphicFramePr/>
          <p:nvPr/>
        </p:nvGraphicFramePr>
        <p:xfrm>
          <a:off x="4952880" y="4238640"/>
          <a:ext cx="3353040" cy="22384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8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952880" y="4238640"/>
                    <a:ext cx="3353040" cy="2238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4" name=""/>
          <p:cNvGraphicFramePr/>
          <p:nvPr/>
        </p:nvGraphicFramePr>
        <p:xfrm>
          <a:off x="1066680" y="4267080"/>
          <a:ext cx="3353040" cy="22384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85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066680" y="4267080"/>
                    <a:ext cx="3353040" cy="2238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6" name=""/>
          <p:cNvSpPr/>
          <p:nvPr/>
        </p:nvSpPr>
        <p:spPr>
          <a:xfrm>
            <a:off x="6172200" y="1600200"/>
            <a:ext cx="2057400" cy="155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Annualized Net Growth Rate by Business Unit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Corp:  -5.9%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EBS:   -31.5%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EES:   6.7%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ETS:   14.1%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EWS:  15.0%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AA7C7D6-B4D6-4EE6-BA8E-5EB9E28A0CA8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"/>
          <p:cNvSpPr/>
          <p:nvPr/>
        </p:nvSpPr>
        <p:spPr>
          <a:xfrm>
            <a:off x="5638680" y="4754520"/>
            <a:ext cx="2895840" cy="189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77760"/>
                <a:tab algn="l" pos="12574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Benchmarking Data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77760"/>
                <a:tab algn="l" pos="12574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Company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7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Voluntary Separation (1999)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77760"/>
                <a:tab algn="l" pos="12574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Microsoft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10%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264"/>
              </a:spcBef>
              <a:tabLst>
                <a:tab algn="l" pos="0"/>
                <a:tab algn="l" pos="977760"/>
                <a:tab algn="l" pos="12574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Intel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6%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264"/>
              </a:spcBef>
              <a:tabLst>
                <a:tab algn="l" pos="0"/>
                <a:tab algn="l" pos="977760"/>
                <a:tab algn="l" pos="12574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Sun Microsystems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6%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264"/>
              </a:spcBef>
              <a:tabLst>
                <a:tab algn="l" pos="0"/>
                <a:tab algn="l" pos="977760"/>
                <a:tab algn="l" pos="12574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Goldman Sachs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11%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264"/>
              </a:spcBef>
              <a:tabLst>
                <a:tab algn="l" pos="0"/>
                <a:tab algn="l" pos="977760"/>
                <a:tab algn="l" pos="12574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 Lilly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3%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264"/>
              </a:spcBef>
              <a:tabLst>
                <a:tab algn="l" pos="0"/>
                <a:tab algn="l" pos="977760"/>
                <a:tab algn="l" pos="12574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6%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77760"/>
                <a:tab algn="l" pos="12574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Saratoga Institute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7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Voluntary Separation (2000)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77760"/>
                <a:tab algn="l" pos="12574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Non-Bank Financial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19%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264"/>
              </a:spcBef>
              <a:tabLst>
                <a:tab algn="l" pos="0"/>
                <a:tab algn="l" pos="977760"/>
                <a:tab algn="l" pos="12574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10,001 to 25,000 emps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14%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264"/>
              </a:spcBef>
              <a:tabLst>
                <a:tab algn="l" pos="0"/>
                <a:tab algn="l" pos="977760"/>
                <a:tab algn="l" pos="12574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Central U.S.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15%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77760"/>
                <a:tab algn="l" pos="12574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508720" y="4749840"/>
            <a:ext cx="2666880" cy="1752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990720" y="6257880"/>
            <a:ext cx="51814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Separation numbers include all Enron wholly-owned subsidiaries, excluding contractors and temporary employees.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914400" y="1447920"/>
            <a:ext cx="3962520" cy="392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63360"/>
                <a:tab algn="l" pos="86364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ff"/>
                </a:solidFill>
                <a:effectLst/>
                <a:uFillTx/>
                <a:latin typeface="Arial"/>
              </a:rPr>
              <a:t>2001 YTD Separations</a:t>
            </a: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: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ff"/>
              </a:buClr>
              <a:buFont typeface="Arial"/>
              <a:buChar char="•"/>
              <a:tabLst>
                <a:tab algn="l" pos="63360"/>
                <a:tab algn="l" pos="86364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Voluntary separations,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especially those due to Personal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63360"/>
                <a:tab algn="l" pos="86364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Reasons, have steadily increased since the beginning of the year.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63360"/>
                <a:tab algn="l" pos="86364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While the voluntary separation rate still exceeds voluntary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63360"/>
                <a:tab algn="l" pos="86364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contribution loss, the gap has narrowed from 4.3% at the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63360"/>
                <a:tab algn="l" pos="86364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beginning of February to 0.5% in the most recent week, indicating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63360"/>
                <a:tab algn="l" pos="86364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that Enron is losing good performers at an increasing rate.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63360"/>
                <a:tab algn="l" pos="86364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In the two weeks following the announcement of bonuses, 50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63360"/>
                <a:tab algn="l" pos="86364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rated (and 26 un-rated) employees separated; 72% (36) of rated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63360"/>
                <a:tab algn="l" pos="86364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employees were Satisfactory or above.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63360"/>
                <a:tab algn="l" pos="86364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Involuntary separations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to outpace voluntary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63360"/>
                <a:tab algn="l" pos="86364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separations.  Business Reorganization, Reduction in Force 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63360"/>
                <a:tab algn="l" pos="86364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Discontinuation of Position compose 74.5% of all involuntary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63360"/>
                <a:tab algn="l" pos="86364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separations.</a:t>
            </a:r>
            <a:r>
              <a:rPr b="1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Separations due to these reasons occurred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63360"/>
                <a:tab algn="l" pos="86364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primarily in EBS, EES, ESA and India.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Annualized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63360"/>
                <a:tab algn="l" pos="86364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YTD contribution loss due to Business Reorganization exceeded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63360"/>
                <a:tab algn="l" pos="86364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separation rate in ESA and EES indicating that more good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63360"/>
                <a:tab algn="l" pos="86364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performers than poor performers were severed due to Business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63360"/>
                <a:tab algn="l" pos="86364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Reorganization.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63360"/>
                <a:tab algn="l" pos="86364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63360"/>
                <a:tab algn="l" pos="86364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Cumulative annualized involuntary contribution loss is 5.2% vs. a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63360"/>
                <a:tab algn="l" pos="86364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separation rate of 9.9%.  Total Involuntary contribution loss stood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63360"/>
                <a:tab algn="l" pos="86364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-2.3% in early February while the separation rate was 9.1%.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114264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Separation Rates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92" name=""/>
          <p:cNvGraphicFramePr/>
          <p:nvPr/>
        </p:nvGraphicFramePr>
        <p:xfrm>
          <a:off x="5105520" y="1295280"/>
          <a:ext cx="3352680" cy="1242720"/>
        </p:xfrm>
        <a:graphic>
          <a:graphicData uri="http://schemas.openxmlformats.org/drawingml/2006/table">
            <a:tbl>
              <a:tblPr/>
              <a:tblGrid>
                <a:gridCol w="1190520"/>
                <a:gridCol w="625320"/>
                <a:gridCol w="1536840"/>
              </a:tblGrid>
              <a:tr h="3992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2000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2001 YTD                      (annualized)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862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TOTAL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12.2%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18.7%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862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   Voluntary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6.0%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8.8%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1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   Involuntary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6.2%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9.9%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3" name=""/>
          <p:cNvGraphicFramePr/>
          <p:nvPr/>
        </p:nvGraphicFramePr>
        <p:xfrm>
          <a:off x="5118120" y="2336760"/>
          <a:ext cx="3263760" cy="2514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118120" y="2336760"/>
                    <a:ext cx="3263760" cy="2514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6BED8E6-7CB9-4F16-8691-4FC16799FD62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" name=""/>
          <p:cNvGraphicFramePr/>
          <p:nvPr/>
        </p:nvGraphicFramePr>
        <p:xfrm>
          <a:off x="1003320" y="1143000"/>
          <a:ext cx="3263760" cy="2514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03320" y="1143000"/>
                    <a:ext cx="3263760" cy="2514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7" name=""/>
          <p:cNvGraphicFramePr/>
          <p:nvPr/>
        </p:nvGraphicFramePr>
        <p:xfrm>
          <a:off x="914400" y="3581280"/>
          <a:ext cx="3425760" cy="25909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9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914400" y="3581280"/>
                    <a:ext cx="3425760" cy="2590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9" name=""/>
          <p:cNvSpPr/>
          <p:nvPr/>
        </p:nvSpPr>
        <p:spPr>
          <a:xfrm>
            <a:off x="7543800" y="3276720"/>
            <a:ext cx="1447920" cy="95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Contribution Loss Scale*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PRC Rating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Weight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18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1 - Superior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3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2 - Excellent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2.5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3 - Strong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0 - No Rating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4 - Satisfactory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5 - Needs Improvement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-2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6 - Issues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-3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648320" y="1523880"/>
            <a:ext cx="2743200" cy="174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1520"/>
                <a:tab algn="l" pos="21733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2001 YTD Voluntary Separations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1520"/>
                <a:tab algn="l" pos="21733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Contribution</a:t>
            </a:r>
            <a:r>
              <a:rPr b="1" lang="en-US" sz="600" strike="noStrike" u="sng">
                <a:solidFill>
                  <a:srgbClr val="80008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3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1520"/>
                <a:tab algn="l" pos="21733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sng">
                <a:solidFill>
                  <a:srgbClr val="800080"/>
                </a:solidFill>
                <a:effectLst/>
                <a:uFillTx/>
                <a:latin typeface="Arial"/>
              </a:rPr>
              <a:t>Date</a:t>
            </a:r>
            <a:r>
              <a:rPr b="1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sng">
                <a:solidFill>
                  <a:srgbClr val="800080"/>
                </a:solidFill>
                <a:effectLst/>
                <a:uFillTx/>
                <a:latin typeface="Arial"/>
              </a:rPr>
              <a:t>Separation Rate</a:t>
            </a:r>
            <a:r>
              <a:rPr b="1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sng">
                <a:solidFill>
                  <a:srgbClr val="800080"/>
                </a:solidFill>
                <a:effectLst/>
                <a:uFillTx/>
                <a:latin typeface="Arial"/>
              </a:rPr>
              <a:t>Loss</a:t>
            </a:r>
            <a:r>
              <a:rPr b="1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sng">
                <a:solidFill>
                  <a:srgbClr val="800080"/>
                </a:solidFill>
                <a:effectLst/>
                <a:uFillTx/>
                <a:latin typeface="Arial"/>
              </a:rPr>
              <a:t>Total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1520"/>
                <a:tab algn="l" pos="21733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Quarter 1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9.3%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8.0%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419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1520"/>
                <a:tab algn="l" pos="21733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Quarter 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3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1520"/>
                <a:tab algn="l" pos="21733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Apr 2-Apr 8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8.2%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4.1%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29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1520"/>
                <a:tab algn="l" pos="21733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Apr 9-Apr 15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8.2%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12.1%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32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1520"/>
                <a:tab algn="l" pos="21733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Apr 16-Apr 22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6.2%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6.9%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22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1520"/>
                <a:tab algn="l" pos="21733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Apr 23-Apr 29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4.5%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6.0%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16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1520"/>
                <a:tab algn="l" pos="21733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Apr 30-May 6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14.8%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6.0%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53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1520"/>
                <a:tab algn="l" pos="21733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May 7-May 13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3.9%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5.6%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14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1520"/>
                <a:tab algn="l" pos="21733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May 14-May 20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sng">
                <a:solidFill>
                  <a:srgbClr val="800080"/>
                </a:solidFill>
                <a:effectLst/>
                <a:uFillTx/>
                <a:latin typeface="Arial"/>
              </a:rPr>
              <a:t>9.8%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sng">
                <a:solidFill>
                  <a:srgbClr val="800080"/>
                </a:solidFill>
                <a:effectLst/>
                <a:uFillTx/>
                <a:latin typeface="Arial"/>
              </a:rPr>
              <a:t>14.4%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sng">
                <a:solidFill>
                  <a:srgbClr val="800080"/>
                </a:solidFill>
                <a:effectLst/>
                <a:uFillTx/>
                <a:latin typeface="Arial"/>
              </a:rPr>
              <a:t>35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1520"/>
                <a:tab algn="l" pos="21733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     Subtotal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7.8%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8.9%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201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1520"/>
                <a:tab algn="l" pos="21733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1520"/>
                <a:tab algn="l" pos="21733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YTD</a:t>
            </a:r>
            <a:r>
              <a:rPr b="1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8.8%</a:t>
            </a:r>
            <a:r>
              <a:rPr b="1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8.3%</a:t>
            </a:r>
            <a:r>
              <a:rPr b="1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800080"/>
                </a:solidFill>
                <a:effectLst/>
                <a:uFillTx/>
                <a:latin typeface="Arial"/>
              </a:rPr>
              <a:t>620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572000" y="1552680"/>
            <a:ext cx="2666880" cy="1676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7315200" y="1523880"/>
            <a:ext cx="1905120" cy="153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Contribution loss rate is lower than both voluntary and involuntary separations, indicating that Enron is losing poor vs. good performers.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However, it should be noted the gap between contribution loss and separation rate is narrowing.  In fact, </a:t>
            </a:r>
            <a:r>
              <a:rPr b="0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voluntary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contribution loss exceeded the separation rate during the weeks of 2/5, 2/19, 2/26, 3/12, 3/19, 3/26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</a:t>
            </a:r>
            <a:r>
              <a:rPr b="0" lang="en-US" sz="7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4/9, 4/16, 4/23, 5/7 and 5/14, 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indicating Enron lost slightly more good performers than poor performers during this time.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572000" y="3376440"/>
            <a:ext cx="2819520" cy="172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9440"/>
                <a:tab algn="l" pos="22255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2001 YTD Involuntary Separations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9440"/>
                <a:tab algn="l" pos="22255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Contribution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3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9440"/>
                <a:tab algn="l" pos="22255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sng">
                <a:solidFill>
                  <a:srgbClr val="6699ff"/>
                </a:solidFill>
                <a:effectLst/>
                <a:uFillTx/>
                <a:latin typeface="Arial"/>
              </a:rPr>
              <a:t>Date</a:t>
            </a:r>
            <a:r>
              <a:rPr b="1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sng">
                <a:solidFill>
                  <a:srgbClr val="6699ff"/>
                </a:solidFill>
                <a:effectLst/>
                <a:uFillTx/>
                <a:latin typeface="Arial"/>
              </a:rPr>
              <a:t>Separation Rate</a:t>
            </a:r>
            <a:r>
              <a:rPr b="1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sng">
                <a:solidFill>
                  <a:srgbClr val="6699ff"/>
                </a:solidFill>
                <a:effectLst/>
                <a:uFillTx/>
                <a:latin typeface="Arial"/>
              </a:rPr>
              <a:t>Loss</a:t>
            </a:r>
            <a:r>
              <a:rPr b="1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sng">
                <a:solidFill>
                  <a:srgbClr val="6699ff"/>
                </a:solidFill>
                <a:effectLst/>
                <a:uFillTx/>
                <a:latin typeface="Arial"/>
              </a:rPr>
              <a:t>Total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3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9440"/>
                <a:tab algn="l" pos="22255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Quarter 1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10.5%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3.3%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482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9440"/>
                <a:tab algn="l" pos="22255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9440"/>
                <a:tab algn="l" pos="22255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Quarter 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9440"/>
                <a:tab algn="l" pos="22255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Apr 2-Apr 8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3.4%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11.0%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12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9440"/>
                <a:tab algn="l" pos="22255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Apr 9-Apr 15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0.8%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4.2%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38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9440"/>
                <a:tab algn="l" pos="22255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Apr 16-Apr 22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0.8%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0.0%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3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9440"/>
                <a:tab algn="l" pos="22255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Apr 23-Apr 29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2.8%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-0.1%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10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9440"/>
                <a:tab algn="l" pos="22255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Apr 30-May 6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11.8%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-0.1%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42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9440"/>
                <a:tab algn="l" pos="22255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May 7-May 13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18.4%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26.0%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66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9440"/>
                <a:tab algn="l" pos="22255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May 14-May 20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sng">
                <a:solidFill>
                  <a:srgbClr val="6699ff"/>
                </a:solidFill>
                <a:effectLst/>
                <a:uFillTx/>
                <a:latin typeface="Arial"/>
              </a:rPr>
              <a:t>12.3%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sng">
                <a:solidFill>
                  <a:srgbClr val="6699ff"/>
                </a:solidFill>
                <a:effectLst/>
                <a:uFillTx/>
                <a:latin typeface="Arial"/>
              </a:rPr>
              <a:t>20.7%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sng">
                <a:solidFill>
                  <a:srgbClr val="6699ff"/>
                </a:solidFill>
                <a:effectLst/>
                <a:uFillTx/>
                <a:latin typeface="Arial"/>
              </a:rPr>
              <a:t>44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9440"/>
                <a:tab algn="l" pos="22255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     Subtotal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8.4%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9.4%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215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9440"/>
                <a:tab algn="l" pos="22255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9440"/>
                <a:tab algn="l" pos="22255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YTD</a:t>
            </a:r>
            <a:r>
              <a:rPr b="1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9.9%</a:t>
            </a:r>
            <a:r>
              <a:rPr b="1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 5.2%</a:t>
            </a:r>
            <a:r>
              <a:rPr b="1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6699ff"/>
                </a:solidFill>
                <a:effectLst/>
                <a:uFillTx/>
                <a:latin typeface="Arial"/>
              </a:rPr>
              <a:t>697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572000" y="3400560"/>
            <a:ext cx="2666880" cy="1676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648320" y="1143000"/>
            <a:ext cx="21333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separation and contribution loss rates are annualized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121896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Contribution Loss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07" name=""/>
          <p:cNvSpPr/>
          <p:nvPr/>
        </p:nvSpPr>
        <p:spPr>
          <a:xfrm>
            <a:off x="4937040" y="5440320"/>
            <a:ext cx="184320" cy="1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 flipV="1">
            <a:off x="2093760" y="1828800"/>
            <a:ext cx="0" cy="838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V="1">
            <a:off x="2103480" y="4359240"/>
            <a:ext cx="0" cy="838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1865160" y="1596960"/>
            <a:ext cx="473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Bonuses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Paid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1874880" y="4098960"/>
            <a:ext cx="473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Bonuses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Paid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7456320" y="4203720"/>
            <a:ext cx="1608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*A new Contribution Loss Scale is being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developed to accommodate the new PRC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rating scale.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4572000" y="5272200"/>
            <a:ext cx="2819520" cy="99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9440"/>
                <a:tab algn="l" pos="22255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YTD Commercial Separations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9440"/>
                <a:tab algn="l" pos="22255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Contribution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3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9440"/>
                <a:tab algn="l" pos="22255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Separation Rate</a:t>
            </a: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Loss</a:t>
            </a: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3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9440"/>
                <a:tab algn="l" pos="22255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Involuntary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1.8%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0.4%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127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3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9440"/>
                <a:tab algn="l" pos="22255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Voluntary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1.3%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1.9%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95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3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9440"/>
                <a:tab algn="l" pos="22255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3.1%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2.3%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3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9440"/>
                <a:tab algn="l" pos="22255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374"/>
              </a:spcBef>
              <a:tabLst>
                <a:tab algn="l" pos="0"/>
                <a:tab algn="l" pos="749160"/>
                <a:tab algn="l" pos="800280"/>
                <a:tab algn="l" pos="977760"/>
                <a:tab algn="l" pos="1257480"/>
                <a:tab algn="l" pos="1549440"/>
                <a:tab algn="l" pos="22255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4572000" y="5257800"/>
            <a:ext cx="266688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5100480" y="6172200"/>
            <a:ext cx="16120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 the past 60 days, 58% of voluntary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commercial separations were rated Strong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or above. 79% of commercial employees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separating in the past 30 days were rated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Strong or above.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7375680" y="4678200"/>
            <a:ext cx="1692000" cy="169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2056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Commercial Separations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2056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2056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Job Function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6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Involuntary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6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Voluntary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2056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Acct Mgmt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5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2056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Anal/Assoc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12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30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2056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Asset Devel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13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4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2056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Corp Devel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4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2056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E-Commerce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3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2056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Finance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4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5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2056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Operations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2056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Origination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62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28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2056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Risk Mgmt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6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2056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Structuring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15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5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2056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Trading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6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2056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Underwriting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6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1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6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tabLst>
                <a:tab algn="l" pos="0"/>
                <a:tab algn="l" pos="52056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Total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127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95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2056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7375680" y="4648320"/>
            <a:ext cx="1676160" cy="1676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7FCDCCC-4BFB-4C05-BB2B-43E2FB0972D8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8" name=""/>
          <p:cNvGraphicFramePr/>
          <p:nvPr/>
        </p:nvGraphicFramePr>
        <p:xfrm>
          <a:off x="380880" y="1295280"/>
          <a:ext cx="4038840" cy="2514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295280"/>
                    <a:ext cx="4038840" cy="2514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20" name=""/>
          <p:cNvGraphicFramePr/>
          <p:nvPr/>
        </p:nvGraphicFramePr>
        <p:xfrm>
          <a:off x="457200" y="3505320"/>
          <a:ext cx="3962520" cy="25905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2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" y="3505320"/>
                    <a:ext cx="3962520" cy="2590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22" name=""/>
          <p:cNvGraphicFramePr/>
          <p:nvPr/>
        </p:nvGraphicFramePr>
        <p:xfrm>
          <a:off x="4495680" y="1219320"/>
          <a:ext cx="4473720" cy="23558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23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495680" y="1219320"/>
                    <a:ext cx="4473720" cy="2355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24" name=""/>
          <p:cNvGraphicFramePr/>
          <p:nvPr/>
        </p:nvGraphicFramePr>
        <p:xfrm>
          <a:off x="4419720" y="3429000"/>
          <a:ext cx="4495680" cy="252108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125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419720" y="3429000"/>
                    <a:ext cx="4495680" cy="2521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121896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Separations by Business Unit</a:t>
            </a:r>
            <a:br>
              <a:rPr sz="2800"/>
            </a:b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and Reasons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FC0F588-F414-4294-AF33-872AA1FF0548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121896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Separations by Job Function and Job</a:t>
            </a:r>
            <a:br>
              <a:rPr sz="2800"/>
            </a:b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Group with PRC Ratings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28" name=""/>
          <p:cNvSpPr/>
          <p:nvPr/>
        </p:nvSpPr>
        <p:spPr>
          <a:xfrm>
            <a:off x="1219320" y="6477120"/>
            <a:ext cx="73911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Note:  Job Function excludes 24 involuntary and 34 voluntary N/A job functions; Job Group excludes 55 involuntary and 90 voluntary N/A job groups.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9" name=""/>
          <p:cNvGraphicFramePr/>
          <p:nvPr/>
        </p:nvGraphicFramePr>
        <p:xfrm>
          <a:off x="762120" y="1162080"/>
          <a:ext cx="3733560" cy="2657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162080"/>
                    <a:ext cx="3733560" cy="2657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31" name=""/>
          <p:cNvGraphicFramePr/>
          <p:nvPr/>
        </p:nvGraphicFramePr>
        <p:xfrm>
          <a:off x="317520" y="3740040"/>
          <a:ext cx="4254480" cy="26607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3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17520" y="3740040"/>
                    <a:ext cx="4254480" cy="2660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33" name=""/>
          <p:cNvGraphicFramePr/>
          <p:nvPr/>
        </p:nvGraphicFramePr>
        <p:xfrm>
          <a:off x="4800600" y="1143000"/>
          <a:ext cx="3749760" cy="26766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34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800600" y="1143000"/>
                    <a:ext cx="3749760" cy="2676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35" name=""/>
          <p:cNvGraphicFramePr/>
          <p:nvPr/>
        </p:nvGraphicFramePr>
        <p:xfrm>
          <a:off x="4495680" y="3809880"/>
          <a:ext cx="4114800" cy="256860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136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495680" y="3809880"/>
                    <a:ext cx="4114800" cy="2568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40D12AA-6446-489F-92EB-3A0A477D302C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135072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Separations by Work Location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38" name=""/>
          <p:cNvGraphicFramePr/>
          <p:nvPr/>
        </p:nvGraphicFramePr>
        <p:xfrm>
          <a:off x="76320" y="1447920"/>
          <a:ext cx="4267080" cy="2847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320" y="1447920"/>
                    <a:ext cx="4267080" cy="2847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40" name=""/>
          <p:cNvGraphicFramePr/>
          <p:nvPr/>
        </p:nvGraphicFramePr>
        <p:xfrm>
          <a:off x="4826160" y="1427040"/>
          <a:ext cx="4317840" cy="28828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4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826160" y="1427040"/>
                    <a:ext cx="4317840" cy="2882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2" name=""/>
          <p:cNvSpPr/>
          <p:nvPr/>
        </p:nvSpPr>
        <p:spPr>
          <a:xfrm>
            <a:off x="6275520" y="4554360"/>
            <a:ext cx="1496880" cy="216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Voluntary Terminations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Domestic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Houston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288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Garfield, NJ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Omaha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Tehachapi, CA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Other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75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Total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392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Non-U.S.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UK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157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Brazil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Canada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India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Other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34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Total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228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1905120" y="4546440"/>
            <a:ext cx="1600200" cy="216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Involuntary Terminations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Domestic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Houston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274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Portland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58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Pleasanton, CA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41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Wheatland, IN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Other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49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Total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434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Non-U.S.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India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72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UK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62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Brazil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50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Argentina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20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Other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59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Total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263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1D653C4-7812-4C21-9A8C-DBD9A75D1742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12724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2000-10-10T12:59:41Z</dcterms:created>
  <dc:creator>lmiller</dc:creator>
  <dc:description/>
  <dc:language>en-US</dc:language>
  <cp:lastModifiedBy>ECT User</cp:lastModifiedBy>
  <cp:lastPrinted>2001-02-21T14:09:40Z</cp:lastPrinted>
  <dcterms:modified xsi:type="dcterms:W3CDTF">2001-06-07T19:20:44Z</dcterms:modified>
  <cp:revision>391</cp:revision>
  <dc:subject/>
  <dc:title>Termination Analysis</dc:title>
</cp:coreProperties>
</file>