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27.wmf" ContentType="image/x-wmf"/>
  <Override PartName="/ppt/media/image7.wmf" ContentType="image/x-wmf"/>
  <Override PartName="/ppt/media/image11.wmf" ContentType="image/x-wmf"/>
  <Override PartName="/ppt/media/image17.wmf" ContentType="image/x-wmf"/>
  <Override PartName="/ppt/media/image8.wmf" ContentType="image/x-wmf"/>
  <Override PartName="/ppt/media/image3.wmf" ContentType="image/x-wmf"/>
  <Override PartName="/ppt/media/image12.wmf" ContentType="image/x-wmf"/>
  <Override PartName="/ppt/media/image18.wmf" ContentType="image/x-wmf"/>
  <Override PartName="/ppt/media/image20.wmf" ContentType="image/x-wmf"/>
  <Override PartName="/ppt/media/image9.wmf" ContentType="image/x-wmf"/>
  <Override PartName="/ppt/media/image4.wmf" ContentType="image/x-wmf"/>
  <Override PartName="/ppt/media/image13.wmf" ContentType="image/x-wmf"/>
  <Override PartName="/ppt/media/image10.wmf" ContentType="image/x-wmf"/>
  <Override PartName="/ppt/media/image30.wmf" ContentType="image/x-wmf"/>
  <Override PartName="/ppt/media/image1.png" ContentType="image/png"/>
  <Override PartName="/ppt/media/image28.wmf" ContentType="image/x-wmf"/>
  <Override PartName="/ppt/media/image6.png" ContentType="image/png"/>
  <Override PartName="/ppt/media/image5.wmf" ContentType="image/x-wmf"/>
  <Override PartName="/ppt/media/image14.wmf" ContentType="image/x-wmf"/>
  <Override PartName="/ppt/media/image2.png" ContentType="image/png"/>
  <Override PartName="/ppt/media/image29.wmf" ContentType="image/x-wmf"/>
  <Override PartName="/ppt/media/image15.wmf" ContentType="image/x-wmf"/>
  <Override PartName="/ppt/media/image16.png" ContentType="image/png"/>
  <Override PartName="/ppt/media/image19.wmf" ContentType="image/x-wmf"/>
  <Override PartName="/ppt/media/image21.wmf" ContentType="image/x-wmf"/>
  <Override PartName="/ppt/media/image22.wmf" ContentType="image/x-wmf"/>
  <Override PartName="/ppt/media/image23.wmf" ContentType="image/x-wmf"/>
  <Override PartName="/ppt/media/image24.wmf" ContentType="image/x-wmf"/>
  <Override PartName="/ppt/media/image25.wmf" ContentType="image/x-wmf"/>
  <Override PartName="/ppt/media/image26.wmf" ContentType="image/x-wmf"/>
  <Override PartName="/ppt/embeddings/oleObject1.bin" ContentType="application/vnd.openxmlformats-officedocument.oleObject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15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27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19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34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</p:sldIdLst>
  <p:sldSz cx="9144000" cy="6858000"/>
  <p:notesSz cx="6973888" cy="92598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79360" y="12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21E0A04-8892-4D22-9E6C-758240DE07EA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FEF8EE9-B381-4B1B-8C1E-7903996C1A02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279360" y="12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6257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C95EF81-8D2E-4377-BFD2-D112D129C984}" type="slidenum">
              <a:t>&lt;#&gt;</a:t>
            </a:fld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279360" y="12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85800" y="16257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8DCC487-5584-4AA2-B6B5-88B58FF70D25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279360" y="12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6257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2895480" y="65530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F427BEB-3514-41C4-B093-D4A7FAB972E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" name="ENE_C_WHI" descr=""/>
          <p:cNvPicPr/>
          <p:nvPr/>
        </p:nvPicPr>
        <p:blipFill>
          <a:blip r:embed="rId2"/>
          <a:stretch/>
        </p:blipFill>
        <p:spPr>
          <a:xfrm>
            <a:off x="8318520" y="6058080"/>
            <a:ext cx="696960" cy="699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"/>
          <p:cNvSpPr/>
          <p:nvPr/>
        </p:nvSpPr>
        <p:spPr>
          <a:xfrm>
            <a:off x="368280" y="914400"/>
            <a:ext cx="8001000" cy="0"/>
          </a:xfrm>
          <a:prstGeom prst="line">
            <a:avLst/>
          </a:prstGeom>
          <a:ln w="57240">
            <a:solidFill>
              <a:srgbClr val="00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368280" y="990720"/>
            <a:ext cx="800100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8.wmf"/><Relationship Id="rId2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9.wmf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0.wmf"/><Relationship Id="rId2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1.wmf"/><Relationship Id="rId2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2.wmf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4.wmf"/><Relationship Id="rId2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5.wmf"/><Relationship Id="rId2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16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17.wmf"/><Relationship Id="rId2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18.wmf"/><Relationship Id="rId2" Type="http://schemas.openxmlformats.org/officeDocument/2006/relationships/slideLayout" Target="../slideLayouts/slideLayout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19.wmf"/><Relationship Id="rId2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20.wmf"/><Relationship Id="rId2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21.wmf"/><Relationship Id="rId2" Type="http://schemas.openxmlformats.org/officeDocument/2006/relationships/slideLayout" Target="../slideLayouts/slideLayout2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22.wmf"/><Relationship Id="rId2" Type="http://schemas.openxmlformats.org/officeDocument/2006/relationships/slideLayout" Target="../slideLayouts/slideLayout2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23.wmf"/><Relationship Id="rId2" Type="http://schemas.openxmlformats.org/officeDocument/2006/relationships/slideLayout" Target="../slideLayouts/slideLayout2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24.wmf"/><Relationship Id="rId2" Type="http://schemas.openxmlformats.org/officeDocument/2006/relationships/slideLayout" Target="../slideLayouts/slideLayout2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25.wmf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image" Target="../media/image26.wmf"/><Relationship Id="rId2" Type="http://schemas.openxmlformats.org/officeDocument/2006/relationships/slideLayout" Target="../slideLayouts/slideLayout2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image" Target="../media/image27.wmf"/><Relationship Id="rId2" Type="http://schemas.openxmlformats.org/officeDocument/2006/relationships/slideLayout" Target="../slideLayouts/slideLayout2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image" Target="../media/image28.wmf"/><Relationship Id="rId2" Type="http://schemas.openxmlformats.org/officeDocument/2006/relationships/slideLayout" Target="../slideLayouts/slideLayout2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image" Target="../media/image29.wmf"/><Relationship Id="rId2" Type="http://schemas.openxmlformats.org/officeDocument/2006/relationships/slideLayout" Target="../slideLayouts/slideLayout2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image" Target="../media/image30.wmf"/><Relationship Id="rId2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png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7.wmf"/><Relationship Id="rId2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79360" y="12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General Trends and Summary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6257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gas generation is presently increasing faster than supply.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However a slowing economy and less rapid demand in the industrial and commercial sectors will allow gas storage to return to normal levels by the fall.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Greater than 50,000MW new gas gen in 2001- coal approx 500MW.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Greater than 70,000 MW new gas gen in 2001- coal greater than 500MW.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Interest in Coal is increasing due to economics, this will require gas to stay above &gt;$3.50 to be economical.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Interest in LNG is increasing due to economics, this will require gas to stay above &gt;$4.50 to be economical.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coal plants will require base load to be economical.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coal plant issues are sitting, larger capital and longer lead time to build.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transportation bottlenecks will make LNG viable were transportation problems are encountered (coastal areas).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Electricity transportation problems will make coal plants at existing sites marginal due transmission loading relief due to bottlenecks.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PlaceHolder 1"/>
          <p:cNvSpPr>
            <a:spLocks noGrp="1"/>
          </p:cNvSpPr>
          <p:nvPr>
            <p:ph type="title"/>
          </p:nvPr>
        </p:nvSpPr>
        <p:spPr>
          <a:xfrm>
            <a:off x="279360" y="12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Cinergy Monthly Price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(Megawatt Daily)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29" name="" descr=""/>
          <p:cNvPicPr/>
          <p:nvPr/>
        </p:nvPicPr>
        <p:blipFill>
          <a:blip r:embed="rId1"/>
          <a:stretch/>
        </p:blipFill>
        <p:spPr>
          <a:xfrm>
            <a:off x="762120" y="1079640"/>
            <a:ext cx="7230960" cy="4406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30" name=""/>
          <p:cNvSpPr/>
          <p:nvPr/>
        </p:nvSpPr>
        <p:spPr>
          <a:xfrm>
            <a:off x="457200" y="5622840"/>
            <a:ext cx="8001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 absence of price spikes in summer 2000 and increasing Q4 2000 prices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PlaceHolder 1"/>
          <p:cNvSpPr>
            <a:spLocks noGrp="1"/>
          </p:cNvSpPr>
          <p:nvPr>
            <p:ph type="title"/>
          </p:nvPr>
        </p:nvSpPr>
        <p:spPr>
          <a:xfrm>
            <a:off x="533520" y="761760"/>
            <a:ext cx="777240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Coal Information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32" name="powerline" descr=""/>
          <p:cNvPicPr/>
          <p:nvPr/>
        </p:nvPicPr>
        <p:blipFill>
          <a:blip r:embed="rId1"/>
          <a:stretch/>
        </p:blipFill>
        <p:spPr>
          <a:xfrm>
            <a:off x="2743200" y="2443320"/>
            <a:ext cx="3043080" cy="3423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3" name="ENE_C_WHI" descr=""/>
          <p:cNvPicPr/>
          <p:nvPr/>
        </p:nvPicPr>
        <p:blipFill>
          <a:blip r:embed="rId2"/>
          <a:stretch/>
        </p:blipFill>
        <p:spPr>
          <a:xfrm>
            <a:off x="8318520" y="6058080"/>
            <a:ext cx="696960" cy="699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PlaceHolder 1"/>
          <p:cNvSpPr>
            <a:spLocks noGrp="1"/>
          </p:cNvSpPr>
          <p:nvPr>
            <p:ph type="title"/>
          </p:nvPr>
        </p:nvSpPr>
        <p:spPr>
          <a:xfrm>
            <a:off x="279360" y="12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Background Information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35" name="" descr=""/>
          <p:cNvPicPr/>
          <p:nvPr/>
        </p:nvPicPr>
        <p:blipFill>
          <a:blip r:embed="rId1"/>
          <a:stretch/>
        </p:blipFill>
        <p:spPr>
          <a:xfrm>
            <a:off x="457200" y="1981080"/>
            <a:ext cx="4495680" cy="3200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36" name=""/>
          <p:cNvSpPr/>
          <p:nvPr/>
        </p:nvSpPr>
        <p:spPr>
          <a:xfrm>
            <a:off x="5334120" y="1523880"/>
            <a:ext cx="331452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production cost difference between two different generation sources is $13/Mw-hr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452880" y="5929200"/>
            <a:ext cx="42123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VOM = variable operation and maintenance costs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PlaceHolder 1"/>
          <p:cNvSpPr>
            <a:spLocks noGrp="1"/>
          </p:cNvSpPr>
          <p:nvPr>
            <p:ph type="title"/>
          </p:nvPr>
        </p:nvSpPr>
        <p:spPr>
          <a:xfrm>
            <a:off x="279360" y="12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CCPP-Coal Generation Cost Spread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39" name="" descr=""/>
          <p:cNvPicPr/>
          <p:nvPr/>
        </p:nvPicPr>
        <p:blipFill>
          <a:blip r:embed="rId1"/>
          <a:stretch/>
        </p:blipFill>
        <p:spPr>
          <a:xfrm>
            <a:off x="380880" y="1905120"/>
            <a:ext cx="4648320" cy="3438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40" name=""/>
          <p:cNvSpPr/>
          <p:nvPr/>
        </p:nvSpPr>
        <p:spPr>
          <a:xfrm>
            <a:off x="5257800" y="1978200"/>
            <a:ext cx="327672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long-term curves show greatest generation cost spread in recent history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FRCC is particularly gas overpriced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WSCC is gas overpriced due to delivery constraints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441360" y="5680080"/>
            <a:ext cx="4713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CCPP = Combine Cycle Power Plant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PlaceHolder 1"/>
          <p:cNvSpPr>
            <a:spLocks noGrp="1"/>
          </p:cNvSpPr>
          <p:nvPr>
            <p:ph type="title"/>
          </p:nvPr>
        </p:nvSpPr>
        <p:spPr>
          <a:xfrm>
            <a:off x="279360" y="12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Background – New Generation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43" name="" descr=""/>
          <p:cNvPicPr/>
          <p:nvPr/>
        </p:nvPicPr>
        <p:blipFill>
          <a:blip r:embed="rId1"/>
          <a:stretch/>
        </p:blipFill>
        <p:spPr>
          <a:xfrm>
            <a:off x="457200" y="2133720"/>
            <a:ext cx="3809880" cy="2819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44" name=""/>
          <p:cNvSpPr/>
          <p:nvPr/>
        </p:nvSpPr>
        <p:spPr>
          <a:xfrm>
            <a:off x="5105520" y="1905120"/>
            <a:ext cx="331452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 new capacity enters service, supply constraints will diminish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“peaks” will flatten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of power will now be driven more by underlying commodity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Result: Except in WSCC, dampened “spikes” with highly coupled power and fuel prices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PlaceHolder 1"/>
          <p:cNvSpPr>
            <a:spLocks noGrp="1"/>
          </p:cNvSpPr>
          <p:nvPr>
            <p:ph type="title"/>
          </p:nvPr>
        </p:nvSpPr>
        <p:spPr>
          <a:xfrm>
            <a:off x="279360" y="12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Coal Background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46" name="" descr=""/>
          <p:cNvPicPr/>
          <p:nvPr/>
        </p:nvPicPr>
        <p:blipFill>
          <a:blip r:embed="rId1"/>
          <a:stretch/>
        </p:blipFill>
        <p:spPr>
          <a:xfrm>
            <a:off x="533520" y="4495680"/>
            <a:ext cx="4190760" cy="1905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47" name=""/>
          <p:cNvSpPr/>
          <p:nvPr/>
        </p:nvSpPr>
        <p:spPr>
          <a:xfrm>
            <a:off x="1143000" y="1600200"/>
            <a:ext cx="6781680" cy="449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304920" y="1371600"/>
            <a:ext cx="4152960" cy="99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Generation Production Costs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(Fuel + VOM)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Eastern Interconnect Generation Mix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5105520" y="1523880"/>
            <a:ext cx="331452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gas price drops below $2.50/MMBtu delivered, the coal and CCPP stacks begin to “flip”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Announced or newly completed plants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NatGas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300,000 Mw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Coal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Negligible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gas portion of the power stack is increasing, while the coal portion is shrinking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Result: Higher “floor” prices for power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50" name="" descr=""/>
          <p:cNvPicPr/>
          <p:nvPr/>
        </p:nvPicPr>
        <p:blipFill>
          <a:blip r:embed="rId2"/>
          <a:stretch/>
        </p:blipFill>
        <p:spPr>
          <a:xfrm>
            <a:off x="533520" y="2438280"/>
            <a:ext cx="4100400" cy="1981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PlaceHolder 1"/>
          <p:cNvSpPr>
            <a:spLocks noGrp="1"/>
          </p:cNvSpPr>
          <p:nvPr>
            <p:ph type="title"/>
          </p:nvPr>
        </p:nvSpPr>
        <p:spPr>
          <a:xfrm>
            <a:off x="279360" y="12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Coal Emissions Background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1143000" y="1600200"/>
            <a:ext cx="6781680" cy="449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304920" y="1600200"/>
            <a:ext cx="4152960" cy="449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Emissions of New Coal Plants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4610160" y="1978200"/>
            <a:ext cx="331452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Coal is getting cleaner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Clean-up techniques are getting better and more cost effective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technologies (IGCC) are reducing emissions even further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55" name="" descr=""/>
          <p:cNvPicPr/>
          <p:nvPr/>
        </p:nvPicPr>
        <p:blipFill>
          <a:blip r:embed="rId1"/>
          <a:stretch/>
        </p:blipFill>
        <p:spPr>
          <a:xfrm>
            <a:off x="152280" y="2362320"/>
            <a:ext cx="4343400" cy="3276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PlaceHolder 1"/>
          <p:cNvSpPr>
            <a:spLocks noGrp="1"/>
          </p:cNvSpPr>
          <p:nvPr>
            <p:ph type="title"/>
          </p:nvPr>
        </p:nvSpPr>
        <p:spPr>
          <a:xfrm>
            <a:off x="279360" y="12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Opportunity - - Asset Play Economics</a:t>
            </a:r>
            <a:br>
              <a:rPr sz="3200"/>
            </a:b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1143000" y="1600200"/>
            <a:ext cx="6781680" cy="449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380880" y="914400"/>
            <a:ext cx="4000680" cy="434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Assumptions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$1200/Kw Coal construction costs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$650/Kw CCPP (gas) construction costs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30% Equity @15%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70% Debt @9%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90% Capacity Factor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1000 Mw plant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Heat Rates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IGCC = 8200 Btu/Kw-hr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CFB   = 9500 Btu/Kw-hr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CCPP = 6800 Btu/Kw-hr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Curves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FRCC (ICF)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FRCC (Desk)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ERCOT (Desk)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WSCC (Desk)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4610160" y="1978200"/>
            <a:ext cx="331452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Results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60" name="" descr=""/>
          <p:cNvPicPr/>
          <p:nvPr/>
        </p:nvPicPr>
        <p:blipFill>
          <a:blip r:embed="rId1"/>
          <a:stretch/>
        </p:blipFill>
        <p:spPr>
          <a:xfrm>
            <a:off x="4267080" y="2514600"/>
            <a:ext cx="4100760" cy="2638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PlaceHolder 1"/>
          <p:cNvSpPr>
            <a:spLocks noGrp="1"/>
          </p:cNvSpPr>
          <p:nvPr>
            <p:ph type="title"/>
          </p:nvPr>
        </p:nvSpPr>
        <p:spPr>
          <a:xfrm>
            <a:off x="279360" y="12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 Comparison - IGCC</a:t>
            </a:r>
            <a:br>
              <a:rPr sz="3200"/>
            </a:b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685800" y="987480"/>
            <a:ext cx="777240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1143000" y="1600200"/>
            <a:ext cx="6781680" cy="449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457200" y="914400"/>
            <a:ext cx="4343400" cy="517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Pros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Integrated Gasification Combined Cycle Basically a coal gasifier connected to a regular combined cycle plant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Uses well known power island technology gas turbines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Has very low emissions easier to permit in “difficult” states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Provides fuel optionality  can easily shift between NatGas and Coal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Overall higher capacity factor potential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shorter construction schedule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Improved heat rate (~8200)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staggered approach (SS/CC/IG)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bi-product revenue streams (Argon, CO</a:t>
            </a:r>
            <a:r>
              <a:rPr b="1" lang="en-US" sz="16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, etc)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Can be modularized would provide a staggered COD schedule (250Mw year 1, 500 Mw year 2, etc)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“clean coal” money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4724280" y="990720"/>
            <a:ext cx="3314880" cy="525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first year low coal capacity factor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Newer, less-proven technology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higher capital costs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higher VOM costs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PlaceHolder 1"/>
          <p:cNvSpPr>
            <a:spLocks noGrp="1"/>
          </p:cNvSpPr>
          <p:nvPr>
            <p:ph type="title"/>
          </p:nvPr>
        </p:nvSpPr>
        <p:spPr>
          <a:xfrm>
            <a:off x="279360" y="12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 Comparison - CFB</a:t>
            </a:r>
            <a:br>
              <a:rPr sz="3200"/>
            </a:b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1143000" y="1600200"/>
            <a:ext cx="6781680" cy="449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914400" y="1066680"/>
            <a:ext cx="3314880" cy="434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Pros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lower capital costs than IGCC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Circulating Fluidized Bed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lower VOM costs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Can use a variety of coals including very low quality “waste coal” - - allows significant coal delivery cost reductions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Less complicated technology than IGCC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Lower emissions than older technology “pulverized coal”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Can be modularized - - installed in blocks of 100Mw - 250Mw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“clean coal” money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4610160" y="1066680"/>
            <a:ext cx="3314520" cy="502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fuel optionality - - designed for coal only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Higher capacity factor while on coal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byproduct revenue streams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longer construction schedule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279360" y="12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Eastern Interconnect Grid Overview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09480" y="114300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Consists of the following NERC regions: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NEPOOL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NYPP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PJM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ECAR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Approximately 600,000 MW of installed capacity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44% coal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29% gas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14% nuclear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Distinct summer and winter daily load profile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Graphical description to come for each NERC region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majority of maintenance outages occur in the spring and fall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Capacity margin for 2001 is approximately 13%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Capacity margin is defined as the excess installed capacity over peak load (considered reserve)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930320" y="1523880"/>
            <a:ext cx="3251160" cy="186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2" marL="91440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MAPP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FRCC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90000"/>
              </a:lnSpc>
              <a:spcBef>
                <a:spcPts val="451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PlaceHolder 1"/>
          <p:cNvSpPr>
            <a:spLocks noGrp="1"/>
          </p:cNvSpPr>
          <p:nvPr>
            <p:ph type="title"/>
          </p:nvPr>
        </p:nvSpPr>
        <p:spPr>
          <a:xfrm>
            <a:off x="533520" y="761760"/>
            <a:ext cx="777240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NERC Region Profiles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Eastern Interconnect and Ercot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71" name="citylight" descr=""/>
          <p:cNvPicPr/>
          <p:nvPr/>
        </p:nvPicPr>
        <p:blipFill>
          <a:blip r:embed="rId1"/>
          <a:stretch/>
        </p:blipFill>
        <p:spPr>
          <a:xfrm>
            <a:off x="2590920" y="2362320"/>
            <a:ext cx="2962080" cy="3576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2" name="ENE_C_WHI" descr=""/>
          <p:cNvPicPr/>
          <p:nvPr/>
        </p:nvPicPr>
        <p:blipFill>
          <a:blip r:embed="rId2"/>
          <a:stretch/>
        </p:blipFill>
        <p:spPr>
          <a:xfrm>
            <a:off x="8318520" y="6058080"/>
            <a:ext cx="696960" cy="699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"/>
          <p:cNvSpPr/>
          <p:nvPr/>
        </p:nvSpPr>
        <p:spPr>
          <a:xfrm>
            <a:off x="380880" y="304200"/>
            <a:ext cx="79250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EASTERN INTERCONNECT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74" name="" descr=""/>
          <p:cNvPicPr/>
          <p:nvPr/>
        </p:nvPicPr>
        <p:blipFill>
          <a:blip r:embed="rId1"/>
          <a:stretch/>
        </p:blipFill>
        <p:spPr>
          <a:xfrm>
            <a:off x="304920" y="1143000"/>
            <a:ext cx="7924680" cy="5334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"/>
          <p:cNvSpPr/>
          <p:nvPr/>
        </p:nvSpPr>
        <p:spPr>
          <a:xfrm>
            <a:off x="380880" y="304200"/>
            <a:ext cx="51847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NEPOOL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76" name="" descr=""/>
          <p:cNvPicPr/>
          <p:nvPr/>
        </p:nvPicPr>
        <p:blipFill>
          <a:blip r:embed="rId1"/>
          <a:stretch/>
        </p:blipFill>
        <p:spPr>
          <a:xfrm>
            <a:off x="380880" y="1143000"/>
            <a:ext cx="8001000" cy="5181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"/>
          <p:cNvSpPr/>
          <p:nvPr/>
        </p:nvSpPr>
        <p:spPr>
          <a:xfrm>
            <a:off x="380880" y="304200"/>
            <a:ext cx="79250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PJM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78" name="" descr=""/>
          <p:cNvPicPr/>
          <p:nvPr/>
        </p:nvPicPr>
        <p:blipFill>
          <a:blip r:embed="rId1"/>
          <a:stretch/>
        </p:blipFill>
        <p:spPr>
          <a:xfrm>
            <a:off x="380880" y="1066680"/>
            <a:ext cx="7772400" cy="53625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"/>
          <p:cNvSpPr/>
          <p:nvPr/>
        </p:nvSpPr>
        <p:spPr>
          <a:xfrm>
            <a:off x="380880" y="227880"/>
            <a:ext cx="47260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NYPP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80" name="" descr=""/>
          <p:cNvPicPr/>
          <p:nvPr/>
        </p:nvPicPr>
        <p:blipFill>
          <a:blip r:embed="rId1"/>
          <a:stretch/>
        </p:blipFill>
        <p:spPr>
          <a:xfrm>
            <a:off x="380880" y="1190520"/>
            <a:ext cx="7696440" cy="5286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"/>
          <p:cNvSpPr/>
          <p:nvPr/>
        </p:nvSpPr>
        <p:spPr>
          <a:xfrm>
            <a:off x="228600" y="498600"/>
            <a:ext cx="8740800" cy="59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291960" y="10152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ECAR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83" name="" descr=""/>
          <p:cNvPicPr/>
          <p:nvPr/>
        </p:nvPicPr>
        <p:blipFill>
          <a:blip r:embed="rId1"/>
          <a:stretch/>
        </p:blipFill>
        <p:spPr>
          <a:xfrm>
            <a:off x="380880" y="1219320"/>
            <a:ext cx="7925040" cy="52005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"/>
          <p:cNvSpPr/>
          <p:nvPr/>
        </p:nvSpPr>
        <p:spPr>
          <a:xfrm>
            <a:off x="228600" y="498600"/>
            <a:ext cx="8740800" cy="59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291960" y="10152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86" name="" descr=""/>
          <p:cNvPicPr/>
          <p:nvPr/>
        </p:nvPicPr>
        <p:blipFill>
          <a:blip r:embed="rId1"/>
          <a:stretch/>
        </p:blipFill>
        <p:spPr>
          <a:xfrm>
            <a:off x="380880" y="1143000"/>
            <a:ext cx="7925040" cy="52768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"/>
          <p:cNvSpPr/>
          <p:nvPr/>
        </p:nvSpPr>
        <p:spPr>
          <a:xfrm>
            <a:off x="228600" y="498600"/>
            <a:ext cx="8740800" cy="59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291960" y="10152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MAPP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89" name="" descr=""/>
          <p:cNvPicPr/>
          <p:nvPr/>
        </p:nvPicPr>
        <p:blipFill>
          <a:blip r:embed="rId1"/>
          <a:stretch/>
        </p:blipFill>
        <p:spPr>
          <a:xfrm>
            <a:off x="380880" y="1066680"/>
            <a:ext cx="7925040" cy="5353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"/>
          <p:cNvSpPr/>
          <p:nvPr/>
        </p:nvSpPr>
        <p:spPr>
          <a:xfrm>
            <a:off x="228600" y="498600"/>
            <a:ext cx="8740800" cy="59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291960" y="10152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SERC-TVA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92" name="" descr=""/>
          <p:cNvPicPr/>
          <p:nvPr/>
        </p:nvPicPr>
        <p:blipFill>
          <a:blip r:embed="rId1"/>
          <a:stretch/>
        </p:blipFill>
        <p:spPr>
          <a:xfrm>
            <a:off x="380880" y="1066680"/>
            <a:ext cx="7925040" cy="5562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"/>
          <p:cNvSpPr/>
          <p:nvPr/>
        </p:nvSpPr>
        <p:spPr>
          <a:xfrm>
            <a:off x="228600" y="498600"/>
            <a:ext cx="8740800" cy="59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291960" y="10152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SERC-VACAR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95" name="" descr=""/>
          <p:cNvPicPr/>
          <p:nvPr/>
        </p:nvPicPr>
        <p:blipFill>
          <a:blip r:embed="rId1"/>
          <a:stretch/>
        </p:blipFill>
        <p:spPr>
          <a:xfrm>
            <a:off x="304920" y="1143000"/>
            <a:ext cx="7848360" cy="5334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33520" y="761760"/>
            <a:ext cx="777240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Eastern Interconnect Fuel Consumption and New Generation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powerline" descr=""/>
          <p:cNvPicPr/>
          <p:nvPr/>
        </p:nvPicPr>
        <p:blipFill>
          <a:blip r:embed="rId1"/>
          <a:stretch/>
        </p:blipFill>
        <p:spPr>
          <a:xfrm>
            <a:off x="2743200" y="2443320"/>
            <a:ext cx="3043080" cy="3423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" name="ENE_C_WHI" descr=""/>
          <p:cNvPicPr/>
          <p:nvPr/>
        </p:nvPicPr>
        <p:blipFill>
          <a:blip r:embed="rId2"/>
          <a:stretch/>
        </p:blipFill>
        <p:spPr>
          <a:xfrm>
            <a:off x="8318520" y="6058080"/>
            <a:ext cx="696960" cy="699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"/>
          <p:cNvSpPr/>
          <p:nvPr/>
        </p:nvSpPr>
        <p:spPr>
          <a:xfrm>
            <a:off x="228600" y="498600"/>
            <a:ext cx="8740800" cy="59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291960" y="10152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SERC- SOCO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98" name="" descr=""/>
          <p:cNvPicPr/>
          <p:nvPr/>
        </p:nvPicPr>
        <p:blipFill>
          <a:blip r:embed="rId1"/>
          <a:stretch/>
        </p:blipFill>
        <p:spPr>
          <a:xfrm>
            <a:off x="380880" y="1066680"/>
            <a:ext cx="7620120" cy="55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"/>
          <p:cNvSpPr/>
          <p:nvPr/>
        </p:nvSpPr>
        <p:spPr>
          <a:xfrm>
            <a:off x="228600" y="498600"/>
            <a:ext cx="8740800" cy="59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291960" y="10152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01" name="" descr=""/>
          <p:cNvPicPr/>
          <p:nvPr/>
        </p:nvPicPr>
        <p:blipFill>
          <a:blip r:embed="rId1"/>
          <a:stretch/>
        </p:blipFill>
        <p:spPr>
          <a:xfrm>
            <a:off x="380880" y="1219320"/>
            <a:ext cx="7848720" cy="5352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"/>
          <p:cNvSpPr/>
          <p:nvPr/>
        </p:nvSpPr>
        <p:spPr>
          <a:xfrm>
            <a:off x="228600" y="498600"/>
            <a:ext cx="8740800" cy="59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291960" y="10152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SPP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2133720" y="2133720"/>
            <a:ext cx="27432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05" name="" descr=""/>
          <p:cNvPicPr/>
          <p:nvPr/>
        </p:nvPicPr>
        <p:blipFill>
          <a:blip r:embed="rId1"/>
          <a:stretch/>
        </p:blipFill>
        <p:spPr>
          <a:xfrm>
            <a:off x="380880" y="1123920"/>
            <a:ext cx="7772400" cy="5429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"/>
          <p:cNvSpPr/>
          <p:nvPr/>
        </p:nvSpPr>
        <p:spPr>
          <a:xfrm>
            <a:off x="228600" y="498600"/>
            <a:ext cx="8740800" cy="59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291960" y="10152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FRCC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08" name="" descr=""/>
          <p:cNvPicPr/>
          <p:nvPr/>
        </p:nvPicPr>
        <p:blipFill>
          <a:blip r:embed="rId1"/>
          <a:stretch/>
        </p:blipFill>
        <p:spPr>
          <a:xfrm>
            <a:off x="380880" y="1219320"/>
            <a:ext cx="7925040" cy="5333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"/>
          <p:cNvSpPr/>
          <p:nvPr/>
        </p:nvSpPr>
        <p:spPr>
          <a:xfrm>
            <a:off x="228600" y="498600"/>
            <a:ext cx="8740800" cy="59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291960" y="10152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ERCOT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11" name="" descr=""/>
          <p:cNvPicPr/>
          <p:nvPr/>
        </p:nvPicPr>
        <p:blipFill>
          <a:blip r:embed="rId1"/>
          <a:stretch/>
        </p:blipFill>
        <p:spPr>
          <a:xfrm>
            <a:off x="228600" y="1066680"/>
            <a:ext cx="8077320" cy="5419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228600" y="498600"/>
            <a:ext cx="8740800" cy="59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91960" y="10152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Gas Generation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1" name="" descr=""/>
          <p:cNvPicPr/>
          <p:nvPr/>
        </p:nvPicPr>
        <p:blipFill>
          <a:blip r:embed="rId1"/>
          <a:stretch/>
        </p:blipFill>
        <p:spPr>
          <a:xfrm>
            <a:off x="228600" y="1319040"/>
            <a:ext cx="8610480" cy="4776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"/>
          <p:cNvSpPr/>
          <p:nvPr/>
        </p:nvSpPr>
        <p:spPr>
          <a:xfrm>
            <a:off x="228600" y="498600"/>
            <a:ext cx="8740800" cy="59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279360" y="12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Eastern Interconnect &amp; Ercot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Gas Generation vs Installed Coal Gen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" name=""/>
          <p:cNvGrpSpPr/>
          <p:nvPr/>
        </p:nvGrpSpPr>
        <p:grpSpPr>
          <a:xfrm>
            <a:off x="1149480" y="1149480"/>
            <a:ext cx="6618240" cy="5281560"/>
            <a:chOff x="1149480" y="1149480"/>
            <a:chExt cx="6618240" cy="5281560"/>
          </a:xfrm>
        </p:grpSpPr>
        <p:sp>
          <p:nvSpPr>
            <p:cNvPr id="25" name=""/>
            <p:cNvSpPr/>
            <p:nvPr/>
          </p:nvSpPr>
          <p:spPr>
            <a:xfrm>
              <a:off x="2341440" y="1149480"/>
              <a:ext cx="5426280" cy="2095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1149480" y="1357200"/>
              <a:ext cx="6618240" cy="507384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2718360" y="1363680"/>
              <a:ext cx="3668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2001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3748680" y="1363680"/>
              <a:ext cx="3668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2002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4539960" y="1363680"/>
              <a:ext cx="112572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Total Capacity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6087960" y="1363680"/>
              <a:ext cx="35748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Coal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7023960" y="1363680"/>
              <a:ext cx="54936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% Coal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1215360" y="1571760"/>
              <a:ext cx="102492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NORTHEAST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1216800" y="1784520"/>
              <a:ext cx="78732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NE ISO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2913120" y="1784520"/>
              <a:ext cx="41256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5,713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2464200" y="1784520"/>
              <a:ext cx="45792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2922480" y="178452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3944880" y="1784520"/>
              <a:ext cx="41256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8,654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3495960" y="1784520"/>
              <a:ext cx="45792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3952800" y="178452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5152680" y="1784520"/>
              <a:ext cx="50400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26,169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4524480" y="1784520"/>
              <a:ext cx="64080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5163840" y="178452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6275520" y="1784520"/>
              <a:ext cx="41256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2,633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5826600" y="1784520"/>
              <a:ext cx="45792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6283080" y="178452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7129440" y="1784520"/>
              <a:ext cx="33012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10%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1215360" y="1981080"/>
              <a:ext cx="67752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NYPP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3050640" y="1981080"/>
              <a:ext cx="27540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440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2463840" y="1981080"/>
              <a:ext cx="59508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3058920" y="198108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3944880" y="1981080"/>
              <a:ext cx="41256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5,639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3495960" y="1981080"/>
              <a:ext cx="45792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3952800" y="198108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5152680" y="1981080"/>
              <a:ext cx="50400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34,663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4524480" y="1981080"/>
              <a:ext cx="64080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5163840" y="198108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6275520" y="1981080"/>
              <a:ext cx="41256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3,812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5826600" y="1981080"/>
              <a:ext cx="45792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6283080" y="198108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7129440" y="1981080"/>
              <a:ext cx="33012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11%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1215000" y="2179800"/>
              <a:ext cx="55872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PJM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2913120" y="2179800"/>
              <a:ext cx="41256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2,925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2464200" y="2179800"/>
              <a:ext cx="45792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2922480" y="217980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3944880" y="2179800"/>
              <a:ext cx="41256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7,339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3495960" y="2179800"/>
              <a:ext cx="45792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3952800" y="217980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5152680" y="2179800"/>
              <a:ext cx="50400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59,863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4524480" y="2179800"/>
              <a:ext cx="64080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5163840" y="217980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6184440" y="2179800"/>
              <a:ext cx="50400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20,813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5826240" y="2179800"/>
              <a:ext cx="36648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6192720" y="217980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7129440" y="2179800"/>
              <a:ext cx="33012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35%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1216800" y="2376360"/>
              <a:ext cx="75996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TOTAL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2915280" y="2371680"/>
              <a:ext cx="41256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9,078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2466360" y="2371680"/>
              <a:ext cx="45792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2924640" y="237168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3855600" y="2371680"/>
              <a:ext cx="50400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21,632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3498120" y="2371680"/>
              <a:ext cx="36648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3864240" y="237168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5063040" y="2371680"/>
              <a:ext cx="59580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120,695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4526640" y="2371680"/>
              <a:ext cx="54936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5074200" y="237168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6187680" y="2371680"/>
              <a:ext cx="50400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27,258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5828400" y="2371680"/>
              <a:ext cx="36648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6194880" y="237168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7131240" y="2371680"/>
              <a:ext cx="33012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23%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1216440" y="2787480"/>
              <a:ext cx="77796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MIDWEST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1216080" y="3000240"/>
              <a:ext cx="64080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ECAR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2913120" y="3000240"/>
              <a:ext cx="41256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7,441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2464200" y="3000240"/>
              <a:ext cx="45792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2922480" y="300024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3852360" y="3000240"/>
              <a:ext cx="50400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11,330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3495600" y="3000240"/>
              <a:ext cx="36648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3862080" y="300024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5060520" y="3000240"/>
              <a:ext cx="59580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110,798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4524120" y="3000240"/>
              <a:ext cx="54936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5071680" y="300024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6184440" y="3000240"/>
              <a:ext cx="50400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83,118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5826240" y="3000240"/>
              <a:ext cx="36648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6192720" y="300024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7129440" y="3000240"/>
              <a:ext cx="33012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75%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1215360" y="3197160"/>
              <a:ext cx="59508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MAIN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2913120" y="3197160"/>
              <a:ext cx="41256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7,468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2464200" y="3197160"/>
              <a:ext cx="45792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2922480" y="319716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3944880" y="3197160"/>
              <a:ext cx="41256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3,728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3495960" y="3197160"/>
              <a:ext cx="45792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3952800" y="319716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5152680" y="3197160"/>
              <a:ext cx="50400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55,167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4524480" y="3197160"/>
              <a:ext cx="64080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5163840" y="319716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6184440" y="3197160"/>
              <a:ext cx="50400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26,946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5826240" y="3197160"/>
              <a:ext cx="36648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6192720" y="319716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7129440" y="3197160"/>
              <a:ext cx="33012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49%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1214640" y="3395520"/>
              <a:ext cx="65016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MAPP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3050640" y="3395520"/>
              <a:ext cx="27540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944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2463840" y="3395520"/>
              <a:ext cx="59508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3058920" y="339552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3944880" y="3395520"/>
              <a:ext cx="41256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1,271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3495960" y="3395520"/>
              <a:ext cx="45792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3952800" y="339552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5152680" y="3395520"/>
              <a:ext cx="50400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33,116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4524480" y="3395520"/>
              <a:ext cx="64080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5163840" y="339552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6184440" y="3395520"/>
              <a:ext cx="50400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20,124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5826240" y="3395520"/>
              <a:ext cx="36648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>
              <a:off x="6192720" y="339552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7129440" y="3395520"/>
              <a:ext cx="33012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61%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1216800" y="3592440"/>
              <a:ext cx="71388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TOTAL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2825280" y="3587760"/>
              <a:ext cx="50400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15,853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2466000" y="3587760"/>
              <a:ext cx="36648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2832480" y="358776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3855600" y="3587760"/>
              <a:ext cx="50400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16,329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3498120" y="3587760"/>
              <a:ext cx="36648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3864240" y="358776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5063040" y="3587760"/>
              <a:ext cx="59580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199,081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4526640" y="3587760"/>
              <a:ext cx="54936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5074200" y="358776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6094800" y="3587760"/>
              <a:ext cx="59580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130,188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5828040" y="3587760"/>
              <a:ext cx="2750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6102720" y="358776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7131240" y="3587760"/>
              <a:ext cx="33012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65%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1215000" y="4003560"/>
              <a:ext cx="101592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SOUTHEAST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1216800" y="4216320"/>
              <a:ext cx="64080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FRCC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2913120" y="4216320"/>
              <a:ext cx="41256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1,570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2464200" y="4216320"/>
              <a:ext cx="45792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2922480" y="421632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3944880" y="4216320"/>
              <a:ext cx="41256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5,597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3495960" y="4216320"/>
              <a:ext cx="45792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3952800" y="421632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5152680" y="4216320"/>
              <a:ext cx="50400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39,028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4524480" y="4216320"/>
              <a:ext cx="64080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5163840" y="421632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6184440" y="4216320"/>
              <a:ext cx="50400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10,408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5826240" y="4216320"/>
              <a:ext cx="36648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6192720" y="421632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7129440" y="4216320"/>
              <a:ext cx="33012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27%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1216080" y="4413240"/>
              <a:ext cx="64080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SERC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2913120" y="4413240"/>
              <a:ext cx="41256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7,024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2464200" y="4413240"/>
              <a:ext cx="45792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2922480" y="441324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3944880" y="4413240"/>
              <a:ext cx="41256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6,958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3495960" y="4413240"/>
              <a:ext cx="45792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3952800" y="441324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1555200" y="4611600"/>
              <a:ext cx="48528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SOCO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2913120" y="4611600"/>
              <a:ext cx="41256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4,518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2798640" y="4611600"/>
              <a:ext cx="9216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2890440" y="461160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3944880" y="4611600"/>
              <a:ext cx="41256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3,358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3830400" y="4611600"/>
              <a:ext cx="9216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" name=""/>
            <p:cNvSpPr/>
            <p:nvPr/>
          </p:nvSpPr>
          <p:spPr>
            <a:xfrm>
              <a:off x="3922560" y="461160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" name=""/>
            <p:cNvSpPr/>
            <p:nvPr/>
          </p:nvSpPr>
          <p:spPr>
            <a:xfrm>
              <a:off x="5152680" y="4611600"/>
              <a:ext cx="50400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43,842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" name=""/>
            <p:cNvSpPr/>
            <p:nvPr/>
          </p:nvSpPr>
          <p:spPr>
            <a:xfrm>
              <a:off x="4524480" y="4611600"/>
              <a:ext cx="64080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" name=""/>
            <p:cNvSpPr/>
            <p:nvPr/>
          </p:nvSpPr>
          <p:spPr>
            <a:xfrm>
              <a:off x="5163840" y="461160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" name=""/>
            <p:cNvSpPr/>
            <p:nvPr/>
          </p:nvSpPr>
          <p:spPr>
            <a:xfrm>
              <a:off x="6184440" y="4611600"/>
              <a:ext cx="50400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25,044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5826240" y="4611600"/>
              <a:ext cx="36648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6192720" y="461160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7129440" y="4611600"/>
              <a:ext cx="33012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57%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1554120" y="4809960"/>
              <a:ext cx="32076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TVA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3050640" y="4809960"/>
              <a:ext cx="27540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680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2798280" y="4809960"/>
              <a:ext cx="22932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3027240" y="480996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3944880" y="4809960"/>
              <a:ext cx="41256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1,460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3830400" y="4809960"/>
              <a:ext cx="9216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3922560" y="480996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5152680" y="4809960"/>
              <a:ext cx="50400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31,222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4524480" y="4809960"/>
              <a:ext cx="64080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5163840" y="480996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" name=""/>
            <p:cNvSpPr/>
            <p:nvPr/>
          </p:nvSpPr>
          <p:spPr>
            <a:xfrm>
              <a:off x="6184440" y="4809960"/>
              <a:ext cx="50400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15,390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5826240" y="4809960"/>
              <a:ext cx="36648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6192720" y="480996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7129440" y="4809960"/>
              <a:ext cx="33012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49%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1554480" y="5006880"/>
              <a:ext cx="56772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VACAR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2913120" y="5006880"/>
              <a:ext cx="41256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1,826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2798640" y="5006880"/>
              <a:ext cx="9216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2890440" y="500688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3944880" y="5006880"/>
              <a:ext cx="41256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2,140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3830400" y="5006880"/>
              <a:ext cx="9216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3922560" y="500688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5152680" y="5006880"/>
              <a:ext cx="50400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56,758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4524480" y="5006880"/>
              <a:ext cx="64080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5163840" y="500688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" name=""/>
            <p:cNvSpPr/>
            <p:nvPr/>
          </p:nvSpPr>
          <p:spPr>
            <a:xfrm>
              <a:off x="6184440" y="5006880"/>
              <a:ext cx="50400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13,208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5826240" y="5006880"/>
              <a:ext cx="36648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6192720" y="500688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7129440" y="5006880"/>
              <a:ext cx="33012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23%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" name=""/>
            <p:cNvSpPr/>
            <p:nvPr/>
          </p:nvSpPr>
          <p:spPr>
            <a:xfrm>
              <a:off x="1215720" y="5205240"/>
              <a:ext cx="51300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SPP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2913120" y="5205240"/>
              <a:ext cx="41256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4,907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2464200" y="5205240"/>
              <a:ext cx="45792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" name=""/>
            <p:cNvSpPr/>
            <p:nvPr/>
          </p:nvSpPr>
          <p:spPr>
            <a:xfrm>
              <a:off x="2922480" y="520524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3852360" y="5205240"/>
              <a:ext cx="50400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10,518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3495600" y="5205240"/>
              <a:ext cx="36648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3862080" y="520524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5152680" y="5205240"/>
              <a:ext cx="50400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71,243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4524480" y="5205240"/>
              <a:ext cx="64080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5163840" y="520524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6184440" y="5205240"/>
              <a:ext cx="50400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26,600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" name=""/>
            <p:cNvSpPr/>
            <p:nvPr/>
          </p:nvSpPr>
          <p:spPr>
            <a:xfrm>
              <a:off x="5826240" y="5205240"/>
              <a:ext cx="36648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6192720" y="5205240"/>
              <a:ext cx="4644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7129440" y="5205240"/>
              <a:ext cx="33012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37%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1216800" y="5402160"/>
              <a:ext cx="71388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TOTAL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25" name=""/>
          <p:cNvSpPr/>
          <p:nvPr/>
        </p:nvSpPr>
        <p:spPr>
          <a:xfrm>
            <a:off x="2825280" y="5397480"/>
            <a:ext cx="50400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13,501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2466000" y="5397480"/>
            <a:ext cx="3664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2832480" y="5397480"/>
            <a:ext cx="4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3855600" y="5397480"/>
            <a:ext cx="50400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23,073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3498120" y="5397480"/>
            <a:ext cx="3664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3864240" y="5397480"/>
            <a:ext cx="4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5063040" y="5397480"/>
            <a:ext cx="59580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242,093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4526640" y="5397480"/>
            <a:ext cx="5493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5074200" y="5397480"/>
            <a:ext cx="4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6187680" y="5397480"/>
            <a:ext cx="50400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90,650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5828400" y="5397480"/>
            <a:ext cx="3664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6194880" y="5397480"/>
            <a:ext cx="4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7131240" y="5397480"/>
            <a:ext cx="330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37%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1218600" y="5813280"/>
            <a:ext cx="7138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EIC Total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2825280" y="5813280"/>
            <a:ext cx="50400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48,590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2466000" y="5813280"/>
            <a:ext cx="3664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2832480" y="5813280"/>
            <a:ext cx="4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3855600" y="5813280"/>
            <a:ext cx="50400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66,264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3498120" y="5813280"/>
            <a:ext cx="3664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3864240" y="5813280"/>
            <a:ext cx="4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5063040" y="5813280"/>
            <a:ext cx="59580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561,869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4526640" y="5813280"/>
            <a:ext cx="5493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5074200" y="5813280"/>
            <a:ext cx="4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6094800" y="5813280"/>
            <a:ext cx="59580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263,542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5828040" y="5813280"/>
            <a:ext cx="2750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6102720" y="5813280"/>
            <a:ext cx="4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7131240" y="5813280"/>
            <a:ext cx="330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46%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1218960" y="6227640"/>
            <a:ext cx="5767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ERCOT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2825280" y="6227640"/>
            <a:ext cx="50400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10,158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2466000" y="6227640"/>
            <a:ext cx="3664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2832480" y="6227640"/>
            <a:ext cx="4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3947400" y="6227640"/>
            <a:ext cx="4125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5,230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3498480" y="6227640"/>
            <a:ext cx="4579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3954960" y="6227640"/>
            <a:ext cx="4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5155920" y="6227640"/>
            <a:ext cx="50400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65,875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4527000" y="6227640"/>
            <a:ext cx="64080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5166000" y="6227640"/>
            <a:ext cx="4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6187680" y="6227640"/>
            <a:ext cx="50400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15,446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5828400" y="6227640"/>
            <a:ext cx="3664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6194880" y="6227640"/>
            <a:ext cx="4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7131240" y="6227640"/>
            <a:ext cx="330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23%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2622960" y="1155600"/>
            <a:ext cx="1189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GAS GEN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5559480" y="1155600"/>
            <a:ext cx="17931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Installed Through 2000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3365640" y="1363680"/>
            <a:ext cx="1440" cy="2080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3365640" y="1363680"/>
            <a:ext cx="12600" cy="2080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5695920" y="1363680"/>
            <a:ext cx="1440" cy="2080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5695920" y="1363680"/>
            <a:ext cx="14400" cy="2080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6727680" y="1363680"/>
            <a:ext cx="1800" cy="2080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6727680" y="1363680"/>
            <a:ext cx="12960" cy="2080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1143000" y="1351080"/>
            <a:ext cx="1440" cy="46688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1143000" y="1351080"/>
            <a:ext cx="12600" cy="46688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2335320" y="1143000"/>
            <a:ext cx="1440" cy="48769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2335320" y="1143000"/>
            <a:ext cx="12600" cy="48769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3365640" y="5813280"/>
            <a:ext cx="1440" cy="2066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3365640" y="5813280"/>
            <a:ext cx="12600" cy="2066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4397400" y="1155600"/>
            <a:ext cx="1440" cy="48643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4397400" y="1155600"/>
            <a:ext cx="12600" cy="48643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5695920" y="5813280"/>
            <a:ext cx="1440" cy="2066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5695920" y="5813280"/>
            <a:ext cx="14400" cy="2066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6727680" y="5813280"/>
            <a:ext cx="1800" cy="2066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6727680" y="5813280"/>
            <a:ext cx="12960" cy="2066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7759800" y="1155600"/>
            <a:ext cx="1440" cy="48643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7759800" y="1155600"/>
            <a:ext cx="12600" cy="48643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2335320" y="6227640"/>
            <a:ext cx="1440" cy="2080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2335320" y="6227640"/>
            <a:ext cx="12600" cy="2080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4397400" y="6227640"/>
            <a:ext cx="1440" cy="2080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4397400" y="6227640"/>
            <a:ext cx="12600" cy="2080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7759800" y="6227640"/>
            <a:ext cx="1440" cy="2080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7759800" y="6227640"/>
            <a:ext cx="12600" cy="2080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1143000" y="6215040"/>
            <a:ext cx="1440" cy="2206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1143000" y="6215040"/>
            <a:ext cx="12600" cy="2206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3365640" y="6227640"/>
            <a:ext cx="1440" cy="2080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3365640" y="6227640"/>
            <a:ext cx="12600" cy="2080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5695920" y="6227640"/>
            <a:ext cx="1440" cy="2080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5695920" y="6227640"/>
            <a:ext cx="14400" cy="2080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6727680" y="6227640"/>
            <a:ext cx="1800" cy="2080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6727680" y="6227640"/>
            <a:ext cx="12960" cy="2080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2347920" y="1143000"/>
            <a:ext cx="542448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2347920" y="1143000"/>
            <a:ext cx="5424480" cy="12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1155600" y="1351080"/>
            <a:ext cx="661680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1155600" y="1351080"/>
            <a:ext cx="6616800" cy="12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1155600" y="1558800"/>
            <a:ext cx="661680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1155600" y="1558800"/>
            <a:ext cx="6616800" cy="129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1155600" y="5799240"/>
            <a:ext cx="661680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1155600" y="5799240"/>
            <a:ext cx="6616800" cy="140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1155600" y="6006960"/>
            <a:ext cx="661680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1155600" y="6006960"/>
            <a:ext cx="6616800" cy="129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1155600" y="6215040"/>
            <a:ext cx="661680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1155600" y="6215040"/>
            <a:ext cx="6616800" cy="12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1155600" y="6423120"/>
            <a:ext cx="661680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1155600" y="6423120"/>
            <a:ext cx="6616800" cy="12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"/>
          <p:cNvSpPr/>
          <p:nvPr/>
        </p:nvSpPr>
        <p:spPr>
          <a:xfrm>
            <a:off x="228600" y="498600"/>
            <a:ext cx="8740800" cy="59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17" name="" descr=""/>
          <p:cNvPicPr/>
          <p:nvPr/>
        </p:nvPicPr>
        <p:blipFill>
          <a:blip r:embed="rId1"/>
          <a:stretch/>
        </p:blipFill>
        <p:spPr>
          <a:xfrm>
            <a:off x="380880" y="1066680"/>
            <a:ext cx="7667640" cy="5639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8" name="PlaceHolder 1"/>
          <p:cNvSpPr>
            <a:spLocks noGrp="1"/>
          </p:cNvSpPr>
          <p:nvPr>
            <p:ph type="title"/>
          </p:nvPr>
        </p:nvSpPr>
        <p:spPr>
          <a:xfrm>
            <a:off x="279360" y="12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Fuel Consumption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PlaceHolder 1"/>
          <p:cNvSpPr>
            <a:spLocks noGrp="1"/>
          </p:cNvSpPr>
          <p:nvPr>
            <p:ph type="title"/>
          </p:nvPr>
        </p:nvSpPr>
        <p:spPr>
          <a:xfrm>
            <a:off x="279360" y="12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Power Production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20" name="" descr=""/>
          <p:cNvPicPr/>
          <p:nvPr/>
        </p:nvPicPr>
        <p:blipFill>
          <a:blip r:embed="rId1"/>
          <a:stretch/>
        </p:blipFill>
        <p:spPr>
          <a:xfrm>
            <a:off x="228600" y="1122480"/>
            <a:ext cx="8229600" cy="4592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21" name=""/>
          <p:cNvSpPr/>
          <p:nvPr/>
        </p:nvSpPr>
        <p:spPr>
          <a:xfrm>
            <a:off x="2057400" y="5943600"/>
            <a:ext cx="5029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 Decreasing Heat Rates Over Time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PlaceHolder 1"/>
          <p:cNvSpPr>
            <a:spLocks noGrp="1"/>
          </p:cNvSpPr>
          <p:nvPr>
            <p:ph type="title"/>
          </p:nvPr>
        </p:nvSpPr>
        <p:spPr>
          <a:xfrm>
            <a:off x="1371240" y="838080"/>
            <a:ext cx="6172200" cy="1524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Hub Specific Trading Information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23" name=""/>
          <p:cNvGraphicFramePr/>
          <p:nvPr/>
        </p:nvGraphicFramePr>
        <p:xfrm>
          <a:off x="2954160" y="2895480"/>
          <a:ext cx="2989440" cy="3143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954160" y="2895480"/>
                    <a:ext cx="2989440" cy="3143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325" name="ENE_C_WHI" descr=""/>
          <p:cNvPicPr/>
          <p:nvPr/>
        </p:nvPicPr>
        <p:blipFill>
          <a:blip r:embed="rId3"/>
          <a:stretch/>
        </p:blipFill>
        <p:spPr>
          <a:xfrm>
            <a:off x="8318520" y="6058080"/>
            <a:ext cx="696960" cy="699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PlaceHolder 1"/>
          <p:cNvSpPr>
            <a:spLocks noGrp="1"/>
          </p:cNvSpPr>
          <p:nvPr>
            <p:ph type="title"/>
          </p:nvPr>
        </p:nvSpPr>
        <p:spPr>
          <a:xfrm>
            <a:off x="279360" y="12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Power Prices (5X16)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27" name="" descr=""/>
          <p:cNvPicPr/>
          <p:nvPr/>
        </p:nvPicPr>
        <p:blipFill>
          <a:blip r:embed="rId1"/>
          <a:stretch/>
        </p:blipFill>
        <p:spPr>
          <a:xfrm>
            <a:off x="457200" y="1295280"/>
            <a:ext cx="7772400" cy="4508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2001-01-05T15:40:14Z</dcterms:created>
  <dc:creator>jstewart</dc:creator>
  <dc:description/>
  <dc:language>en-US</dc:language>
  <cp:lastModifiedBy>lwill</cp:lastModifiedBy>
  <cp:lastPrinted>2001-01-08T14:53:20Z</cp:lastPrinted>
  <dcterms:modified xsi:type="dcterms:W3CDTF">2001-04-16T14:16:16Z</dcterms:modified>
  <cp:revision>55</cp:revision>
  <dc:subject/>
  <dc:title>I.  Primary Goals</dc:title>
</cp:coreProperties>
</file>