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D25C17-BEA4-4AC4-8B58-CA66601DFE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790960" y="6476760"/>
            <a:ext cx="190476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6629400"/>
            <a:ext cx="19051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February, 2000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8600" y="1168560"/>
            <a:ext cx="8763120" cy="0"/>
          </a:xfrm>
          <a:prstGeom prst="line">
            <a:avLst/>
          </a:prstGeom>
          <a:ln w="7632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8600" y="1270080"/>
            <a:ext cx="87631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04920" y="152280"/>
            <a:ext cx="990000" cy="914040"/>
            <a:chOff x="304920" y="152280"/>
            <a:chExt cx="990000" cy="914040"/>
          </a:xfrm>
        </p:grpSpPr>
        <p:pic>
          <p:nvPicPr>
            <p:cNvPr id="10" name="" descr=""/>
            <p:cNvPicPr/>
            <p:nvPr/>
          </p:nvPicPr>
          <p:blipFill>
            <a:blip r:embed="rId2"/>
            <a:stretch/>
          </p:blipFill>
          <p:spPr>
            <a:xfrm>
              <a:off x="304920" y="152280"/>
              <a:ext cx="944640" cy="914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1198080" y="661320"/>
              <a:ext cx="96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912960"/>
                  <a:tab algn="l" pos="1825560"/>
                  <a:tab algn="l" pos="2738520"/>
                  <a:tab algn="l" pos="3651120"/>
                  <a:tab algn="l" pos="4564080"/>
                  <a:tab algn="l" pos="5477040"/>
                  <a:tab algn="l" pos="6389640"/>
                  <a:tab algn="l" pos="7302600"/>
                  <a:tab algn="l" pos="8215200"/>
                  <a:tab algn="l" pos="9128160"/>
                  <a:tab algn="l" pos="10040760"/>
                  <a:tab algn="l" pos="10953720"/>
                </a:tabLst>
              </a:pPr>
              <a:r>
                <a:rPr b="0" lang="en-US" sz="7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>
            <a:off x="7680600" y="6583320"/>
            <a:ext cx="1332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-203040" y="1371600"/>
            <a:ext cx="934704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lvl="2" marL="1143000" indent="-228600" algn="just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EBIT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$269MM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» $255 Internal / Operating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» $269 External / Segment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» $225 Committed to “Wall Street”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REVENUE**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$10B**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subject to commodity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TCV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ROIC / ROE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SATISFACTION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» Increase number of customers above 4.0 referral target by 20%.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» Upgrade the Customer Satisfaction program to accommodate growing customer base.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SATISFACTION &amp; MANAGEMENT DEVELOPMENT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» Drive continued improvement on “Pulse” survey’s 5 core communication questions to achieve Enron’s 2001 targets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of 60% on 4 questions and 50% on the  intra-department communication question.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» Train “next generation leaders” for EES  in “Executive Impact and Influence II”.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DIVERSITY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» Achieve 20% improvement increase in MWBE procurement from 2000 spend (Goal: 12%)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»  Implement integrated human diversity program to improve AAP underutilized job groupings by a minimum of 20% for </a:t>
            </a:r>
            <a:br>
              <a:rPr sz="1200"/>
            </a:b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twelve-month period beginning January 2001 and ending December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685800" y="60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EES Goals &amp;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2001-02-06T17:08:10Z</dcterms:created>
  <dc:creator>drodrigu</dc:creator>
  <dc:description/>
  <dc:language>en-US</dc:language>
  <cp:lastModifiedBy>Dan Leff</cp:lastModifiedBy>
  <cp:lastPrinted>2001-02-06T19:53:05Z</cp:lastPrinted>
  <dcterms:modified xsi:type="dcterms:W3CDTF">2001-02-06T19:57:21Z</dcterms:modified>
  <cp:revision>9</cp:revision>
  <dc:subject/>
  <dc:title>Summary 2001 EES Goals &amp; Objectives</dc:title>
</cp:coreProperties>
</file>