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1440" y="1647360"/>
            <a:ext cx="8458200" cy="447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361800" y="1371600"/>
            <a:ext cx="8455320" cy="0"/>
          </a:xfrm>
          <a:prstGeom prst="line">
            <a:avLst/>
          </a:prstGeom>
          <a:ln w="31680">
            <a:solidFill>
              <a:srgbClr val="99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361800" y="6624360"/>
            <a:ext cx="2895840" cy="15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sz="8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sz="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304920" y="228600"/>
            <a:ext cx="974520" cy="10033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281320" y="1501920"/>
            <a:ext cx="2068560" cy="354384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Financial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buClr>
                <a:srgbClr val="ff0000"/>
              </a:buClr>
              <a:buSzPct val="8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Pricing and Execution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Portfolio Deal Capture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Core Businesses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Emerging Businesses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Valuation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Model Development, Application and Maintenance (FV)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Curve Generation and Maintenance (MTM)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Revaluation Activities (RASH)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Establishment and Maintenance of Reserves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Portfolio Monitoring, Analysis &amp;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Position Reporting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Identification and Incorporation of Risks in Emerging Business (EBS, </a:t>
            </a: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EIM, EGM, Japan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 Sensitivity Analysis &amp; VAR Modeling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5840" indent="-11448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Syndication and Hedging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Currency Exposure Analysis and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048440" y="1500120"/>
            <a:ext cx="1971720" cy="190080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Authority/Limit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Transaction Commitments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Merchant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General Cash Disbursements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General Contractual  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07920" indent="-564840">
              <a:lnSpc>
                <a:spcPct val="80000"/>
              </a:lnSpc>
              <a:tabLst>
                <a:tab algn="l" pos="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Commitments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Guarantees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Physical and Financial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Bank and Brokerage Account Maintenance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290680" y="5162400"/>
            <a:ext cx="2071800" cy="106164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Systems Availability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Access and Security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Infrastructure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Critical Applications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Implementation and Change Control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05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76600" y="1498680"/>
            <a:ext cx="2492640" cy="403200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Financial and Operational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Completeness and Accuracy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Cash Disbursement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Core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Remote and Field Locations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Third Parties/Contractors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Revenue Recording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Core Infrastructure Development for Emerging Businesses (EBS</a:t>
            </a: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, EIM, EGM, Japan)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Capture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Position Reporting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Deal Documentation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Physical and Financial Settlements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Reconciliation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Planned Divestiture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Consolidations and Intercompany Activities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Complex Accounting and Tax Transactions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Unique Foreign/Statutory Reporting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Tax Compliance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0320" y="5661000"/>
            <a:ext cx="2033280" cy="96768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Credit/Counterparty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Material Counterparty Assessment and Approval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Overall Position Assessment and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5920" y="1488960"/>
            <a:ext cx="2073240" cy="221868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Strategy/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Business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50000"/>
              </a:lnSpc>
              <a:buClr>
                <a:srgbClr val="99ff33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Integration Strategy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Strategic Portfolio Management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Capital Deployment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Strategic vs. Merchant Determinations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Competitive Analysis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Emerging Markets and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Product Assessment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9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Political Risk Assessment</a:t>
            </a:r>
            <a:r>
              <a:rPr b="1" lang="en-US" sz="800" strike="noStrike" u="none">
                <a:solidFill>
                  <a:srgbClr val="9966ff"/>
                </a:solidFill>
                <a:effectLst/>
                <a:uFillTx/>
                <a:latin typeface="Book Antiqua"/>
              </a:rPr>
              <a:t>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and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30320" y="3767040"/>
            <a:ext cx="2028600" cy="176652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Catastrophic Event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buClr>
                <a:srgbClr val="9966ff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Insurance Assessment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Liability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Property  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Sovereign/Political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Interruption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9966ff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Environmental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Resumption/</a:t>
            </a: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Book Antiqua"/>
              </a:rPr>
              <a:t>Disaster Recovery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Resource and Asset Security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Critical Physical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491000" y="5665680"/>
            <a:ext cx="2468520" cy="63360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Capital Availability/ 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5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Needs Assessment and Monitoring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ff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Stress Testing and Sensitivity Analysis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062840" y="3465360"/>
            <a:ext cx="1955880" cy="2165040"/>
          </a:xfrm>
          <a:prstGeom prst="rect">
            <a:avLst/>
          </a:prstGeom>
          <a:noFill/>
          <a:ln w="255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marL="57240" indent="-57240"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1000" strike="noStrike" u="none">
                <a:solidFill>
                  <a:srgbClr val="008080"/>
                </a:solidFill>
                <a:effectLst/>
                <a:uFillTx/>
                <a:latin typeface="Book Antiqua"/>
              </a:rPr>
              <a:t> </a:t>
            </a: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Book Antiqua"/>
              </a:rPr>
              <a:t>Legal/ Regulatory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 algn="ctr">
              <a:lnSpc>
                <a:spcPct val="8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1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Material Contract Review and Approval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Finance &amp; Investment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International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Guarantees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eBusiness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999933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1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Litigation Identification and Monitoring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FCPA Violation Prevention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Agent Activities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2860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Employee Education and Monitoring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80000"/>
              </a:lnSpc>
              <a:buClr>
                <a:srgbClr val="000000"/>
              </a:buClr>
              <a:buSzPct val="110000"/>
              <a:buFont typeface="Book Antiqua"/>
              <a:buChar char="•"/>
              <a:tabLst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 of and Compliance with Laws and Regulations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892160" y="228600"/>
            <a:ext cx="5486400" cy="72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Key Business Risks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with Major Target Activities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7462800" y="237960"/>
            <a:ext cx="1643040" cy="459720"/>
            <a:chOff x="7462800" y="237960"/>
            <a:chExt cx="1643040" cy="459720"/>
          </a:xfrm>
        </p:grpSpPr>
        <p:sp>
          <p:nvSpPr>
            <p:cNvPr id="16" name=""/>
            <p:cNvSpPr/>
            <p:nvPr/>
          </p:nvSpPr>
          <p:spPr>
            <a:xfrm>
              <a:off x="7462800" y="448920"/>
              <a:ext cx="289080" cy="17316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759800" y="237960"/>
              <a:ext cx="13460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2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Key Changes From Prior Year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8" name="sphere" descr=""/>
          <p:cNvPicPr/>
          <p:nvPr/>
        </p:nvPicPr>
        <p:blipFill>
          <a:blip r:embed="rId1"/>
          <a:stretch/>
        </p:blipFill>
        <p:spPr>
          <a:xfrm>
            <a:off x="8400960" y="6107040"/>
            <a:ext cx="479520" cy="44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4338360" y="6525000"/>
            <a:ext cx="4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 - 3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741240" y="1604880"/>
            <a:ext cx="7721640" cy="4267440"/>
          </a:xfrm>
          <a:prstGeom prst="rect">
            <a:avLst/>
          </a:prstGeom>
          <a:solidFill>
            <a:srgbClr val="efe5b3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350040" y="2836800"/>
            <a:ext cx="614520" cy="20340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6200000">
            <a:off x="-308160" y="3579120"/>
            <a:ext cx="1541520" cy="38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4240" rIns="84240" tIns="39600" bIns="396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644040" y="1566720"/>
            <a:ext cx="1800" cy="441648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41520" y="5973840"/>
            <a:ext cx="7893000" cy="4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817440" y="6060960"/>
            <a:ext cx="1223280" cy="34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Likelihood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627160" y="2143080"/>
            <a:ext cx="72648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Authority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20920" y="2141640"/>
            <a:ext cx="735840" cy="4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281560" y="1893960"/>
            <a:ext cx="1406520" cy="965160"/>
          </a:xfrm>
          <a:prstGeom prst="ellipse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40400" y="1893960"/>
            <a:ext cx="1408320" cy="965160"/>
          </a:xfrm>
          <a:prstGeom prst="ellipse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300640" y="1874880"/>
            <a:ext cx="1406520" cy="96516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459480" y="1874880"/>
            <a:ext cx="1408320" cy="96516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425680" y="2084400"/>
            <a:ext cx="1406520" cy="96372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483080" y="2784600"/>
            <a:ext cx="1405080" cy="96336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681280" y="2406600"/>
            <a:ext cx="8640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Catastrophic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652640" y="2908440"/>
            <a:ext cx="1105560" cy="70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Operational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Completeness &amp;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Accuracy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644800" y="2125800"/>
            <a:ext cx="66924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Authority/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70600" y="2179800"/>
            <a:ext cx="63828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827680" y="2538360"/>
            <a:ext cx="1278000" cy="88128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203880" y="2846520"/>
            <a:ext cx="61452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033640" y="3927600"/>
            <a:ext cx="1373040" cy="96984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359440" y="4230720"/>
            <a:ext cx="75492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300480" y="3452760"/>
            <a:ext cx="1476360" cy="94608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652920" y="3654360"/>
            <a:ext cx="778320" cy="53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65080" y="3274920"/>
            <a:ext cx="1473480" cy="96372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12680" y="3579840"/>
            <a:ext cx="11991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Portfolio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616720" y="3657600"/>
            <a:ext cx="1342800" cy="911160"/>
          </a:xfrm>
          <a:prstGeom prst="ellipse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860440" y="3949560"/>
            <a:ext cx="88740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8160" rIns="38160" tIns="17640" bIns="17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Credit/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16120"/>
                <a:tab algn="l" pos="1631880"/>
                <a:tab algn="l" pos="2448000"/>
                <a:tab algn="l" pos="3263760"/>
                <a:tab algn="l" pos="4079880"/>
                <a:tab algn="l" pos="4896000"/>
                <a:tab algn="l" pos="5711760"/>
                <a:tab algn="l" pos="6527880"/>
                <a:tab algn="l" pos="7343640"/>
                <a:tab algn="l" pos="8159760"/>
                <a:tab algn="l" pos="8975880"/>
                <a:tab algn="l" pos="9791640"/>
                <a:tab algn="l" pos="106077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181160" y="228600"/>
            <a:ext cx="70866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Business Risk Assessment</a:t>
            </a:r>
            <a:br>
              <a:rPr sz="2600"/>
            </a:br>
            <a:r>
              <a:rPr b="0" lang="en-US" sz="22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High Inherent Risks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9" name="sphere" descr=""/>
          <p:cNvPicPr/>
          <p:nvPr/>
        </p:nvPicPr>
        <p:blipFill>
          <a:blip r:embed="rId1"/>
          <a:stretch/>
        </p:blipFill>
        <p:spPr>
          <a:xfrm>
            <a:off x="8400960" y="6107040"/>
            <a:ext cx="479520" cy="44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"/>
          <p:cNvSpPr/>
          <p:nvPr/>
        </p:nvSpPr>
        <p:spPr>
          <a:xfrm>
            <a:off x="4338360" y="6525000"/>
            <a:ext cx="4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 - 2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2000-02-09T10:09:38Z</dcterms:created>
  <dc:creator>Ian Joslin, Robert Scholten</dc:creator>
  <dc:description>Version 1.1</dc:description>
  <dc:language>en-US</dc:language>
  <cp:lastModifiedBy>twheele</cp:lastModifiedBy>
  <cp:lastPrinted>2001-02-05T18:50:09Z</cp:lastPrinted>
  <dcterms:modified xsi:type="dcterms:W3CDTF">2001-02-05T21:28:37Z</dcterms:modified>
  <cp:revision>55</cp:revision>
  <dc:subject>PowerPoint 97 template</dc:subject>
  <dc:title>Arthur Andersen template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cheme">
    <vt:lpwstr> 2</vt:lpwstr>
  </property>
</Properties>
</file>