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wmf" ContentType="image/x-wmf"/>
  <Override PartName="/ppt/media/image2.png" ContentType="image/png"/>
  <Override PartName="/ppt/media/image3.wmf" ContentType="image/x-wmf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7088188" cy="9053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9A13D27-B9DC-4B1A-B6C3-35EE8DF69E0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337CEDC-6559-493B-B641-F99FB2117A5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wm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2819160" y="662940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6DCA932-DC0D-423D-8637-9465B247DF70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2801880" y="6541920"/>
            <a:ext cx="3962520" cy="0"/>
          </a:xfrm>
          <a:prstGeom prst="line">
            <a:avLst/>
          </a:prstGeom>
          <a:ln w="57240">
            <a:solidFill>
              <a:srgbClr val="00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" name="" descr=""/>
          <p:cNvPicPr/>
          <p:nvPr/>
        </p:nvPicPr>
        <p:blipFill>
          <a:blip r:embed="rId2"/>
          <a:stretch/>
        </p:blipFill>
        <p:spPr>
          <a:xfrm>
            <a:off x="6854760" y="6192720"/>
            <a:ext cx="2289240" cy="817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" name="AA_80_C" descr=""/>
          <p:cNvPicPr/>
          <p:nvPr/>
        </p:nvPicPr>
        <p:blipFill>
          <a:blip r:embed="rId3"/>
          <a:stretch/>
        </p:blipFill>
        <p:spPr>
          <a:xfrm>
            <a:off x="135000" y="6099120"/>
            <a:ext cx="2665440" cy="67140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image" Target="../media/image3.wmf"/><Relationship Id="rId3" Type="http://schemas.openxmlformats.org/officeDocument/2006/relationships/image" Target="../media/image3.wmf"/><Relationship Id="rId4" Type="http://schemas.openxmlformats.org/officeDocument/2006/relationships/image" Target="../media/image3.wmf"/><Relationship Id="rId5" Type="http://schemas.openxmlformats.org/officeDocument/2006/relationships/image" Target="../media/image3.wmf"/><Relationship Id="rId6" Type="http://schemas.openxmlformats.org/officeDocument/2006/relationships/image" Target="../media/image3.wmf"/><Relationship Id="rId7" Type="http://schemas.openxmlformats.org/officeDocument/2006/relationships/image" Target="../media/image3.wmf"/><Relationship Id="rId8" Type="http://schemas.openxmlformats.org/officeDocument/2006/relationships/image" Target="../media/image3.wmf"/><Relationship Id="rId9" Type="http://schemas.openxmlformats.org/officeDocument/2006/relationships/image" Target="../media/image3.wmf"/><Relationship Id="rId10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685800" y="990720"/>
            <a:ext cx="7848720" cy="4106880"/>
          </a:xfrm>
          <a:prstGeom prst="rect">
            <a:avLst/>
          </a:prstGeom>
          <a:solidFill>
            <a:srgbClr val="c0c0c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" name=""/>
          <p:cNvGrpSpPr/>
          <p:nvPr/>
        </p:nvGrpSpPr>
        <p:grpSpPr>
          <a:xfrm>
            <a:off x="2895480" y="1295280"/>
            <a:ext cx="914400" cy="381240"/>
            <a:chOff x="2895480" y="1295280"/>
            <a:chExt cx="914400" cy="381240"/>
          </a:xfrm>
        </p:grpSpPr>
        <p:pic>
          <p:nvPicPr>
            <p:cNvPr id="11" name="" descr=""/>
            <p:cNvPicPr/>
            <p:nvPr/>
          </p:nvPicPr>
          <p:blipFill>
            <a:blip r:embed="rId1"/>
            <a:stretch/>
          </p:blipFill>
          <p:spPr>
            <a:xfrm>
              <a:off x="2895480" y="1295280"/>
              <a:ext cx="914400" cy="3812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2" name=""/>
            <p:cNvSpPr/>
            <p:nvPr/>
          </p:nvSpPr>
          <p:spPr>
            <a:xfrm>
              <a:off x="2931840" y="1345320"/>
              <a:ext cx="837720" cy="272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3" name=""/>
          <p:cNvSpPr/>
          <p:nvPr/>
        </p:nvSpPr>
        <p:spPr>
          <a:xfrm rot="19260000">
            <a:off x="1829160" y="5181120"/>
            <a:ext cx="15112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May ‘00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 rot="19140000">
            <a:off x="3429360" y="5181120"/>
            <a:ext cx="130824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July ‘00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 rot="18900000">
            <a:off x="4267440" y="5257080"/>
            <a:ext cx="12448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Aug. ‘00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 rot="18780000">
            <a:off x="4928040" y="5155920"/>
            <a:ext cx="157464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Sept. ‘00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 rot="18780000">
            <a:off x="5785200" y="5251320"/>
            <a:ext cx="123192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Oct. ‘00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 rot="18900000">
            <a:off x="6451920" y="5105160"/>
            <a:ext cx="177804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Nov. ‘00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 rot="18900000">
            <a:off x="7201440" y="5105160"/>
            <a:ext cx="171432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Dec. ‘00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0" name=""/>
          <p:cNvGrpSpPr/>
          <p:nvPr/>
        </p:nvGrpSpPr>
        <p:grpSpPr>
          <a:xfrm>
            <a:off x="5715000" y="2666880"/>
            <a:ext cx="914400" cy="381240"/>
            <a:chOff x="5715000" y="2666880"/>
            <a:chExt cx="914400" cy="381240"/>
          </a:xfrm>
        </p:grpSpPr>
        <p:pic>
          <p:nvPicPr>
            <p:cNvPr id="21" name="" descr=""/>
            <p:cNvPicPr/>
            <p:nvPr/>
          </p:nvPicPr>
          <p:blipFill>
            <a:blip r:embed="rId2"/>
            <a:stretch/>
          </p:blipFill>
          <p:spPr>
            <a:xfrm>
              <a:off x="5715000" y="2666880"/>
              <a:ext cx="914400" cy="3812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2" name=""/>
            <p:cNvSpPr/>
            <p:nvPr/>
          </p:nvSpPr>
          <p:spPr>
            <a:xfrm>
              <a:off x="5751360" y="2716920"/>
              <a:ext cx="837720" cy="272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" name=""/>
          <p:cNvGrpSpPr/>
          <p:nvPr/>
        </p:nvGrpSpPr>
        <p:grpSpPr>
          <a:xfrm>
            <a:off x="4114800" y="4343400"/>
            <a:ext cx="762120" cy="380880"/>
            <a:chOff x="4114800" y="4343400"/>
            <a:chExt cx="762120" cy="380880"/>
          </a:xfrm>
        </p:grpSpPr>
        <p:pic>
          <p:nvPicPr>
            <p:cNvPr id="24" name="" descr=""/>
            <p:cNvPicPr/>
            <p:nvPr/>
          </p:nvPicPr>
          <p:blipFill>
            <a:blip r:embed="rId3"/>
            <a:stretch/>
          </p:blipFill>
          <p:spPr>
            <a:xfrm>
              <a:off x="4114800" y="4343400"/>
              <a:ext cx="762120" cy="3808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5" name=""/>
            <p:cNvSpPr/>
            <p:nvPr/>
          </p:nvSpPr>
          <p:spPr>
            <a:xfrm>
              <a:off x="4145040" y="4393440"/>
              <a:ext cx="698040" cy="27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6" name=""/>
          <p:cNvGrpSpPr/>
          <p:nvPr/>
        </p:nvGrpSpPr>
        <p:grpSpPr>
          <a:xfrm>
            <a:off x="3733920" y="3063960"/>
            <a:ext cx="1035000" cy="380880"/>
            <a:chOff x="3733920" y="3063960"/>
            <a:chExt cx="1035000" cy="380880"/>
          </a:xfrm>
        </p:grpSpPr>
        <p:pic>
          <p:nvPicPr>
            <p:cNvPr id="27" name="" descr=""/>
            <p:cNvPicPr/>
            <p:nvPr/>
          </p:nvPicPr>
          <p:blipFill>
            <a:blip r:embed="rId4"/>
            <a:stretch/>
          </p:blipFill>
          <p:spPr>
            <a:xfrm>
              <a:off x="3733920" y="3063960"/>
              <a:ext cx="1035000" cy="3808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8" name=""/>
            <p:cNvSpPr/>
            <p:nvPr/>
          </p:nvSpPr>
          <p:spPr>
            <a:xfrm>
              <a:off x="3775320" y="3114000"/>
              <a:ext cx="948240" cy="27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9" name=""/>
          <p:cNvGrpSpPr/>
          <p:nvPr/>
        </p:nvGrpSpPr>
        <p:grpSpPr>
          <a:xfrm>
            <a:off x="4952880" y="2057400"/>
            <a:ext cx="1067040" cy="380880"/>
            <a:chOff x="4952880" y="2057400"/>
            <a:chExt cx="1067040" cy="380880"/>
          </a:xfrm>
        </p:grpSpPr>
        <p:pic>
          <p:nvPicPr>
            <p:cNvPr id="30" name="" descr=""/>
            <p:cNvPicPr/>
            <p:nvPr/>
          </p:nvPicPr>
          <p:blipFill>
            <a:blip r:embed="rId5"/>
            <a:stretch/>
          </p:blipFill>
          <p:spPr>
            <a:xfrm>
              <a:off x="4952880" y="2057400"/>
              <a:ext cx="1067040" cy="3808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1" name=""/>
            <p:cNvSpPr/>
            <p:nvPr/>
          </p:nvSpPr>
          <p:spPr>
            <a:xfrm>
              <a:off x="4995360" y="2107440"/>
              <a:ext cx="977400" cy="27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2" name=""/>
          <p:cNvSpPr/>
          <p:nvPr/>
        </p:nvSpPr>
        <p:spPr>
          <a:xfrm>
            <a:off x="7391520" y="1066680"/>
            <a:ext cx="1116000" cy="60984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2000 Audit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Reporting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and Wrap-up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85800" y="5105520"/>
            <a:ext cx="784872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4876920" y="5105520"/>
            <a:ext cx="0" cy="1522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600200" y="5105520"/>
            <a:ext cx="0" cy="1522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rot="19200000">
            <a:off x="914760" y="5181120"/>
            <a:ext cx="15238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April ‘00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502000" y="5105520"/>
            <a:ext cx="0" cy="1522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213000" y="5105520"/>
            <a:ext cx="0" cy="1522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038480" y="5105520"/>
            <a:ext cx="0" cy="1522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715000" y="5105520"/>
            <a:ext cx="0" cy="1522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6477120" y="5105520"/>
            <a:ext cx="0" cy="1522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7213680" y="5105520"/>
            <a:ext cx="0" cy="1522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7924680" y="5105520"/>
            <a:ext cx="0" cy="1522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-838080" y="2577960"/>
            <a:ext cx="231120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Proposed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2000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Projects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762120" y="5092560"/>
            <a:ext cx="0" cy="1526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rot="19200000">
            <a:off x="360" y="5257440"/>
            <a:ext cx="15238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March ‘00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371600" y="228600"/>
            <a:ext cx="6400800" cy="53352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3333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3333ff"/>
                </a:solidFill>
                <a:effectLst/>
                <a:uFillTx/>
                <a:latin typeface="Times New Roman"/>
              </a:rPr>
              <a:t>ET&amp;S Systems Project Timeline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 rot="19260000">
            <a:off x="2514960" y="5181120"/>
            <a:ext cx="15112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June ‘00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838080" y="1066680"/>
            <a:ext cx="1371600" cy="60984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Audit Planning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4191120" y="4419720"/>
            <a:ext cx="838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Contracts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5486400" y="2629080"/>
            <a:ext cx="1371600" cy="42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8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Financial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18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Applications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3809880" y="3048120"/>
            <a:ext cx="9144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Gas Measurement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4876920" y="2133720"/>
            <a:ext cx="1295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Nominations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2895480" y="1371600"/>
            <a:ext cx="990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IT Security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5" name=""/>
          <p:cNvGrpSpPr/>
          <p:nvPr/>
        </p:nvGrpSpPr>
        <p:grpSpPr>
          <a:xfrm>
            <a:off x="3124080" y="1905120"/>
            <a:ext cx="685800" cy="380880"/>
            <a:chOff x="3124080" y="1905120"/>
            <a:chExt cx="685800" cy="380880"/>
          </a:xfrm>
        </p:grpSpPr>
        <p:pic>
          <p:nvPicPr>
            <p:cNvPr id="56" name="" descr=""/>
            <p:cNvPicPr/>
            <p:nvPr/>
          </p:nvPicPr>
          <p:blipFill>
            <a:blip r:embed="rId6"/>
            <a:stretch/>
          </p:blipFill>
          <p:spPr>
            <a:xfrm>
              <a:off x="3124080" y="1905120"/>
              <a:ext cx="685800" cy="3808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57" name=""/>
            <p:cNvSpPr/>
            <p:nvPr/>
          </p:nvSpPr>
          <p:spPr>
            <a:xfrm>
              <a:off x="3151440" y="1955160"/>
              <a:ext cx="628200" cy="27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8" name=""/>
          <p:cNvGrpSpPr/>
          <p:nvPr/>
        </p:nvGrpSpPr>
        <p:grpSpPr>
          <a:xfrm>
            <a:off x="3886200" y="3733920"/>
            <a:ext cx="1371600" cy="380880"/>
            <a:chOff x="3886200" y="3733920"/>
            <a:chExt cx="1371600" cy="380880"/>
          </a:xfrm>
        </p:grpSpPr>
        <p:pic>
          <p:nvPicPr>
            <p:cNvPr id="59" name="" descr=""/>
            <p:cNvPicPr/>
            <p:nvPr/>
          </p:nvPicPr>
          <p:blipFill>
            <a:blip r:embed="rId7"/>
            <a:stretch/>
          </p:blipFill>
          <p:spPr>
            <a:xfrm>
              <a:off x="3886200" y="3733920"/>
              <a:ext cx="1371600" cy="3808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60" name=""/>
            <p:cNvSpPr/>
            <p:nvPr/>
          </p:nvSpPr>
          <p:spPr>
            <a:xfrm>
              <a:off x="3940920" y="3783960"/>
              <a:ext cx="1256400" cy="27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1" name=""/>
          <p:cNvGrpSpPr/>
          <p:nvPr/>
        </p:nvGrpSpPr>
        <p:grpSpPr>
          <a:xfrm>
            <a:off x="3352680" y="2514600"/>
            <a:ext cx="762120" cy="380880"/>
            <a:chOff x="3352680" y="2514600"/>
            <a:chExt cx="762120" cy="380880"/>
          </a:xfrm>
        </p:grpSpPr>
        <p:pic>
          <p:nvPicPr>
            <p:cNvPr id="62" name="" descr=""/>
            <p:cNvPicPr/>
            <p:nvPr/>
          </p:nvPicPr>
          <p:blipFill>
            <a:blip r:embed="rId8"/>
            <a:stretch/>
          </p:blipFill>
          <p:spPr>
            <a:xfrm>
              <a:off x="3352680" y="2514600"/>
              <a:ext cx="762120" cy="3808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63" name=""/>
            <p:cNvSpPr/>
            <p:nvPr/>
          </p:nvSpPr>
          <p:spPr>
            <a:xfrm>
              <a:off x="3382920" y="2564640"/>
              <a:ext cx="698040" cy="27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4" name=""/>
          <p:cNvSpPr/>
          <p:nvPr/>
        </p:nvSpPr>
        <p:spPr>
          <a:xfrm>
            <a:off x="3505320" y="259092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Rates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3962520" y="3809880"/>
            <a:ext cx="1218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Revenue Stream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3124080" y="1981080"/>
            <a:ext cx="838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Capacity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7" name=""/>
          <p:cNvGrpSpPr/>
          <p:nvPr/>
        </p:nvGrpSpPr>
        <p:grpSpPr>
          <a:xfrm>
            <a:off x="4616280" y="1447920"/>
            <a:ext cx="914400" cy="380880"/>
            <a:chOff x="4616280" y="1447920"/>
            <a:chExt cx="914400" cy="380880"/>
          </a:xfrm>
        </p:grpSpPr>
        <p:pic>
          <p:nvPicPr>
            <p:cNvPr id="68" name="" descr=""/>
            <p:cNvPicPr/>
            <p:nvPr/>
          </p:nvPicPr>
          <p:blipFill>
            <a:blip r:embed="rId9"/>
            <a:stretch/>
          </p:blipFill>
          <p:spPr>
            <a:xfrm>
              <a:off x="4616280" y="1447920"/>
              <a:ext cx="914400" cy="3808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69" name=""/>
            <p:cNvSpPr/>
            <p:nvPr/>
          </p:nvSpPr>
          <p:spPr>
            <a:xfrm>
              <a:off x="4652640" y="1497960"/>
              <a:ext cx="837720" cy="27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0" name=""/>
          <p:cNvSpPr/>
          <p:nvPr/>
        </p:nvSpPr>
        <p:spPr>
          <a:xfrm>
            <a:off x="4616280" y="1447920"/>
            <a:ext cx="9144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IT Infrastructure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8927728-2240-4D72-8297-E8B23A48EF38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"/>
          <p:cNvSpPr/>
          <p:nvPr/>
        </p:nvSpPr>
        <p:spPr>
          <a:xfrm>
            <a:off x="685800" y="1600200"/>
            <a:ext cx="7848720" cy="457200"/>
          </a:xfrm>
          <a:prstGeom prst="rec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     </a:t>
            </a:r>
            <a:r>
              <a:rPr b="1" i="1" lang="en-US" sz="22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Project</a:t>
            </a:r>
            <a:r>
              <a:rPr b="1" i="1" lang="en-US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</a:t>
            </a:r>
            <a:r>
              <a:rPr b="1" i="1" lang="en-US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       </a:t>
            </a:r>
            <a:r>
              <a:rPr b="1" i="1" lang="en-US" sz="22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Project Timing</a:t>
            </a:r>
            <a:r>
              <a:rPr b="1" i="1" lang="en-US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         </a:t>
            </a:r>
            <a:r>
              <a:rPr b="1" i="1" lang="en-US" sz="22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Systems Contact(s)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1066680" y="228600"/>
            <a:ext cx="7239240" cy="83808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3333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3333ff"/>
                </a:solidFill>
                <a:effectLst/>
                <a:uFillTx/>
                <a:latin typeface="Times New Roman"/>
              </a:rPr>
              <a:t>ET&amp;S Key Systems Contacts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3333ff"/>
                </a:solidFill>
                <a:effectLst/>
                <a:uFillTx/>
                <a:latin typeface="Times New Roman"/>
              </a:rPr>
              <a:t>(by Project)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685800" y="2438280"/>
            <a:ext cx="7848720" cy="38124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Capacity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end May - end June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Jeanne Licciardo; Linda Trevino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685800" y="3962520"/>
            <a:ext cx="7848720" cy="38088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Contracts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beg. July - end July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Jeanne Licciardo; Linda Trevino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685800" y="5105520"/>
            <a:ext cx="7848720" cy="380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Applications     beg. Sept. - mid. Oct.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Wendy Koh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685800" y="3200400"/>
            <a:ext cx="7848720" cy="38088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Measurement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end June - mid. July       Jeff May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685800" y="4343400"/>
            <a:ext cx="7848720" cy="380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 Infrastructure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end July - end Aug.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Bob Martinez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685800" y="2057400"/>
            <a:ext cx="7848720" cy="380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 Security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mid. May - end June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Lisa Gilchrist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685800" y="4724280"/>
            <a:ext cx="7848720" cy="38124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Nominations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beg. Aug. - mid. Sept.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Hasan Kedwaii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685800" y="2819520"/>
            <a:ext cx="7848720" cy="380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Rates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mid. June - mid. July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Wendy Koh; Rob Fugel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685800" y="3581280"/>
            <a:ext cx="7848720" cy="3812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Revenue Stream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end June - mid. Aug.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Wendy Koh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5180040" y="1600200"/>
            <a:ext cx="1440" cy="3886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3048120" y="1600200"/>
            <a:ext cx="1440" cy="3886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0577F90-5E87-4DC7-A94B-772218C7B6BA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"/>
          <p:cNvSpPr/>
          <p:nvPr/>
        </p:nvSpPr>
        <p:spPr>
          <a:xfrm>
            <a:off x="609480" y="1266840"/>
            <a:ext cx="8153640" cy="56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sng">
                <a:solidFill>
                  <a:srgbClr val="3333cc"/>
                </a:solidFill>
                <a:effectLst/>
                <a:uFillTx/>
                <a:latin typeface="Times New Roman"/>
              </a:rPr>
              <a:t>Capacity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571680" indent="-114480">
              <a:lnSpc>
                <a:spcPct val="100000"/>
              </a:lnSpc>
              <a:spcBef>
                <a:spcPts val="162"/>
              </a:spcBef>
              <a:buClr>
                <a:srgbClr val="3333cc"/>
              </a:buClr>
              <a:buSzPct val="6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Access to Capacity Analysis System (CAS)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571680" indent="-114480">
              <a:lnSpc>
                <a:spcPct val="100000"/>
              </a:lnSpc>
              <a:spcBef>
                <a:spcPts val="162"/>
              </a:spcBef>
              <a:buClr>
                <a:srgbClr val="3333cc"/>
              </a:buClr>
              <a:buSzPct val="6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Integrity &amp; Relevance of Information in CAS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sng">
                <a:solidFill>
                  <a:srgbClr val="3333cc"/>
                </a:solidFill>
                <a:effectLst/>
                <a:uFillTx/>
                <a:latin typeface="Times New Roman"/>
              </a:rPr>
              <a:t>Contracts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571680" indent="-114480">
              <a:lnSpc>
                <a:spcPct val="100000"/>
              </a:lnSpc>
              <a:spcBef>
                <a:spcPts val="162"/>
              </a:spcBef>
              <a:buClr>
                <a:srgbClr val="3333cc"/>
              </a:buClr>
              <a:buSzPct val="6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Integrity in Contract Management System (CMS)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>
              <a:lnSpc>
                <a:spcPct val="100000"/>
              </a:lnSpc>
              <a:spcBef>
                <a:spcPts val="1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sng">
                <a:solidFill>
                  <a:srgbClr val="3333cc"/>
                </a:solidFill>
                <a:effectLst/>
                <a:uFillTx/>
                <a:latin typeface="Times New Roman"/>
              </a:rPr>
              <a:t>Financial Applications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571680" indent="-114480">
              <a:lnSpc>
                <a:spcPct val="100000"/>
              </a:lnSpc>
              <a:buClr>
                <a:srgbClr val="3333cc"/>
              </a:buClr>
              <a:buSzPct val="6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Interface from Invoicing System to General Ledger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571680" indent="-114480">
              <a:lnSpc>
                <a:spcPct val="100000"/>
              </a:lnSpc>
              <a:spcBef>
                <a:spcPts val="162"/>
              </a:spcBef>
              <a:buClr>
                <a:srgbClr val="3333cc"/>
              </a:buClr>
              <a:buSzPct val="6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Access to General Ledger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sng">
                <a:solidFill>
                  <a:srgbClr val="3333cc"/>
                </a:solidFill>
                <a:effectLst/>
                <a:uFillTx/>
                <a:latin typeface="Times New Roman"/>
              </a:rPr>
              <a:t>Gas Measurement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571680" indent="-114480">
              <a:lnSpc>
                <a:spcPct val="100000"/>
              </a:lnSpc>
              <a:spcBef>
                <a:spcPts val="162"/>
              </a:spcBef>
              <a:buClr>
                <a:srgbClr val="3333cc"/>
              </a:buClr>
              <a:buSzPct val="6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Access to MIPS Application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571680" indent="-114480">
              <a:lnSpc>
                <a:spcPct val="100000"/>
              </a:lnSpc>
              <a:spcBef>
                <a:spcPts val="162"/>
              </a:spcBef>
              <a:buClr>
                <a:srgbClr val="3333cc"/>
              </a:buClr>
              <a:buSzPct val="6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Integrity and Availability for MIPS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571680" indent="-114480">
              <a:lnSpc>
                <a:spcPct val="100000"/>
              </a:lnSpc>
              <a:spcBef>
                <a:spcPts val="162"/>
              </a:spcBef>
              <a:buClr>
                <a:srgbClr val="3333cc"/>
              </a:buClr>
              <a:buSzPct val="6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Access to SCADA Application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sng">
                <a:solidFill>
                  <a:srgbClr val="3333cc"/>
                </a:solidFill>
                <a:effectLst/>
                <a:uFillTx/>
                <a:latin typeface="Times New Roman"/>
              </a:rPr>
              <a:t>IT Infrastructure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571680" indent="-114480">
              <a:lnSpc>
                <a:spcPct val="100000"/>
              </a:lnSpc>
              <a:spcBef>
                <a:spcPts val="162"/>
              </a:spcBef>
              <a:buClr>
                <a:srgbClr val="3333cc"/>
              </a:buClr>
              <a:buSzPct val="6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Standardization of IT Infrastructure and Policies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571680" indent="-114480">
              <a:lnSpc>
                <a:spcPct val="100000"/>
              </a:lnSpc>
              <a:spcBef>
                <a:spcPts val="162"/>
              </a:spcBef>
              <a:buClr>
                <a:srgbClr val="3333cc"/>
              </a:buClr>
              <a:buSzPct val="6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Availability of ET&amp;S Systems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sng">
                <a:solidFill>
                  <a:srgbClr val="3333cc"/>
                </a:solidFill>
                <a:effectLst/>
                <a:uFillTx/>
                <a:latin typeface="Times New Roman"/>
              </a:rPr>
              <a:t>IT Security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571680" indent="-114480">
              <a:lnSpc>
                <a:spcPct val="100000"/>
              </a:lnSpc>
              <a:spcBef>
                <a:spcPts val="162"/>
              </a:spcBef>
              <a:buClr>
                <a:srgbClr val="3333cc"/>
              </a:buClr>
              <a:buSzPct val="6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Security Standards and Policies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>
              <a:lnSpc>
                <a:spcPct val="100000"/>
              </a:lnSpc>
              <a:spcBef>
                <a:spcPts val="1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762120" y="152280"/>
            <a:ext cx="7696080" cy="83844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3333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3333ff"/>
                </a:solidFill>
                <a:effectLst/>
                <a:uFillTx/>
                <a:latin typeface="Times New Roman"/>
              </a:rPr>
              <a:t>Summary of Systems Involvement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3333ff"/>
                </a:solidFill>
                <a:effectLst/>
                <a:uFillTx/>
                <a:latin typeface="Times New Roman"/>
              </a:rPr>
              <a:t>(by Project)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0CC8463-2543-4830-8296-92B7A2B53488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"/>
          <p:cNvSpPr/>
          <p:nvPr/>
        </p:nvSpPr>
        <p:spPr>
          <a:xfrm>
            <a:off x="685800" y="1287360"/>
            <a:ext cx="5638680" cy="402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63504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sng">
                <a:solidFill>
                  <a:srgbClr val="3333cc"/>
                </a:solidFill>
                <a:effectLst/>
                <a:uFillTx/>
                <a:latin typeface="Times New Roman"/>
              </a:rPr>
              <a:t>Nominations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06440" indent="114120">
              <a:lnSpc>
                <a:spcPct val="100000"/>
              </a:lnSpc>
              <a:spcBef>
                <a:spcPts val="162"/>
              </a:spcBef>
              <a:buClr>
                <a:srgbClr val="3333cc"/>
              </a:buClr>
              <a:buSzPct val="60000"/>
              <a:buFont typeface="Monotype Sorts" charset="2"/>
              <a:buChar char=""/>
              <a:tabLst>
                <a:tab algn="l" pos="63504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Access to Throughput Management System (TMS)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06440" indent="114120">
              <a:lnSpc>
                <a:spcPct val="100000"/>
              </a:lnSpc>
              <a:spcBef>
                <a:spcPts val="162"/>
              </a:spcBef>
              <a:buClr>
                <a:srgbClr val="3333cc"/>
              </a:buClr>
              <a:buSzPct val="60000"/>
              <a:buFont typeface="Monotype Sorts" charset="2"/>
              <a:buChar char=""/>
              <a:tabLst>
                <a:tab algn="l" pos="63504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Integrity in TMS Application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06440" indent="114120">
              <a:lnSpc>
                <a:spcPct val="100000"/>
              </a:lnSpc>
              <a:spcBef>
                <a:spcPts val="162"/>
              </a:spcBef>
              <a:buClr>
                <a:srgbClr val="3333cc"/>
              </a:buClr>
              <a:buSzPct val="60000"/>
              <a:buFont typeface="Monotype Sorts" charset="2"/>
              <a:buChar char=""/>
              <a:tabLst>
                <a:tab algn="l" pos="63504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System Compliance with GISB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06440" indent="114120">
              <a:lnSpc>
                <a:spcPct val="100000"/>
              </a:lnSpc>
              <a:spcBef>
                <a:spcPts val="162"/>
              </a:spcBef>
              <a:buClr>
                <a:srgbClr val="3333cc"/>
              </a:buClr>
              <a:buSzPct val="60000"/>
              <a:buFont typeface="Monotype Sorts" charset="2"/>
              <a:buChar char=""/>
              <a:tabLst>
                <a:tab algn="l" pos="63504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Security of Web Transactions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001"/>
              </a:spcBef>
              <a:tabLst>
                <a:tab algn="l" pos="0"/>
                <a:tab algn="l" pos="63504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sng">
                <a:solidFill>
                  <a:srgbClr val="3333cc"/>
                </a:solidFill>
                <a:effectLst/>
                <a:uFillTx/>
                <a:latin typeface="Times New Roman"/>
              </a:rPr>
              <a:t>Rates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06440" indent="114120">
              <a:lnSpc>
                <a:spcPct val="100000"/>
              </a:lnSpc>
              <a:spcBef>
                <a:spcPts val="162"/>
              </a:spcBef>
              <a:buClr>
                <a:srgbClr val="3333cc"/>
              </a:buClr>
              <a:buSzPct val="60000"/>
              <a:buFont typeface="Monotype Sorts" charset="2"/>
              <a:buChar char=""/>
              <a:tabLst>
                <a:tab algn="l" pos="63504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Access to Rates System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06440" indent="114120">
              <a:lnSpc>
                <a:spcPct val="100000"/>
              </a:lnSpc>
              <a:spcBef>
                <a:spcPts val="162"/>
              </a:spcBef>
              <a:buClr>
                <a:srgbClr val="3333cc"/>
              </a:buClr>
              <a:buSzPct val="60000"/>
              <a:buFont typeface="Monotype Sorts" charset="2"/>
              <a:buChar char=""/>
              <a:tabLst>
                <a:tab algn="l" pos="63504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Integrity in Rates System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63504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201"/>
              </a:spcBef>
              <a:tabLst>
                <a:tab algn="l" pos="0"/>
                <a:tab algn="l" pos="63504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sng">
                <a:solidFill>
                  <a:srgbClr val="3333cc"/>
                </a:solidFill>
                <a:effectLst/>
                <a:uFillTx/>
                <a:latin typeface="Times New Roman"/>
              </a:rPr>
              <a:t>Revenue Stream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06440" indent="114120">
              <a:lnSpc>
                <a:spcPct val="100000"/>
              </a:lnSpc>
              <a:spcBef>
                <a:spcPts val="162"/>
              </a:spcBef>
              <a:buClr>
                <a:srgbClr val="3333cc"/>
              </a:buClr>
              <a:buSzPct val="60000"/>
              <a:buFont typeface="Monotype Sorts" charset="2"/>
              <a:buChar char=""/>
              <a:tabLst>
                <a:tab algn="l" pos="63504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Volume Allocation System to Invoicing System Interface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06440" indent="114120">
              <a:lnSpc>
                <a:spcPct val="100000"/>
              </a:lnSpc>
              <a:spcBef>
                <a:spcPts val="162"/>
              </a:spcBef>
              <a:buClr>
                <a:srgbClr val="3333cc"/>
              </a:buClr>
              <a:buSzPct val="60000"/>
              <a:buFont typeface="Monotype Sorts" charset="2"/>
              <a:buChar char=""/>
              <a:tabLst>
                <a:tab algn="l" pos="63504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Access to Volume Allocation System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06440" indent="114120">
              <a:lnSpc>
                <a:spcPct val="100000"/>
              </a:lnSpc>
              <a:spcBef>
                <a:spcPts val="162"/>
              </a:spcBef>
              <a:buClr>
                <a:srgbClr val="3333cc"/>
              </a:buClr>
              <a:buSzPct val="60000"/>
              <a:buFont typeface="Monotype Sorts" charset="2"/>
              <a:buChar char=""/>
              <a:tabLst>
                <a:tab algn="l" pos="63504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Integrity in Volume Allocation System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06440" indent="114120">
              <a:lnSpc>
                <a:spcPct val="100000"/>
              </a:lnSpc>
              <a:spcBef>
                <a:spcPts val="162"/>
              </a:spcBef>
              <a:buClr>
                <a:srgbClr val="3333cc"/>
              </a:buClr>
              <a:buSzPct val="60000"/>
              <a:buFont typeface="Monotype Sorts" charset="2"/>
              <a:buChar char=""/>
              <a:tabLst>
                <a:tab algn="l" pos="63504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MIPS to Volume Allocation System Interface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06440" indent="114120">
              <a:lnSpc>
                <a:spcPct val="100000"/>
              </a:lnSpc>
              <a:spcBef>
                <a:spcPts val="162"/>
              </a:spcBef>
              <a:buClr>
                <a:srgbClr val="3333cc"/>
              </a:buClr>
              <a:buSzPct val="60000"/>
              <a:buFont typeface="Monotype Sorts" charset="2"/>
              <a:buChar char=""/>
              <a:tabLst>
                <a:tab algn="l" pos="63504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Access to Invoicing Systems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06440" indent="114120">
              <a:lnSpc>
                <a:spcPct val="100000"/>
              </a:lnSpc>
              <a:spcBef>
                <a:spcPts val="162"/>
              </a:spcBef>
              <a:buClr>
                <a:srgbClr val="3333cc"/>
              </a:buClr>
              <a:buSzPct val="60000"/>
              <a:buFont typeface="Monotype Sorts" charset="2"/>
              <a:buChar char=""/>
              <a:tabLst>
                <a:tab algn="l" pos="63504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Integrity in Invoicing Systems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06440" indent="114120">
              <a:lnSpc>
                <a:spcPct val="100000"/>
              </a:lnSpc>
              <a:spcBef>
                <a:spcPts val="162"/>
              </a:spcBef>
              <a:tabLst>
                <a:tab algn="l" pos="0"/>
                <a:tab algn="l" pos="63504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2362320" y="3962520"/>
            <a:ext cx="472428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457200">
              <a:lnSpc>
                <a:spcPct val="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762120" y="152280"/>
            <a:ext cx="7696080" cy="83844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3333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3333ff"/>
                </a:solidFill>
                <a:effectLst/>
                <a:uFillTx/>
                <a:latin typeface="Times New Roman"/>
              </a:rPr>
              <a:t>Summary of Systems Involvement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3333ff"/>
                </a:solidFill>
                <a:effectLst/>
                <a:uFillTx/>
                <a:latin typeface="Times New Roman"/>
              </a:rPr>
              <a:t>(by Project)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29F608F-E2BA-426B-A35B-DAD66E507B3F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2000-04-18T10:38:47Z</dcterms:created>
  <dc:creator>Arthur Andersen</dc:creator>
  <dc:description/>
  <dc:language>en-US</dc:language>
  <cp:lastModifiedBy>Arthur Andersen</cp:lastModifiedBy>
  <cp:lastPrinted>2000-06-08T14:56:51Z</cp:lastPrinted>
  <dcterms:modified xsi:type="dcterms:W3CDTF">2000-06-08T14:33:59Z</dcterms:modified>
  <cp:revision>133</cp:revision>
  <dc:subject/>
  <dc:title>No Slide Title</dc:title>
</cp:coreProperties>
</file>