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7034213" cy="91948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ch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518C228-4754-4A4F-9ADC-A84713BA037B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F8BFB49-2673-471F-89AD-63C11C6D2511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"/>
          <p:cNvSpPr/>
          <p:nvPr/>
        </p:nvSpPr>
        <p:spPr>
          <a:xfrm>
            <a:off x="828720" y="5324400"/>
            <a:ext cx="7485120" cy="1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" name=""/>
          <p:cNvGrpSpPr/>
          <p:nvPr/>
        </p:nvGrpSpPr>
        <p:grpSpPr>
          <a:xfrm>
            <a:off x="3200400" y="4057560"/>
            <a:ext cx="914400" cy="1266840"/>
            <a:chOff x="3200400" y="4057560"/>
            <a:chExt cx="914400" cy="1266840"/>
          </a:xfrm>
        </p:grpSpPr>
        <p:grpSp>
          <p:nvGrpSpPr>
            <p:cNvPr id="9" name=""/>
            <p:cNvGrpSpPr/>
            <p:nvPr/>
          </p:nvGrpSpPr>
          <p:grpSpPr>
            <a:xfrm>
              <a:off x="3200400" y="4410000"/>
              <a:ext cx="304560" cy="914400"/>
              <a:chOff x="3200400" y="4410000"/>
              <a:chExt cx="304560" cy="914400"/>
            </a:xfrm>
          </p:grpSpPr>
          <p:sp>
            <p:nvSpPr>
              <p:cNvPr id="10" name=""/>
              <p:cNvSpPr/>
              <p:nvPr/>
            </p:nvSpPr>
            <p:spPr>
              <a:xfrm>
                <a:off x="3200400" y="5019840"/>
                <a:ext cx="304560" cy="304560"/>
              </a:xfrm>
              <a:prstGeom prst="rect">
                <a:avLst/>
              </a:prstGeom>
              <a:solidFill>
                <a:srgbClr val="ffff00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" name=""/>
              <p:cNvSpPr/>
              <p:nvPr/>
            </p:nvSpPr>
            <p:spPr>
              <a:xfrm>
                <a:off x="3200400" y="4410000"/>
                <a:ext cx="304560" cy="609840"/>
              </a:xfrm>
              <a:prstGeom prst="rect">
                <a:avLst/>
              </a:prstGeom>
              <a:solidFill>
                <a:srgbClr val="00ffff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" name=""/>
              <p:cNvSpPr/>
              <p:nvPr/>
            </p:nvSpPr>
            <p:spPr>
              <a:xfrm>
                <a:off x="3237120" y="5086440"/>
                <a:ext cx="246960" cy="1530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0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11.9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" name=""/>
              <p:cNvSpPr/>
              <p:nvPr/>
            </p:nvSpPr>
            <p:spPr>
              <a:xfrm>
                <a:off x="3237120" y="4629240"/>
                <a:ext cx="246960" cy="1530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0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24.0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4" name=""/>
            <p:cNvGrpSpPr/>
            <p:nvPr/>
          </p:nvGrpSpPr>
          <p:grpSpPr>
            <a:xfrm>
              <a:off x="3505320" y="4410000"/>
              <a:ext cx="314280" cy="914400"/>
              <a:chOff x="3505320" y="4410000"/>
              <a:chExt cx="314280" cy="914400"/>
            </a:xfrm>
          </p:grpSpPr>
          <p:sp>
            <p:nvSpPr>
              <p:cNvPr id="15" name=""/>
              <p:cNvSpPr/>
              <p:nvPr/>
            </p:nvSpPr>
            <p:spPr>
              <a:xfrm>
                <a:off x="3505320" y="5029200"/>
                <a:ext cx="314280" cy="295200"/>
              </a:xfrm>
              <a:prstGeom prst="rect">
                <a:avLst/>
              </a:prstGeom>
              <a:solidFill>
                <a:srgbClr val="ffff00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" name=""/>
              <p:cNvSpPr/>
              <p:nvPr/>
            </p:nvSpPr>
            <p:spPr>
              <a:xfrm>
                <a:off x="3505320" y="4410000"/>
                <a:ext cx="314280" cy="619200"/>
              </a:xfrm>
              <a:prstGeom prst="rect">
                <a:avLst/>
              </a:prstGeom>
              <a:solidFill>
                <a:srgbClr val="00ffff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" name=""/>
              <p:cNvSpPr/>
              <p:nvPr/>
            </p:nvSpPr>
            <p:spPr>
              <a:xfrm>
                <a:off x="3542400" y="5095800"/>
                <a:ext cx="246960" cy="1530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0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11.6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" name=""/>
              <p:cNvSpPr/>
              <p:nvPr/>
            </p:nvSpPr>
            <p:spPr>
              <a:xfrm>
                <a:off x="3542400" y="4638600"/>
                <a:ext cx="246960" cy="1530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0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24.3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9" name=""/>
            <p:cNvGrpSpPr/>
            <p:nvPr/>
          </p:nvGrpSpPr>
          <p:grpSpPr>
            <a:xfrm>
              <a:off x="3810240" y="4057560"/>
              <a:ext cx="304560" cy="1266840"/>
              <a:chOff x="3810240" y="4057560"/>
              <a:chExt cx="304560" cy="1266840"/>
            </a:xfrm>
          </p:grpSpPr>
          <p:sp>
            <p:nvSpPr>
              <p:cNvPr id="20" name=""/>
              <p:cNvSpPr/>
              <p:nvPr/>
            </p:nvSpPr>
            <p:spPr>
              <a:xfrm>
                <a:off x="3810240" y="4667400"/>
                <a:ext cx="304560" cy="657000"/>
              </a:xfrm>
              <a:prstGeom prst="rect">
                <a:avLst/>
              </a:prstGeom>
              <a:solidFill>
                <a:srgbClr val="ffff00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" name=""/>
              <p:cNvSpPr/>
              <p:nvPr/>
            </p:nvSpPr>
            <p:spPr>
              <a:xfrm>
                <a:off x="3810240" y="4057560"/>
                <a:ext cx="304560" cy="609840"/>
              </a:xfrm>
              <a:prstGeom prst="rect">
                <a:avLst/>
              </a:prstGeom>
              <a:solidFill>
                <a:srgbClr val="00ffff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" name=""/>
              <p:cNvSpPr/>
              <p:nvPr/>
            </p:nvSpPr>
            <p:spPr>
              <a:xfrm>
                <a:off x="3837600" y="4915080"/>
                <a:ext cx="246960" cy="1530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0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25.7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" name=""/>
              <p:cNvSpPr/>
              <p:nvPr/>
            </p:nvSpPr>
            <p:spPr>
              <a:xfrm>
                <a:off x="3837600" y="4286160"/>
                <a:ext cx="246960" cy="1530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0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23.8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grpSp>
        <p:nvGrpSpPr>
          <p:cNvPr id="24" name=""/>
          <p:cNvGrpSpPr/>
          <p:nvPr/>
        </p:nvGrpSpPr>
        <p:grpSpPr>
          <a:xfrm>
            <a:off x="5086440" y="4010040"/>
            <a:ext cx="933120" cy="1314360"/>
            <a:chOff x="5086440" y="4010040"/>
            <a:chExt cx="933120" cy="1314360"/>
          </a:xfrm>
        </p:grpSpPr>
        <p:grpSp>
          <p:nvGrpSpPr>
            <p:cNvPr id="25" name=""/>
            <p:cNvGrpSpPr/>
            <p:nvPr/>
          </p:nvGrpSpPr>
          <p:grpSpPr>
            <a:xfrm>
              <a:off x="5086440" y="4010040"/>
              <a:ext cx="314280" cy="1314360"/>
              <a:chOff x="5086440" y="4010040"/>
              <a:chExt cx="314280" cy="1314360"/>
            </a:xfrm>
          </p:grpSpPr>
          <p:sp>
            <p:nvSpPr>
              <p:cNvPr id="26" name=""/>
              <p:cNvSpPr/>
              <p:nvPr/>
            </p:nvSpPr>
            <p:spPr>
              <a:xfrm>
                <a:off x="5086440" y="4591080"/>
                <a:ext cx="314280" cy="733320"/>
              </a:xfrm>
              <a:prstGeom prst="rect">
                <a:avLst/>
              </a:prstGeom>
              <a:solidFill>
                <a:srgbClr val="ffff00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" name=""/>
              <p:cNvSpPr/>
              <p:nvPr/>
            </p:nvSpPr>
            <p:spPr>
              <a:xfrm>
                <a:off x="5086440" y="4010040"/>
                <a:ext cx="314280" cy="581040"/>
              </a:xfrm>
              <a:prstGeom prst="rect">
                <a:avLst/>
              </a:prstGeom>
              <a:solidFill>
                <a:srgbClr val="00ffff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" name=""/>
              <p:cNvSpPr/>
              <p:nvPr/>
            </p:nvSpPr>
            <p:spPr>
              <a:xfrm>
                <a:off x="5123520" y="4876920"/>
                <a:ext cx="246960" cy="1530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0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28.5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" name=""/>
              <p:cNvSpPr/>
              <p:nvPr/>
            </p:nvSpPr>
            <p:spPr>
              <a:xfrm>
                <a:off x="5123520" y="4219560"/>
                <a:ext cx="246960" cy="1530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0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22.8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30" name=""/>
            <p:cNvGrpSpPr/>
            <p:nvPr/>
          </p:nvGrpSpPr>
          <p:grpSpPr>
            <a:xfrm>
              <a:off x="5400720" y="4067280"/>
              <a:ext cx="304560" cy="1257120"/>
              <a:chOff x="5400720" y="4067280"/>
              <a:chExt cx="304560" cy="1257120"/>
            </a:xfrm>
          </p:grpSpPr>
          <p:sp>
            <p:nvSpPr>
              <p:cNvPr id="31" name=""/>
              <p:cNvSpPr/>
              <p:nvPr/>
            </p:nvSpPr>
            <p:spPr>
              <a:xfrm>
                <a:off x="5400720" y="4648320"/>
                <a:ext cx="304560" cy="676080"/>
              </a:xfrm>
              <a:prstGeom prst="rect">
                <a:avLst/>
              </a:prstGeom>
              <a:solidFill>
                <a:srgbClr val="ffff00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" name=""/>
              <p:cNvSpPr/>
              <p:nvPr/>
            </p:nvSpPr>
            <p:spPr>
              <a:xfrm>
                <a:off x="5400720" y="4067280"/>
                <a:ext cx="304560" cy="581040"/>
              </a:xfrm>
              <a:prstGeom prst="rect">
                <a:avLst/>
              </a:prstGeom>
              <a:solidFill>
                <a:srgbClr val="00ffff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" name=""/>
              <p:cNvSpPr/>
              <p:nvPr/>
            </p:nvSpPr>
            <p:spPr>
              <a:xfrm>
                <a:off x="5437080" y="4905360"/>
                <a:ext cx="246960" cy="1530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0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26.4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" name=""/>
              <p:cNvSpPr/>
              <p:nvPr/>
            </p:nvSpPr>
            <p:spPr>
              <a:xfrm>
                <a:off x="5437080" y="4276800"/>
                <a:ext cx="246960" cy="1530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0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22.7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35" name=""/>
            <p:cNvGrpSpPr/>
            <p:nvPr/>
          </p:nvGrpSpPr>
          <p:grpSpPr>
            <a:xfrm>
              <a:off x="5705280" y="4257720"/>
              <a:ext cx="314280" cy="1066680"/>
              <a:chOff x="5705280" y="4257720"/>
              <a:chExt cx="314280" cy="1066680"/>
            </a:xfrm>
          </p:grpSpPr>
          <p:sp>
            <p:nvSpPr>
              <p:cNvPr id="36" name=""/>
              <p:cNvSpPr/>
              <p:nvPr/>
            </p:nvSpPr>
            <p:spPr>
              <a:xfrm>
                <a:off x="5705280" y="4829040"/>
                <a:ext cx="314280" cy="495360"/>
              </a:xfrm>
              <a:prstGeom prst="rect">
                <a:avLst/>
              </a:prstGeom>
              <a:solidFill>
                <a:srgbClr val="ffff00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" name=""/>
              <p:cNvSpPr/>
              <p:nvPr/>
            </p:nvSpPr>
            <p:spPr>
              <a:xfrm>
                <a:off x="5705280" y="4257720"/>
                <a:ext cx="314280" cy="571320"/>
              </a:xfrm>
              <a:prstGeom prst="rect">
                <a:avLst/>
              </a:prstGeom>
              <a:solidFill>
                <a:srgbClr val="00ffff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" name=""/>
              <p:cNvSpPr/>
              <p:nvPr/>
            </p:nvSpPr>
            <p:spPr>
              <a:xfrm>
                <a:off x="5742360" y="4991040"/>
                <a:ext cx="246960" cy="1530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0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19.3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" name=""/>
              <p:cNvSpPr/>
              <p:nvPr/>
            </p:nvSpPr>
            <p:spPr>
              <a:xfrm>
                <a:off x="5742360" y="4457880"/>
                <a:ext cx="246960" cy="1530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0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22.5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grpSp>
        <p:nvGrpSpPr>
          <p:cNvPr id="40" name=""/>
          <p:cNvGrpSpPr/>
          <p:nvPr/>
        </p:nvGrpSpPr>
        <p:grpSpPr>
          <a:xfrm>
            <a:off x="6934320" y="2714760"/>
            <a:ext cx="914400" cy="2609640"/>
            <a:chOff x="6934320" y="2714760"/>
            <a:chExt cx="914400" cy="2609640"/>
          </a:xfrm>
        </p:grpSpPr>
        <p:grpSp>
          <p:nvGrpSpPr>
            <p:cNvPr id="41" name=""/>
            <p:cNvGrpSpPr/>
            <p:nvPr/>
          </p:nvGrpSpPr>
          <p:grpSpPr>
            <a:xfrm>
              <a:off x="7543800" y="3067200"/>
              <a:ext cx="304920" cy="2257200"/>
              <a:chOff x="7543800" y="3067200"/>
              <a:chExt cx="304920" cy="2257200"/>
            </a:xfrm>
          </p:grpSpPr>
          <p:sp>
            <p:nvSpPr>
              <p:cNvPr id="42" name=""/>
              <p:cNvSpPr/>
              <p:nvPr/>
            </p:nvSpPr>
            <p:spPr>
              <a:xfrm>
                <a:off x="7543800" y="3657600"/>
                <a:ext cx="304920" cy="1666800"/>
              </a:xfrm>
              <a:prstGeom prst="rect">
                <a:avLst/>
              </a:prstGeom>
              <a:solidFill>
                <a:srgbClr val="ffff00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" name=""/>
              <p:cNvSpPr/>
              <p:nvPr/>
            </p:nvSpPr>
            <p:spPr>
              <a:xfrm>
                <a:off x="7543800" y="3067200"/>
                <a:ext cx="304920" cy="590400"/>
              </a:xfrm>
              <a:prstGeom prst="rect">
                <a:avLst/>
              </a:prstGeom>
              <a:solidFill>
                <a:srgbClr val="00ffff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" name=""/>
              <p:cNvSpPr/>
              <p:nvPr/>
            </p:nvSpPr>
            <p:spPr>
              <a:xfrm>
                <a:off x="7580880" y="4410000"/>
                <a:ext cx="246960" cy="1530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0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65.7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" name=""/>
              <p:cNvSpPr/>
              <p:nvPr/>
            </p:nvSpPr>
            <p:spPr>
              <a:xfrm>
                <a:off x="7580880" y="3286080"/>
                <a:ext cx="246960" cy="1530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0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23.5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46" name=""/>
            <p:cNvGrpSpPr/>
            <p:nvPr/>
          </p:nvGrpSpPr>
          <p:grpSpPr>
            <a:xfrm>
              <a:off x="6934320" y="2714760"/>
              <a:ext cx="304560" cy="2609640"/>
              <a:chOff x="6934320" y="2714760"/>
              <a:chExt cx="304560" cy="2609640"/>
            </a:xfrm>
          </p:grpSpPr>
          <p:sp>
            <p:nvSpPr>
              <p:cNvPr id="47" name=""/>
              <p:cNvSpPr/>
              <p:nvPr/>
            </p:nvSpPr>
            <p:spPr>
              <a:xfrm>
                <a:off x="6934320" y="3333600"/>
                <a:ext cx="304560" cy="1990800"/>
              </a:xfrm>
              <a:prstGeom prst="rect">
                <a:avLst/>
              </a:prstGeom>
              <a:solidFill>
                <a:srgbClr val="ffff00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" name=""/>
              <p:cNvSpPr/>
              <p:nvPr/>
            </p:nvSpPr>
            <p:spPr>
              <a:xfrm>
                <a:off x="6934320" y="2714760"/>
                <a:ext cx="304560" cy="618840"/>
              </a:xfrm>
              <a:prstGeom prst="rect">
                <a:avLst/>
              </a:prstGeom>
              <a:solidFill>
                <a:srgbClr val="00ffff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" name=""/>
              <p:cNvSpPr/>
              <p:nvPr/>
            </p:nvSpPr>
            <p:spPr>
              <a:xfrm>
                <a:off x="6961320" y="4248000"/>
                <a:ext cx="246960" cy="1530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0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77.7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" name=""/>
              <p:cNvSpPr/>
              <p:nvPr/>
            </p:nvSpPr>
            <p:spPr>
              <a:xfrm>
                <a:off x="6961320" y="2943360"/>
                <a:ext cx="246960" cy="1530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0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24.4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51" name=""/>
            <p:cNvGrpSpPr/>
            <p:nvPr/>
          </p:nvGrpSpPr>
          <p:grpSpPr>
            <a:xfrm>
              <a:off x="7238880" y="2752560"/>
              <a:ext cx="314280" cy="2571840"/>
              <a:chOff x="7238880" y="2752560"/>
              <a:chExt cx="314280" cy="2571840"/>
            </a:xfrm>
          </p:grpSpPr>
          <p:sp>
            <p:nvSpPr>
              <p:cNvPr id="52" name=""/>
              <p:cNvSpPr/>
              <p:nvPr/>
            </p:nvSpPr>
            <p:spPr>
              <a:xfrm>
                <a:off x="7238880" y="3371760"/>
                <a:ext cx="314280" cy="1952640"/>
              </a:xfrm>
              <a:prstGeom prst="rect">
                <a:avLst/>
              </a:prstGeom>
              <a:solidFill>
                <a:srgbClr val="ffff00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3" name=""/>
              <p:cNvSpPr/>
              <p:nvPr/>
            </p:nvSpPr>
            <p:spPr>
              <a:xfrm>
                <a:off x="7238880" y="2752560"/>
                <a:ext cx="314280" cy="619200"/>
              </a:xfrm>
              <a:prstGeom prst="rect">
                <a:avLst/>
              </a:prstGeom>
              <a:solidFill>
                <a:srgbClr val="00ffff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" name=""/>
              <p:cNvSpPr/>
              <p:nvPr/>
            </p:nvSpPr>
            <p:spPr>
              <a:xfrm>
                <a:off x="7275960" y="4267080"/>
                <a:ext cx="246960" cy="1530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0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76.3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" name=""/>
              <p:cNvSpPr/>
              <p:nvPr/>
            </p:nvSpPr>
            <p:spPr>
              <a:xfrm>
                <a:off x="7275960" y="2981160"/>
                <a:ext cx="246960" cy="1530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0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24.3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Transportation &amp; Storage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 First Quarter Forecast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IBIT INCOME QUARTERLY COMPARISON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($millions)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1143000" y="2117880"/>
            <a:ext cx="5335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116.6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3048120" y="4114800"/>
            <a:ext cx="12189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35.9   35.9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4952880" y="3733920"/>
            <a:ext cx="5335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51.3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6781680" y="2438280"/>
            <a:ext cx="5335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102.1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1" name=""/>
          <p:cNvGrpSpPr/>
          <p:nvPr/>
        </p:nvGrpSpPr>
        <p:grpSpPr>
          <a:xfrm>
            <a:off x="836640" y="2095560"/>
            <a:ext cx="7478640" cy="4767480"/>
            <a:chOff x="836640" y="2095560"/>
            <a:chExt cx="7478640" cy="4767480"/>
          </a:xfrm>
        </p:grpSpPr>
        <p:grpSp>
          <p:nvGrpSpPr>
            <p:cNvPr id="62" name=""/>
            <p:cNvGrpSpPr/>
            <p:nvPr/>
          </p:nvGrpSpPr>
          <p:grpSpPr>
            <a:xfrm>
              <a:off x="1285920" y="2343240"/>
              <a:ext cx="314280" cy="2981160"/>
              <a:chOff x="1285920" y="2343240"/>
              <a:chExt cx="314280" cy="2981160"/>
            </a:xfrm>
          </p:grpSpPr>
          <p:sp>
            <p:nvSpPr>
              <p:cNvPr id="63" name=""/>
              <p:cNvSpPr/>
              <p:nvPr/>
            </p:nvSpPr>
            <p:spPr>
              <a:xfrm>
                <a:off x="1285920" y="2847960"/>
                <a:ext cx="314280" cy="2476440"/>
              </a:xfrm>
              <a:prstGeom prst="rect">
                <a:avLst/>
              </a:prstGeom>
              <a:solidFill>
                <a:srgbClr val="ffff00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4" name=""/>
              <p:cNvSpPr/>
              <p:nvPr/>
            </p:nvSpPr>
            <p:spPr>
              <a:xfrm>
                <a:off x="1285920" y="2343240"/>
                <a:ext cx="314280" cy="504720"/>
              </a:xfrm>
              <a:prstGeom prst="rect">
                <a:avLst/>
              </a:prstGeom>
              <a:solidFill>
                <a:srgbClr val="00ffff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5" name=""/>
              <p:cNvSpPr/>
              <p:nvPr/>
            </p:nvSpPr>
            <p:spPr>
              <a:xfrm>
                <a:off x="1323000" y="4000680"/>
                <a:ext cx="246960" cy="1530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0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96.9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6" name=""/>
              <p:cNvSpPr/>
              <p:nvPr/>
            </p:nvSpPr>
            <p:spPr>
              <a:xfrm>
                <a:off x="1323000" y="2514600"/>
                <a:ext cx="246960" cy="1530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0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19.7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67" name=""/>
            <p:cNvGrpSpPr/>
            <p:nvPr/>
          </p:nvGrpSpPr>
          <p:grpSpPr>
            <a:xfrm>
              <a:off x="1589400" y="2247840"/>
              <a:ext cx="317160" cy="3076560"/>
              <a:chOff x="1589400" y="2247840"/>
              <a:chExt cx="317160" cy="3076560"/>
            </a:xfrm>
          </p:grpSpPr>
          <p:sp>
            <p:nvSpPr>
              <p:cNvPr id="68" name=""/>
              <p:cNvSpPr/>
              <p:nvPr/>
            </p:nvSpPr>
            <p:spPr>
              <a:xfrm>
                <a:off x="1600200" y="2762280"/>
                <a:ext cx="304920" cy="2562120"/>
              </a:xfrm>
              <a:prstGeom prst="rect">
                <a:avLst/>
              </a:prstGeom>
              <a:solidFill>
                <a:srgbClr val="ffff00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9" name=""/>
              <p:cNvSpPr/>
              <p:nvPr/>
            </p:nvSpPr>
            <p:spPr>
              <a:xfrm>
                <a:off x="1600200" y="2247840"/>
                <a:ext cx="304920" cy="514440"/>
              </a:xfrm>
              <a:prstGeom prst="rect">
                <a:avLst/>
              </a:prstGeom>
              <a:solidFill>
                <a:srgbClr val="00ffff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0" name=""/>
              <p:cNvSpPr/>
              <p:nvPr/>
            </p:nvSpPr>
            <p:spPr>
              <a:xfrm>
                <a:off x="1589400" y="3962520"/>
                <a:ext cx="317160" cy="1530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0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100.3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1" name=""/>
              <p:cNvSpPr/>
              <p:nvPr/>
            </p:nvSpPr>
            <p:spPr>
              <a:xfrm>
                <a:off x="1627920" y="2428920"/>
                <a:ext cx="246960" cy="1530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0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20.0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72" name=""/>
            <p:cNvGrpSpPr/>
            <p:nvPr/>
          </p:nvGrpSpPr>
          <p:grpSpPr>
            <a:xfrm>
              <a:off x="1893960" y="2095560"/>
              <a:ext cx="317160" cy="3228840"/>
              <a:chOff x="1893960" y="2095560"/>
              <a:chExt cx="317160" cy="3228840"/>
            </a:xfrm>
          </p:grpSpPr>
          <p:sp>
            <p:nvSpPr>
              <p:cNvPr id="73" name=""/>
              <p:cNvSpPr/>
              <p:nvPr/>
            </p:nvSpPr>
            <p:spPr>
              <a:xfrm>
                <a:off x="1895400" y="2638440"/>
                <a:ext cx="314280" cy="2685960"/>
              </a:xfrm>
              <a:prstGeom prst="rect">
                <a:avLst/>
              </a:prstGeom>
              <a:solidFill>
                <a:srgbClr val="ffff00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4" name=""/>
              <p:cNvSpPr/>
              <p:nvPr/>
            </p:nvSpPr>
            <p:spPr>
              <a:xfrm>
                <a:off x="1895400" y="2095560"/>
                <a:ext cx="314280" cy="542880"/>
              </a:xfrm>
              <a:prstGeom prst="rect">
                <a:avLst/>
              </a:prstGeom>
              <a:solidFill>
                <a:srgbClr val="00ffff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5" name=""/>
              <p:cNvSpPr/>
              <p:nvPr/>
            </p:nvSpPr>
            <p:spPr>
              <a:xfrm>
                <a:off x="1893960" y="3895560"/>
                <a:ext cx="317160" cy="1530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0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104.3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6" name=""/>
              <p:cNvSpPr/>
              <p:nvPr/>
            </p:nvSpPr>
            <p:spPr>
              <a:xfrm>
                <a:off x="1932480" y="2286000"/>
                <a:ext cx="246960" cy="1530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0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21.1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77" name=""/>
            <p:cNvGrpSpPr/>
            <p:nvPr/>
          </p:nvGrpSpPr>
          <p:grpSpPr>
            <a:xfrm>
              <a:off x="836640" y="5316480"/>
              <a:ext cx="7478640" cy="1546560"/>
              <a:chOff x="836640" y="5316480"/>
              <a:chExt cx="7478640" cy="1546560"/>
            </a:xfrm>
          </p:grpSpPr>
          <p:sp>
            <p:nvSpPr>
              <p:cNvPr id="78" name=""/>
              <p:cNvSpPr/>
              <p:nvPr/>
            </p:nvSpPr>
            <p:spPr>
              <a:xfrm flipV="1">
                <a:off x="836640" y="5324400"/>
                <a:ext cx="1440" cy="763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9520" bIns="29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9" name=""/>
              <p:cNvSpPr/>
              <p:nvPr/>
            </p:nvSpPr>
            <p:spPr>
              <a:xfrm flipV="1">
                <a:off x="2741760" y="5324400"/>
                <a:ext cx="1440" cy="763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9520" bIns="29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0" name=""/>
              <p:cNvSpPr/>
              <p:nvPr/>
            </p:nvSpPr>
            <p:spPr>
              <a:xfrm flipV="1">
                <a:off x="4572000" y="5324400"/>
                <a:ext cx="1440" cy="763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9520" bIns="29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1" name=""/>
              <p:cNvSpPr/>
              <p:nvPr/>
            </p:nvSpPr>
            <p:spPr>
              <a:xfrm flipV="1">
                <a:off x="6446880" y="5324400"/>
                <a:ext cx="1440" cy="763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9520" bIns="29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2" name=""/>
              <p:cNvSpPr/>
              <p:nvPr/>
            </p:nvSpPr>
            <p:spPr>
              <a:xfrm flipV="1">
                <a:off x="8313840" y="5324400"/>
                <a:ext cx="1440" cy="763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9520" bIns="29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83" name=""/>
              <p:cNvGrpSpPr/>
              <p:nvPr/>
            </p:nvGrpSpPr>
            <p:grpSpPr>
              <a:xfrm>
                <a:off x="1066680" y="5316480"/>
                <a:ext cx="7010640" cy="1546560"/>
                <a:chOff x="1066680" y="5316480"/>
                <a:chExt cx="7010640" cy="1546560"/>
              </a:xfrm>
            </p:grpSpPr>
            <p:grpSp>
              <p:nvGrpSpPr>
                <p:cNvPr id="84" name=""/>
                <p:cNvGrpSpPr/>
                <p:nvPr/>
              </p:nvGrpSpPr>
              <p:grpSpPr>
                <a:xfrm>
                  <a:off x="2362320" y="6154560"/>
                  <a:ext cx="4952880" cy="708480"/>
                  <a:chOff x="2362320" y="6154560"/>
                  <a:chExt cx="4952880" cy="708480"/>
                </a:xfrm>
              </p:grpSpPr>
              <p:sp>
                <p:nvSpPr>
                  <p:cNvPr id="85" name=""/>
                  <p:cNvSpPr/>
                  <p:nvPr/>
                </p:nvSpPr>
                <p:spPr>
                  <a:xfrm>
                    <a:off x="2362320" y="6230880"/>
                    <a:ext cx="4952880" cy="632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spAutoFit/>
                  </a:bodyPr>
                  <a:p>
                    <a:pPr>
                      <a:lnSpc>
                        <a:spcPct val="100000"/>
                      </a:lnSpc>
                      <a:spcBef>
                        <a:spcPts val="876"/>
                      </a:spcBef>
                      <a:tabLst>
                        <a:tab algn="l" pos="0"/>
                        <a:tab algn="l" pos="914400"/>
                        <a:tab algn="l" pos="1828800"/>
                        <a:tab algn="l" pos="2743200"/>
                        <a:tab algn="l" pos="3657600"/>
                        <a:tab algn="l" pos="4572000"/>
                        <a:tab algn="l" pos="5486400"/>
                        <a:tab algn="l" pos="6400800"/>
                        <a:tab algn="l" pos="7315200"/>
                        <a:tab algn="l" pos="8229600"/>
                        <a:tab algn="l" pos="9144000"/>
                        <a:tab algn="l" pos="10058400"/>
                      </a:tabLst>
                    </a:pPr>
                    <a:r>
                      <a: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rPr>
                      <a:t>            </a:t>
                    </a:r>
                    <a:r>
                      <a:rPr b="1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rPr>
                      <a:t>Northern Natural Gas               Transwestern</a:t>
                    </a:r>
                    <a:endParaRPr b="0" lang="en-US" sz="1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  <a:p>
                    <a:pPr>
                      <a:lnSpc>
                        <a:spcPct val="100000"/>
                      </a:lnSpc>
                      <a:spcBef>
                        <a:spcPts val="876"/>
                      </a:spcBef>
                      <a:tabLst>
                        <a:tab algn="l" pos="0"/>
                        <a:tab algn="l" pos="914400"/>
                        <a:tab algn="l" pos="1828800"/>
                        <a:tab algn="l" pos="2743200"/>
                        <a:tab algn="l" pos="3657600"/>
                        <a:tab algn="l" pos="4572000"/>
                        <a:tab algn="l" pos="5486400"/>
                        <a:tab algn="l" pos="6400800"/>
                        <a:tab algn="l" pos="7315200"/>
                        <a:tab algn="l" pos="8229600"/>
                        <a:tab algn="l" pos="9144000"/>
                        <a:tab algn="l" pos="10058400"/>
                      </a:tabLst>
                    </a:pPr>
                    <a:endParaRPr b="0" lang="en-US" sz="1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6" name=""/>
                  <p:cNvSpPr/>
                  <p:nvPr/>
                </p:nvSpPr>
                <p:spPr>
                  <a:xfrm>
                    <a:off x="2590920" y="6314760"/>
                    <a:ext cx="228600" cy="76320"/>
                  </a:xfrm>
                  <a:prstGeom prst="rect">
                    <a:avLst/>
                  </a:prstGeom>
                  <a:solidFill>
                    <a:srgbClr val="ffff00"/>
                  </a:solidFill>
                  <a:ln w="93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29520" bIns="295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7" name=""/>
                  <p:cNvSpPr/>
                  <p:nvPr/>
                </p:nvSpPr>
                <p:spPr>
                  <a:xfrm>
                    <a:off x="5105520" y="6314760"/>
                    <a:ext cx="228600" cy="76320"/>
                  </a:xfrm>
                  <a:prstGeom prst="rect">
                    <a:avLst/>
                  </a:prstGeom>
                  <a:solidFill>
                    <a:srgbClr val="00ffff"/>
                  </a:solidFill>
                  <a:ln w="93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29520" bIns="295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8" name=""/>
                  <p:cNvSpPr/>
                  <p:nvPr/>
                </p:nvSpPr>
                <p:spPr>
                  <a:xfrm>
                    <a:off x="2438280" y="6154560"/>
                    <a:ext cx="4343400" cy="449280"/>
                  </a:xfrm>
                  <a:prstGeom prst="rect">
                    <a:avLst/>
                  </a:prstGeom>
                  <a:noFill/>
                  <a:ln w="93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  <p:sp>
              <p:nvSpPr>
                <p:cNvPr id="89" name=""/>
                <p:cNvSpPr/>
                <p:nvPr/>
              </p:nvSpPr>
              <p:spPr>
                <a:xfrm>
                  <a:off x="1066680" y="5316480"/>
                  <a:ext cx="1371600" cy="89136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spAutoFit/>
                </a:bodyPr>
                <a:p>
                  <a:pPr>
                    <a:lnSpc>
                      <a:spcPct val="100000"/>
                    </a:lnSpc>
                    <a:spcBef>
                      <a:spcPts val="624"/>
                    </a:spcBef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r>
                    <a:rPr b="1" lang="en-US" sz="8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rPr>
                    <a:t>  </a:t>
                  </a:r>
                  <a:r>
                    <a:rPr b="1" lang="en-US" sz="10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rPr>
                    <a:t>Plan  Prior 1st Qtr</a:t>
                  </a:r>
                  <a:endParaRPr b="0" lang="en-US" sz="10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  <a:p>
                  <a:pPr>
                    <a:lnSpc>
                      <a:spcPct val="30000"/>
                    </a:lnSpc>
                    <a:spcBef>
                      <a:spcPts val="624"/>
                    </a:spcBef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r>
                    <a:rPr b="1" lang="en-US" sz="10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rPr>
                    <a:t>            Fcst   Fcst</a:t>
                  </a:r>
                  <a:endParaRPr b="0" lang="en-US" sz="10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  <a:p>
                  <a:pPr algn="ctr">
                    <a:lnSpc>
                      <a:spcPct val="130000"/>
                    </a:lnSpc>
                    <a:spcBef>
                      <a:spcPts val="751"/>
                    </a:spcBef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r>
                    <a:rPr b="1" lang="en-US" sz="12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rPr>
                    <a:t>1st Qtr</a:t>
                  </a:r>
                  <a:endParaRPr b="0" lang="en-US" sz="12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  <a:p>
                  <a:pPr>
                    <a:lnSpc>
                      <a:spcPct val="50000"/>
                    </a:lnSpc>
                    <a:spcBef>
                      <a:spcPts val="751"/>
                    </a:spcBef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endParaRPr b="0" lang="en-US" sz="12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90" name=""/>
                <p:cNvSpPr/>
                <p:nvPr/>
              </p:nvSpPr>
              <p:spPr>
                <a:xfrm>
                  <a:off x="2971800" y="5316480"/>
                  <a:ext cx="1371600" cy="89136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spAutoFit/>
                </a:bodyPr>
                <a:p>
                  <a:pPr>
                    <a:lnSpc>
                      <a:spcPct val="100000"/>
                    </a:lnSpc>
                    <a:spcBef>
                      <a:spcPts val="624"/>
                    </a:spcBef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r>
                    <a:rPr b="1" lang="en-US" sz="8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rPr>
                    <a:t>  </a:t>
                  </a:r>
                  <a:r>
                    <a:rPr b="1" lang="en-US" sz="10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rPr>
                    <a:t>Plan  Prior 1st Qtr</a:t>
                  </a:r>
                  <a:endParaRPr b="0" lang="en-US" sz="10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  <a:p>
                  <a:pPr>
                    <a:lnSpc>
                      <a:spcPct val="30000"/>
                    </a:lnSpc>
                    <a:spcBef>
                      <a:spcPts val="624"/>
                    </a:spcBef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r>
                    <a:rPr b="1" lang="en-US" sz="10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rPr>
                    <a:t>            Fcst   Fcst</a:t>
                  </a:r>
                  <a:endParaRPr b="0" lang="en-US" sz="10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  <a:p>
                  <a:pPr algn="ctr">
                    <a:lnSpc>
                      <a:spcPct val="130000"/>
                    </a:lnSpc>
                    <a:spcBef>
                      <a:spcPts val="751"/>
                    </a:spcBef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r>
                    <a:rPr b="1" lang="en-US" sz="12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rPr>
                    <a:t>2nd Qtr</a:t>
                  </a:r>
                  <a:endParaRPr b="0" lang="en-US" sz="12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  <a:p>
                  <a:pPr>
                    <a:lnSpc>
                      <a:spcPct val="50000"/>
                    </a:lnSpc>
                    <a:spcBef>
                      <a:spcPts val="751"/>
                    </a:spcBef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endParaRPr b="0" lang="en-US" sz="12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91" name=""/>
                <p:cNvSpPr/>
                <p:nvPr/>
              </p:nvSpPr>
              <p:spPr>
                <a:xfrm>
                  <a:off x="4876920" y="5316480"/>
                  <a:ext cx="1371600" cy="89136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spAutoFit/>
                </a:bodyPr>
                <a:p>
                  <a:pPr>
                    <a:lnSpc>
                      <a:spcPct val="100000"/>
                    </a:lnSpc>
                    <a:spcBef>
                      <a:spcPts val="624"/>
                    </a:spcBef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r>
                    <a:rPr b="1" lang="en-US" sz="8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rPr>
                    <a:t>  </a:t>
                  </a:r>
                  <a:r>
                    <a:rPr b="1" lang="en-US" sz="10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rPr>
                    <a:t>Plan  Prior 1st Qtr</a:t>
                  </a:r>
                  <a:endParaRPr b="0" lang="en-US" sz="10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  <a:p>
                  <a:pPr>
                    <a:lnSpc>
                      <a:spcPct val="30000"/>
                    </a:lnSpc>
                    <a:spcBef>
                      <a:spcPts val="624"/>
                    </a:spcBef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r>
                    <a:rPr b="1" lang="en-US" sz="10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rPr>
                    <a:t>            Fcst    Fcst</a:t>
                  </a:r>
                  <a:endParaRPr b="0" lang="en-US" sz="10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  <a:p>
                  <a:pPr algn="ctr">
                    <a:lnSpc>
                      <a:spcPct val="130000"/>
                    </a:lnSpc>
                    <a:spcBef>
                      <a:spcPts val="751"/>
                    </a:spcBef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r>
                    <a:rPr b="1" lang="en-US" sz="12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rPr>
                    <a:t>3rd Qtr</a:t>
                  </a:r>
                  <a:endParaRPr b="0" lang="en-US" sz="12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  <a:p>
                  <a:pPr>
                    <a:lnSpc>
                      <a:spcPct val="50000"/>
                    </a:lnSpc>
                    <a:spcBef>
                      <a:spcPts val="751"/>
                    </a:spcBef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endParaRPr b="0" lang="en-US" sz="12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92" name=""/>
                <p:cNvSpPr/>
                <p:nvPr/>
              </p:nvSpPr>
              <p:spPr>
                <a:xfrm>
                  <a:off x="6781680" y="5316480"/>
                  <a:ext cx="1295640" cy="89136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spAutoFit/>
                </a:bodyPr>
                <a:p>
                  <a:pPr>
                    <a:lnSpc>
                      <a:spcPct val="100000"/>
                    </a:lnSpc>
                    <a:spcBef>
                      <a:spcPts val="624"/>
                    </a:spcBef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r>
                    <a:rPr b="1" lang="en-US" sz="8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rPr>
                    <a:t> </a:t>
                  </a:r>
                  <a:r>
                    <a:rPr b="1" lang="en-US" sz="10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rPr>
                    <a:t>Plan  Prior 1st Qtr</a:t>
                  </a:r>
                  <a:endParaRPr b="0" lang="en-US" sz="10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  <a:p>
                  <a:pPr>
                    <a:lnSpc>
                      <a:spcPct val="30000"/>
                    </a:lnSpc>
                    <a:spcBef>
                      <a:spcPts val="624"/>
                    </a:spcBef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r>
                    <a:rPr b="1" lang="en-US" sz="10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rPr>
                    <a:t>           Fcst   Fcst</a:t>
                  </a:r>
                  <a:endParaRPr b="0" lang="en-US" sz="10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  <a:p>
                  <a:pPr algn="ctr">
                    <a:lnSpc>
                      <a:spcPct val="130000"/>
                    </a:lnSpc>
                    <a:spcBef>
                      <a:spcPts val="751"/>
                    </a:spcBef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r>
                    <a:rPr b="1" lang="en-US" sz="12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rPr>
                    <a:t>4th Qtr</a:t>
                  </a:r>
                  <a:endParaRPr b="0" lang="en-US" sz="12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  <a:p>
                  <a:pPr>
                    <a:lnSpc>
                      <a:spcPct val="50000"/>
                    </a:lnSpc>
                    <a:spcBef>
                      <a:spcPts val="751"/>
                    </a:spcBef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endParaRPr b="0" lang="en-US" sz="12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</p:grpSp>
      <p:sp>
        <p:nvSpPr>
          <p:cNvPr id="93" name=""/>
          <p:cNvSpPr/>
          <p:nvPr/>
        </p:nvSpPr>
        <p:spPr>
          <a:xfrm>
            <a:off x="7162920" y="2514600"/>
            <a:ext cx="5331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100.6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7467480" y="2819520"/>
            <a:ext cx="5335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89.2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5334120" y="3809880"/>
            <a:ext cx="5331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49.1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5638680" y="4022640"/>
            <a:ext cx="5335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41.8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3733920" y="3809880"/>
            <a:ext cx="5331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49.5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1447920" y="1981080"/>
            <a:ext cx="5331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120.3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1828800" y="1828800"/>
            <a:ext cx="5335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125.4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2000-02-11T11:56:02Z</dcterms:created>
  <dc:creator>Rocio Martinez</dc:creator>
  <dc:description/>
  <dc:language>en-US</dc:language>
  <cp:lastModifiedBy>Rocio Martinez</cp:lastModifiedBy>
  <cp:lastPrinted>2000-03-09T18:51:26Z</cp:lastPrinted>
  <dcterms:modified xsi:type="dcterms:W3CDTF">2000-03-09T18:51:35Z</dcterms:modified>
  <cp:revision>8</cp:revision>
  <dc:subject/>
  <dc:title>Enron Transportation &amp; Storage 2000 First Quarter Forecast IBIT INCOME QUARTERLY COMPARISON ($millions)</dc:title>
</cp:coreProperties>
</file>