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8959850" cy="6721475"/>
  <p:notesSz cx="9283700" cy="6983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9284400" cy="698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sldImg"/>
          </p:nvPr>
        </p:nvSpPr>
        <p:spPr>
          <a:xfrm>
            <a:off x="634680" y="900000"/>
            <a:ext cx="7953480" cy="5965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7080" y="222120"/>
            <a:ext cx="5475600" cy="19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2"/>
          </p:nvPr>
        </p:nvSpPr>
        <p:spPr>
          <a:xfrm>
            <a:off x="7719840" y="36360"/>
            <a:ext cx="130176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 PAGER HO0400.PPT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3"/>
          </p:nvPr>
        </p:nvSpPr>
        <p:spPr>
          <a:xfrm>
            <a:off x="8835840" y="668088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C70574-0C9D-4EC6-A1EB-E726D81E222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McK Separator"/>
          <p:cNvSpPr/>
          <p:nvPr/>
        </p:nvSpPr>
        <p:spPr>
          <a:xfrm>
            <a:off x="757080" y="1066680"/>
            <a:ext cx="7634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 txBox="1"/>
          <p:nvPr/>
        </p:nvSpPr>
        <p:spPr>
          <a:xfrm>
            <a:off x="8835840" y="668088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F083D1-2CB8-4B21-A5CA-B94FF6A6843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7719840" y="36360"/>
            <a:ext cx="130176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 PAGER HO0400.PPT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sldImg"/>
          </p:nvPr>
        </p:nvSpPr>
        <p:spPr>
          <a:xfrm>
            <a:off x="635040" y="900000"/>
            <a:ext cx="7953480" cy="5965920"/>
          </a:xfrm>
          <a:prstGeom prst="rect">
            <a:avLst/>
          </a:prstGeom>
          <a:ln w="0">
            <a:noFill/>
          </a:ln>
        </p:spPr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757080" y="222120"/>
            <a:ext cx="5475600" cy="19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McK Separator"/>
          <p:cNvSpPr/>
          <p:nvPr/>
        </p:nvSpPr>
        <p:spPr>
          <a:xfrm>
            <a:off x="757080" y="1066680"/>
            <a:ext cx="7634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7435800" y="36360"/>
            <a:ext cx="130176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txho/1 PAGER HO0400.PPT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39320" y="1042920"/>
            <a:ext cx="8591400" cy="17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5200" indent="-1490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431640" indent="-134640">
              <a:buClr>
                <a:srgbClr val="000000"/>
              </a:buClr>
              <a:buSzPct val="89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McK Slide Elements"/>
          <p:cNvGrpSpPr/>
          <p:nvPr/>
        </p:nvGrpSpPr>
        <p:grpSpPr>
          <a:xfrm>
            <a:off x="139680" y="283680"/>
            <a:ext cx="8593920" cy="6261480"/>
            <a:chOff x="139680" y="283680"/>
            <a:chExt cx="8593920" cy="6261480"/>
          </a:xfrm>
        </p:grpSpPr>
        <p:sp>
          <p:nvSpPr>
            <p:cNvPr id="4" name="McK Measure" hidden="1"/>
            <p:cNvSpPr/>
            <p:nvPr/>
          </p:nvSpPr>
          <p:spPr>
            <a:xfrm>
              <a:off x="141480" y="531720"/>
              <a:ext cx="14313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McK Footnote" hidden="1"/>
            <p:cNvSpPr/>
            <p:nvPr/>
          </p:nvSpPr>
          <p:spPr>
            <a:xfrm>
              <a:off x="139680" y="6153480"/>
              <a:ext cx="8591400" cy="39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" name="McK Legend"/>
            <p:cNvGrpSpPr/>
            <p:nvPr/>
          </p:nvGrpSpPr>
          <p:grpSpPr>
            <a:xfrm>
              <a:off x="7875720" y="776160"/>
              <a:ext cx="857880" cy="767520"/>
              <a:chOff x="7875720" y="776160"/>
              <a:chExt cx="857880" cy="767520"/>
            </a:xfrm>
          </p:grpSpPr>
          <p:grpSp>
            <p:nvGrpSpPr>
              <p:cNvPr id="7" name=""/>
              <p:cNvGrpSpPr/>
              <p:nvPr/>
            </p:nvGrpSpPr>
            <p:grpSpPr>
              <a:xfrm>
                <a:off x="7875720" y="776160"/>
                <a:ext cx="857880" cy="183240"/>
                <a:chOff x="7875720" y="776160"/>
                <a:chExt cx="857880" cy="183240"/>
              </a:xfrm>
            </p:grpSpPr>
            <p:sp>
              <p:nvSpPr>
                <p:cNvPr id="8" name="" hidden="1"/>
                <p:cNvSpPr/>
                <p:nvPr/>
              </p:nvSpPr>
              <p:spPr>
                <a:xfrm>
                  <a:off x="7875720" y="798480"/>
                  <a:ext cx="284040" cy="139680"/>
                </a:xfrm>
                <a:prstGeom prst="rect">
                  <a:avLst/>
                </a:prstGeom>
                <a:solidFill>
                  <a:srgbClr val="ffffff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McK Footnote" hidden="1"/>
                <p:cNvSpPr/>
                <p:nvPr/>
              </p:nvSpPr>
              <p:spPr>
                <a:xfrm>
                  <a:off x="8224200" y="77616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0" name=""/>
              <p:cNvGrpSpPr/>
              <p:nvPr/>
            </p:nvGrpSpPr>
            <p:grpSpPr>
              <a:xfrm>
                <a:off x="7875720" y="969840"/>
                <a:ext cx="857880" cy="183240"/>
                <a:chOff x="7875720" y="969840"/>
                <a:chExt cx="857880" cy="183240"/>
              </a:xfrm>
            </p:grpSpPr>
            <p:sp>
              <p:nvSpPr>
                <p:cNvPr id="11" name="" hidden="1"/>
                <p:cNvSpPr/>
                <p:nvPr/>
              </p:nvSpPr>
              <p:spPr>
                <a:xfrm>
                  <a:off x="7875720" y="992160"/>
                  <a:ext cx="284040" cy="139680"/>
                </a:xfrm>
                <a:prstGeom prst="rect">
                  <a:avLst/>
                </a:prstGeom>
                <a:solidFill>
                  <a:srgbClr val="d0d0d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McK Footnote" hidden="1"/>
                <p:cNvSpPr/>
                <p:nvPr/>
              </p:nvSpPr>
              <p:spPr>
                <a:xfrm>
                  <a:off x="8224200" y="9698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3" name=""/>
              <p:cNvGrpSpPr/>
              <p:nvPr/>
            </p:nvGrpSpPr>
            <p:grpSpPr>
              <a:xfrm>
                <a:off x="7875720" y="1165320"/>
                <a:ext cx="857880" cy="183240"/>
                <a:chOff x="7875720" y="1165320"/>
                <a:chExt cx="857880" cy="183240"/>
              </a:xfrm>
            </p:grpSpPr>
            <p:sp>
              <p:nvSpPr>
                <p:cNvPr id="14" name="" hidden="1"/>
                <p:cNvSpPr/>
                <p:nvPr/>
              </p:nvSpPr>
              <p:spPr>
                <a:xfrm>
                  <a:off x="7875720" y="1187280"/>
                  <a:ext cx="284040" cy="140040"/>
                </a:xfrm>
                <a:prstGeom prst="rect">
                  <a:avLst/>
                </a:prstGeom>
                <a:solidFill>
                  <a:srgbClr val="90909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McK Footnote" hidden="1"/>
                <p:cNvSpPr/>
                <p:nvPr/>
              </p:nvSpPr>
              <p:spPr>
                <a:xfrm>
                  <a:off x="8224200" y="116532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6" name=""/>
              <p:cNvGrpSpPr/>
              <p:nvPr/>
            </p:nvGrpSpPr>
            <p:grpSpPr>
              <a:xfrm>
                <a:off x="7875720" y="1360440"/>
                <a:ext cx="857880" cy="183240"/>
                <a:chOff x="7875720" y="1360440"/>
                <a:chExt cx="857880" cy="183240"/>
              </a:xfrm>
            </p:grpSpPr>
            <p:sp>
              <p:nvSpPr>
                <p:cNvPr id="17" name="" hidden="1"/>
                <p:cNvSpPr/>
                <p:nvPr/>
              </p:nvSpPr>
              <p:spPr>
                <a:xfrm>
                  <a:off x="7875720" y="1382760"/>
                  <a:ext cx="284040" cy="139680"/>
                </a:xfrm>
                <a:prstGeom prst="rect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McK Footnote" hidden="1"/>
                <p:cNvSpPr/>
                <p:nvPr/>
              </p:nvSpPr>
              <p:spPr>
                <a:xfrm>
                  <a:off x="8224200" y="13604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9" name="McK Sticker"/>
            <p:cNvGrpSpPr/>
            <p:nvPr/>
          </p:nvGrpSpPr>
          <p:grpSpPr>
            <a:xfrm>
              <a:off x="7300080" y="283680"/>
              <a:ext cx="1432080" cy="221400"/>
              <a:chOff x="7300080" y="283680"/>
              <a:chExt cx="1432080" cy="221400"/>
            </a:xfrm>
          </p:grpSpPr>
          <p:sp>
            <p:nvSpPr>
              <p:cNvPr id="20" name="McK Sticker" hidden="1"/>
              <p:cNvSpPr/>
              <p:nvPr/>
            </p:nvSpPr>
            <p:spPr>
              <a:xfrm>
                <a:off x="7300080" y="284040"/>
                <a:ext cx="1432080" cy="219960"/>
              </a:xfrm>
              <a:prstGeom prst="leftRightArrow">
                <a:avLst>
                  <a:gd name="adj1" fmla="val 100000"/>
                  <a:gd name="adj2" fmla="val 0"/>
                </a:avLst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18360" bIns="1836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812880"/>
                    <a:tab algn="l" pos="1625760"/>
                    <a:tab algn="l" pos="2438280"/>
                    <a:tab algn="l" pos="3251160"/>
                    <a:tab algn="l" pos="4064040"/>
                    <a:tab algn="l" pos="4876920"/>
                    <a:tab algn="l" pos="5689440"/>
                    <a:tab algn="l" pos="6502320"/>
                    <a:tab algn="l" pos="7315200"/>
                    <a:tab algn="l" pos="8128080"/>
                    <a:tab algn="l" pos="8940960"/>
                    <a:tab algn="l" pos="9753480"/>
                    <a:tab algn="l" pos="1056636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STICKER (ALL CAP)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cxnSp>
            <p:nvCxnSpPr>
              <p:cNvPr id="21" name=""/>
              <p:cNvCxnSpPr/>
              <p:nvPr/>
            </p:nvCxnSpPr>
            <p:spPr>
              <a:xfrm>
                <a:off x="7300440" y="28368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  <p:cxnSp>
            <p:nvCxnSpPr>
              <p:cNvPr id="22" name=""/>
              <p:cNvCxnSpPr/>
              <p:nvPr/>
            </p:nvCxnSpPr>
            <p:spPr>
              <a:xfrm>
                <a:off x="7300440" y="504360"/>
                <a:ext cx="1430640" cy="1080"/>
              </a:xfrm>
              <a:prstGeom prst="straightConnector1">
                <a:avLst/>
              </a:prstGeom>
              <a:ln w="12600">
                <a:solidFill>
                  <a:srgbClr val="000000"/>
                </a:solidFill>
                <a:miter/>
              </a:ln>
            </p:spPr>
          </p:cxnSp>
        </p:grp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ACTION PLAN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35000" y="1282680"/>
            <a:ext cx="8596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139680" y="1059480"/>
            <a:ext cx="2117880" cy="4938120"/>
            <a:chOff x="139680" y="1059480"/>
            <a:chExt cx="2117880" cy="4938120"/>
          </a:xfrm>
        </p:grpSpPr>
        <p:sp>
          <p:nvSpPr>
            <p:cNvPr id="32" name=""/>
            <p:cNvSpPr/>
            <p:nvPr/>
          </p:nvSpPr>
          <p:spPr>
            <a:xfrm>
              <a:off x="139680" y="1059480"/>
              <a:ext cx="21178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Key questions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39680" y="1493640"/>
              <a:ext cx="2117880" cy="450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What is the true value of Enron’s stock? How significant are current/ near-term financial constraints?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What is the value of an M&amp;A solution?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06360" indent="-30492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AutoNum type="arabicPeriod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What are our other options?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2401920" y="1059840"/>
            <a:ext cx="1865160" cy="5767560"/>
            <a:chOff x="2401920" y="1059840"/>
            <a:chExt cx="1865160" cy="5767560"/>
          </a:xfrm>
        </p:grpSpPr>
        <p:sp>
          <p:nvSpPr>
            <p:cNvPr id="35" name=""/>
            <p:cNvSpPr/>
            <p:nvPr/>
          </p:nvSpPr>
          <p:spPr>
            <a:xfrm>
              <a:off x="2401920" y="1059840"/>
              <a:ext cx="18651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Why we care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401920" y="1494000"/>
              <a:ext cx="1865160" cy="533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Impacts decisions on: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Disclosure/write-offs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Use of stock as M&amp;A currency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Aspirations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Several benefits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Deal flow/growth options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Equity issue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Debt capacity/cash flow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Uncertainty of M&amp;A in near term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Due diligence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Timing/regulatory issues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Attractiveness of other options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" name=""/>
          <p:cNvGrpSpPr/>
          <p:nvPr/>
        </p:nvGrpSpPr>
        <p:grpSpPr>
          <a:xfrm>
            <a:off x="4218120" y="1059840"/>
            <a:ext cx="3482640" cy="5210640"/>
            <a:chOff x="4218120" y="1059840"/>
            <a:chExt cx="3482640" cy="5210640"/>
          </a:xfrm>
        </p:grpSpPr>
        <p:sp>
          <p:nvSpPr>
            <p:cNvPr id="38" name=""/>
            <p:cNvSpPr/>
            <p:nvPr/>
          </p:nvSpPr>
          <p:spPr>
            <a:xfrm>
              <a:off x="4218120" y="1059840"/>
              <a:ext cx="34826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How to address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4218120" y="1494000"/>
              <a:ext cx="3482640" cy="477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 “inside-out” perspective on valuation (to complement earlier “outside-in” valuation)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Characterize core earnings outlook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3" marL="426960" indent="-131760">
                <a:lnSpc>
                  <a:spcPct val="100000"/>
                </a:lnSpc>
                <a:tabLst>
                  <a:tab algn="l" pos="0"/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(Recurring vs. non-recurring, cash vs. non-cash, business mix)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Assess analogs/comparables in trading/financial sector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Assess impact of disclosures and write-offs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Understand constraints and flexibility (balance sheet, credit, liquidity) (Fastow/Taylor initiative to cover)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 case for action (strategic rationale, share value, financial) and trade-offs between “big bang” vs. “string of pearls”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Rapidly screen options against key criteria (size, strategic story, time to close, cash flow, debt capacity, taxes, regulatory complexity, etc.)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Evaluate impact on active deal discussions (e.g., EBS/GC)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tabLst>
                  <a:tab algn="l" pos="0"/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Identify/evaluate alternatives to M&amp;A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Cost program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Credit/balance sheet enhancement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Spin-offs/asset sales/JVs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2" marL="293760" indent="-158760">
                <a:lnSpc>
                  <a:spcPct val="100000"/>
                </a:lnSpc>
                <a:buClr>
                  <a:srgbClr val="000000"/>
                </a:buClr>
                <a:buFont typeface="Arial"/>
                <a:buChar char="–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Organic growth options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" name=""/>
          <p:cNvGrpSpPr/>
          <p:nvPr/>
        </p:nvGrpSpPr>
        <p:grpSpPr>
          <a:xfrm>
            <a:off x="7907400" y="1059480"/>
            <a:ext cx="820800" cy="4861440"/>
            <a:chOff x="7907400" y="1059480"/>
            <a:chExt cx="820800" cy="4861440"/>
          </a:xfrm>
        </p:grpSpPr>
        <p:sp>
          <p:nvSpPr>
            <p:cNvPr id="41" name=""/>
            <p:cNvSpPr/>
            <p:nvPr/>
          </p:nvSpPr>
          <p:spPr>
            <a:xfrm>
              <a:off x="7907400" y="1059480"/>
              <a:ext cx="8208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% of Effort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7907400" y="1493640"/>
              <a:ext cx="820800" cy="442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133200" indent="-131760">
                <a:lnSpc>
                  <a:spcPct val="100000"/>
                </a:lnSpc>
                <a:buClr>
                  <a:srgbClr val="000000"/>
                </a:buClr>
                <a:buSzPct val="120000"/>
                <a:buFont typeface="Arial"/>
                <a:buChar char="•"/>
                <a:tabLst>
                  <a:tab algn="dec" pos="8002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2001-09-24T17:08:55Z</dcterms:created>
  <dc:creator>Scott Tevingtonれ▄Ӧ㢠〿_x0002_</dc:creator>
  <dc:description>US version</dc:description>
  <cp:keywords>V5</cp:keywords>
  <dc:language>en-US</dc:language>
  <cp:lastModifiedBy>Ron Hulme/Michele van der Noort</cp:lastModifiedBy>
  <cp:lastPrinted>2001-09-25T14:35:36Z</cp:lastPrinted>
  <dcterms:modified xsi:type="dcterms:W3CDTF">2001-09-25T14:42:20Z</dcterms:modified>
  <cp:revision>10</cp:revision>
  <dc:subject/>
  <dc:title>PROPOSED ACTION PLAN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D">
    <vt:lpwstr>1 PAGER HO0400.PPT</vt:lpwstr>
  </property>
  <property fmtid="{D5CDD505-2E9C-101B-9397-08002B2CF9AE}" pid="3" name="DocIDPosition">
    <vt:r8>0</vt:r8>
  </property>
  <property fmtid="{D5CDD505-2E9C-101B-9397-08002B2CF9AE}" pid="4" name="DocIDinSlide">
    <vt:bool>1</vt:bool>
  </property>
  <property fmtid="{D5CDD505-2E9C-101B-9397-08002B2CF9AE}" pid="5" name="DocIDinTitle">
    <vt:bool>1</vt:bool>
  </property>
  <property fmtid="{D5CDD505-2E9C-101B-9397-08002B2CF9AE}" pid="6" name="McKPaperSize">
    <vt:lpwstr>US</vt:lpwstr>
  </property>
  <property fmtid="{D5CDD505-2E9C-101B-9397-08002B2CF9AE}" pid="7" name="NotesPageLayout">
    <vt:lpwstr>Lower</vt:lpwstr>
  </property>
  <property fmtid="{D5CDD505-2E9C-101B-9397-08002B2CF9AE}" pid="8" name="Universal Objects">
    <vt:bool>1</vt:bool>
  </property>
</Properties>
</file>