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png" ContentType="image/png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docx" ContentType="application/vnd.openxmlformats-officedocument.wordprocessingml.document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5.xml.rels" ContentType="application/vnd.openxmlformats-package.relationships+xml"/>
  <Override PartName="/ppt/notesSlides/notesSlide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3962520" cy="34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90000"/>
              </a:lnSpc>
              <a:spcBef>
                <a:spcPts val="3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dt" idx="19"/>
          </p:nvPr>
        </p:nvSpPr>
        <p:spPr>
          <a:xfrm>
            <a:off x="5181120" y="-360"/>
            <a:ext cx="3962520" cy="34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algn="r">
              <a:lnSpc>
                <a:spcPct val="90000"/>
              </a:lnSpc>
              <a:spcBef>
                <a:spcPts val="3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algn="r">
              <a:lnSpc>
                <a:spcPct val="90000"/>
              </a:lnSpc>
              <a:spcBef>
                <a:spcPts val="3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sldImg"/>
          </p:nvPr>
        </p:nvSpPr>
        <p:spPr>
          <a:xfrm>
            <a:off x="2857320" y="514440"/>
            <a:ext cx="3429000" cy="2571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4400" strike="noStrike" u="none">
              <a:solidFill>
                <a:srgbClr val="4422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1219320" y="3257640"/>
            <a:ext cx="6705360" cy="308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ftr" idx="20"/>
          </p:nvPr>
        </p:nvSpPr>
        <p:spPr>
          <a:xfrm>
            <a:off x="-360" y="6515280"/>
            <a:ext cx="3962520" cy="34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>
              <a:lnSpc>
                <a:spcPct val="90000"/>
              </a:lnSpc>
              <a:spcBef>
                <a:spcPts val="3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>
              <a:lnSpc>
                <a:spcPct val="90000"/>
              </a:lnSpc>
              <a:spcBef>
                <a:spcPts val="3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6"/>
          <p:cNvSpPr>
            <a:spLocks noGrp="1"/>
          </p:cNvSpPr>
          <p:nvPr>
            <p:ph type="sldNum" idx="21"/>
          </p:nvPr>
        </p:nvSpPr>
        <p:spPr>
          <a:xfrm>
            <a:off x="5181120" y="6515280"/>
            <a:ext cx="3962520" cy="34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algn="r">
              <a:lnSpc>
                <a:spcPct val="90000"/>
              </a:lnSpc>
              <a:spcBef>
                <a:spcPts val="3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algn="r">
              <a:lnSpc>
                <a:spcPct val="90000"/>
              </a:lnSpc>
              <a:spcBef>
                <a:spcPts val="3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23FE006-C9D8-448E-9A50-7F53667E97FC}" type="slidenum"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"/>
          <p:cNvSpPr txBox="1"/>
          <p:nvPr/>
        </p:nvSpPr>
        <p:spPr>
          <a:xfrm>
            <a:off x="5181120" y="6515280"/>
            <a:ext cx="3962520" cy="34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lnSpc>
                <a:spcPct val="90000"/>
              </a:lnSpc>
              <a:spcBef>
                <a:spcPts val="3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BC2631E-EE92-4A8D-9F07-10B679891E52}" type="slidenum"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 txBox="1"/>
          <p:nvPr/>
        </p:nvSpPr>
        <p:spPr>
          <a:xfrm>
            <a:off x="-360" y="6515280"/>
            <a:ext cx="3962520" cy="34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lnSpc>
                <a:spcPct val="90000"/>
              </a:lnSpc>
              <a:spcBef>
                <a:spcPts val="3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 txBox="1"/>
          <p:nvPr/>
        </p:nvSpPr>
        <p:spPr>
          <a:xfrm>
            <a:off x="-360" y="-360"/>
            <a:ext cx="3962520" cy="34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90000"/>
              </a:lnSpc>
              <a:spcBef>
                <a:spcPts val="3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 txBox="1"/>
          <p:nvPr/>
        </p:nvSpPr>
        <p:spPr>
          <a:xfrm>
            <a:off x="5181120" y="-360"/>
            <a:ext cx="3962520" cy="34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lnSpc>
                <a:spcPct val="90000"/>
              </a:lnSpc>
              <a:spcBef>
                <a:spcPts val="3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PlaceHolder 1"/>
          <p:cNvSpPr>
            <a:spLocks noGrp="1"/>
          </p:cNvSpPr>
          <p:nvPr>
            <p:ph type="sldImg"/>
          </p:nvPr>
        </p:nvSpPr>
        <p:spPr>
          <a:xfrm>
            <a:off x="2857680" y="514440"/>
            <a:ext cx="3429000" cy="2571840"/>
          </a:xfrm>
          <a:prstGeom prst="rect">
            <a:avLst/>
          </a:prstGeom>
          <a:ln w="0">
            <a:noFill/>
          </a:ln>
        </p:spPr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1219320" y="3257640"/>
            <a:ext cx="6705360" cy="308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wmf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wmf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wmf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LightBulb" descr=""/>
          <p:cNvPicPr/>
          <p:nvPr/>
        </p:nvPicPr>
        <p:blipFill>
          <a:blip r:embed="rId2">
            <a:lum bright="34000"/>
          </a:blip>
          <a:srcRect l="0" t="0" r="0" b="81612"/>
          <a:stretch/>
        </p:blipFill>
        <p:spPr>
          <a:xfrm>
            <a:off x="0" y="3240"/>
            <a:ext cx="9144000" cy="1260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380880" y="15192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4400" strike="noStrike" u="none">
              <a:solidFill>
                <a:srgbClr val="4422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3990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8960" indent="-40176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1680" indent="-22860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57440" indent="-28584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1269720" y="64008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&lt;date/time&gt;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124080" y="64008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490680" y="6400800"/>
            <a:ext cx="75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2EF330A-0D26-46D5-8DBA-AAF86A7D8252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&lt;number&gt;</a:t>
            </a:fld>
            <a:fld id="{C8238ABA-CD94-4E26-82E8-A7AA3FE487AA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408800" y="4510080"/>
            <a:ext cx="1800" cy="3240"/>
          </a:xfrm>
          <a:custGeom>
            <a:avLst/>
            <a:gdLst/>
            <a:ahLst/>
            <a:rect l="l" t="t" r="r" b="b"/>
            <a:pathLst>
              <a:path w="3" h="5">
                <a:moveTo>
                  <a:pt x="3" y="0"/>
                </a:moveTo>
                <a:lnTo>
                  <a:pt x="1" y="5"/>
                </a:lnTo>
                <a:lnTo>
                  <a:pt x="0" y="5"/>
                </a:lnTo>
                <a:lnTo>
                  <a:pt x="3" y="0"/>
                </a:lnTo>
                <a:close/>
              </a:path>
            </a:pathLst>
          </a:cu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367760" y="4500720"/>
            <a:ext cx="1440" cy="4680"/>
          </a:xfrm>
          <a:custGeom>
            <a:avLst/>
            <a:gdLst/>
            <a:ahLst/>
            <a:rect l="l" t="t" r="r" b="b"/>
            <a:pathLst>
              <a:path w="0" h="6">
                <a:moveTo>
                  <a:pt x="0" y="0"/>
                </a:moveTo>
                <a:lnTo>
                  <a:pt x="0" y="6"/>
                </a:lnTo>
                <a:lnTo>
                  <a:pt x="0" y="4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462880" y="6361200"/>
            <a:ext cx="42840" cy="360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458200" y="6397560"/>
            <a:ext cx="42840" cy="1800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569440" y="6372360"/>
            <a:ext cx="12600" cy="360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8582040" y="6372360"/>
            <a:ext cx="360" cy="360"/>
          </a:xfrm>
          <a:custGeom>
            <a:avLst/>
            <a:gdLst/>
            <a:ahLst/>
            <a:rect l="l" t="t" r="r" b="b"/>
            <a:pathLst>
              <a:path w="1" h="6">
                <a:moveTo>
                  <a:pt x="0" y="6"/>
                </a:moveTo>
                <a:lnTo>
                  <a:pt x="1" y="6"/>
                </a:lnTo>
                <a:lnTo>
                  <a:pt x="0" y="0"/>
                </a:lnTo>
                <a:lnTo>
                  <a:pt x="0" y="6"/>
                </a:lnTo>
                <a:close/>
              </a:path>
            </a:pathLst>
          </a:cu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591400" y="6362640"/>
            <a:ext cx="360" cy="1800"/>
          </a:xfrm>
          <a:custGeom>
            <a:avLst/>
            <a:gdLst/>
            <a:ahLst/>
            <a:rect l="l" t="t" r="r" b="b"/>
            <a:pathLst>
              <a:path w="4" h="3">
                <a:moveTo>
                  <a:pt x="4" y="3"/>
                </a:moveTo>
                <a:lnTo>
                  <a:pt x="4" y="2"/>
                </a:lnTo>
                <a:lnTo>
                  <a:pt x="0" y="0"/>
                </a:lnTo>
                <a:lnTo>
                  <a:pt x="4" y="3"/>
                </a:lnTo>
                <a:close/>
              </a:path>
            </a:pathLst>
          </a:cu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" name="TEXAS" descr=""/>
          <p:cNvPicPr/>
          <p:nvPr/>
        </p:nvPicPr>
        <p:blipFill>
          <a:blip r:embed="rId3"/>
          <a:stretch/>
        </p:blipFill>
        <p:spPr>
          <a:xfrm>
            <a:off x="187200" y="152280"/>
            <a:ext cx="782640" cy="9144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LightBulb" descr=""/>
          <p:cNvPicPr/>
          <p:nvPr/>
        </p:nvPicPr>
        <p:blipFill>
          <a:blip r:embed="rId2">
            <a:lum bright="34000"/>
          </a:blip>
          <a:srcRect l="0" t="0" r="0" b="81612"/>
          <a:stretch/>
        </p:blipFill>
        <p:spPr>
          <a:xfrm>
            <a:off x="0" y="3240"/>
            <a:ext cx="9144000" cy="1260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80880" y="15192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4400" strike="noStrike" u="none">
              <a:solidFill>
                <a:srgbClr val="4422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3990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8960" indent="-40176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1680" indent="-22860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57440" indent="-28584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4"/>
          </p:nvPr>
        </p:nvSpPr>
        <p:spPr>
          <a:xfrm>
            <a:off x="1269720" y="64008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&lt;date/time&gt;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5"/>
          </p:nvPr>
        </p:nvSpPr>
        <p:spPr>
          <a:xfrm>
            <a:off x="3124080" y="64008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6"/>
          </p:nvPr>
        </p:nvSpPr>
        <p:spPr>
          <a:xfrm>
            <a:off x="490680" y="6400800"/>
            <a:ext cx="75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64965B0-1ED0-406B-BB16-93465E2A1B5F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&lt;number&gt;</a:t>
            </a:fld>
            <a:fld id="{CFF80F95-9606-4848-8F82-F1927E211093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408800" y="4510080"/>
            <a:ext cx="1800" cy="3240"/>
          </a:xfrm>
          <a:custGeom>
            <a:avLst/>
            <a:gdLst/>
            <a:ahLst/>
            <a:rect l="l" t="t" r="r" b="b"/>
            <a:pathLst>
              <a:path w="3" h="5">
                <a:moveTo>
                  <a:pt x="3" y="0"/>
                </a:moveTo>
                <a:lnTo>
                  <a:pt x="1" y="5"/>
                </a:lnTo>
                <a:lnTo>
                  <a:pt x="0" y="5"/>
                </a:lnTo>
                <a:lnTo>
                  <a:pt x="3" y="0"/>
                </a:lnTo>
                <a:close/>
              </a:path>
            </a:pathLst>
          </a:cu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367760" y="4500720"/>
            <a:ext cx="1440" cy="4680"/>
          </a:xfrm>
          <a:custGeom>
            <a:avLst/>
            <a:gdLst/>
            <a:ahLst/>
            <a:rect l="l" t="t" r="r" b="b"/>
            <a:pathLst>
              <a:path w="0" h="6">
                <a:moveTo>
                  <a:pt x="0" y="0"/>
                </a:moveTo>
                <a:lnTo>
                  <a:pt x="0" y="6"/>
                </a:lnTo>
                <a:lnTo>
                  <a:pt x="0" y="4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462880" y="6361200"/>
            <a:ext cx="42840" cy="360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458200" y="6397560"/>
            <a:ext cx="42840" cy="1800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569440" y="6372360"/>
            <a:ext cx="12600" cy="360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8582040" y="6372360"/>
            <a:ext cx="360" cy="360"/>
          </a:xfrm>
          <a:custGeom>
            <a:avLst/>
            <a:gdLst/>
            <a:ahLst/>
            <a:rect l="l" t="t" r="r" b="b"/>
            <a:pathLst>
              <a:path w="1" h="6">
                <a:moveTo>
                  <a:pt x="0" y="6"/>
                </a:moveTo>
                <a:lnTo>
                  <a:pt x="1" y="6"/>
                </a:lnTo>
                <a:lnTo>
                  <a:pt x="0" y="0"/>
                </a:lnTo>
                <a:lnTo>
                  <a:pt x="0" y="6"/>
                </a:lnTo>
                <a:close/>
              </a:path>
            </a:pathLst>
          </a:cu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591400" y="6362640"/>
            <a:ext cx="360" cy="1800"/>
          </a:xfrm>
          <a:custGeom>
            <a:avLst/>
            <a:gdLst/>
            <a:ahLst/>
            <a:rect l="l" t="t" r="r" b="b"/>
            <a:pathLst>
              <a:path w="4" h="3">
                <a:moveTo>
                  <a:pt x="4" y="3"/>
                </a:moveTo>
                <a:lnTo>
                  <a:pt x="4" y="2"/>
                </a:lnTo>
                <a:lnTo>
                  <a:pt x="0" y="0"/>
                </a:lnTo>
                <a:lnTo>
                  <a:pt x="4" y="3"/>
                </a:lnTo>
                <a:close/>
              </a:path>
            </a:pathLst>
          </a:cu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TEXAS" descr=""/>
          <p:cNvPicPr/>
          <p:nvPr/>
        </p:nvPicPr>
        <p:blipFill>
          <a:blip r:embed="rId3"/>
          <a:stretch/>
        </p:blipFill>
        <p:spPr>
          <a:xfrm>
            <a:off x="187200" y="152280"/>
            <a:ext cx="782640" cy="9144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LightBulb" descr=""/>
          <p:cNvPicPr/>
          <p:nvPr/>
        </p:nvPicPr>
        <p:blipFill>
          <a:blip r:embed="rId2">
            <a:lum bright="34000"/>
          </a:blip>
          <a:srcRect l="0" t="0" r="0" b="81612"/>
          <a:stretch/>
        </p:blipFill>
        <p:spPr>
          <a:xfrm>
            <a:off x="0" y="3240"/>
            <a:ext cx="9144000" cy="1260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80880" y="15192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4400" strike="noStrike" u="none">
              <a:solidFill>
                <a:srgbClr val="4422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3990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8960" indent="-40176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1680" indent="-22860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57440" indent="-28584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7"/>
          </p:nvPr>
        </p:nvSpPr>
        <p:spPr>
          <a:xfrm>
            <a:off x="1269720" y="64008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&lt;date/time&gt;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8"/>
          </p:nvPr>
        </p:nvSpPr>
        <p:spPr>
          <a:xfrm>
            <a:off x="3124080" y="64008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9"/>
          </p:nvPr>
        </p:nvSpPr>
        <p:spPr>
          <a:xfrm>
            <a:off x="490680" y="6400800"/>
            <a:ext cx="75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F5DE29B-0291-4C86-AAF9-E4B7B5326D14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&lt;number&gt;</a:t>
            </a:fld>
            <a:fld id="{CE31005E-B4D5-4F9E-A3AB-CE63B78ACC98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408800" y="4510080"/>
            <a:ext cx="1800" cy="3240"/>
          </a:xfrm>
          <a:custGeom>
            <a:avLst/>
            <a:gdLst/>
            <a:ahLst/>
            <a:rect l="l" t="t" r="r" b="b"/>
            <a:pathLst>
              <a:path w="3" h="5">
                <a:moveTo>
                  <a:pt x="3" y="0"/>
                </a:moveTo>
                <a:lnTo>
                  <a:pt x="1" y="5"/>
                </a:lnTo>
                <a:lnTo>
                  <a:pt x="0" y="5"/>
                </a:lnTo>
                <a:lnTo>
                  <a:pt x="3" y="0"/>
                </a:lnTo>
                <a:close/>
              </a:path>
            </a:pathLst>
          </a:cu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367760" y="4500720"/>
            <a:ext cx="1440" cy="4680"/>
          </a:xfrm>
          <a:custGeom>
            <a:avLst/>
            <a:gdLst/>
            <a:ahLst/>
            <a:rect l="l" t="t" r="r" b="b"/>
            <a:pathLst>
              <a:path w="0" h="6">
                <a:moveTo>
                  <a:pt x="0" y="0"/>
                </a:moveTo>
                <a:lnTo>
                  <a:pt x="0" y="6"/>
                </a:lnTo>
                <a:lnTo>
                  <a:pt x="0" y="4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462880" y="6361200"/>
            <a:ext cx="42840" cy="360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458200" y="6397560"/>
            <a:ext cx="42840" cy="1800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569440" y="6372360"/>
            <a:ext cx="12600" cy="360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8582040" y="6372360"/>
            <a:ext cx="360" cy="360"/>
          </a:xfrm>
          <a:custGeom>
            <a:avLst/>
            <a:gdLst/>
            <a:ahLst/>
            <a:rect l="l" t="t" r="r" b="b"/>
            <a:pathLst>
              <a:path w="1" h="6">
                <a:moveTo>
                  <a:pt x="0" y="6"/>
                </a:moveTo>
                <a:lnTo>
                  <a:pt x="1" y="6"/>
                </a:lnTo>
                <a:lnTo>
                  <a:pt x="0" y="0"/>
                </a:lnTo>
                <a:lnTo>
                  <a:pt x="0" y="6"/>
                </a:lnTo>
                <a:close/>
              </a:path>
            </a:pathLst>
          </a:cu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591400" y="6362640"/>
            <a:ext cx="360" cy="1800"/>
          </a:xfrm>
          <a:custGeom>
            <a:avLst/>
            <a:gdLst/>
            <a:ahLst/>
            <a:rect l="l" t="t" r="r" b="b"/>
            <a:pathLst>
              <a:path w="4" h="3">
                <a:moveTo>
                  <a:pt x="4" y="3"/>
                </a:moveTo>
                <a:lnTo>
                  <a:pt x="4" y="2"/>
                </a:lnTo>
                <a:lnTo>
                  <a:pt x="0" y="0"/>
                </a:lnTo>
                <a:lnTo>
                  <a:pt x="4" y="3"/>
                </a:lnTo>
                <a:close/>
              </a:path>
            </a:pathLst>
          </a:cu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7" name="TEXAS" descr=""/>
          <p:cNvPicPr/>
          <p:nvPr/>
        </p:nvPicPr>
        <p:blipFill>
          <a:blip r:embed="rId3"/>
          <a:stretch/>
        </p:blipFill>
        <p:spPr>
          <a:xfrm>
            <a:off x="187200" y="152280"/>
            <a:ext cx="782640" cy="9144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LightBulb" descr=""/>
          <p:cNvPicPr/>
          <p:nvPr/>
        </p:nvPicPr>
        <p:blipFill>
          <a:blip r:embed="rId2">
            <a:lum bright="34000"/>
          </a:blip>
          <a:srcRect l="0" t="0" r="0" b="81612"/>
          <a:stretch/>
        </p:blipFill>
        <p:spPr>
          <a:xfrm>
            <a:off x="0" y="3240"/>
            <a:ext cx="9144000" cy="1260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80880" y="15192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4400" strike="noStrike" u="none">
              <a:solidFill>
                <a:srgbClr val="4422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3990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8960" indent="-40176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1680" indent="-22860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57440" indent="-28584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dt" idx="10"/>
          </p:nvPr>
        </p:nvSpPr>
        <p:spPr>
          <a:xfrm>
            <a:off x="1269720" y="64008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&lt;date/time&gt;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ftr" idx="11"/>
          </p:nvPr>
        </p:nvSpPr>
        <p:spPr>
          <a:xfrm>
            <a:off x="3124080" y="64008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sldNum" idx="12"/>
          </p:nvPr>
        </p:nvSpPr>
        <p:spPr>
          <a:xfrm>
            <a:off x="490680" y="6400800"/>
            <a:ext cx="75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BE7F66B-FE27-43F0-A59C-251B6B99BADC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&lt;number&gt;</a:t>
            </a:fld>
            <a:fld id="{7A328307-E79D-4D1D-B598-42F6054849E4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408800" y="4510080"/>
            <a:ext cx="1800" cy="3240"/>
          </a:xfrm>
          <a:custGeom>
            <a:avLst/>
            <a:gdLst/>
            <a:ahLst/>
            <a:rect l="l" t="t" r="r" b="b"/>
            <a:pathLst>
              <a:path w="3" h="5">
                <a:moveTo>
                  <a:pt x="3" y="0"/>
                </a:moveTo>
                <a:lnTo>
                  <a:pt x="1" y="5"/>
                </a:lnTo>
                <a:lnTo>
                  <a:pt x="0" y="5"/>
                </a:lnTo>
                <a:lnTo>
                  <a:pt x="3" y="0"/>
                </a:lnTo>
                <a:close/>
              </a:path>
            </a:pathLst>
          </a:cu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367760" y="4500720"/>
            <a:ext cx="1440" cy="4680"/>
          </a:xfrm>
          <a:custGeom>
            <a:avLst/>
            <a:gdLst/>
            <a:ahLst/>
            <a:rect l="l" t="t" r="r" b="b"/>
            <a:pathLst>
              <a:path w="0" h="6">
                <a:moveTo>
                  <a:pt x="0" y="0"/>
                </a:moveTo>
                <a:lnTo>
                  <a:pt x="0" y="6"/>
                </a:lnTo>
                <a:lnTo>
                  <a:pt x="0" y="4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462880" y="6361200"/>
            <a:ext cx="42840" cy="360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458200" y="6397560"/>
            <a:ext cx="42840" cy="1800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569440" y="6372360"/>
            <a:ext cx="12600" cy="360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8582040" y="6372360"/>
            <a:ext cx="360" cy="360"/>
          </a:xfrm>
          <a:custGeom>
            <a:avLst/>
            <a:gdLst/>
            <a:ahLst/>
            <a:rect l="l" t="t" r="r" b="b"/>
            <a:pathLst>
              <a:path w="1" h="6">
                <a:moveTo>
                  <a:pt x="0" y="6"/>
                </a:moveTo>
                <a:lnTo>
                  <a:pt x="1" y="6"/>
                </a:lnTo>
                <a:lnTo>
                  <a:pt x="0" y="0"/>
                </a:lnTo>
                <a:lnTo>
                  <a:pt x="0" y="6"/>
                </a:lnTo>
                <a:close/>
              </a:path>
            </a:pathLst>
          </a:cu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591400" y="6362640"/>
            <a:ext cx="360" cy="1800"/>
          </a:xfrm>
          <a:custGeom>
            <a:avLst/>
            <a:gdLst/>
            <a:ahLst/>
            <a:rect l="l" t="t" r="r" b="b"/>
            <a:pathLst>
              <a:path w="4" h="3">
                <a:moveTo>
                  <a:pt x="4" y="3"/>
                </a:moveTo>
                <a:lnTo>
                  <a:pt x="4" y="2"/>
                </a:lnTo>
                <a:lnTo>
                  <a:pt x="0" y="0"/>
                </a:lnTo>
                <a:lnTo>
                  <a:pt x="4" y="3"/>
                </a:lnTo>
                <a:close/>
              </a:path>
            </a:pathLst>
          </a:cu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4" name="TEXAS" descr=""/>
          <p:cNvPicPr/>
          <p:nvPr/>
        </p:nvPicPr>
        <p:blipFill>
          <a:blip r:embed="rId3"/>
          <a:stretch/>
        </p:blipFill>
        <p:spPr>
          <a:xfrm>
            <a:off x="187200" y="152280"/>
            <a:ext cx="782640" cy="9144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LightBulb" descr=""/>
          <p:cNvPicPr/>
          <p:nvPr/>
        </p:nvPicPr>
        <p:blipFill>
          <a:blip r:embed="rId2">
            <a:lum bright="34000"/>
          </a:blip>
          <a:srcRect l="0" t="0" r="0" b="81612"/>
          <a:stretch/>
        </p:blipFill>
        <p:spPr>
          <a:xfrm>
            <a:off x="0" y="3240"/>
            <a:ext cx="9144000" cy="1260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80880" y="15192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4400" strike="noStrike" u="none">
              <a:solidFill>
                <a:srgbClr val="4422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3990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8960" indent="-40176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1680" indent="-22860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57440" indent="-28584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 idx="13"/>
          </p:nvPr>
        </p:nvSpPr>
        <p:spPr>
          <a:xfrm>
            <a:off x="1269720" y="64008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&lt;date/time&gt;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ftr" idx="14"/>
          </p:nvPr>
        </p:nvSpPr>
        <p:spPr>
          <a:xfrm>
            <a:off x="3124080" y="64008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sldNum" idx="15"/>
          </p:nvPr>
        </p:nvSpPr>
        <p:spPr>
          <a:xfrm>
            <a:off x="490680" y="6400800"/>
            <a:ext cx="75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509243A-72E9-43B0-96F8-C54BF4020CF7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&lt;number&gt;</a:t>
            </a:fld>
            <a:fld id="{487728C4-523F-426F-A8DB-80CEF01D3C6B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408800" y="4510080"/>
            <a:ext cx="1800" cy="3240"/>
          </a:xfrm>
          <a:custGeom>
            <a:avLst/>
            <a:gdLst/>
            <a:ahLst/>
            <a:rect l="l" t="t" r="r" b="b"/>
            <a:pathLst>
              <a:path w="3" h="5">
                <a:moveTo>
                  <a:pt x="3" y="0"/>
                </a:moveTo>
                <a:lnTo>
                  <a:pt x="1" y="5"/>
                </a:lnTo>
                <a:lnTo>
                  <a:pt x="0" y="5"/>
                </a:lnTo>
                <a:lnTo>
                  <a:pt x="3" y="0"/>
                </a:lnTo>
                <a:close/>
              </a:path>
            </a:pathLst>
          </a:cu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367760" y="4500720"/>
            <a:ext cx="1440" cy="4680"/>
          </a:xfrm>
          <a:custGeom>
            <a:avLst/>
            <a:gdLst/>
            <a:ahLst/>
            <a:rect l="l" t="t" r="r" b="b"/>
            <a:pathLst>
              <a:path w="0" h="6">
                <a:moveTo>
                  <a:pt x="0" y="0"/>
                </a:moveTo>
                <a:lnTo>
                  <a:pt x="0" y="6"/>
                </a:lnTo>
                <a:lnTo>
                  <a:pt x="0" y="4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462880" y="6361200"/>
            <a:ext cx="42840" cy="360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458200" y="6397560"/>
            <a:ext cx="42840" cy="1800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569440" y="6372360"/>
            <a:ext cx="12600" cy="360"/>
          </a:xfrm>
          <a:prstGeom prst="rect">
            <a:avLst/>
          </a:pr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8582040" y="6372360"/>
            <a:ext cx="360" cy="360"/>
          </a:xfrm>
          <a:custGeom>
            <a:avLst/>
            <a:gdLst/>
            <a:ahLst/>
            <a:rect l="l" t="t" r="r" b="b"/>
            <a:pathLst>
              <a:path w="1" h="6">
                <a:moveTo>
                  <a:pt x="0" y="6"/>
                </a:moveTo>
                <a:lnTo>
                  <a:pt x="1" y="6"/>
                </a:lnTo>
                <a:lnTo>
                  <a:pt x="0" y="0"/>
                </a:lnTo>
                <a:lnTo>
                  <a:pt x="0" y="6"/>
                </a:lnTo>
                <a:close/>
              </a:path>
            </a:pathLst>
          </a:cu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591400" y="6362640"/>
            <a:ext cx="360" cy="1800"/>
          </a:xfrm>
          <a:custGeom>
            <a:avLst/>
            <a:gdLst/>
            <a:ahLst/>
            <a:rect l="l" t="t" r="r" b="b"/>
            <a:pathLst>
              <a:path w="4" h="3">
                <a:moveTo>
                  <a:pt x="4" y="3"/>
                </a:moveTo>
                <a:lnTo>
                  <a:pt x="4" y="2"/>
                </a:lnTo>
                <a:lnTo>
                  <a:pt x="0" y="0"/>
                </a:lnTo>
                <a:lnTo>
                  <a:pt x="4" y="3"/>
                </a:lnTo>
                <a:close/>
              </a:path>
            </a:pathLst>
          </a:custGeom>
          <a:solidFill>
            <a:srgbClr val="c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1" name="TEXAS" descr=""/>
          <p:cNvPicPr/>
          <p:nvPr/>
        </p:nvPicPr>
        <p:blipFill>
          <a:blip r:embed="rId3"/>
          <a:stretch/>
        </p:blipFill>
        <p:spPr>
          <a:xfrm>
            <a:off x="187200" y="152280"/>
            <a:ext cx="782640" cy="9144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Cover" descr=""/>
          <p:cNvPicPr/>
          <p:nvPr/>
        </p:nvPicPr>
        <p:blipFill>
          <a:blip r:embed="rId2">
            <a:lum bright="-12000"/>
          </a:blip>
          <a:srcRect l="0" t="0" r="0" b="53845"/>
          <a:stretch/>
        </p:blipFill>
        <p:spPr>
          <a:xfrm>
            <a:off x="0" y="3240"/>
            <a:ext cx="9144000" cy="3162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2160" y="950400"/>
            <a:ext cx="82868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4400" strike="noStrike" u="none">
              <a:solidFill>
                <a:srgbClr val="4422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dt" idx="16"/>
          </p:nvPr>
        </p:nvSpPr>
        <p:spPr>
          <a:xfrm>
            <a:off x="1388880" y="64008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ftr" idx="17"/>
          </p:nvPr>
        </p:nvSpPr>
        <p:spPr>
          <a:xfrm>
            <a:off x="3124080" y="64008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sldNum" idx="18"/>
          </p:nvPr>
        </p:nvSpPr>
        <p:spPr>
          <a:xfrm>
            <a:off x="591840" y="6400800"/>
            <a:ext cx="6778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052F1C1-EBBA-42DB-B11F-2A370921B4DE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58680" algn="ctr"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442200"/>
              </a:buClr>
              <a:buSzPct val="150000"/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2160" y="950400"/>
            <a:ext cx="82868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Texas Choice</a:t>
            </a:r>
            <a:endParaRPr b="1" lang="en-US" sz="4400" strike="noStrike" u="none">
              <a:solidFill>
                <a:srgbClr val="4422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subTitle"/>
          </p:nvPr>
        </p:nvSpPr>
        <p:spPr>
          <a:xfrm>
            <a:off x="0" y="3325680"/>
            <a:ext cx="9144000" cy="696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RMS 1.4 Migration Workshop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Strawman Plan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October 16, 2001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0" y="4646520"/>
            <a:ext cx="9144000" cy="69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zoom dir="out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2934000" y="243000"/>
            <a:ext cx="2485080" cy="69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76840" y="1730520"/>
            <a:ext cx="8771040" cy="459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Move to Texas SET version 1.4 during weekend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of 12/22/01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ERCOT shuts down their 814 in-bound queue for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7 calendar days starting 12/15/01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7-days allows completion of 814 cycle before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conversion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TXU TDSP has 2 week moratorium on all EDI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transactions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Remainder of MPs move to version 1.4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zoom dir="out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380880" y="15192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Option B</a:t>
            </a:r>
            <a:endParaRPr b="1" lang="en-US" sz="4400" strike="noStrike" u="none">
              <a:solidFill>
                <a:srgbClr val="442200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247320" y="1832040"/>
            <a:ext cx="3809880" cy="399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1 weekend if migration experiences problems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Majority of MPs can move during this weekend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Move is 1 week before mass customer move begins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TXU not required to create 867 modification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4199040" y="1770120"/>
            <a:ext cx="4760640" cy="399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TXU TDSP has a 2 week moratorium on all EDI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Migration is immediately before a holiday potentially impacting resources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TXU TDSP will have 3 days of meter reads in backlog potentially impacting settlements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028160" y="1353960"/>
            <a:ext cx="219348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Advantages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235840" y="1285920"/>
            <a:ext cx="2687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Disadvantages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zoom dir="out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380880" y="15228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Option B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6" name=""/>
          <p:cNvGraphicFramePr/>
          <p:nvPr/>
        </p:nvGraphicFramePr>
        <p:xfrm>
          <a:off x="442800" y="1069920"/>
          <a:ext cx="8350200" cy="57880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42800" y="1069920"/>
                    <a:ext cx="8350200" cy="578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ransition spd="med">
    <p:zoom dir="out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"/>
          <p:cNvSpPr/>
          <p:nvPr/>
        </p:nvSpPr>
        <p:spPr>
          <a:xfrm>
            <a:off x="2477880" y="257040"/>
            <a:ext cx="4277160" cy="69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 </a:t>
            </a: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 01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0" y="1147680"/>
            <a:ext cx="9144000" cy="674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TXU TDSP and their Pilot Trading Partners must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work out invoicing arrangements for 5 business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days during the time period of the moratorium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Other TDSP can issue 810’s on the 12/26/01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Point of no return is December 1 (needs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to be validated by MPs); Go or No Go.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Clearly defined criteria to open the market must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be defined.  ERCOT Staff proposed strawman at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today’s ERCOT Board Meeting.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Market agrees to reduce ESI ID maintenance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transaction volume starting December 3</a:t>
            </a:r>
            <a:r>
              <a:rPr b="1" lang="en-US" sz="2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CRs urged to plan Jan’ 02 switch volume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because of 2-1/2 week moratorium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zoom dir="out"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380880" y="15192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Option B </a:t>
            </a:r>
            <a:r>
              <a:rPr b="1" lang="en-US" sz="40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Rev 01</a:t>
            </a:r>
            <a:endParaRPr b="1" lang="en-US" sz="4000" strike="noStrike" u="none">
              <a:solidFill>
                <a:srgbClr val="4422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4199040" y="1770120"/>
            <a:ext cx="4760640" cy="399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028160" y="1353960"/>
            <a:ext cx="219348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Advantages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235840" y="1228680"/>
            <a:ext cx="2687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Disadvantages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4674960" y="1695600"/>
            <a:ext cx="3809880" cy="3990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market delay, TX TDSP moratorium becomes longer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ERCOT turns off all TDSPs mail boxes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TXU can’t send 867/810’s for 5 days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TXU TDSP has a 2 week moratorium on all EDI transactions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Migration is immediately before a holiday potentially impacting resources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/>
          </p:nvPr>
        </p:nvSpPr>
        <p:spPr>
          <a:xfrm>
            <a:off x="685440" y="1752480"/>
            <a:ext cx="3809880" cy="3990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1 weekend if migration experiences problems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Majority of MPs can move during this weekend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Move is 1 week before mass customer move begins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TXU not required to create 867 modification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Gives ERCOT extra week to test 1.4 code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zoom dir="out"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380880" y="15192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Option B </a:t>
            </a:r>
            <a:r>
              <a:rPr b="1" lang="en-US" sz="40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Rev 01</a:t>
            </a:r>
            <a:endParaRPr b="1" lang="en-US" sz="4000" strike="noStrike" u="none">
              <a:solidFill>
                <a:srgbClr val="4422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4199040" y="1770120"/>
            <a:ext cx="4760640" cy="399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028160" y="1353960"/>
            <a:ext cx="219348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Advantages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235840" y="1285920"/>
            <a:ext cx="2687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Disadvantages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4647960" y="1752480"/>
            <a:ext cx="3809880" cy="3990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Moratorium will prevent the customer of opting out of Pilot loosing the ability to  revert back to the TDSP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Switches cannot be effectuated during the moratorium resulting in the inability of customers switching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/>
          </p:nvPr>
        </p:nvSpPr>
        <p:spPr>
          <a:xfrm>
            <a:off x="685440" y="1752480"/>
            <a:ext cx="3809880" cy="3990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zoom dir="out"/>
  </p:transition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"/>
          <p:cNvSpPr/>
          <p:nvPr/>
        </p:nvSpPr>
        <p:spPr>
          <a:xfrm>
            <a:off x="380880" y="15228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Option B </a:t>
            </a:r>
            <a:r>
              <a:rPr b="1" lang="en-US" sz="40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Rev 01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3" name=""/>
          <p:cNvGraphicFramePr/>
          <p:nvPr/>
        </p:nvGraphicFramePr>
        <p:xfrm>
          <a:off x="306360" y="1208160"/>
          <a:ext cx="8180280" cy="56498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0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6360" y="1208160"/>
                    <a:ext cx="8180280" cy="564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5" name=""/>
          <p:cNvSpPr/>
          <p:nvPr/>
        </p:nvSpPr>
        <p:spPr>
          <a:xfrm>
            <a:off x="5905440" y="3524400"/>
            <a:ext cx="1962360" cy="190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914400" y="5257800"/>
            <a:ext cx="6953400" cy="38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952560" y="6438600"/>
            <a:ext cx="6915240" cy="19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933480" y="685800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zoom dir="out"/>
  </p:transition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380880" y="15192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Option C</a:t>
            </a:r>
            <a:endParaRPr b="1" lang="en-US" sz="4400" strike="noStrike" u="none">
              <a:solidFill>
                <a:srgbClr val="4422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276840" y="1730520"/>
            <a:ext cx="8771040" cy="437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Move to Texas SET version 1.4 during weekend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of 12/29/01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All MPs move to 1.4 together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ERCOT shuts down their 814 in-bound queue for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7 calendar days starting 12/21/01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7-days allows completion of 814 cycle before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conversion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No fall back weekend if migration has problems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AEP’s Texas release also has Ohio &amp; Virginia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changes that must be in by 1/1/02.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8683560" y="6539040"/>
            <a:ext cx="279720" cy="2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zoom dir="out"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380880" y="15192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Option C</a:t>
            </a:r>
            <a:endParaRPr b="1" lang="en-US" sz="4400" strike="noStrike" u="none">
              <a:solidFill>
                <a:srgbClr val="4422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685440" y="1752480"/>
            <a:ext cx="3809880" cy="3990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major transaction moratorium for TXU TDSP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more testing or recovery time if Flight 1001 late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Moratorium could correspond with mass customer move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/>
          </p:nvPr>
        </p:nvSpPr>
        <p:spPr>
          <a:xfrm>
            <a:off x="4647960" y="1752480"/>
            <a:ext cx="3809880" cy="3990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fall back weekend if there are problems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1 TDSP or ERCOT has problem market is directly impacted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Probably fix problems in production when there is now 10 million ESI ID compared to around 12% of ESI IDs in the pilot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resource constraint because of holiday weekend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1285200" y="1353960"/>
            <a:ext cx="219348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Advantages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235840" y="1285920"/>
            <a:ext cx="2687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Disadvantages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zoom dir="out"/>
  </p:transition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"/>
          <p:cNvSpPr/>
          <p:nvPr/>
        </p:nvSpPr>
        <p:spPr>
          <a:xfrm>
            <a:off x="380880" y="15228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Option C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8" name=""/>
          <p:cNvGraphicFramePr/>
          <p:nvPr/>
        </p:nvGraphicFramePr>
        <p:xfrm>
          <a:off x="577800" y="1378080"/>
          <a:ext cx="8182080" cy="54799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77800" y="1378080"/>
                    <a:ext cx="8182080" cy="5479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ransition spd="med">
    <p:zoom dir="out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/>
          <p:nvPr/>
        </p:nvSpPr>
        <p:spPr>
          <a:xfrm>
            <a:off x="380880" y="15228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Meeting Results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02560" y="1308240"/>
            <a:ext cx="8606880" cy="467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October 16, 2001, market participants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representing TDSPs, ERCOT, affiliated and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non-affiliated Retailers and PUCT Staff met to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 strawman for 1.4 migration plan.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following pages represents the major points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results from this meeting.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Meeting participants selected Option B Rev 01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</a:t>
            </a:r>
            <a:r>
              <a:rPr b="1" i="1" lang="en-US" sz="2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strawman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for an integrated time line for market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opening.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zoom dir="out"/>
  </p:transition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380880" y="15192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Option D</a:t>
            </a:r>
            <a:endParaRPr b="1" lang="en-US" sz="4400" strike="noStrike" u="none">
              <a:solidFill>
                <a:srgbClr val="4422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295920" y="1292400"/>
            <a:ext cx="8476200" cy="228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If pilot continues past 1/1/02, TDSPs bill at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bundled rates until migration to open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Pilot caps continue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Still must select Option A, B or C for migration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TXU TDSP moratorium on transactions is gone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zoom dir="out"/>
  </p:transition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380880" y="15192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Option D</a:t>
            </a:r>
            <a:endParaRPr b="1" lang="en-US" sz="4400" strike="noStrike" u="none">
              <a:solidFill>
                <a:srgbClr val="442200"/>
              </a:solidFill>
              <a:effectLst/>
              <a:uFillTx/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685440" y="1752480"/>
            <a:ext cx="3809880" cy="3990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more testing or recovery time if Flight 1001 delayed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resource constraints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TXU TDSP could reprogram their pilot release to include 1.4 version eliminating transaction moratorium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4647960" y="1752480"/>
            <a:ext cx="3809880" cy="3990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Decision date to continue pilot must be made by December 15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Decision date for migration must be made two weeks before migration date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AEP TDSP has integrated Ohio &amp; Virginia changes for 2002 with Texas 2002 changes.  AEP must reprogram their 1/1/02 release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1028160" y="1353960"/>
            <a:ext cx="219348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Advantages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235840" y="1285920"/>
            <a:ext cx="2687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Disadvantages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zoom dir="out"/>
  </p:transition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"/>
          <p:cNvSpPr/>
          <p:nvPr/>
        </p:nvSpPr>
        <p:spPr>
          <a:xfrm>
            <a:off x="380880" y="15228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Option 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8" name=""/>
          <p:cNvGraphicFramePr/>
          <p:nvPr/>
        </p:nvGraphicFramePr>
        <p:xfrm>
          <a:off x="146160" y="1500120"/>
          <a:ext cx="8997840" cy="57326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6160" y="1500120"/>
                    <a:ext cx="8997840" cy="5732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ransition spd="med">
    <p:zoom dir="out"/>
  </p:transition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380880" y="15192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Next Steps</a:t>
            </a:r>
            <a:endParaRPr b="1" lang="en-US" sz="4400" strike="noStrike" u="none">
              <a:solidFill>
                <a:srgbClr val="442200"/>
              </a:solidFill>
              <a:effectLst/>
              <a:uFillTx/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685800" y="1333440"/>
            <a:ext cx="7772400" cy="3990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RMS Approves 1.4 Migration Plan at October 25</a:t>
            </a:r>
            <a:r>
              <a:rPr b="1" lang="en-US" sz="2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th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meeting.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Communicate Migration Plan to TAC, ERCOT Board and all MPs.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Develop, approve &amp; publish Go-No criteria before December 1</a:t>
            </a:r>
            <a:r>
              <a:rPr b="1" lang="en-US" sz="2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st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decision point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TXU TDSP &amp; ERCOT investigate approaches to avoid 867.03 5-day backlog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zoom dir="out"/>
  </p:transition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380880" y="15192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Wrap-Up</a:t>
            </a:r>
            <a:endParaRPr b="1" lang="en-US" sz="4400" strike="noStrike" u="none">
              <a:solidFill>
                <a:srgbClr val="442200"/>
              </a:solidFill>
              <a:effectLst/>
              <a:uFillTx/>
              <a:latin typeface="Arial"/>
            </a:endParaRPr>
          </a:p>
        </p:txBody>
      </p:sp>
      <p:pic>
        <p:nvPicPr>
          <p:cNvPr id="133" name="TEXAS" descr=""/>
          <p:cNvPicPr/>
          <p:nvPr/>
        </p:nvPicPr>
        <p:blipFill>
          <a:blip r:embed="rId1"/>
          <a:stretch/>
        </p:blipFill>
        <p:spPr>
          <a:xfrm>
            <a:off x="2440080" y="1523880"/>
            <a:ext cx="4365360" cy="5106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4" name=""/>
          <p:cNvSpPr/>
          <p:nvPr/>
        </p:nvSpPr>
        <p:spPr>
          <a:xfrm>
            <a:off x="8682840" y="6539040"/>
            <a:ext cx="379080" cy="2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zoom dir="out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80880" y="15192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Agenda</a:t>
            </a:r>
            <a:endParaRPr b="1" lang="en-US" sz="4400" strike="noStrike" u="none">
              <a:solidFill>
                <a:srgbClr val="4422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3360" y="1574640"/>
            <a:ext cx="8987040" cy="422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Meeting Agenda and Objectives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Briefly Review Four Options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Suggest Other Options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 Review of Each Option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the Best Option by 2:30pm Today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Wrap-up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Adjourn at 3:00 pm Today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zoom dir="out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3246480" y="339840"/>
            <a:ext cx="3009600" cy="69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17360" y="1628640"/>
            <a:ext cx="8839080" cy="37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Produce integrated time line for market opening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which will be voted on at RMS October 25, 2001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meeting.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Today’s Objective: 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ONE 1.4 Migration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Plan Option as strawman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Tomorrow’s Objective: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mass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customer move time line as strawman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out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80880" y="15192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Option A</a:t>
            </a:r>
            <a:endParaRPr b="1" lang="en-US" sz="4400" strike="noStrike" u="none">
              <a:solidFill>
                <a:srgbClr val="4422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335880" y="1392120"/>
            <a:ext cx="8793000" cy="514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Move to Texas SET version 1.4 during weekend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of 12/15/01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ERCOT shuts down their 814 in-bound queue for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7 calendar days starting 12/8/01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7-days allows completion of 814 cycle before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conversion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TXU TDSP attempts to develop a modified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867.03 so they can submit 867.03 to support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settlements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TXU TDSP has a 3 week moratorium on switches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and billing their trading partners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Remainder of MPs move to version 1.4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zoom dir="out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"/>
          <p:cNvSpPr/>
          <p:nvPr/>
        </p:nvSpPr>
        <p:spPr>
          <a:xfrm>
            <a:off x="444600" y="0"/>
            <a:ext cx="83818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Option 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33160" y="1432080"/>
            <a:ext cx="8150760" cy="171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Starting December 3</a:t>
            </a:r>
            <a:r>
              <a:rPr b="1" lang="en-US" sz="2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MPS agreed to reduce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the volume of mass ESI ID changes.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ERCOT turns off all TDSPs in-boxes and not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just TXU’s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zoom dir="out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380880" y="15192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Option A</a:t>
            </a:r>
            <a:endParaRPr b="1" lang="en-US" sz="4400" strike="noStrike" u="none">
              <a:solidFill>
                <a:srgbClr val="4422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1486800" y="1236600"/>
            <a:ext cx="219348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Advantages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235840" y="1228680"/>
            <a:ext cx="2687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Disadvantages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47640" y="1714680"/>
            <a:ext cx="3810240" cy="399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2 weekends if migration experiences problems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Majority of MPs can move during this weekend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Migration occurs 2 weeks before mass customer move begins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960" y="1676520"/>
            <a:ext cx="3809880" cy="399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TXU TDSP might not have the resources or time to create a modified 867.03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TXU TDSP has a 3 weeks moratorium on all EDI transactions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TXU moratorium creates backlog of usage transaction (1.5 million) and ESI Id  transactions (500k).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TXU TDSP can not bill their trading partners until January 2, 2002.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zoom dir="out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380880" y="152280"/>
            <a:ext cx="838224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42200"/>
                </a:solidFill>
                <a:effectLst/>
                <a:uFillTx/>
                <a:latin typeface="Arial"/>
              </a:rPr>
              <a:t>Option 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4" name=""/>
          <p:cNvGraphicFramePr/>
          <p:nvPr/>
        </p:nvGraphicFramePr>
        <p:xfrm>
          <a:off x="220680" y="1054080"/>
          <a:ext cx="8675640" cy="56815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7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0680" y="1054080"/>
                    <a:ext cx="8675640" cy="5681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ransition spd="med">
    <p:zoom dir="out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d800"/>
            </a:gs>
            <a:gs pos="100000">
              <a:srgbClr val="ddffdd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2290320" y="220680"/>
            <a:ext cx="4277160" cy="69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</a:t>
            </a: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 01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55680" y="1343160"/>
            <a:ext cx="8788320" cy="553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Moratorium between 12/14/01 – 01/02/02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814;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Full market moratorium on all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switch initiated transactions. TDSPs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might be able to continue sending 814.20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90000"/>
              </a:lnSpc>
              <a:spcBef>
                <a:spcPts val="700"/>
              </a:spcBef>
              <a:buClr>
                <a:srgbClr val="442200"/>
              </a:buClr>
              <a:buSzPct val="1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867;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TXU TDSP does not sending in 867.03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until 1/2/02. Wholesale Settlement estimated  for 10 day  (13/14/17/18/19/20/21/26/27/28).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AEP, Reliant, TNMP &amp; Entergy move v1.4 &amp; no backlog impacting Settlements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810/820;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TXU TDSP can not bill their trading partners because lack of 867.03 v1.4 and can’t produce 810 v1.4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zoom dir="out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2000-09-12T10:10:21Z</dcterms:created>
  <dc:creator>Mike Reddy</dc:creator>
  <dc:description/>
  <dc:language>en-US</dc:language>
  <cp:lastModifiedBy>Don Bender</cp:lastModifiedBy>
  <cp:lastPrinted>2001-10-16T11:28:23Z</cp:lastPrinted>
  <dcterms:modified xsi:type="dcterms:W3CDTF">2001-10-17T13:54:11Z</dcterms:modified>
  <cp:revision>88</cp:revision>
  <dc:subject/>
  <dc:title>PowerPoint Presentation</dc:title>
</cp:coreProperties>
</file>