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_rels/notesSlide12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2.xml.rels" ContentType="application/vnd.openxmlformats-package.relationship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0" y="0"/>
            <a:ext cx="6994800" cy="928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1"/>
          <p:cNvSpPr>
            <a:spLocks noGrp="1"/>
          </p:cNvSpPr>
          <p:nvPr>
            <p:ph type="hdr"/>
          </p:nvPr>
        </p:nvSpPr>
        <p:spPr>
          <a:xfrm>
            <a:off x="0" y="-360"/>
            <a:ext cx="3030480" cy="4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0">
              <a:buNone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dt" idx="1"/>
          </p:nvPr>
        </p:nvSpPr>
        <p:spPr>
          <a:xfrm>
            <a:off x="3963960" y="-360"/>
            <a:ext cx="3030480" cy="4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marL="216000" indent="0" algn="r">
              <a:buNone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sldImg"/>
          </p:nvPr>
        </p:nvSpPr>
        <p:spPr>
          <a:xfrm>
            <a:off x="1180800" y="695160"/>
            <a:ext cx="4637160" cy="3478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6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ftr" idx="2"/>
          </p:nvPr>
        </p:nvSpPr>
        <p:spPr>
          <a:xfrm>
            <a:off x="0" y="8816760"/>
            <a:ext cx="3030480" cy="4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marL="216000" indent="0">
              <a:buNone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sldNum" idx="3"/>
          </p:nvPr>
        </p:nvSpPr>
        <p:spPr>
          <a:xfrm>
            <a:off x="3963960" y="8816760"/>
            <a:ext cx="3030480" cy="4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marL="216000" indent="0" algn="r">
              <a:buNone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fld id="{E5DA8890-D735-4A03-8C8D-7719B31500E5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"/>
          <p:cNvSpPr txBox="1"/>
          <p:nvPr/>
        </p:nvSpPr>
        <p:spPr>
          <a:xfrm>
            <a:off x="3963960" y="8816760"/>
            <a:ext cx="3030480" cy="4618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fld id="{0FE4B964-C1CB-4732-AEF4-5F0336A879D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 txBox="1"/>
          <p:nvPr/>
        </p:nvSpPr>
        <p:spPr>
          <a:xfrm>
            <a:off x="0" y="8816760"/>
            <a:ext cx="3030480" cy="4618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 txBox="1"/>
          <p:nvPr/>
        </p:nvSpPr>
        <p:spPr>
          <a:xfrm>
            <a:off x="0" y="-360"/>
            <a:ext cx="3030480" cy="461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 txBox="1"/>
          <p:nvPr/>
        </p:nvSpPr>
        <p:spPr>
          <a:xfrm>
            <a:off x="3963960" y="-360"/>
            <a:ext cx="3030480" cy="461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PlaceHolder 1"/>
          <p:cNvSpPr>
            <a:spLocks noGrp="1"/>
          </p:cNvSpPr>
          <p:nvPr>
            <p:ph type="sldImg"/>
          </p:nvPr>
        </p:nvSpPr>
        <p:spPr>
          <a:xfrm>
            <a:off x="1208160" y="717480"/>
            <a:ext cx="4603680" cy="3452760"/>
          </a:xfrm>
          <a:prstGeom prst="rect">
            <a:avLst/>
          </a:prstGeom>
          <a:ln w="0">
            <a:noFill/>
          </a:ln>
        </p:spPr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921960" y="4408200"/>
            <a:ext cx="5149800" cy="415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"/>
          <p:cNvSpPr txBox="1"/>
          <p:nvPr/>
        </p:nvSpPr>
        <p:spPr>
          <a:xfrm>
            <a:off x="3963960" y="8816760"/>
            <a:ext cx="3030480" cy="4618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fld id="{FB7BE67D-F1F4-4AB3-8B96-58C477DC33A2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 txBox="1"/>
          <p:nvPr/>
        </p:nvSpPr>
        <p:spPr>
          <a:xfrm>
            <a:off x="0" y="8816760"/>
            <a:ext cx="3030480" cy="4618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 txBox="1"/>
          <p:nvPr/>
        </p:nvSpPr>
        <p:spPr>
          <a:xfrm>
            <a:off x="0" y="-360"/>
            <a:ext cx="3030480" cy="461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 txBox="1"/>
          <p:nvPr/>
        </p:nvSpPr>
        <p:spPr>
          <a:xfrm>
            <a:off x="3963960" y="-360"/>
            <a:ext cx="3030480" cy="461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PlaceHolder 1"/>
          <p:cNvSpPr>
            <a:spLocks noGrp="1"/>
          </p:cNvSpPr>
          <p:nvPr>
            <p:ph type="sldImg"/>
          </p:nvPr>
        </p:nvSpPr>
        <p:spPr>
          <a:xfrm>
            <a:off x="1208160" y="717480"/>
            <a:ext cx="4603680" cy="3452760"/>
          </a:xfrm>
          <a:prstGeom prst="rect">
            <a:avLst/>
          </a:prstGeom>
          <a:ln w="0">
            <a:noFill/>
          </a:ln>
        </p:spPr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921960" y="4408200"/>
            <a:ext cx="5149800" cy="415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sldImg"/>
          </p:nvPr>
        </p:nvSpPr>
        <p:spPr>
          <a:xfrm>
            <a:off x="1181160" y="695160"/>
            <a:ext cx="4637160" cy="3478320"/>
          </a:xfrm>
          <a:prstGeom prst="rect">
            <a:avLst/>
          </a:prstGeom>
          <a:ln w="0">
            <a:noFill/>
          </a:ln>
        </p:spPr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6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Charter was formally approved in July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Charter also includes a checklist of requirements for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781200" y="1333080"/>
            <a:ext cx="8020080" cy="459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781200" y="1092240"/>
            <a:ext cx="8020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" name="" descr=""/>
          <p:cNvPicPr/>
          <p:nvPr/>
        </p:nvPicPr>
        <p:blipFill>
          <a:blip r:embed="rId2"/>
          <a:stretch/>
        </p:blipFill>
        <p:spPr>
          <a:xfrm>
            <a:off x="8172360" y="6102360"/>
            <a:ext cx="649440" cy="649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781200" y="609480"/>
            <a:ext cx="8020080" cy="0"/>
          </a:xfrm>
          <a:prstGeom prst="line">
            <a:avLst/>
          </a:prstGeom>
          <a:ln w="442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05240" y="281160"/>
            <a:ext cx="3190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- Principal Investments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5900760" y="307800"/>
            <a:ext cx="3243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r" pos="22845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Investment Committee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fld id="{E5B97643-5BB1-427E-B51C-60231EEE2E38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02000" y="6684840"/>
            <a:ext cx="12805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H:\presenta\PI_Charter_VS3.ppt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781200" y="1085760"/>
            <a:ext cx="8020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" descr=""/>
          <p:cNvPicPr/>
          <p:nvPr/>
        </p:nvPicPr>
        <p:blipFill>
          <a:blip r:embed="rId2"/>
          <a:stretch/>
        </p:blipFill>
        <p:spPr>
          <a:xfrm>
            <a:off x="8172360" y="6102360"/>
            <a:ext cx="649440" cy="649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762120" y="2324160"/>
            <a:ext cx="8020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57160" algn="ctr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00240" algn="ctr">
              <a:spcBef>
                <a:spcPts val="349"/>
              </a:spcBef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42960" algn="ctr">
              <a:spcBef>
                <a:spcPts val="300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542960">
              <a:spcBef>
                <a:spcPts val="300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542960">
              <a:spcBef>
                <a:spcPts val="300"/>
              </a:spcBef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of Charter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4Q 2000 - Outlook for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Meeting on 22 February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692280" y="775080"/>
            <a:ext cx="3975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- Principal Investments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pull dir="l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Targeted 2001 Investments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5021280" y="2155680"/>
            <a:ext cx="2357280" cy="385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lvl="1" marL="628560" indent="-39996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723960" y="1265040"/>
            <a:ext cx="2703240" cy="48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4)  Power 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Communications (PLC)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803760" y="1297080"/>
            <a:ext cx="4994280" cy="167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28600" indent="-2286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Enikia - has developed high speed networking technology and products which allow up to 10 Mbps data transfer rate.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Inari - has developed MAC/PHY 2 Mbps Powerline Network Controller.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DS2 - European front-runner in development of chipsets for powerline communication applications.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Itran - has developed mixed-signal chip sets for home networking applications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pull dir="l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5440" y="609120"/>
            <a:ext cx="4165560" cy="419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Anticipated Timeline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0" y="2165040"/>
            <a:ext cx="1706400" cy="3871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228600" indent="-228600">
              <a:spcBef>
                <a:spcPts val="15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Utiliquest</a:t>
            </a:r>
            <a:br>
              <a:rPr sz="10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(Trade Sale @ Enterprise Value = $66 MM)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ENE Write-Off = $4 MM</a:t>
            </a:r>
            <a:endParaRPr b="1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15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Solo Energy</a:t>
            </a:r>
            <a:r>
              <a:rPr b="1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(1)</a:t>
            </a:r>
            <a:br>
              <a:rPr sz="9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(3rd VC funding round for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~ $30-50 MM @ $90 pre)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ENE Gain = $15 MM</a:t>
            </a:r>
            <a:endParaRPr b="1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15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Encorp</a:t>
            </a:r>
            <a:r>
              <a:rPr b="1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(3)</a:t>
            </a:r>
            <a:br>
              <a:rPr sz="9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(4th VC funding round for 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~ $38 MM @ $100 M pre)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ENE Gain = $1.5 MM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0">
              <a:spcBef>
                <a:spcPts val="1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201"/>
              </a:spcBef>
              <a:buClr>
                <a:srgbClr val="0000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 Power, Inc.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(952,382 shares, 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324,000 warrants)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Liberation on 03-Feb-01</a:t>
            </a: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304920" y="6132600"/>
            <a:ext cx="7878600" cy="0"/>
          </a:xfrm>
          <a:prstGeom prst="line">
            <a:avLst/>
          </a:prstGeom>
          <a:ln w="38160">
            <a:solidFill>
              <a:srgbClr val="ff0000"/>
            </a:solidFill>
            <a:miter/>
            <a:tailEnd len="lg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149640" y="5999040"/>
            <a:ext cx="1440" cy="29052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709640" y="6006960"/>
            <a:ext cx="1800" cy="29052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611600" y="6008760"/>
            <a:ext cx="1800" cy="29052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16080" y="6202440"/>
            <a:ext cx="1542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1st Qtr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693800" y="6195960"/>
            <a:ext cx="1542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2nd Qtr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102120" y="6189840"/>
            <a:ext cx="1542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3rd Qtr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572000" y="6197760"/>
            <a:ext cx="1542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4th Qtr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652760" y="2184480"/>
            <a:ext cx="1566720" cy="348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28600" indent="-228600">
              <a:lnSpc>
                <a:spcPct val="100000"/>
              </a:lnSpc>
              <a:spcBef>
                <a:spcPts val="15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Syntroleum Corp</a:t>
            </a:r>
            <a:br>
              <a:rPr sz="10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(1st Project Equity Round) 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~ $20 MM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ENE Gain = $20-30 MM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5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Dais-Analytic</a:t>
            </a:r>
            <a:r>
              <a:rPr b="1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(2)</a:t>
            </a:r>
            <a:br>
              <a:rPr sz="9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(3rd VC funding round for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~ $30 MM @ $120 MM pre)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ENE Gain = $0.0 MM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0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178080" y="2174760"/>
            <a:ext cx="1338480" cy="256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28600" indent="-22860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497480" y="2174760"/>
            <a:ext cx="1649160" cy="263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28600" indent="-228600">
              <a:lnSpc>
                <a:spcPct val="100000"/>
              </a:lnSpc>
              <a:spcBef>
                <a:spcPts val="15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MTC</a:t>
            </a:r>
            <a:br>
              <a:rPr sz="9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(3rd VC funding round for 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~ $20 MM @ $80 MM pre)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ENE Gain = $2.5 MM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5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Encorp</a:t>
            </a:r>
            <a:br>
              <a:rPr sz="10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(IPO @ $250 - $500)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ENE Gain: $20-65 MM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033960" y="5996160"/>
            <a:ext cx="1800" cy="29052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248520" y="6222960"/>
            <a:ext cx="1542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246720" y="2193840"/>
            <a:ext cx="1649520" cy="263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28600" indent="-228600">
              <a:lnSpc>
                <a:spcPct val="100000"/>
              </a:lnSpc>
              <a:spcBef>
                <a:spcPts val="15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Solo Energy</a:t>
            </a:r>
            <a:r>
              <a:rPr b="1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(1)</a:t>
            </a:r>
            <a:br>
              <a:rPr sz="9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(IPO @ $500 - $750 MM)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ENE Gain = $60-110 MM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5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Dais-Analytic</a:t>
            </a:r>
            <a:br>
              <a:rPr sz="10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(IPO @ $500 - $750 MM)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ENE Gain = $50-90 MM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5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Tridium</a:t>
            </a:r>
            <a:br>
              <a:rPr sz="1000"/>
            </a:b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(IPO @ $200 MM pre)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ENE Gain = $17 MM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5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iMedeon, Inc.</a:t>
            </a:r>
            <a:br>
              <a:rPr sz="1000"/>
            </a:b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(IPO @ $250)</a:t>
            </a:r>
            <a:br>
              <a:rPr sz="8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ENE Gain = $15-20 MM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0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FuelCell Energy</a:t>
            </a:r>
            <a:br>
              <a:rPr sz="10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Sale of 0.5% stake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5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50"/>
              </a:spcBef>
              <a:buClr>
                <a:srgbClr val="ff00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71800" y="5280120"/>
            <a:ext cx="578268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(1) Solo currently negotiating combination with Elektryon, which would push VC 3rd round into 2Q, but would accelerate IPO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(2) $6.9 MM gain taken in 4Q 2000.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(3) $12.1 MM gain taken in 4Q 2000.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129120" y="2174760"/>
            <a:ext cx="1490400" cy="348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28600" indent="-228600">
              <a:lnSpc>
                <a:spcPct val="100000"/>
              </a:lnSpc>
              <a:spcBef>
                <a:spcPts val="15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Tridium</a:t>
            </a:r>
            <a:br>
              <a:rPr sz="9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(2nd VC funding round for 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~ $15 MM @ $75 M pre)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ENE Gain = $8.6 MM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0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pull dir="l"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39369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Market Environment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3" name="" descr=""/>
          <p:cNvPicPr/>
          <p:nvPr/>
        </p:nvPicPr>
        <p:blipFill>
          <a:blip r:embed="rId1"/>
          <a:stretch/>
        </p:blipFill>
        <p:spPr>
          <a:xfrm>
            <a:off x="4946760" y="1622520"/>
            <a:ext cx="3879720" cy="2212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4" name=""/>
          <p:cNvSpPr/>
          <p:nvPr/>
        </p:nvSpPr>
        <p:spPr>
          <a:xfrm>
            <a:off x="851040" y="4485960"/>
            <a:ext cx="134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Consensus: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969920" y="4516920"/>
            <a:ext cx="7101720" cy="212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marL="228600" indent="-22860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IPO Market will remain closed to technology stories for at least 1Q, possibly 2Q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Private market valuations and deal structures have become more conservative and provide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downside protection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technology should rebound before internet/communications sector, probably in 2Q or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3Q, as the onset of summer again highlights the need for new power delivery technologies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Companies with solid business models should be able to achieve IPO in 2H 2001, however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timing remains uncertain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technology segment continues to attract high level of interest on Wall Street and -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increasingly - the venture capital market.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316520" y="1315080"/>
            <a:ext cx="2815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Relative Sector Performance in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5475600" y="1302120"/>
            <a:ext cx="2823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 of A Individual Share Performance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8" name="" descr=""/>
          <p:cNvPicPr/>
          <p:nvPr/>
        </p:nvPicPr>
        <p:blipFill>
          <a:blip r:embed="rId2"/>
          <a:stretch/>
        </p:blipFill>
        <p:spPr>
          <a:xfrm>
            <a:off x="623880" y="1574640"/>
            <a:ext cx="3952800" cy="2644920"/>
          </a:xfrm>
          <a:prstGeom prst="rect">
            <a:avLst/>
          </a:prstGeom>
          <a:noFill/>
          <a:ln w="0">
            <a:noFill/>
          </a:ln>
        </p:spPr>
      </p:pic>
    </p:spTree>
  </p:cSld>
  <p:transition>
    <p:pull dir="l"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Statistics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5021280" y="2155680"/>
            <a:ext cx="2357280" cy="385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lvl="1" marL="628560" indent="-39996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94080" y="1102320"/>
            <a:ext cx="3266280" cy="391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Investments: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$$ Invested: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IPO’s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Trade Sales:</a:t>
            </a:r>
            <a:br>
              <a:rPr sz="1600"/>
            </a:b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Write-Offs: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Write-Downs: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Outstanding Investments: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Hedged Value: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Current Trading Value: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Margin Generated: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149720" y="1171080"/>
            <a:ext cx="4282920" cy="431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$80.1 million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@ 21-Feb-2001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(Active Power</a:t>
            </a:r>
            <a:r>
              <a:rPr b="1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 (Destec, Quanta Services, FirstWorld</a:t>
            </a:r>
            <a:r>
              <a:rPr b="1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</a:t>
            </a:r>
            <a:r>
              <a:rPr b="1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1600"/>
            </a:br>
            <a:r>
              <a:rPr b="1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Systems Mfg, LLC 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$186.1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@ 21-Feb-01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$128.3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@ 21-Feb-01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$128.1 MM (2000)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97.8 MM (1999)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80.4 MM (1998)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94800" y="5509080"/>
            <a:ext cx="6841080" cy="78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1)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Active Power completed IPO on 08-Aug-00.  ENA PI is subject to 180 day lock-up period which expires in Feb 2001.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Gain of $62.3 MM has been hedged through “Raptor” vehicle.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2)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Bulk of FirstWorld position was sold to Texas Pacific Group in April 2000 for $129 MM.  ENA PI retains ownership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of 3.0 MM warrants with strike price of $3.0 per share.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pull dir="l"/>
  </p:transition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486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we like this space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5021280" y="2155680"/>
            <a:ext cx="2357280" cy="385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lvl="1" marL="628560" indent="-39996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711360" y="1324800"/>
            <a:ext cx="7726320" cy="442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28600" indent="-2286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 push to increased power quality and reliability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Digital economy intolerant of grid level power quality/reliability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Fossil fuel being replaced by electricity as fuel of choice in information economy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Internet continues to pervade “old economy”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in generation capacity will increasingly be on a distributed basis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Smaller increments, closer to the end user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Deregulation and regulatory uncertainty will incentivize private sector to develop their own power solutions independent of the grid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infrastructure will (quickly) become increasingly networked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Grid/peak shavers/standby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Differentiated pricing will require real time metering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Monitoring, control and measurement technologies will become mission critical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technology market estimated to total $50 billion within the next 5 years and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$100 billion by 2010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in energy tech at same stage as investment in telecoms in 1986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uniquely positioned to capture value - based on name/reputation and commercial and technical capabilities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pull dir="l"/>
  </p:transition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Charter / Strategy in Current Environment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5021280" y="2155680"/>
            <a:ext cx="2357280" cy="385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lvl="1" marL="628560" indent="-39996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68240" y="1251360"/>
            <a:ext cx="7726320" cy="519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28600" indent="-2286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Tech is here to stay - increased investor attention focused on energy technology sector will not go away anytime soon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All major Wall Street firms have dedicated research and corporate finance teams focused on segment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Targeted energy tech funds have become popular (Ballentine, Perseus/GE, Merrill Lynch, Nth Power, Bank Sarasin, etc.)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Market recognizes importance of technology in improving/maintaining electricity infrastructure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Private valuations and deal structures have become more investor friendly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Substantial pools of capital have retreated from the technology VC market; those who stay the course have an outstanding opportunity to consolidate their position and pick up some bargain investments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Status of Enron as a preferred “strategic” investor based on reputation and position in energy markets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has been enhanced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exploit current market to round out portfolio on a selective basis and cement our position as partner of choice in energy technology area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Achievement of 2001 budget heavily dependent on rebound in IPO market for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companies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1-2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scheduled IPO’s comprise bulk of anticipated margin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strategy for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fundamental change in charter necessary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should be on selectively adding to portfolio where we see value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Heightened vigilance in reviewing new investments in order to fully exploit: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28880" indent="-1144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Cyclical downturn in public equity markets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28880" indent="-1144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Substantial decrease in liquidity in private markets - leading to less aggressive valuations and deal structures that</a:t>
            </a:r>
            <a:br>
              <a:rPr sz="800"/>
            </a:b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substantial downside protection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28880" indent="-1144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Enhanced value of Enron as marquee investor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pull dir="l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of Charter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5021280" y="2155680"/>
            <a:ext cx="2357280" cy="385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lvl="1" marL="628560" indent="-39996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25400" y="1299240"/>
            <a:ext cx="1554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Mission: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233440" y="1370160"/>
            <a:ext cx="6626520" cy="131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lvl="1" marL="628560" indent="-39996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Exploit competitive market advantages of ENE to achieve asymmetric yields on comparatively small capital investments;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39996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Facilitate ENE business expansion by targeting investment in companies that are complementary to ENE’s core operating strategy;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39996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Expand ENE’s “network” of knowledge and opportunities by providing strategic insight into trends in the industry.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03440" y="2931120"/>
            <a:ext cx="1554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Competitive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Advantages: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236680" y="2913120"/>
            <a:ext cx="6626160" cy="158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 fontScale="92500" lnSpcReduction="9999"/>
          </a:bodyPr>
          <a:p>
            <a:pPr lvl="1" marL="628560" indent="-39996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Knowledge Base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existing and future intellectual capital within the Enron organization - in the form of expertise and experience - in a variety of energy and risk management sectors - allows for competent assessment of the return potential of new investment opportunities;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39996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Enron Brand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image/reputation in market, which makes Enron a preferred strategic and financial partner and provides preferred access to investment opportunities.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39996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Enron Global Network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vast resource of commercially savvy professionals who interact daily with a) investment banks, b) VC firms and c) energy companies.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39996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98400" y="4777200"/>
            <a:ext cx="1554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Targeted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Sectors: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" name=""/>
          <p:cNvGrpSpPr/>
          <p:nvPr/>
        </p:nvGrpSpPr>
        <p:grpSpPr>
          <a:xfrm>
            <a:off x="2533680" y="4802040"/>
            <a:ext cx="5557320" cy="1738440"/>
            <a:chOff x="2533680" y="4802040"/>
            <a:chExt cx="5557320" cy="1738440"/>
          </a:xfrm>
        </p:grpSpPr>
        <p:sp>
          <p:nvSpPr>
            <p:cNvPr id="31" name=""/>
            <p:cNvSpPr/>
            <p:nvPr/>
          </p:nvSpPr>
          <p:spPr>
            <a:xfrm>
              <a:off x="2537640" y="4802040"/>
              <a:ext cx="1806480" cy="2246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DOWNSTREAM</a:t>
              </a:r>
              <a:br>
                <a:rPr sz="800"/>
              </a:b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POWER TECHNOLOGY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2533680" y="5018400"/>
              <a:ext cx="1810440" cy="151020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tIns="228600" anchor="t">
              <a:noAutofit/>
            </a:bodyPr>
            <a:p>
              <a:pPr marL="171360" indent="-171360">
                <a:lnSpc>
                  <a:spcPct val="100000"/>
                </a:lnSpc>
                <a:spcAft>
                  <a:spcPts val="249"/>
                </a:spcAft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Distributed Generation</a:t>
              </a:r>
              <a:br>
                <a:rPr sz="800"/>
              </a:b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 Fuel Cells</a:t>
              </a:r>
              <a:br>
                <a:rPr sz="600"/>
              </a:b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 Microturbines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1360" indent="-171360">
                <a:lnSpc>
                  <a:spcPct val="100000"/>
                </a:lnSpc>
                <a:spcBef>
                  <a:spcPts val="150"/>
                </a:spcBef>
                <a:spcAft>
                  <a:spcPts val="150"/>
                </a:spcAft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Power Quality</a:t>
              </a:r>
              <a:br>
                <a:rPr sz="1000"/>
              </a:b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 Uninterruptible Power Systems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1360" indent="-171360">
                <a:lnSpc>
                  <a:spcPct val="50000"/>
                </a:lnSpc>
                <a:spcBef>
                  <a:spcPts val="150"/>
                </a:spcBef>
                <a:spcAft>
                  <a:spcPts val="150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 Power Semiconductors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1360" indent="-171360">
                <a:lnSpc>
                  <a:spcPct val="100000"/>
                </a:lnSpc>
                <a:spcBef>
                  <a:spcPts val="150"/>
                </a:spcBef>
                <a:spcAft>
                  <a:spcPts val="150"/>
                </a:spcAft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Power Control &amp; Measurement</a:t>
              </a:r>
              <a:br>
                <a:rPr sz="1000"/>
              </a:b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 Load Mgmt (Hardware &amp; Software)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1360" indent="-171360">
                <a:lnSpc>
                  <a:spcPct val="100000"/>
                </a:lnSpc>
                <a:spcBef>
                  <a:spcPts val="201"/>
                </a:spcBef>
                <a:spcAft>
                  <a:spcPts val="201"/>
                </a:spcAft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HVAC Technologies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4400640" y="4802040"/>
              <a:ext cx="1806480" cy="22464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UPSTREAM</a:t>
              </a:r>
              <a:br>
                <a:rPr sz="800"/>
              </a:b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POWER TECHNOLOGY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6280560" y="4802040"/>
              <a:ext cx="1806480" cy="224640"/>
            </a:xfrm>
            <a:prstGeom prst="rect">
              <a:avLst/>
            </a:prstGeom>
            <a:solidFill>
              <a:srgbClr val="008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OTHER ENRON</a:t>
              </a:r>
              <a:br>
                <a:rPr sz="800"/>
              </a:b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RELATED TECHNOLOGY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4404600" y="5018400"/>
              <a:ext cx="1810440" cy="15220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tIns="228600" anchor="t">
              <a:noAutofit/>
            </a:bodyPr>
            <a:p>
              <a:pPr marL="171360" indent="-171360">
                <a:lnSpc>
                  <a:spcPct val="100000"/>
                </a:lnSpc>
                <a:spcBef>
                  <a:spcPts val="201"/>
                </a:spcBef>
                <a:spcAft>
                  <a:spcPts val="201"/>
                </a:spcAft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Turbine Technologies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1360" indent="-171360">
                <a:lnSpc>
                  <a:spcPct val="100000"/>
                </a:lnSpc>
                <a:spcBef>
                  <a:spcPts val="150"/>
                </a:spcBef>
                <a:spcAft>
                  <a:spcPts val="150"/>
                </a:spcAft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Transmission and Distribution Technologies</a:t>
              </a:r>
              <a:br>
                <a:rPr sz="1000"/>
              </a:b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 </a:t>
              </a: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Infrastructure Automation</a:t>
              </a:r>
              <a:br>
                <a:rPr sz="600"/>
              </a:b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(Customer Care, Workforce Mgmt.,</a:t>
              </a:r>
              <a:br>
                <a:rPr sz="600"/>
              </a:b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Building Automation)</a:t>
              </a:r>
              <a:br>
                <a:rPr sz="600"/>
              </a:b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 Geographic Information Systems</a:t>
              </a:r>
              <a:br>
                <a:rPr sz="600"/>
              </a:b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 Superconductors and Applications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1360" indent="-171360">
                <a:lnSpc>
                  <a:spcPct val="100000"/>
                </a:lnSpc>
                <a:spcBef>
                  <a:spcPts val="201"/>
                </a:spcBef>
                <a:spcAft>
                  <a:spcPts val="201"/>
                </a:spcAft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Utility Outsourcing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6280560" y="5018400"/>
              <a:ext cx="1810440" cy="15220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tIns="228600" anchor="t">
              <a:noAutofit/>
            </a:bodyPr>
            <a:p>
              <a:pPr marL="171360" indent="-171360">
                <a:lnSpc>
                  <a:spcPct val="100000"/>
                </a:lnSpc>
                <a:spcBef>
                  <a:spcPts val="201"/>
                </a:spcBef>
                <a:spcAft>
                  <a:spcPts val="201"/>
                </a:spcAft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Trading &amp; Risk Management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1360" indent="-171360">
                <a:lnSpc>
                  <a:spcPct val="100000"/>
                </a:lnSpc>
                <a:spcBef>
                  <a:spcPts val="150"/>
                </a:spcBef>
                <a:spcAft>
                  <a:spcPts val="150"/>
                </a:spcAft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Liquids Technologies</a:t>
              </a:r>
              <a:br>
                <a:rPr sz="1000"/>
              </a:b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- </a:t>
              </a: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Gas to Liquids Technology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1360" indent="-171360">
                <a:lnSpc>
                  <a:spcPct val="100000"/>
                </a:lnSpc>
                <a:spcBef>
                  <a:spcPts val="201"/>
                </a:spcBef>
                <a:spcAft>
                  <a:spcPts val="201"/>
                </a:spcAft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Pulp &amp; Paper Technologies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1360" indent="-171360">
                <a:lnSpc>
                  <a:spcPct val="100000"/>
                </a:lnSpc>
                <a:spcBef>
                  <a:spcPts val="201"/>
                </a:spcBef>
                <a:spcAft>
                  <a:spcPts val="201"/>
                </a:spcAft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Coal/Emissions Technologies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1360" indent="-171360">
                <a:lnSpc>
                  <a:spcPct val="100000"/>
                </a:lnSpc>
                <a:spcBef>
                  <a:spcPts val="201"/>
                </a:spcBef>
                <a:spcAft>
                  <a:spcPts val="201"/>
                </a:spcAft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Pipeline Technologies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1360" indent="-171360">
                <a:lnSpc>
                  <a:spcPct val="100000"/>
                </a:lnSpc>
                <a:spcBef>
                  <a:spcPts val="201"/>
                </a:spcBef>
                <a:spcAft>
                  <a:spcPts val="201"/>
                </a:spcAft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Other natural extensions to Enron’s existing businesses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1360" indent="-171360">
                <a:lnSpc>
                  <a:spcPct val="100000"/>
                </a:lnSpc>
                <a:spcBef>
                  <a:spcPts val="201"/>
                </a:spcBef>
                <a:spcAft>
                  <a:spcPts val="201"/>
                </a:spcAft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transition>
    <p:pull dir="l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at 31-Dec-2000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5021280" y="2155680"/>
            <a:ext cx="2357280" cy="385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lvl="1" marL="628560" indent="-39996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81200" y="1109520"/>
            <a:ext cx="7650000" cy="5435640"/>
          </a:xfrm>
          <a:prstGeom prst="rect">
            <a:avLst/>
          </a:prstGeom>
          <a:noFill/>
          <a:ln w="0">
            <a:noFill/>
          </a:ln>
        </p:spPr>
      </p:pic>
    </p:spTree>
  </p:cSld>
  <p:transition>
    <p:pull dir="l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at 31-Dec-2000 (con’t)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5021280" y="2155680"/>
            <a:ext cx="2357280" cy="385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lvl="1" marL="628560" indent="-39996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804960" y="1182600"/>
            <a:ext cx="7348320" cy="470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" name="" descr=""/>
          <p:cNvPicPr/>
          <p:nvPr/>
        </p:nvPicPr>
        <p:blipFill>
          <a:blip r:embed="rId2"/>
          <a:stretch/>
        </p:blipFill>
        <p:spPr>
          <a:xfrm>
            <a:off x="819000" y="1689120"/>
            <a:ext cx="7355160" cy="4946760"/>
          </a:xfrm>
          <a:prstGeom prst="rect">
            <a:avLst/>
          </a:prstGeom>
          <a:noFill/>
          <a:ln w="0">
            <a:noFill/>
          </a:ln>
        </p:spPr>
      </p:pic>
    </p:spTree>
  </p:cSld>
  <p:transition>
    <p:pull dir="l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Earnings Events - 2000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5021280" y="2155680"/>
            <a:ext cx="2357280" cy="385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lvl="1" marL="628560" indent="-39996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68440" y="1142640"/>
            <a:ext cx="2523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1)  Quanta Services, Inc.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867120" y="1168200"/>
            <a:ext cx="4994280" cy="20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28600" indent="-22860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Quanta is a leading provider of specialized contracting services, delivering end-to-end design, installation, repair and maintenance solutions for all types of utility infrastructure.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Acquisition of convertible preferred stock representing a fully diluted 19.9% interest for $49.4 MM.  Deal closed in September 1998.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September 1999, Quanta entered into a strategic alliance with Utilicorp United, which included the sale by Quanta to Utilicorp of $186 MM of a different class of preferred securities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entire stake sold to Utilicorp in May 2000 for $206.0 MM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Gain of $156.6 MM over 19 months; IRR = 150%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39000" y="3422160"/>
            <a:ext cx="2152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2) Active Power, Inc.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870360" y="3428640"/>
            <a:ext cx="4994280" cy="21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28600" indent="-22860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 Power designs, manufactures and markets battery-free, flywheel-based power quality products that provide the consistent, reliable electric power required by today's digital economy.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$5.0 MM investment, representing fully diluted interest of 3.0%, completed in November 1999.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completed IPO at $17.00 per share on 08-Aug-2000.  Share price closed at $52.75 on first day of trading.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 was sold into Raptor for $66.0 MM on 08-Aug-2000.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Liquidation of position commenced in 01/2001 - will conclude by year end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Gain of $61.0 MM over 7 months; IRR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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5,000%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70960" y="5670000"/>
            <a:ext cx="2545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3)  Verado Holdings, Inc.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870360" y="5626440"/>
            <a:ext cx="4994280" cy="93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Decline of $23.7 MM in value of 3,000,000 warrants not sold in transaction with Texas Pacific Group in 1999.  Decline tracked precipitous fall in VRDO share price over year, from $17.00 at IPO to $0.65 at year end.</a:t>
            </a:r>
            <a:br>
              <a:rPr sz="1100"/>
            </a:b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earnings from Verado = $104 MM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pull dir="l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Earnings Events - 2000 (continued)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5021280" y="2155680"/>
            <a:ext cx="2357280" cy="385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lvl="1" marL="628560" indent="-39996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32600" y="1294920"/>
            <a:ext cx="1014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4)  Other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622600" y="1355040"/>
            <a:ext cx="6327720" cy="30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28600" indent="-22860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Revaluation of Portfolio Positions: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Dais-Analytic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(+ $6.9 MM)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Revaluation from $60 to $120 MM ($3</a:t>
            </a:r>
            <a:br>
              <a:rPr sz="1100"/>
            </a:b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MM to $9.9 MM) based on LG equity</a:t>
            </a:r>
            <a:br>
              <a:rPr sz="1100"/>
            </a:b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@ $146 MM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Encorp, Inc.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(+ $12.1 MM)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Revaluation from $20 MM to $80 MM </a:t>
            </a:r>
            <a:br>
              <a:rPr sz="1100"/>
            </a:b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($3 MM to $15.1 MM); Series D round </a:t>
            </a:r>
            <a:br>
              <a:rPr sz="1100"/>
            </a:b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 $38 MM completed @ $100 MM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MTC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(+ $1.1 MM)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Revaluation from $37.8 MM to $45 MM</a:t>
            </a:r>
            <a:br>
              <a:rPr sz="1100"/>
            </a:b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on $15 MM Series E round with </a:t>
            </a:r>
            <a:br>
              <a:rPr sz="1100"/>
            </a:b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Aqua International Partners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FuelCell Energy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(+ $0.5 MM)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Screen @ 31-Dec-01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Dispositions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Systems Mfg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(+ $0.7 MM)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Sold to Calpine Corporation for $43 MM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pull dir="l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4Q 2000 Completed Investments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5021280" y="2155680"/>
            <a:ext cx="2357280" cy="385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lvl="1" marL="628560" indent="-39996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03440" y="1104480"/>
            <a:ext cx="1734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1)  Tridium, Inc.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892680" y="1185480"/>
            <a:ext cx="4994280" cy="157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Framework, software and services company whose main product is used in the building automation, industrial automation and energy management markets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$10.0 MM investment (initial ~18% stake)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is material customer and provided guidance in due diligence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seeking to conclude strategic alliance with Johnson Controls, which would involve a $5-10 MM investment in next funding round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Exit via IPO in 2002 or through trade sale (e.g. Cisco)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707040" y="2850840"/>
            <a:ext cx="1295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2)  iMedeon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889440" y="2908080"/>
            <a:ext cx="4994280" cy="170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28600" indent="-228600">
              <a:lnSpc>
                <a:spcPct val="100000"/>
              </a:lnSpc>
              <a:spcBef>
                <a:spcPts val="275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Leading provider of web-based workforce commerce solutions to enable and optimize workforce operations and to make customer service a competitive advantage.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$4.6 MM investment (initial 6.75% stake)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Warrants for an additional 0.9%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 Equity, Insight Capital, Aether co-invested in this round (Endesa S.A. of Spain also wanted in)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IPO in 2002 - final exit 180 days later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98040" y="4773600"/>
            <a:ext cx="29062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3)  AMPS - Advanced Mobile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Power Systems, 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882960" y="4798080"/>
            <a:ext cx="4994280" cy="177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Design and manufacture of (initially) two 22 MW mobile generating units using Pratt &amp; Whitney FT-4 jet engine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85% ownership interest; sell down to Pratt &amp; Whitney being negotiated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Partner is Dispersed Power, LLC (spin off from Power Systems Mfg, LLC)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units to be put into service by Enron or sold to third parties (we have received numerous inquiries)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Longer term, want to expand product line and become provider of dis-tributed generation solutions for both utilities and commercial customers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Exit via IPO in 2002/03 or through trade sale (e.g. Calpine)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pull dir="l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1Q 2001 Completed Investments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5021280" y="2155680"/>
            <a:ext cx="2357280" cy="385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lvl="1" marL="628560" indent="-39996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713160" y="1225080"/>
            <a:ext cx="1802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1)  Silicon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686040" y="1283760"/>
            <a:ext cx="5070600" cy="14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Leading US manufacturer of high power semiconductors required by industrial, utility, transportation and military applications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$2.5 MM investment (~ 3.4%) - no warrants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 of America Securities has been selected as advisor and lead underwriter for IPO, which is projected for 1H 2001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 Equity, Wexford Capital co-investing in $10 MM round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Exit 180 days post-IPO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714960" y="2802960"/>
            <a:ext cx="165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2)  Solo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676680" y="2850120"/>
            <a:ext cx="5213160" cy="170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$2.25 MM (of total $7.0 MM) convertible bridge loan plus warrants to purchase 2.75 MM shares at attractive valuation.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Funds needed to fund company’s overhead while negotiating potential acquisition of Elektryon, which designs and distributes POWR/MSTR 100kW genset.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Loan is senior, secured and due at 30-Jun-01; converts at ENE’s option into Solo’s Series D round, which should close upon consummation of the acquisition (investors are identified);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Acquisition should accelerate IPO into 2H 2001; high level of banker interest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840960" y="4803480"/>
            <a:ext cx="117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3)  Encorp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676680" y="4830480"/>
            <a:ext cx="5070600" cy="174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Add-on investment of $5.0 MM in $38 MM Series D pre-IPO round @ $100 MM pre-money with ratchet to $50 MM if IPO not completed by 31-Dec-01 at pre-money valuation of $340 MM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Funds are sufficient to keep company liquid through middle of 2002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generated 10.2 MM in sales in 2000 (vs. budget of $6.0 MM) and is targeting $32 MM in 2001 and $78 MM in 2002.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Intense dialogue between ENA/EES and Encorp - no sourcing deals yet,  but outlook promising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Numerous potential trade buyers if IPO does not materialize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pull dir="l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Targeted 2001 Investments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5021280" y="2155680"/>
            <a:ext cx="2357280" cy="385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lvl="1" marL="628560" indent="-39996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766440" y="4857480"/>
            <a:ext cx="117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3)  Europe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946680" y="4892040"/>
            <a:ext cx="4994280" cy="16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28600" indent="-2286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OPRA - has developed a 1.6 MW gas turbine utilizing a patented low emission combustion system;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Proton-Motor Fuel Cell GmbH - one of the leading European enter-prises specialized in PEM fuel cell technology, their elements and system components and integration and control;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Vigor GmbH - new energy saving technology that can reduce electricity consumption of single and three phase electric motors by 20-50%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757440" y="3435120"/>
            <a:ext cx="2828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2)  Ramgen Power Systems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943440" y="3463920"/>
            <a:ext cx="5070240" cy="12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Has developed and tested the Ramgen engine, a unique application of well-established ramjet technology to the stationary generation of power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applications within AMPS or elsewhere within EES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Has completed 2 rounds of funding for $14 MM; has hired CSFB to do 3rd round of $30-40 MM in 1H 2001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Exit 180 days post-IPO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21080" y="1193400"/>
            <a:ext cx="2174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1)  Syntroleum Corp.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959280" y="1193400"/>
            <a:ext cx="5184720" cy="20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Syntroleum has developed a proprietary process for converting natural gas into synthetic oil, which is the basis for its planned 10,000 bbl/d facility to be constructed in northwestern Australia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$20.0 MM investment for ~ 13% of project equity plus warrants to purchase 1.3 million Syntroleum shares (~ 4.8% fully diluted stake); stake in Australia project becomes convertible into ~ 4.2% of Syntroleum common shares one year after start-up (2004).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is being heavily subsidized by Australian state and federal government;Merrill Lynch advising on structuring and placing requisite project debt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Ivanhoe Energy of Canada providing additional $20 MM in equity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pull dir="l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9039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2000-05-18T13:27:35Z</dcterms:created>
  <dc:creator>akraemer</dc:creator>
  <dc:description/>
  <dc:language>en-US</dc:language>
  <cp:lastModifiedBy>mmiller2</cp:lastModifiedBy>
  <cp:lastPrinted>2001-02-21T22:16:48Z</cp:lastPrinted>
  <dcterms:modified xsi:type="dcterms:W3CDTF">2001-02-21T23:03:29Z</dcterms:modified>
  <cp:revision>259</cp:revision>
  <dc:subject/>
  <dc:title>No Slide Title</dc:title>
</cp:coreProperties>
</file>