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844CF1-F52A-45C0-AC39-77EB90AFDAC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50D4DD-4938-4695-86D9-6DE7B65166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9A0B16-6BE0-4B1B-B6FF-1F3A1276EA6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2.wmf"/><Relationship Id="rId3" Type="http://schemas.openxmlformats.org/officeDocument/2006/relationships/image" Target="../media/image13.wmf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7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980080" y="3754440"/>
            <a:ext cx="281196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South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715120" y="4724280"/>
            <a:ext cx="33105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First Current Estimate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48240" y="2305080"/>
            <a:ext cx="285480" cy="295200"/>
          </a:xfrm>
          <a:custGeom>
            <a:avLst/>
            <a:gdLst/>
            <a:ahLst/>
            <a:rect l="l" t="t" r="r" b="b"/>
            <a:pathLst>
              <a:path w="180" h="186">
                <a:moveTo>
                  <a:pt x="0" y="120"/>
                </a:moveTo>
                <a:lnTo>
                  <a:pt x="114" y="0"/>
                </a:lnTo>
                <a:lnTo>
                  <a:pt x="180" y="66"/>
                </a:lnTo>
                <a:lnTo>
                  <a:pt x="156" y="90"/>
                </a:lnTo>
                <a:lnTo>
                  <a:pt x="120" y="48"/>
                </a:lnTo>
                <a:lnTo>
                  <a:pt x="96" y="72"/>
                </a:lnTo>
                <a:lnTo>
                  <a:pt x="138" y="108"/>
                </a:lnTo>
                <a:lnTo>
                  <a:pt x="114" y="132"/>
                </a:lnTo>
                <a:lnTo>
                  <a:pt x="72" y="90"/>
                </a:lnTo>
                <a:lnTo>
                  <a:pt x="48" y="120"/>
                </a:lnTo>
                <a:lnTo>
                  <a:pt x="84" y="162"/>
                </a:lnTo>
                <a:lnTo>
                  <a:pt x="66" y="186"/>
                </a:lnTo>
                <a:lnTo>
                  <a:pt x="0" y="12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790800" y="2448000"/>
            <a:ext cx="295560" cy="304560"/>
          </a:xfrm>
          <a:custGeom>
            <a:avLst/>
            <a:gdLst/>
            <a:ahLst/>
            <a:rect l="l" t="t" r="r" b="b"/>
            <a:pathLst>
              <a:path w="186" h="192">
                <a:moveTo>
                  <a:pt x="114" y="0"/>
                </a:moveTo>
                <a:lnTo>
                  <a:pt x="138" y="30"/>
                </a:lnTo>
                <a:lnTo>
                  <a:pt x="102" y="114"/>
                </a:lnTo>
                <a:lnTo>
                  <a:pt x="102" y="114"/>
                </a:lnTo>
                <a:lnTo>
                  <a:pt x="162" y="54"/>
                </a:lnTo>
                <a:lnTo>
                  <a:pt x="186" y="72"/>
                </a:lnTo>
                <a:lnTo>
                  <a:pt x="72" y="192"/>
                </a:lnTo>
                <a:lnTo>
                  <a:pt x="48" y="162"/>
                </a:lnTo>
                <a:lnTo>
                  <a:pt x="84" y="72"/>
                </a:lnTo>
                <a:lnTo>
                  <a:pt x="24" y="138"/>
                </a:lnTo>
                <a:lnTo>
                  <a:pt x="0" y="114"/>
                </a:lnTo>
                <a:lnTo>
                  <a:pt x="114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238640" y="2905200"/>
            <a:ext cx="306360" cy="304560"/>
          </a:xfrm>
          <a:custGeom>
            <a:avLst/>
            <a:gdLst/>
            <a:ahLst/>
            <a:rect l="l" t="t" r="r" b="b"/>
            <a:pathLst>
              <a:path w="193" h="192">
                <a:moveTo>
                  <a:pt x="114" y="0"/>
                </a:moveTo>
                <a:lnTo>
                  <a:pt x="144" y="30"/>
                </a:lnTo>
                <a:lnTo>
                  <a:pt x="102" y="114"/>
                </a:lnTo>
                <a:lnTo>
                  <a:pt x="168" y="54"/>
                </a:lnTo>
                <a:lnTo>
                  <a:pt x="193" y="78"/>
                </a:lnTo>
                <a:lnTo>
                  <a:pt x="78" y="192"/>
                </a:lnTo>
                <a:lnTo>
                  <a:pt x="48" y="168"/>
                </a:lnTo>
                <a:lnTo>
                  <a:pt x="90" y="78"/>
                </a:lnTo>
                <a:lnTo>
                  <a:pt x="24" y="144"/>
                </a:lnTo>
                <a:lnTo>
                  <a:pt x="0" y="114"/>
                </a:lnTo>
                <a:lnTo>
                  <a:pt x="114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24160" y="2781360"/>
            <a:ext cx="9720" cy="47520"/>
          </a:xfrm>
          <a:custGeom>
            <a:avLst/>
            <a:gdLst/>
            <a:ahLst/>
            <a:rect l="l" t="t" r="r" b="b"/>
            <a:pathLst>
              <a:path w="6" h="30">
                <a:moveTo>
                  <a:pt x="0" y="0"/>
                </a:moveTo>
                <a:lnTo>
                  <a:pt x="0" y="30"/>
                </a:lnTo>
                <a:lnTo>
                  <a:pt x="0" y="30"/>
                </a:lnTo>
                <a:lnTo>
                  <a:pt x="6" y="18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24160" y="2610000"/>
            <a:ext cx="86040" cy="180720"/>
          </a:xfrm>
          <a:custGeom>
            <a:avLst/>
            <a:gdLst/>
            <a:ahLst/>
            <a:rect l="l" t="t" r="r" b="b"/>
            <a:pathLst>
              <a:path w="54" h="114">
                <a:moveTo>
                  <a:pt x="0" y="84"/>
                </a:moveTo>
                <a:lnTo>
                  <a:pt x="0" y="108"/>
                </a:lnTo>
                <a:lnTo>
                  <a:pt x="6" y="108"/>
                </a:lnTo>
                <a:lnTo>
                  <a:pt x="12" y="114"/>
                </a:lnTo>
                <a:lnTo>
                  <a:pt x="18" y="114"/>
                </a:lnTo>
                <a:lnTo>
                  <a:pt x="18" y="114"/>
                </a:lnTo>
                <a:lnTo>
                  <a:pt x="30" y="108"/>
                </a:lnTo>
                <a:lnTo>
                  <a:pt x="42" y="96"/>
                </a:lnTo>
                <a:lnTo>
                  <a:pt x="48" y="90"/>
                </a:lnTo>
                <a:lnTo>
                  <a:pt x="54" y="78"/>
                </a:lnTo>
                <a:lnTo>
                  <a:pt x="54" y="72"/>
                </a:lnTo>
                <a:lnTo>
                  <a:pt x="54" y="60"/>
                </a:lnTo>
                <a:lnTo>
                  <a:pt x="48" y="54"/>
                </a:lnTo>
                <a:lnTo>
                  <a:pt x="42" y="42"/>
                </a:lnTo>
                <a:lnTo>
                  <a:pt x="24" y="24"/>
                </a:lnTo>
                <a:lnTo>
                  <a:pt x="0" y="0"/>
                </a:lnTo>
                <a:lnTo>
                  <a:pt x="0" y="6"/>
                </a:lnTo>
                <a:lnTo>
                  <a:pt x="0" y="54"/>
                </a:lnTo>
                <a:lnTo>
                  <a:pt x="6" y="42"/>
                </a:lnTo>
                <a:lnTo>
                  <a:pt x="18" y="54"/>
                </a:lnTo>
                <a:lnTo>
                  <a:pt x="18" y="60"/>
                </a:lnTo>
                <a:lnTo>
                  <a:pt x="18" y="66"/>
                </a:lnTo>
                <a:lnTo>
                  <a:pt x="12" y="78"/>
                </a:lnTo>
                <a:lnTo>
                  <a:pt x="6" y="84"/>
                </a:lnTo>
                <a:lnTo>
                  <a:pt x="0" y="84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43440" y="2610000"/>
            <a:ext cx="180720" cy="304560"/>
          </a:xfrm>
          <a:custGeom>
            <a:avLst/>
            <a:gdLst/>
            <a:ahLst/>
            <a:rect l="l" t="t" r="r" b="b"/>
            <a:pathLst>
              <a:path w="114" h="192">
                <a:moveTo>
                  <a:pt x="114" y="48"/>
                </a:moveTo>
                <a:lnTo>
                  <a:pt x="114" y="0"/>
                </a:lnTo>
                <a:lnTo>
                  <a:pt x="0" y="114"/>
                </a:lnTo>
                <a:lnTo>
                  <a:pt x="24" y="144"/>
                </a:lnTo>
                <a:lnTo>
                  <a:pt x="72" y="90"/>
                </a:lnTo>
                <a:lnTo>
                  <a:pt x="78" y="96"/>
                </a:lnTo>
                <a:lnTo>
                  <a:pt x="84" y="102"/>
                </a:lnTo>
                <a:lnTo>
                  <a:pt x="84" y="108"/>
                </a:lnTo>
                <a:lnTo>
                  <a:pt x="84" y="114"/>
                </a:lnTo>
                <a:lnTo>
                  <a:pt x="84" y="126"/>
                </a:lnTo>
                <a:lnTo>
                  <a:pt x="60" y="144"/>
                </a:lnTo>
                <a:lnTo>
                  <a:pt x="54" y="156"/>
                </a:lnTo>
                <a:lnTo>
                  <a:pt x="54" y="162"/>
                </a:lnTo>
                <a:lnTo>
                  <a:pt x="48" y="168"/>
                </a:lnTo>
                <a:lnTo>
                  <a:pt x="72" y="192"/>
                </a:lnTo>
                <a:lnTo>
                  <a:pt x="78" y="186"/>
                </a:lnTo>
                <a:lnTo>
                  <a:pt x="78" y="180"/>
                </a:lnTo>
                <a:lnTo>
                  <a:pt x="84" y="168"/>
                </a:lnTo>
                <a:lnTo>
                  <a:pt x="102" y="150"/>
                </a:lnTo>
                <a:lnTo>
                  <a:pt x="114" y="138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14" y="84"/>
                </a:lnTo>
                <a:lnTo>
                  <a:pt x="108" y="84"/>
                </a:lnTo>
                <a:lnTo>
                  <a:pt x="102" y="78"/>
                </a:lnTo>
                <a:lnTo>
                  <a:pt x="90" y="72"/>
                </a:lnTo>
                <a:lnTo>
                  <a:pt x="114" y="48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238640" y="2781360"/>
            <a:ext cx="123840" cy="228600"/>
          </a:xfrm>
          <a:custGeom>
            <a:avLst/>
            <a:gdLst/>
            <a:ahLst/>
            <a:rect l="l" t="t" r="r" b="b"/>
            <a:pathLst>
              <a:path w="78" h="144">
                <a:moveTo>
                  <a:pt x="0" y="96"/>
                </a:moveTo>
                <a:lnTo>
                  <a:pt x="0" y="144"/>
                </a:lnTo>
                <a:lnTo>
                  <a:pt x="12" y="132"/>
                </a:lnTo>
                <a:lnTo>
                  <a:pt x="60" y="84"/>
                </a:lnTo>
                <a:lnTo>
                  <a:pt x="72" y="78"/>
                </a:lnTo>
                <a:lnTo>
                  <a:pt x="72" y="66"/>
                </a:lnTo>
                <a:lnTo>
                  <a:pt x="78" y="54"/>
                </a:lnTo>
                <a:lnTo>
                  <a:pt x="78" y="48"/>
                </a:lnTo>
                <a:lnTo>
                  <a:pt x="78" y="36"/>
                </a:lnTo>
                <a:lnTo>
                  <a:pt x="72" y="30"/>
                </a:lnTo>
                <a:lnTo>
                  <a:pt x="60" y="18"/>
                </a:lnTo>
                <a:lnTo>
                  <a:pt x="48" y="6"/>
                </a:lnTo>
                <a:lnTo>
                  <a:pt x="36" y="0"/>
                </a:lnTo>
                <a:lnTo>
                  <a:pt x="30" y="0"/>
                </a:lnTo>
                <a:lnTo>
                  <a:pt x="18" y="0"/>
                </a:lnTo>
                <a:lnTo>
                  <a:pt x="12" y="0"/>
                </a:lnTo>
                <a:lnTo>
                  <a:pt x="0" y="6"/>
                </a:lnTo>
                <a:lnTo>
                  <a:pt x="0" y="6"/>
                </a:lnTo>
                <a:lnTo>
                  <a:pt x="0" y="54"/>
                </a:lnTo>
                <a:lnTo>
                  <a:pt x="18" y="36"/>
                </a:lnTo>
                <a:lnTo>
                  <a:pt x="24" y="30"/>
                </a:lnTo>
                <a:lnTo>
                  <a:pt x="30" y="30"/>
                </a:lnTo>
                <a:lnTo>
                  <a:pt x="36" y="30"/>
                </a:lnTo>
                <a:lnTo>
                  <a:pt x="42" y="36"/>
                </a:lnTo>
                <a:lnTo>
                  <a:pt x="42" y="42"/>
                </a:lnTo>
                <a:lnTo>
                  <a:pt x="48" y="48"/>
                </a:lnTo>
                <a:lnTo>
                  <a:pt x="48" y="48"/>
                </a:lnTo>
                <a:lnTo>
                  <a:pt x="42" y="54"/>
                </a:lnTo>
                <a:lnTo>
                  <a:pt x="0" y="96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14800" y="2800440"/>
            <a:ext cx="123840" cy="228600"/>
          </a:xfrm>
          <a:custGeom>
            <a:avLst/>
            <a:gdLst/>
            <a:ahLst/>
            <a:rect l="l" t="t" r="r" b="b"/>
            <a:pathLst>
              <a:path w="78" h="144">
                <a:moveTo>
                  <a:pt x="78" y="48"/>
                </a:moveTo>
                <a:lnTo>
                  <a:pt x="78" y="0"/>
                </a:lnTo>
                <a:lnTo>
                  <a:pt x="66" y="6"/>
                </a:lnTo>
                <a:lnTo>
                  <a:pt x="18" y="60"/>
                </a:lnTo>
                <a:lnTo>
                  <a:pt x="6" y="66"/>
                </a:lnTo>
                <a:lnTo>
                  <a:pt x="6" y="78"/>
                </a:lnTo>
                <a:lnTo>
                  <a:pt x="0" y="84"/>
                </a:lnTo>
                <a:lnTo>
                  <a:pt x="0" y="96"/>
                </a:lnTo>
                <a:lnTo>
                  <a:pt x="0" y="108"/>
                </a:lnTo>
                <a:lnTo>
                  <a:pt x="6" y="114"/>
                </a:lnTo>
                <a:lnTo>
                  <a:pt x="18" y="126"/>
                </a:lnTo>
                <a:lnTo>
                  <a:pt x="30" y="138"/>
                </a:lnTo>
                <a:lnTo>
                  <a:pt x="36" y="144"/>
                </a:lnTo>
                <a:lnTo>
                  <a:pt x="48" y="144"/>
                </a:lnTo>
                <a:lnTo>
                  <a:pt x="60" y="144"/>
                </a:lnTo>
                <a:lnTo>
                  <a:pt x="66" y="138"/>
                </a:lnTo>
                <a:lnTo>
                  <a:pt x="78" y="132"/>
                </a:lnTo>
                <a:lnTo>
                  <a:pt x="78" y="90"/>
                </a:lnTo>
                <a:lnTo>
                  <a:pt x="54" y="108"/>
                </a:lnTo>
                <a:lnTo>
                  <a:pt x="54" y="114"/>
                </a:lnTo>
                <a:lnTo>
                  <a:pt x="48" y="114"/>
                </a:lnTo>
                <a:lnTo>
                  <a:pt x="42" y="114"/>
                </a:lnTo>
                <a:lnTo>
                  <a:pt x="36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6" y="90"/>
                </a:lnTo>
                <a:lnTo>
                  <a:pt x="78" y="48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05400" y="2305080"/>
            <a:ext cx="563400" cy="723960"/>
          </a:xfrm>
          <a:custGeom>
            <a:avLst/>
            <a:gdLst/>
            <a:ahLst/>
            <a:rect l="l" t="t" r="r" b="b"/>
            <a:pathLst>
              <a:path w="355" h="456">
                <a:moveTo>
                  <a:pt x="355" y="120"/>
                </a:moveTo>
                <a:lnTo>
                  <a:pt x="241" y="0"/>
                </a:lnTo>
                <a:lnTo>
                  <a:pt x="6" y="240"/>
                </a:lnTo>
                <a:lnTo>
                  <a:pt x="31" y="264"/>
                </a:lnTo>
                <a:lnTo>
                  <a:pt x="241" y="48"/>
                </a:lnTo>
                <a:lnTo>
                  <a:pt x="307" y="120"/>
                </a:lnTo>
                <a:lnTo>
                  <a:pt x="0" y="432"/>
                </a:lnTo>
                <a:lnTo>
                  <a:pt x="25" y="456"/>
                </a:lnTo>
                <a:lnTo>
                  <a:pt x="355" y="12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28960" y="1781280"/>
            <a:ext cx="716040" cy="714240"/>
          </a:xfrm>
          <a:custGeom>
            <a:avLst/>
            <a:gdLst/>
            <a:ahLst/>
            <a:rect l="l" t="t" r="r" b="b"/>
            <a:pathLst>
              <a:path w="451" h="450">
                <a:moveTo>
                  <a:pt x="288" y="426"/>
                </a:moveTo>
                <a:lnTo>
                  <a:pt x="216" y="354"/>
                </a:lnTo>
                <a:lnTo>
                  <a:pt x="451" y="120"/>
                </a:lnTo>
                <a:lnTo>
                  <a:pt x="330" y="0"/>
                </a:lnTo>
                <a:lnTo>
                  <a:pt x="0" y="336"/>
                </a:lnTo>
                <a:lnTo>
                  <a:pt x="24" y="360"/>
                </a:lnTo>
                <a:lnTo>
                  <a:pt x="330" y="48"/>
                </a:lnTo>
                <a:lnTo>
                  <a:pt x="402" y="120"/>
                </a:lnTo>
                <a:lnTo>
                  <a:pt x="168" y="354"/>
                </a:lnTo>
                <a:lnTo>
                  <a:pt x="264" y="450"/>
                </a:lnTo>
                <a:lnTo>
                  <a:pt x="288" y="426"/>
                </a:lnTo>
                <a:close/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248000" y="2048040"/>
            <a:ext cx="563760" cy="714240"/>
          </a:xfrm>
          <a:custGeom>
            <a:avLst/>
            <a:gdLst/>
            <a:ahLst/>
            <a:rect l="l" t="t" r="r" b="b"/>
            <a:pathLst>
              <a:path w="355" h="450">
                <a:moveTo>
                  <a:pt x="187" y="426"/>
                </a:moveTo>
                <a:lnTo>
                  <a:pt x="120" y="354"/>
                </a:lnTo>
                <a:lnTo>
                  <a:pt x="355" y="120"/>
                </a:lnTo>
                <a:lnTo>
                  <a:pt x="235" y="0"/>
                </a:lnTo>
                <a:lnTo>
                  <a:pt x="0" y="234"/>
                </a:lnTo>
                <a:lnTo>
                  <a:pt x="24" y="258"/>
                </a:lnTo>
                <a:lnTo>
                  <a:pt x="235" y="48"/>
                </a:lnTo>
                <a:lnTo>
                  <a:pt x="307" y="120"/>
                </a:lnTo>
                <a:lnTo>
                  <a:pt x="72" y="354"/>
                </a:lnTo>
                <a:lnTo>
                  <a:pt x="168" y="450"/>
                </a:lnTo>
                <a:lnTo>
                  <a:pt x="187" y="42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</a:t>
            </a: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Goals and 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0" name=""/>
          <p:cNvSpPr/>
          <p:nvPr/>
        </p:nvSpPr>
        <p:spPr>
          <a:xfrm>
            <a:off x="685800" y="1981080"/>
            <a:ext cx="777240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Originations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Eletrobolt full commercial operations by 10/15/01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Eletrobolt Equity/Subdebt selldown to achieve $20 M EBIT gain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Renegotiation of Arcor gas supply package ($1.90 bundled to $1.70 by 7/31/01)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MHI turbine position mitigated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two structured Brazilian power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on Petrobras power outsourcing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implementation of definitive plan to manage Elektro short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Cuiaba Gas Contract renegotiation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Eletrobolt $190 MM non or limited recourse debt by 11/15/01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local debt and equity funding 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SUDAM negotiations around additional Mato Grosso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</a:t>
            </a: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Goals and 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" name=""/>
          <p:cNvSpPr/>
          <p:nvPr/>
        </p:nvSpPr>
        <p:spPr>
          <a:xfrm>
            <a:off x="685800" y="1981080"/>
            <a:ext cx="777240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Trading/Risk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Brazilian and Argentine power through EOL (110,000Mwh, with minimum of 20 distinct trades)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write down on existing Cuiaba MTM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implementation of definitive plan to manage Elektro short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Cuiaba Gas Contract renegotiation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Headquarters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reorganization/transition period by end of 1Q (excluding Gas Unit)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sale of all South American assets as needed with particular focus on Elektro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of COPEL shares position without significant loss ($135mm)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deferred cost snowball ($22.5 mm, worst case)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G&amp;A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6" name="" descr=""/>
          <p:cNvPicPr/>
          <p:nvPr/>
        </p:nvPicPr>
        <p:blipFill>
          <a:blip r:embed="rId2"/>
          <a:stretch/>
        </p:blipFill>
        <p:spPr>
          <a:xfrm>
            <a:off x="474840" y="2052720"/>
            <a:ext cx="8135640" cy="4271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Development Costs/Bad Debt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" name="" descr=""/>
          <p:cNvPicPr/>
          <p:nvPr/>
        </p:nvPicPr>
        <p:blipFill>
          <a:blip r:embed="rId2"/>
          <a:stretch/>
        </p:blipFill>
        <p:spPr>
          <a:xfrm>
            <a:off x="1595520" y="2498760"/>
            <a:ext cx="6481800" cy="3139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Termination and Severance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2" name="" descr=""/>
          <p:cNvPicPr/>
          <p:nvPr/>
        </p:nvPicPr>
        <p:blipFill>
          <a:blip r:embed="rId2"/>
          <a:stretch/>
        </p:blipFill>
        <p:spPr>
          <a:xfrm>
            <a:off x="469800" y="2066760"/>
            <a:ext cx="3949920" cy="3419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" name="" descr=""/>
          <p:cNvPicPr/>
          <p:nvPr/>
        </p:nvPicPr>
        <p:blipFill>
          <a:blip r:embed="rId3"/>
          <a:stretch/>
        </p:blipFill>
        <p:spPr>
          <a:xfrm>
            <a:off x="4433760" y="2068560"/>
            <a:ext cx="4862520" cy="341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ESA Earnings Reconciliation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319120" y="2149560"/>
            <a:ext cx="3016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 before Elektro, prior to November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491520" y="214956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261840" y="2149560"/>
            <a:ext cx="212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72080" y="214956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51520" y="2338560"/>
            <a:ext cx="1026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354760" y="2658960"/>
            <a:ext cx="23641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Less:  Global Assets share of EBIT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526080" y="2658960"/>
            <a:ext cx="398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(88.4)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62200" y="265896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14920" y="265896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350440" y="2979720"/>
            <a:ext cx="1796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Add:  Total ESA Plan G&amp;A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75760" y="29797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61840" y="297972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557760" y="29797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350440" y="3300480"/>
            <a:ext cx="24487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Less:  Global Asset G&amp;A included 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320920" y="3489480"/>
            <a:ext cx="1373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Plan G&amp;A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610320" y="3489480"/>
            <a:ext cx="313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(7.4)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61840" y="3489480"/>
            <a:ext cx="3394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599160" y="348948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126600" y="3809880"/>
            <a:ext cx="1550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Adjusted Gross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575760" y="380988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92.1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261840" y="380988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557760" y="380988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50800" y="4130640"/>
            <a:ext cx="3117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Less:  Adjusted G&amp;A, excluding Global 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526080" y="4130640"/>
            <a:ext cx="398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(51.7)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262200" y="413064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514920" y="413064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354040" y="4451400"/>
            <a:ext cx="1508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 EBIT as adjusted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75760" y="44514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261840" y="445140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57760" y="445140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351160" y="4772160"/>
            <a:ext cx="2330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Add:  Stretch added to EBIT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575760" y="47721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261840" y="477216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57760" y="477216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352600" y="5092560"/>
            <a:ext cx="1754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Adjusted ESA EBIT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575760" y="50925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61840" y="509256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557760" y="509256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355480" y="5413320"/>
            <a:ext cx="322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G&amp;A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75760" y="541332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261840" y="5413320"/>
            <a:ext cx="2970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557760" y="54133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353680" y="5602320"/>
            <a:ext cx="1381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60360" y="5602320"/>
            <a:ext cx="212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261480" y="56023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42000" y="560232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355840" y="5918040"/>
            <a:ext cx="1398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Margin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575760" y="591804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89.7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172560" y="59133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57760" y="5918040"/>
            <a:ext cx="432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48440" y="3660840"/>
            <a:ext cx="772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148440" y="3660840"/>
            <a:ext cx="7729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148440" y="4302000"/>
            <a:ext cx="772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148440" y="4302000"/>
            <a:ext cx="7729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148440" y="5075280"/>
            <a:ext cx="772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148440" y="5075280"/>
            <a:ext cx="7729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148440" y="5264280"/>
            <a:ext cx="772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148440" y="5264280"/>
            <a:ext cx="772920" cy="15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148440" y="5905440"/>
            <a:ext cx="772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148440" y="5905440"/>
            <a:ext cx="772920" cy="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148440" y="6091200"/>
            <a:ext cx="772920" cy="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148440" y="6119640"/>
            <a:ext cx="772920" cy="14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"/>
          <p:cNvSpPr/>
          <p:nvPr/>
        </p:nvSpPr>
        <p:spPr>
          <a:xfrm>
            <a:off x="762120" y="2057400"/>
            <a:ext cx="77724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Eletrobolt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4Q of “floor” accrual EBIT for $.4 MM (at 25% minimum hold)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Eletrobolt is a merchant asset (aka, non-strategic)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West LB Off Balance Sheet Structure until 4Q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permanent financing of $190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equity and subdebt investment of $102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 sale of 75% economic interest of equity and subdebt for $20 MM EBIT gain over book basis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Originations/Asset/Accrual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Arcor (consolidated asset)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G&amp;A for Commercial and Argentina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685800" y="228600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Trading/Risk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4Q of Eletrobolt “option” accrual EBIT for $10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year of TGS firm transportation capacity neutralized by positive margin from Argentine gas book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G&amp;A for Trading/Risk Management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Headquarters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$1.4 MM from COPEL shares 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all G&amp;A, other than Trading/Risk Management, Commercial and Argentina, as noted above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" name="" descr=""/>
          <p:cNvPicPr/>
          <p:nvPr/>
        </p:nvPicPr>
        <p:blipFill>
          <a:blip r:embed="rId2"/>
          <a:stretch/>
        </p:blipFill>
        <p:spPr>
          <a:xfrm>
            <a:off x="260280" y="1905120"/>
            <a:ext cx="5531040" cy="4217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2" name="" descr=""/>
          <p:cNvPicPr/>
          <p:nvPr/>
        </p:nvPicPr>
        <p:blipFill>
          <a:blip r:embed="rId3"/>
          <a:stretch/>
        </p:blipFill>
        <p:spPr>
          <a:xfrm>
            <a:off x="5715000" y="1905120"/>
            <a:ext cx="3025800" cy="4219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Plan vs. 1CE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" descr=""/>
          <p:cNvPicPr/>
          <p:nvPr/>
        </p:nvPicPr>
        <p:blipFill>
          <a:blip r:embed="rId2"/>
          <a:stretch/>
        </p:blipFill>
        <p:spPr>
          <a:xfrm>
            <a:off x="5664240" y="5057640"/>
            <a:ext cx="3327480" cy="139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" descr=""/>
          <p:cNvPicPr/>
          <p:nvPr/>
        </p:nvPicPr>
        <p:blipFill>
          <a:blip r:embed="rId3"/>
          <a:stretch/>
        </p:blipFill>
        <p:spPr>
          <a:xfrm>
            <a:off x="784080" y="1828800"/>
            <a:ext cx="4854600" cy="485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732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Sources of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9" name="" descr=""/>
          <p:cNvPicPr/>
          <p:nvPr/>
        </p:nvPicPr>
        <p:blipFill>
          <a:blip r:embed="rId2"/>
          <a:stretch/>
        </p:blipFill>
        <p:spPr>
          <a:xfrm>
            <a:off x="871560" y="1857240"/>
            <a:ext cx="6748560" cy="4619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732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Cash Flow Statement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" descr=""/>
          <p:cNvPicPr/>
          <p:nvPr/>
        </p:nvPicPr>
        <p:blipFill>
          <a:blip r:embed="rId2"/>
          <a:stretch/>
        </p:blipFill>
        <p:spPr>
          <a:xfrm>
            <a:off x="558720" y="2057400"/>
            <a:ext cx="6737400" cy="4606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" descr=""/>
          <p:cNvPicPr/>
          <p:nvPr/>
        </p:nvPicPr>
        <p:blipFill>
          <a:blip r:embed="rId3"/>
          <a:stretch/>
        </p:blipFill>
        <p:spPr>
          <a:xfrm>
            <a:off x="7292880" y="2048040"/>
            <a:ext cx="1133640" cy="4625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First Current Estimate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  <a:ea typeface="Times New Roman"/>
              </a:rPr>
              <a:t>South America Wholesale Strategy/Activity Matrix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5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06" name=""/>
          <p:cNvGraphicFramePr/>
          <p:nvPr/>
        </p:nvGraphicFramePr>
        <p:xfrm>
          <a:off x="380880" y="1905120"/>
          <a:ext cx="8610840" cy="4781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880" y="1905120"/>
                    <a:ext cx="8610840" cy="478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2001-01-12T18:30:10Z</dcterms:created>
  <dc:creator>A Ueckert</dc:creator>
  <dc:description/>
  <dc:language>en-US</dc:language>
  <cp:lastModifiedBy>auecker</cp:lastModifiedBy>
  <cp:lastPrinted>2001-01-25T22:35:10Z</cp:lastPrinted>
  <dcterms:modified xsi:type="dcterms:W3CDTF">2001-03-12T19:33:14Z</dcterms:modified>
  <cp:revision>58</cp:revision>
  <dc:subject/>
  <dc:title>Enron South America 2001 Operating &amp; Strategic Plan Income</dc:title>
</cp:coreProperties>
</file>