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4.wmf" ContentType="image/x-wmf"/>
  <Override PartName="/ppt/media/image5.png" ContentType="image/png"/>
  <Override PartName="/ppt/media/image14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8.png" ContentType="image/png"/>
  <Override PartName="/ppt/media/image17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C37726-3D42-43DA-A0D4-87F61566953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184901-CA60-4DFF-9708-06C030F0410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892CCB-BA56-41FD-AF40-72925EB50A6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_white" descr=""/>
          <p:cNvPicPr/>
          <p:nvPr/>
        </p:nvPicPr>
        <p:blipFill>
          <a:blip r:embed="rId3"/>
          <a:stretch/>
        </p:blipFill>
        <p:spPr>
          <a:xfrm>
            <a:off x="7924680" y="5818320"/>
            <a:ext cx="1219320" cy="1039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CL_sm_B" descr=""/>
          <p:cNvPicPr/>
          <p:nvPr/>
        </p:nvPicPr>
        <p:blipFill>
          <a:blip r:embed="rId4"/>
          <a:stretch/>
        </p:blipFill>
        <p:spPr>
          <a:xfrm>
            <a:off x="228600" y="6008760"/>
            <a:ext cx="1219320" cy="6811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Relationship Id="rId10" Type="http://schemas.openxmlformats.org/officeDocument/2006/relationships/image" Target="../media/image16.png"/><Relationship Id="rId11" Type="http://schemas.openxmlformats.org/officeDocument/2006/relationships/image" Target="../media/image17.png"/><Relationship Id="rId12" Type="http://schemas.openxmlformats.org/officeDocument/2006/relationships/image" Target="../media/image18.png"/><Relationship Id="rId13" Type="http://schemas.openxmlformats.org/officeDocument/2006/relationships/image" Target="../media/image19.png"/><Relationship Id="rId14" Type="http://schemas.openxmlformats.org/officeDocument/2006/relationships/image" Target="../media/image20.png"/><Relationship Id="rId1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5715000" y="609480"/>
            <a:ext cx="3063960" cy="5029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533160"/>
            <a:ext cx="5943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Assessment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6840" y="1905120"/>
            <a:ext cx="5257800" cy="167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Tiger Team #1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Tulika Bhalla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Deepa Mallik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Vincent Chen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Jack Rejtman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Nick Levitt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 Whitsel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" name="logo_white" descr=""/>
          <p:cNvPicPr/>
          <p:nvPr/>
        </p:nvPicPr>
        <p:blipFill>
          <a:blip r:embed="rId2"/>
          <a:stretch/>
        </p:blipFill>
        <p:spPr>
          <a:xfrm>
            <a:off x="533520" y="3581280"/>
            <a:ext cx="2133360" cy="181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>
            <a:off x="457200" y="5791320"/>
            <a:ext cx="52578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Discussion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15,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Scope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5960" y="1066680"/>
            <a:ext cx="88390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 EnronOnline’s business model with the business models of other online trading platforms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1752480" y="2666880"/>
            <a:ext cx="6019920" cy="3587400"/>
            <a:chOff x="1752480" y="2666880"/>
            <a:chExt cx="6019920" cy="3587400"/>
          </a:xfrm>
        </p:grpSpPr>
        <p:graphicFrame>
          <p:nvGraphicFramePr>
            <p:cNvPr id="19" name=""/>
            <p:cNvGraphicFramePr/>
            <p:nvPr/>
          </p:nvGraphicFramePr>
          <p:xfrm>
            <a:off x="1752480" y="3439080"/>
            <a:ext cx="6019920" cy="281520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20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1752480" y="3439080"/>
                      <a:ext cx="6019920" cy="28152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21" name=""/>
            <p:cNvGraphicFramePr/>
            <p:nvPr/>
          </p:nvGraphicFramePr>
          <p:xfrm>
            <a:off x="1752480" y="2666880"/>
            <a:ext cx="6017040" cy="76536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22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1752480" y="2666880"/>
                      <a:ext cx="6017040" cy="7653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 Competitors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4" name="" descr=""/>
          <p:cNvPicPr/>
          <p:nvPr/>
        </p:nvPicPr>
        <p:blipFill>
          <a:blip r:embed="rId1"/>
          <a:stretch/>
        </p:blipFill>
        <p:spPr>
          <a:xfrm>
            <a:off x="1152360" y="2038320"/>
            <a:ext cx="2962440" cy="781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" descr=""/>
          <p:cNvPicPr/>
          <p:nvPr/>
        </p:nvPicPr>
        <p:blipFill>
          <a:blip r:embed="rId2"/>
          <a:srcRect l="0" t="49084" r="6419" b="21470"/>
          <a:stretch/>
        </p:blipFill>
        <p:spPr>
          <a:xfrm>
            <a:off x="1447920" y="1219320"/>
            <a:ext cx="2361960" cy="457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" name="" descr=""/>
          <p:cNvPicPr/>
          <p:nvPr/>
        </p:nvPicPr>
        <p:blipFill>
          <a:blip r:embed="rId3"/>
          <a:srcRect l="0" t="0" r="43141" b="72713"/>
          <a:stretch/>
        </p:blipFill>
        <p:spPr>
          <a:xfrm>
            <a:off x="1295280" y="3083040"/>
            <a:ext cx="2590920" cy="803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" name="" descr=""/>
          <p:cNvPicPr/>
          <p:nvPr/>
        </p:nvPicPr>
        <p:blipFill>
          <a:blip r:embed="rId4"/>
          <a:stretch/>
        </p:blipFill>
        <p:spPr>
          <a:xfrm>
            <a:off x="1295280" y="5029200"/>
            <a:ext cx="2438640" cy="1165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" descr=""/>
          <p:cNvPicPr/>
          <p:nvPr/>
        </p:nvPicPr>
        <p:blipFill>
          <a:blip r:embed="rId5"/>
          <a:stretch/>
        </p:blipFill>
        <p:spPr>
          <a:xfrm>
            <a:off x="5638680" y="3263760"/>
            <a:ext cx="2210040" cy="54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" descr=""/>
          <p:cNvPicPr/>
          <p:nvPr/>
        </p:nvPicPr>
        <p:blipFill>
          <a:blip r:embed="rId6"/>
          <a:srcRect l="0" t="0" r="0" b="80960"/>
          <a:stretch/>
        </p:blipFill>
        <p:spPr>
          <a:xfrm>
            <a:off x="5506920" y="4038480"/>
            <a:ext cx="2417760" cy="60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" descr=""/>
          <p:cNvPicPr/>
          <p:nvPr/>
        </p:nvPicPr>
        <p:blipFill>
          <a:blip r:embed="rId7"/>
          <a:srcRect l="0" t="0" r="14286" b="0"/>
          <a:stretch/>
        </p:blipFill>
        <p:spPr>
          <a:xfrm>
            <a:off x="380880" y="4060800"/>
            <a:ext cx="4572000" cy="587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" descr=""/>
          <p:cNvPicPr/>
          <p:nvPr/>
        </p:nvPicPr>
        <p:blipFill>
          <a:blip r:embed="rId8"/>
          <a:stretch/>
        </p:blipFill>
        <p:spPr>
          <a:xfrm>
            <a:off x="4343400" y="5853240"/>
            <a:ext cx="1981080" cy="54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" descr=""/>
          <p:cNvPicPr/>
          <p:nvPr/>
        </p:nvPicPr>
        <p:blipFill>
          <a:blip r:embed="rId9"/>
          <a:stretch/>
        </p:blipFill>
        <p:spPr>
          <a:xfrm>
            <a:off x="5867280" y="2209680"/>
            <a:ext cx="1676520" cy="51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" descr=""/>
          <p:cNvPicPr/>
          <p:nvPr/>
        </p:nvPicPr>
        <p:blipFill>
          <a:blip r:embed="rId10"/>
          <a:srcRect l="0" t="0" r="0" b="25353"/>
          <a:stretch/>
        </p:blipFill>
        <p:spPr>
          <a:xfrm>
            <a:off x="6534000" y="5853240"/>
            <a:ext cx="1543320" cy="533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" descr=""/>
          <p:cNvPicPr/>
          <p:nvPr/>
        </p:nvPicPr>
        <p:blipFill>
          <a:blip r:embed="rId11"/>
          <a:stretch/>
        </p:blipFill>
        <p:spPr>
          <a:xfrm>
            <a:off x="4343400" y="5472000"/>
            <a:ext cx="3666960" cy="282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" descr=""/>
          <p:cNvPicPr/>
          <p:nvPr/>
        </p:nvPicPr>
        <p:blipFill>
          <a:blip r:embed="rId12"/>
          <a:srcRect l="2116" t="0" r="67186" b="0"/>
          <a:stretch/>
        </p:blipFill>
        <p:spPr>
          <a:xfrm>
            <a:off x="5562720" y="4856040"/>
            <a:ext cx="2209680" cy="4017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6" name=""/>
          <p:cNvGrpSpPr/>
          <p:nvPr/>
        </p:nvGrpSpPr>
        <p:grpSpPr>
          <a:xfrm>
            <a:off x="5334120" y="990720"/>
            <a:ext cx="2818440" cy="914040"/>
            <a:chOff x="5334120" y="990720"/>
            <a:chExt cx="2818440" cy="914040"/>
          </a:xfrm>
        </p:grpSpPr>
        <p:pic>
          <p:nvPicPr>
            <p:cNvPr id="37" name="" descr=""/>
            <p:cNvPicPr/>
            <p:nvPr/>
          </p:nvPicPr>
          <p:blipFill>
            <a:blip r:embed="rId13"/>
            <a:stretch/>
          </p:blipFill>
          <p:spPr>
            <a:xfrm>
              <a:off x="7032240" y="990720"/>
              <a:ext cx="1120320" cy="914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8" name="" descr=""/>
            <p:cNvPicPr/>
            <p:nvPr/>
          </p:nvPicPr>
          <p:blipFill>
            <a:blip r:embed="rId14"/>
            <a:stretch/>
          </p:blipFill>
          <p:spPr>
            <a:xfrm>
              <a:off x="5334120" y="990720"/>
              <a:ext cx="1698120" cy="914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9" name=""/>
          <p:cNvSpPr/>
          <p:nvPr/>
        </p:nvSpPr>
        <p:spPr>
          <a:xfrm>
            <a:off x="0" y="2971800"/>
            <a:ext cx="9144000" cy="0"/>
          </a:xfrm>
          <a:prstGeom prst="line">
            <a:avLst/>
          </a:prstGeom>
          <a:ln w="57240">
            <a:solidFill>
              <a:srgbClr val="ff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Approach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5486400" y="1066680"/>
            <a:ext cx="2514600" cy="990720"/>
          </a:xfrm>
          <a:custGeom>
            <a:avLst/>
            <a:gdLst>
              <a:gd name="textAreaLeft" fmla="*/ 0 w 2514600"/>
              <a:gd name="textAreaRight" fmla="*/ 2514960 w 2514600"/>
              <a:gd name="textAreaTop" fmla="*/ 0 h 990720"/>
              <a:gd name="textAreaBottom" fmla="*/ 991080 h 990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891" y="0"/>
                </a:lnTo>
                <a:lnTo>
                  <a:pt x="21600" y="10800"/>
                </a:lnTo>
                <a:lnTo>
                  <a:pt x="17891" y="21600"/>
                </a:lnTo>
                <a:lnTo>
                  <a:pt x="0" y="21600"/>
                </a:lnTo>
                <a:lnTo>
                  <a:pt x="3709" y="108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Connection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429000" y="1066680"/>
            <a:ext cx="2514600" cy="990720"/>
          </a:xfrm>
          <a:custGeom>
            <a:avLst/>
            <a:gdLst>
              <a:gd name="textAreaLeft" fmla="*/ 0 w 2514600"/>
              <a:gd name="textAreaRight" fmla="*/ 2514960 w 2514600"/>
              <a:gd name="textAreaTop" fmla="*/ 0 h 990720"/>
              <a:gd name="textAreaBottom" fmla="*/ 991080 h 990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891" y="0"/>
                </a:lnTo>
                <a:lnTo>
                  <a:pt x="21600" y="10800"/>
                </a:lnTo>
                <a:lnTo>
                  <a:pt x="17891" y="21600"/>
                </a:lnTo>
                <a:lnTo>
                  <a:pt x="0" y="21600"/>
                </a:lnTo>
                <a:lnTo>
                  <a:pt x="3709" y="108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371600" y="1066680"/>
            <a:ext cx="2514600" cy="990720"/>
          </a:xfrm>
          <a:custGeom>
            <a:avLst/>
            <a:gdLst>
              <a:gd name="textAreaLeft" fmla="*/ 0 w 2514600"/>
              <a:gd name="textAreaRight" fmla="*/ 2514960 w 2514600"/>
              <a:gd name="textAreaTop" fmla="*/ 0 h 990720"/>
              <a:gd name="textAreaBottom" fmla="*/ 991080 h 990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891" y="0"/>
                </a:lnTo>
                <a:lnTo>
                  <a:pt x="21600" y="10800"/>
                </a:lnTo>
                <a:lnTo>
                  <a:pt x="17891" y="21600"/>
                </a:lnTo>
                <a:lnTo>
                  <a:pt x="0" y="21600"/>
                </a:lnTo>
                <a:lnTo>
                  <a:pt x="3709" y="108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Framing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1294920" y="2133720"/>
            <a:ext cx="25146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resources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platforms and features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Gather competitive intelligence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trends and new ideas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ranking criteria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3505320" y="2133720"/>
            <a:ext cx="2514600" cy="396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ranking methods based on available resources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Websites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Rank platforms against criteria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867280" y="2133720"/>
            <a:ext cx="2514600" cy="396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Enron’s advantages over competitors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weak areas and potential threats for EnronOnline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Recommend actions for Enron to maintain competitive advantage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Suggest areas for further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12240" y="20574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910800" y="50292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916200" y="2666880"/>
            <a:ext cx="45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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916200" y="3581280"/>
            <a:ext cx="45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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916200" y="4419720"/>
            <a:ext cx="45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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Competitor website contacts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Wharton professors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 Thomas, competitive strategy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Clemons, e-commerce strategy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Howard Kunreuther,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Kleindorfer, energy and network strategy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Marshall Blume,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Nicholas Souletti and Andrew Metrick, finance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Johnson (Columbia)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Wharton students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Wharton library – industry publications, trade journals, newspapers, magazines, analyst reports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Competitor websites and annual reports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76320" y="76320"/>
            <a:ext cx="2514600" cy="990360"/>
          </a:xfrm>
          <a:custGeom>
            <a:avLst/>
            <a:gdLst>
              <a:gd name="textAreaLeft" fmla="*/ 0 w 2514600"/>
              <a:gd name="textAreaRight" fmla="*/ 2514960 w 2514600"/>
              <a:gd name="textAreaTop" fmla="*/ 0 h 990360"/>
              <a:gd name="textAreaBottom" fmla="*/ 990720 h 990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891" y="0"/>
                </a:lnTo>
                <a:lnTo>
                  <a:pt x="21600" y="10800"/>
                </a:lnTo>
                <a:lnTo>
                  <a:pt x="17891" y="21600"/>
                </a:lnTo>
                <a:lnTo>
                  <a:pt x="0" y="21600"/>
                </a:lnTo>
                <a:lnTo>
                  <a:pt x="3709" y="108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Framing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25000" y="236232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30400" y="1219320"/>
            <a:ext cx="45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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25000" y="16002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25000" y="266688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25000" y="327672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30400" y="2971800"/>
            <a:ext cx="45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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30400" y="3581280"/>
            <a:ext cx="45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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30400" y="3886200"/>
            <a:ext cx="45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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30400" y="4191120"/>
            <a:ext cx="45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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30400" y="4495680"/>
            <a:ext cx="45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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26440" y="495288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28240" y="563868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Speed of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Bilateral vs. multilateral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of standing trades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on price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Efficiency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(price reflects supply/demand)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Ease-of-use for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rating of traders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Ranking Criteria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76320" y="76320"/>
            <a:ext cx="2514600" cy="990360"/>
          </a:xfrm>
          <a:custGeom>
            <a:avLst/>
            <a:gdLst>
              <a:gd name="textAreaLeft" fmla="*/ 0 w 2514600"/>
              <a:gd name="textAreaRight" fmla="*/ 2514960 w 2514600"/>
              <a:gd name="textAreaTop" fmla="*/ 0 h 990360"/>
              <a:gd name="textAreaBottom" fmla="*/ 990720 h 990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891" y="0"/>
                </a:lnTo>
                <a:lnTo>
                  <a:pt x="21600" y="10800"/>
                </a:lnTo>
                <a:lnTo>
                  <a:pt x="17891" y="21600"/>
                </a:lnTo>
                <a:lnTo>
                  <a:pt x="0" y="21600"/>
                </a:lnTo>
                <a:lnTo>
                  <a:pt x="3709" y="108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Framing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2001-01-23T20:25:12Z</dcterms:created>
  <dc:creator>MBA Student</dc:creator>
  <dc:description/>
  <dc:language>en-US</dc:language>
  <cp:lastModifiedBy>Vincent Yeun-liuh Chen</cp:lastModifiedBy>
  <dcterms:modified xsi:type="dcterms:W3CDTF">2001-02-15T05:15:24Z</dcterms:modified>
  <cp:revision>40</cp:revision>
  <dc:subject/>
  <dc:title>Electronic Platforms for Wholesale Energy  </dc:title>
</cp:coreProperties>
</file>