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6991350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64ADF7-2EDF-45F2-9884-BEAE9075C6D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E50D342-74E0-406D-A4C4-D9F56EF601A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4A19550-3617-4322-BEEF-4D0058D05DB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Doorstep Update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December 14, 2000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London Open Issues</a:t>
            </a:r>
            <a:br>
              <a:rPr sz="28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 Capture &amp;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front-end deal capture process for UK &amp; Continental Gas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Trading:1) Documentation inputs deals into system via Gas Trading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written log; 2) No subsequent review of system deal ticket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front-end deal capture system for Global Products trading - Risk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inputs deals into system via manually completed deal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tickets.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capture issues exist for Coal trading: 1) Transactions not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entered into risk systems on a timely basis; 2) Deal information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incomplete on deal tickets; 3) No front-end deal capture system exists;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handwritten deal tickets entered by Risk Management into TAGG and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Right Angle; 4) Deals manually input by Logistics into scheduling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spreadsheets.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Invoicing for physical Coal deals is performed outside of Right Angle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using Excel spreadsheets as Right Angle does not have functionality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include the details which clients require on invoices.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C00E56E-5281-455A-A066-979D972F5EAE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London Open Issues</a:t>
            </a:r>
            <a:br>
              <a:rPr sz="28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327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Systems Environment &amp; Infrastructure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Continental Power deal database (Enpower) does not satisfy power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scheduling needs resulting in the use of stand-alone spreadsheets for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scheduling purposes.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standard Documentation system exists for all products.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Trades are conducted on mobile phones on a limited basis.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entry fields in Enpower are completely manual and can be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overwritten subsequent to initial deal input.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FX exposure is difficult to monitor for those products using TAGG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due to the inability of TAGG to process non-US$ exposures.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64D33A-502D-43A8-B62C-548D94668E09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Oslo Open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 Environment &amp; Infrastructure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Foreign currency risks are managed by the respective trader within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each of the trading portfolios, instead of aggregated at the FX/IR desk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Houston.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7BE4AD-D256-43BD-87A1-A87F411004E6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Panama Open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Execution, Settlement &amp; Cash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product is being dispatched prior to confirmation being sent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and agreed by the counterparty.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Waiting to resolve future office operations.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 Environment &amp; Infrastructure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taped trader phone lines.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Waiting to resolve future office operations.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FAD07DE-79C7-40D4-9848-758D7F514E76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Sao Paulo Open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 Capture &amp;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Cuiaba WTI positions are not centrally managed with global crude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Waiting to resolve contractual outcome; position is in liquids book,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 and P/L is in southern cone power and gas book.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 Environment &amp; Infrastructure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phone lines are not taped.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be determined.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03F7F9-580C-416A-8802-A16A3B3F026C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Singapore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 Environment &amp; Infrastructure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significant number of trades take place on non-recorded phone lines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via cellular phones or home phones.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on it.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182FFC9-F6D9-4F5B-9FC8-2DB38E5A09BF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St. Louis Metal Open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142640"/>
            <a:ext cx="7848720" cy="571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Acceptance, Assessment &amp; Material Contract Review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Overall credit function is weak.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Being addressed as global Metals issues.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3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Inadequate Documentation &amp; Procedures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Master agreements with counterparties.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Sales agents (fewer than 5) are used in several foreign locations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without written contracts.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Being addressed as global Metals issues.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5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 Environment &amp; Infrastructure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Telephone lines are not taped and traders execute deals from home.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 alone Access database does interface with the AS 400.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Additionally, the AS 400 does not give all needed information.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Certain coordination functions are still being performed by Logistics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personnel in St. Louis, mainly due to the system’s limitations of the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400.  This point is mentioned separately due to the segregation of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issues problem but the follow-up is the same as the observation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above.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Being addressed as global Metals issues.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8BCF64-4052-4F49-A050-929FE64810C2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Sydney Open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Inadequate Documentation &amp; Procedures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Strategic Residue Auction (SRAs) positions are not captured in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Enpower and are valued in Excel pivot tables.  Also, valuation of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SRAs have subjective inputs which need to be reassessed on a more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active basis.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Positions will be put into RisktRAC for daily monitoring by end of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Q1 2001.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566712B-C7D9-44E9-BE56-BA6C77445FC2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Mariner Open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Inadequate Documentation &amp; Procedures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company does not have the ability to calculate its net open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volumetric position on a daily basis.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Segregation of Duties &amp; Functional Responsibilities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Vice President of Marketing executes derivative contracts,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manages the Company’s hedging position, confirms these contracts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produces management reports on the Company’s hedging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779331-A59D-49C3-810B-7565BB179374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Seoul Open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800" y="15235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Acceptance Assessment &amp; Material Contract Review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Delivery requirements under term contracts have no out of Force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Majeure if volumes are unable to be purchased.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Foreign counterparties are not subject to standard credit investigations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performed by the Finance Department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6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Inadequate Documentation &amp; Procedures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estimate to actual review is not documented to show the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Company’s projected contract price with the actual contract price and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resulting P/L impact.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5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Reporting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Projected income/loss is not included in the 12-month rolling report.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 algn="ctr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4E54F3-E94F-418A-AF3A-C69CC606B091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“Institutionalized” Doorstep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84872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MRM and Global Risk Operations prepare Doorstep schedule - staffing is planned one quarter in advance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RAC Compliance sends planning notifications to participants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Doorstep is 2-5 days; review and briefing to Sally/Ted immediately upon return;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Communication to Business Unit Head, CAO, Head Trader, Business Unit Controller to finalize the report and agree on resolution target dates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Findings (significance - red/yellow/green) , target dates, and accountable parties are input into database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Automatic notifications to accountable parties 30 days in advance, and on the target date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RAC Compliance sends e-mail past due notices to accountable parties and to MRM (C.Schultz) and Global Risk Ops. (S.Wilson)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by MRM and Global Risk Ops of findings resolution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BE5ECF-25EB-4E55-8285-2753B5C5B60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Doorstep Update 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December 14, 2000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Appendix: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 Items by Office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Calgary Open Issues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Inadequate Documentation &amp; Procedures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Foreign currency risks are managed by the respective trader within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each of the trading portfolios, instead of aggregated at the FX/IR desk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Houston.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Issue noted for several locations - being addressed as a global issue.)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5044A9-5F7F-48AD-AEFF-CFDD32129E2B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 ENA and Enovate Open Issues 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Inadequate documentation &amp; Procedures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process between Houston Credit Group and Chicago office is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 appropriately defined.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(closed????? Frank Hayden to tell us)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BB969B-19CB-40B0-B059-203A2F61D8AB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 Metals Open Issues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838080"/>
            <a:ext cx="7696080" cy="6019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Acceptance, Assessment &amp; Material Contract Review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Currently credit reporting is not complete and does not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full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exposure reporting, nor do traders receive daily up to date credit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information.  This is a Metals issue in all offices in North America.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 is in the process of hiring someone to handle the credit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function. However, immediate action needs to take place to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immediate improvements.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Being addressed as global Metals issues.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Inadequate Documentation &amp; Procedures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master agreements with counterparties.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Sales agents are used in several foreign locations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without written contracts.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Being addressed as global Metals issues.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Systems Environment &amp; Infrastructure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Telephone lines are not taped and traders execute deals from home.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 alone access database does not interface with the AS 400.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Additionally, the AS 400 does not give all needed information.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action taken; to be addressed.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C24C81-05BC-44AA-8E4E-241AACDB9822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Frankfurt Open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Reporting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Frankfurt counterparty exposure &amp; P&amp;L not easily tracked separately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management review purposes.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MRM is educating commercial and energy operations so they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understand need and begin adequate reporting.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06A0059-B06E-4030-A49E-48B3703DD6A7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London Open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294920"/>
            <a:ext cx="77724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Acceptance Assessment &amp; Material Contract Review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Currently unregulated exchanges such as Nordpool &amp; the APX are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assumed not to carry credit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UK Power/Continental Gas/Global Products - Lack of Master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Agreements in place for large number of counterparties.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confirmation process for Pulp &amp; Paper trades is slowed by the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review being performed by Houston Credit. (CHECK WITH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established procedure in place to provide evidence of Legal and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review of applicable terms and conditions for Pulp &amp; Paper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transactions. (CHECK WITH MIKE)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Coal/P&amp;P/Weather/FX/IR - Lack of Master Agreements in place for a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significant number of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counterparties.  Futhermore, the majority of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trades are documented on counterparty paper or broker or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confirmations.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Execution, Settlement &amp; Cash Management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automated process exists to ensure Pulp &amp; Paper Settlements is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aware of all transaction settlement dates.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7D758B-7667-4D33-84F2-289D1C5FA77A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London Open Issues</a:t>
            </a:r>
            <a:br>
              <a:rPr sz="28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5235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Inadequate Documentation &amp; Procedures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Stand-alone models have not been independently reviewed and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formally approved the Eastern spread option deals.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formalized process is in place for monitoring the receipt and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of confirmations for Pulp &amp; Paper trades.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formal policies and procedures are in place for hedging and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FX exposures across the company; consequently not all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exposures are effectively managed by the FX trading desk.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formal procedures exist to ensure that deals maintained outside of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main deal database systems and that manual adjustments made to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face of the database are captured into the Credit Aggregation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 on a timely basis for Credit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D7E6490-D252-441E-BD88-D809E8A772F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2000-12-12T15:41:40Z</dcterms:created>
  <dc:creator>Sherri Griffin</dc:creator>
  <dc:description/>
  <dc:language>en-US</dc:language>
  <cp:lastModifiedBy>cschult</cp:lastModifiedBy>
  <cp:lastPrinted>2000-12-14T07:56:51Z</cp:lastPrinted>
  <dcterms:modified xsi:type="dcterms:W3CDTF">2000-12-14T08:24:52Z</dcterms:modified>
  <cp:revision>19</cp:revision>
  <dc:subject/>
  <dc:title>Buenos Aires Open Issues  </dc:title>
</cp:coreProperties>
</file>