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media/image1.wmf" ContentType="image/x-wmf"/>
  <Override PartName="/ppt/media/image2.wmf" ContentType="image/x-wmf"/>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28240"/>
            <a:ext cx="82296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Click to edit the title text format</a:t>
            </a:r>
            <a:endParaRPr b="0" lang="en-US" sz="2400" strike="noStrike" u="none">
              <a:solidFill>
                <a:srgbClr val="000000"/>
              </a:solidFill>
              <a:effectLst/>
              <a:uFillTx/>
              <a:latin typeface="Arial Black"/>
            </a:endParaRPr>
          </a:p>
        </p:txBody>
      </p:sp>
      <p:sp>
        <p:nvSpPr>
          <p:cNvPr id="1" name="PlaceHolder 2"/>
          <p:cNvSpPr>
            <a:spLocks noGrp="1"/>
          </p:cNvSpPr>
          <p:nvPr>
            <p:ph type="body"/>
          </p:nvPr>
        </p:nvSpPr>
        <p:spPr>
          <a:xfrm>
            <a:off x="457200" y="990360"/>
            <a:ext cx="8229600" cy="4724280"/>
          </a:xfrm>
          <a:prstGeom prst="rect">
            <a:avLst/>
          </a:prstGeom>
          <a:noFill/>
          <a:ln w="0">
            <a:noFill/>
          </a:ln>
        </p:spPr>
        <p:txBody>
          <a:bodyPr lIns="90000" rIns="90000" tIns="46800" bIns="46800" anchor="t">
            <a:normAutofit/>
          </a:bodyPr>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1430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6002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2057400" indent="-2286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2" name="PlaceHolder 3"/>
          <p:cNvSpPr>
            <a:spLocks noGrp="1"/>
          </p:cNvSpPr>
          <p:nvPr>
            <p:ph type="dt" idx="1"/>
          </p:nvPr>
        </p:nvSpPr>
        <p:spPr>
          <a:xfrm>
            <a:off x="6934320" y="6629040"/>
            <a:ext cx="1371600" cy="2286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F2E857C-63FE-4269-A4E1-FE0DE6D42CE0}"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9F2F02E7-FE13-45F9-9E47-4CED58C1F300}" type="datetime12">
              <a:rPr b="0" lang="en-US" sz="800" strike="noStrike" u="none">
                <a:solidFill>
                  <a:srgbClr val="000000"/>
                </a:solidFill>
                <a:effectLst/>
                <a:uFillTx/>
                <a:latin typeface="Arial"/>
              </a:rPr>
              <a:t>01:14 AM</a:t>
            </a:fld>
            <a:endParaRPr b="0" lang="en-US" sz="8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400800"/>
            <a:ext cx="28958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fld id="{20AA126A-2547-4C40-A19D-CBCC0ADA0BC3}" type="slidenum">
              <a:rPr b="0" lang="en-US" sz="1200" strike="noStrike" u="none">
                <a:solidFill>
                  <a:srgbClr val="000000"/>
                </a:solidFill>
                <a:effectLst/>
                <a:uFillTx/>
                <a:latin typeface="Arial"/>
              </a:rPr>
              <a:t>&lt;number&gt;</a:t>
            </a:fld>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4" name=""/>
          <p:cNvSpPr/>
          <p:nvPr/>
        </p:nvSpPr>
        <p:spPr>
          <a:xfrm>
            <a:off x="457200" y="838080"/>
            <a:ext cx="82296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457200" y="6324480"/>
            <a:ext cx="784872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6" name=""/>
          <p:cNvGraphicFramePr/>
          <p:nvPr/>
        </p:nvGraphicFramePr>
        <p:xfrm>
          <a:off x="8400960" y="6114960"/>
          <a:ext cx="722520" cy="722520"/>
        </p:xfrm>
        <a:graphic>
          <a:graphicData uri="http://schemas.openxmlformats.org/presentationml/2006/ole">
            <p:oleObj r:id="rId2" spid="">
              <p:embed/>
              <p:pic>
                <p:nvPicPr>
                  <p:cNvPr id="7" name="" descr=""/>
                  <p:cNvPicPr/>
                  <p:nvPr/>
                </p:nvPicPr>
                <p:blipFill>
                  <a:blip r:embed="rId3"/>
                  <a:stretch/>
                </p:blipFill>
                <p:spPr>
                  <a:xfrm>
                    <a:off x="8400960" y="6114960"/>
                    <a:ext cx="722520" cy="722520"/>
                  </a:xfrm>
                  <a:prstGeom prst="rect">
                    <a:avLst/>
                  </a:prstGeom>
                  <a:noFill/>
                  <a:ln w="0">
                    <a:noFill/>
                  </a:ln>
                </p:spPr>
              </p:pic>
            </p:oleObj>
          </a:graphicData>
        </a:graphic>
      </p:graphicFrame>
      <p:sp>
        <p:nvSpPr>
          <p:cNvPr id="8" name=""/>
          <p:cNvSpPr/>
          <p:nvPr/>
        </p:nvSpPr>
        <p:spPr>
          <a:xfrm>
            <a:off x="304920" y="6400800"/>
            <a:ext cx="2724120" cy="2768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PRIVILEGED AND CONFIDENTIAL</a:t>
            </a:r>
            <a:endParaRPr b="0" lang="en-US" sz="1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440" y="2514600"/>
            <a:ext cx="5791320" cy="838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Click to edit the title text format</a:t>
            </a:r>
            <a:endParaRPr b="0" lang="en-US" sz="2400" strike="noStrike" u="none">
              <a:solidFill>
                <a:srgbClr val="000000"/>
              </a:solidFill>
              <a:effectLst/>
              <a:uFillTx/>
              <a:latin typeface="Arial Black"/>
            </a:endParaRPr>
          </a:p>
        </p:txBody>
      </p:sp>
      <p:sp>
        <p:nvSpPr>
          <p:cNvPr id="10" name=""/>
          <p:cNvSpPr/>
          <p:nvPr/>
        </p:nvSpPr>
        <p:spPr>
          <a:xfrm>
            <a:off x="685800" y="6324480"/>
            <a:ext cx="777240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1" name=""/>
          <p:cNvGraphicFramePr/>
          <p:nvPr/>
        </p:nvGraphicFramePr>
        <p:xfrm>
          <a:off x="6718320" y="2066760"/>
          <a:ext cx="1892160" cy="1838520"/>
        </p:xfrm>
        <a:graphic>
          <a:graphicData uri="http://schemas.openxmlformats.org/presentationml/2006/ole">
            <p:oleObj r:id="rId2" spid="">
              <p:embed/>
              <p:pic>
                <p:nvPicPr>
                  <p:cNvPr id="12" name="" descr=""/>
                  <p:cNvPicPr/>
                  <p:nvPr/>
                </p:nvPicPr>
                <p:blipFill>
                  <a:blip r:embed="rId3"/>
                  <a:stretch/>
                </p:blipFill>
                <p:spPr>
                  <a:xfrm>
                    <a:off x="6718320" y="2066760"/>
                    <a:ext cx="1892160" cy="1838520"/>
                  </a:xfrm>
                  <a:prstGeom prst="rect">
                    <a:avLst/>
                  </a:prstGeom>
                  <a:noFill/>
                  <a:ln w="0">
                    <a:noFill/>
                  </a:ln>
                </p:spPr>
              </p:pic>
            </p:oleObj>
          </a:graphicData>
        </a:graphic>
      </p:graphicFrame>
      <p:sp>
        <p:nvSpPr>
          <p:cNvPr id="13" name=""/>
          <p:cNvSpPr/>
          <p:nvPr/>
        </p:nvSpPr>
        <p:spPr>
          <a:xfrm>
            <a:off x="590400" y="6400800"/>
            <a:ext cx="304812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PRIVILEGED AND CONFIDENTIAL</a:t>
            </a:r>
            <a:endParaRPr b="0" lang="en-US" sz="1400" strike="noStrike" u="none">
              <a:solidFill>
                <a:srgbClr val="000000"/>
              </a:solidFill>
              <a:effectLst/>
              <a:uFillTx/>
              <a:latin typeface="Times New Roman"/>
            </a:endParaRPr>
          </a:p>
        </p:txBody>
      </p:sp>
      <p:sp>
        <p:nvSpPr>
          <p:cNvPr id="14"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457200" indent="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9144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371600" algn="ctr">
              <a:spcBef>
                <a:spcPts val="300"/>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1828800" algn="ctr">
              <a:spcBef>
                <a:spcPts val="249"/>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Fifth Outline Level</a:t>
            </a:r>
            <a:endParaRPr b="0" lang="en-US" sz="1000" strike="noStrike" u="none">
              <a:solidFill>
                <a:srgbClr val="000000"/>
              </a:solidFill>
              <a:effectLst/>
              <a:uFillTx/>
              <a:latin typeface="Arial"/>
            </a:endParaRPr>
          </a:p>
          <a:p>
            <a:pPr lvl="5" marL="182880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Sixth Outline Level</a:t>
            </a:r>
            <a:endParaRPr b="0" lang="en-US" sz="1000" strike="noStrike" u="none">
              <a:solidFill>
                <a:srgbClr val="000000"/>
              </a:solidFill>
              <a:effectLst/>
              <a:uFillTx/>
              <a:latin typeface="Arial"/>
            </a:endParaRPr>
          </a:p>
          <a:p>
            <a:pPr lvl="6" marL="1828800">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Seventh Outline Level</a:t>
            </a:r>
            <a:endParaRPr b="0" lang="en-US" sz="1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440" y="2514600"/>
            <a:ext cx="5791320" cy="8380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Rawhide Investors L.L.C</a:t>
            </a:r>
            <a:endParaRPr b="0" lang="en-US" sz="2400" strike="noStrike" u="none">
              <a:solidFill>
                <a:srgbClr val="000000"/>
              </a:solidFill>
              <a:effectLst/>
              <a:uFillTx/>
              <a:latin typeface="Arial Black"/>
            </a:endParaRPr>
          </a:p>
        </p:txBody>
      </p:sp>
      <p:sp>
        <p:nvSpPr>
          <p:cNvPr id="16" name=""/>
          <p:cNvSpPr/>
          <p:nvPr/>
        </p:nvSpPr>
        <p:spPr>
          <a:xfrm>
            <a:off x="685800" y="3367080"/>
            <a:ext cx="579132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November 18, 2001</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28600"/>
            <a:ext cx="82296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Rating Event</a:t>
            </a:r>
            <a:endParaRPr b="0" lang="en-US" sz="1600" strike="noStrike" u="none">
              <a:solidFill>
                <a:srgbClr val="000000"/>
              </a:solidFill>
              <a:effectLst/>
              <a:uFillTx/>
              <a:latin typeface="Arial Black"/>
            </a:endParaRPr>
          </a:p>
        </p:txBody>
      </p:sp>
      <p:sp>
        <p:nvSpPr>
          <p:cNvPr id="18" name="PlaceHolder 2"/>
          <p:cNvSpPr>
            <a:spLocks noGrp="1"/>
          </p:cNvSpPr>
          <p:nvPr>
            <p:ph/>
          </p:nvPr>
        </p:nvSpPr>
        <p:spPr>
          <a:xfrm>
            <a:off x="456840" y="1143000"/>
            <a:ext cx="7845480" cy="449568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demand Loans no longer Permitted Investments following downgrade by S&amp;P to BBB-.  The demand loans are an inter-company obligation and therefore no cross default to the Revolvers.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Failure to repay the demand loans is a Termination Event which has started the 9 business-day Purchase Option Period (to November 26, 2001) and is an event of default on the inter-company loan from Sundance to Ponderosa.</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During Purchase Option Period Enron can either post an unsecured Letter of Credit or buy-out Rawhide’s interest in the structure.</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If Enron does not exercise either option, a Liquidating Event occurs on the the first business-day following the Purchase Option Period (November 27, 2001)</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Collateral Agent becomes the Portfolio Manager and can sell the assets in the structure.  The control by a third party results in Enron deconsolidating Ponderosa and Sundance and the demand loans become due to a third party, requiring immediate repayment or a cross default to the Revolvers.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28600"/>
            <a:ext cx="82296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Extension Request</a:t>
            </a:r>
            <a:endParaRPr b="0" lang="en-US" sz="1600" strike="noStrike" u="none">
              <a:solidFill>
                <a:srgbClr val="000000"/>
              </a:solidFill>
              <a:effectLst/>
              <a:uFillTx/>
              <a:latin typeface="Arial Black"/>
            </a:endParaRPr>
          </a:p>
        </p:txBody>
      </p:sp>
      <p:sp>
        <p:nvSpPr>
          <p:cNvPr id="20" name="PlaceHolder 2"/>
          <p:cNvSpPr>
            <a:spLocks noGrp="1"/>
          </p:cNvSpPr>
          <p:nvPr>
            <p:ph/>
          </p:nvPr>
        </p:nvSpPr>
        <p:spPr>
          <a:xfrm>
            <a:off x="456840" y="1143000"/>
            <a:ext cx="7845480" cy="4495680"/>
          </a:xfrm>
          <a:prstGeom prst="rect">
            <a:avLst/>
          </a:prstGeom>
          <a:noFill/>
          <a:ln w="0">
            <a:noFill/>
          </a:ln>
        </p:spPr>
        <p:txBody>
          <a:bodyPr lIns="90000" rIns="90000" tIns="46800" bIns="46800" anchor="t">
            <a:normAutofit/>
          </a:bodyPr>
          <a:p>
            <a:pPr marL="909720" indent="-90972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Purpose:  Allow time to absorb information from the bank meeting and to develop an acceptable restructuring plan. </a:t>
            </a:r>
            <a:endParaRPr b="0" lang="en-US" sz="1600" strike="noStrike" u="none">
              <a:solidFill>
                <a:srgbClr val="000000"/>
              </a:solidFill>
              <a:effectLst/>
              <a:uFillTx/>
              <a:latin typeface="Arial"/>
            </a:endParaRPr>
          </a:p>
          <a:p>
            <a:pPr marL="9097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1371600" indent="-347760">
              <a:lnSpc>
                <a:spcPct val="90000"/>
              </a:lnSpc>
              <a:spcBef>
                <a:spcPts val="4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Extend the start of the Liquidation Start Date to December 14, 2001</a:t>
            </a:r>
            <a:endParaRPr b="0" lang="en-US" sz="1600" strike="noStrike" u="none">
              <a:solidFill>
                <a:srgbClr val="000000"/>
              </a:solidFill>
              <a:effectLst/>
              <a:uFillTx/>
              <a:latin typeface="Arial"/>
            </a:endParaRPr>
          </a:p>
          <a:p>
            <a:pPr marL="9097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1371600" indent="-347760">
              <a:lnSpc>
                <a:spcPct val="90000"/>
              </a:lnSpc>
              <a:spcBef>
                <a:spcPts val="4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Agree to not pre-pay any debt not scheduled to mature during the extension  period</a:t>
            </a:r>
            <a:endParaRPr b="0" lang="en-US" sz="1600" strike="noStrike" u="none">
              <a:solidFill>
                <a:srgbClr val="000000"/>
              </a:solidFill>
              <a:effectLst/>
              <a:uFillTx/>
              <a:latin typeface="Arial"/>
            </a:endParaRPr>
          </a:p>
          <a:p>
            <a:pPr marL="9097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1371600" indent="-347760">
              <a:lnSpc>
                <a:spcPct val="90000"/>
              </a:lnSpc>
              <a:spcBef>
                <a:spcPts val="4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Increased margin, retroactive to Friday, November 16, 2001</a:t>
            </a:r>
            <a:endParaRPr b="0" lang="en-US" sz="1600" strike="noStrike" u="none">
              <a:solidFill>
                <a:srgbClr val="000000"/>
              </a:solidFill>
              <a:effectLst/>
              <a:uFillTx/>
              <a:latin typeface="Arial"/>
            </a:endParaRPr>
          </a:p>
          <a:p>
            <a:pPr marL="909720" indent="-90972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1371600" indent="-347760">
              <a:lnSpc>
                <a:spcPct val="90000"/>
              </a:lnSpc>
              <a:spcBef>
                <a:spcPts val="4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Requires Majority Bank approval = 66.66%</a:t>
            </a:r>
            <a:endParaRPr b="0" lang="en-US" sz="1600" strike="noStrike" u="none">
              <a:solidFill>
                <a:srgbClr val="000000"/>
              </a:solidFill>
              <a:effectLst/>
              <a:uFillTx/>
              <a:latin typeface="Arial"/>
            </a:endParaRPr>
          </a:p>
          <a:p>
            <a:pPr marL="9097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1371600" indent="-347760">
              <a:lnSpc>
                <a:spcPct val="90000"/>
              </a:lnSpc>
              <a:spcBef>
                <a:spcPts val="4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Response requested by Wednesday, November 21, prior to Thanksgiving Holiday </a:t>
            </a:r>
            <a:endParaRPr b="0" lang="en-US" sz="1600" strike="noStrike" u="none">
              <a:solidFill>
                <a:srgbClr val="000000"/>
              </a:solidFill>
              <a:effectLst/>
              <a:uFillTx/>
              <a:latin typeface="Arial"/>
            </a:endParaRPr>
          </a:p>
          <a:p>
            <a:pPr marL="90972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909720" indent="-90972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Banks are not giving up any rights by consenting to the extension</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457200" y="228600"/>
            <a:ext cx="82296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Initial Restructuring Ideas</a:t>
            </a:r>
            <a:endParaRPr b="0" lang="en-US" sz="1600" strike="noStrike" u="none">
              <a:solidFill>
                <a:srgbClr val="000000"/>
              </a:solidFill>
              <a:effectLst/>
              <a:uFillTx/>
              <a:latin typeface="Arial Black"/>
            </a:endParaRPr>
          </a:p>
        </p:txBody>
      </p:sp>
      <p:sp>
        <p:nvSpPr>
          <p:cNvPr id="22" name="PlaceHolder 2"/>
          <p:cNvSpPr>
            <a:spLocks noGrp="1"/>
          </p:cNvSpPr>
          <p:nvPr>
            <p:ph/>
          </p:nvPr>
        </p:nvSpPr>
        <p:spPr>
          <a:xfrm>
            <a:off x="685440" y="1523880"/>
            <a:ext cx="8077320" cy="4648320"/>
          </a:xfrm>
          <a:prstGeom prst="rect">
            <a:avLst/>
          </a:prstGeom>
          <a:noFill/>
          <a:ln w="0">
            <a:noFill/>
          </a:ln>
        </p:spPr>
        <p:txBody>
          <a:bodyPr lIns="90000" rIns="90000" tIns="46800" bIns="4680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Set Maturity Date to be co-terminus with the 364-Day Revolver</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Discuss the application of asset sales proceeds </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Proposal to be finalized for Rawhide bank meeting on Wednesday, November 28, 2001</a:t>
            </a:r>
            <a:endParaRPr b="0" lang="en-US" sz="1400" strike="noStrike" u="none">
              <a:solidFill>
                <a:srgbClr val="000000"/>
              </a:solidFill>
              <a:effectLst/>
              <a:uFillTx/>
              <a:latin typeface="Arial"/>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28600"/>
            <a:ext cx="82296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Rawhide Assets</a:t>
            </a:r>
            <a:endParaRPr b="0" lang="en-US" sz="1600" strike="noStrike" u="none">
              <a:solidFill>
                <a:srgbClr val="000000"/>
              </a:solidFill>
              <a:effectLst/>
              <a:uFillTx/>
              <a:latin typeface="Arial Black"/>
            </a:endParaRPr>
          </a:p>
        </p:txBody>
      </p:sp>
      <p:graphicFrame>
        <p:nvGraphicFramePr>
          <p:cNvPr id="24" name=""/>
          <p:cNvGraphicFramePr/>
          <p:nvPr/>
        </p:nvGraphicFramePr>
        <p:xfrm>
          <a:off x="2273400" y="1201680"/>
          <a:ext cx="4673520" cy="4768920"/>
        </p:xfrm>
        <a:graphic>
          <a:graphicData uri="http://schemas.openxmlformats.org/presentationml/2006/ole">
            <p:oleObj progId="Excel.Sheet.12" r:id="rId1" spid="">
              <p:embed/>
              <p:pic>
                <p:nvPicPr>
                  <p:cNvPr id="25" name="" descr=""/>
                  <p:cNvPicPr/>
                  <p:nvPr/>
                </p:nvPicPr>
                <p:blipFill>
                  <a:blip r:embed="rId2"/>
                  <a:stretch/>
                </p:blipFill>
                <p:spPr>
                  <a:xfrm>
                    <a:off x="2273400" y="1201680"/>
                    <a:ext cx="4673520" cy="4768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28240"/>
            <a:ext cx="82296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Rawhide Asset Descriptions</a:t>
            </a:r>
            <a:endParaRPr b="0" lang="en-US" sz="2400" strike="noStrike" u="none">
              <a:solidFill>
                <a:srgbClr val="000000"/>
              </a:solidFill>
              <a:effectLst/>
              <a:uFillTx/>
              <a:latin typeface="Arial Black"/>
            </a:endParaRPr>
          </a:p>
        </p:txBody>
      </p:sp>
      <p:sp>
        <p:nvSpPr>
          <p:cNvPr id="27" name="PlaceHolder 2"/>
          <p:cNvSpPr>
            <a:spLocks noGrp="1"/>
          </p:cNvSpPr>
          <p:nvPr>
            <p:ph/>
          </p:nvPr>
        </p:nvSpPr>
        <p:spPr>
          <a:xfrm>
            <a:off x="456840" y="990360"/>
            <a:ext cx="8394840" cy="4927320"/>
          </a:xfrm>
          <a:prstGeom prst="rect">
            <a:avLst/>
          </a:prstGeom>
          <a:noFill/>
          <a:ln w="0">
            <a:noFill/>
          </a:ln>
        </p:spPr>
        <p:txBody>
          <a:bodyPr lIns="90000" rIns="90000" tIns="46800" bIns="46800" anchor="t">
            <a:normAutofit/>
          </a:bodyPr>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CEG</a:t>
            </a:r>
            <a:r>
              <a:rPr b="0" lang="en-US" sz="1400" strike="noStrike" u="none">
                <a:solidFill>
                  <a:srgbClr val="000000"/>
                </a:solidFill>
                <a:effectLst/>
                <a:uFillTx/>
                <a:latin typeface="Arial"/>
                <a:ea typeface="Arial"/>
              </a:rPr>
              <a:t> is a regulated Brazilian Gas LDC which was privatized in July 1997.  It holds a 30-year concession to distribute natural gas for the metropolitan area of the City of Rio de Janeiro. Enron effectively owns 25% of the CEG common equity through a consortium with Gas Natural/Pluspetrol &amp; Iberdrola.  </a:t>
            </a:r>
            <a:endParaRPr b="0" lang="en-US" sz="14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Times New Roman"/>
              </a:rPr>
              <a:t>RioGas</a:t>
            </a:r>
            <a:r>
              <a:rPr b="0" lang="en-US" sz="1400" strike="noStrike" u="none">
                <a:solidFill>
                  <a:srgbClr val="000000"/>
                </a:solidFill>
                <a:effectLst/>
                <a:uFillTx/>
                <a:latin typeface="Arial"/>
                <a:ea typeface="Times New Roman"/>
              </a:rPr>
              <a:t> is a regulated Brazilian Gas LDC which was privatized in July 1997.  It holds a 30-year concession to distribute natural gas to the state of Rio de Janeiro (areas not served by CEG), with service mainly to industrial and commercial customers. Enron owns 33.75% of RioGas.  </a:t>
            </a:r>
            <a:endParaRPr b="0" lang="en-US" sz="14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Gaspart</a:t>
            </a:r>
            <a:r>
              <a:rPr b="0" lang="en-US" sz="1400" strike="noStrike" u="none">
                <a:solidFill>
                  <a:srgbClr val="000000"/>
                </a:solidFill>
                <a:effectLst/>
                <a:uFillTx/>
                <a:latin typeface="Arial"/>
                <a:ea typeface="Arial"/>
              </a:rPr>
              <a:t> is a Holding company for non-controlling interests in 7 regulated Brazilian Gas LDCs (Bahiagas, Copergas, Algas, Emsergas, Pbgas, Compagas, and SC Gas). The various state governments have 17% of the economic interest and 51% of the voting interest of these LDC’s.  Enron purchased 100% of Gaspart in November 1997. </a:t>
            </a:r>
            <a:endParaRPr b="0" lang="en-US" sz="14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Northern Border</a:t>
            </a:r>
            <a:r>
              <a:rPr b="0" lang="en-US" sz="1400" strike="noStrike" u="none">
                <a:solidFill>
                  <a:srgbClr val="000000"/>
                </a:solidFill>
                <a:effectLst/>
                <a:uFillTx/>
                <a:latin typeface="Arial"/>
                <a:ea typeface="Arial"/>
              </a:rPr>
              <a:t> is a master limited partnership that owns a 969 mile U.S. interstate pipeline system.  This system transports natural gas from the Montana-Saskatchewan border to interconnecting pipelines in the State of Iowa.</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JEDI I</a:t>
            </a:r>
            <a:r>
              <a:rPr b="0" lang="en-US" sz="1400" strike="noStrike" u="none">
                <a:solidFill>
                  <a:srgbClr val="000000"/>
                </a:solidFill>
                <a:effectLst/>
                <a:uFillTx/>
                <a:latin typeface="Arial"/>
                <a:ea typeface="Arial"/>
              </a:rPr>
              <a:t> holds Mariner Energy, the final remaining asset in the JEDI I portfolio.  Mariner Energy is an independent oil and natural gas exploration, development and production company with principal operations in the Gulf of Mexico and along the U.S. Gulf Coast.  JEDI I owns 12 million shares of Enron stock and other assets.  </a:t>
            </a:r>
            <a:endParaRPr b="0" lang="en-US" sz="14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28240"/>
            <a:ext cx="82296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Rawhide Asset Descriptions</a:t>
            </a:r>
            <a:endParaRPr b="0" lang="en-US" sz="2400" strike="noStrike" u="none">
              <a:solidFill>
                <a:srgbClr val="000000"/>
              </a:solidFill>
              <a:effectLst/>
              <a:uFillTx/>
              <a:latin typeface="Arial Black"/>
            </a:endParaRPr>
          </a:p>
        </p:txBody>
      </p:sp>
      <p:sp>
        <p:nvSpPr>
          <p:cNvPr id="29" name="PlaceHolder 2"/>
          <p:cNvSpPr>
            <a:spLocks noGrp="1"/>
          </p:cNvSpPr>
          <p:nvPr>
            <p:ph/>
          </p:nvPr>
        </p:nvSpPr>
        <p:spPr>
          <a:xfrm>
            <a:off x="457200" y="990360"/>
            <a:ext cx="8229600" cy="4724280"/>
          </a:xfrm>
          <a:prstGeom prst="rect">
            <a:avLst/>
          </a:prstGeom>
          <a:noFill/>
          <a:ln w="0">
            <a:noFill/>
          </a:ln>
        </p:spPr>
        <p:txBody>
          <a:bodyPr lIns="90000" rIns="90000" tIns="46800" bIns="46800" anchor="t">
            <a:normAutofit/>
          </a:bodyPr>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Ciesa</a:t>
            </a:r>
            <a:r>
              <a:rPr b="0" lang="en-US" sz="1400" strike="noStrike" u="none">
                <a:solidFill>
                  <a:srgbClr val="000000"/>
                </a:solidFill>
                <a:effectLst/>
                <a:uFillTx/>
                <a:latin typeface="Arial"/>
                <a:ea typeface="Arial"/>
              </a:rPr>
              <a:t> is 50% owned by Enron and owns a 70% interest in Transportadora de Gas del Sur (TGS).  TGS owns and operates is a gas pipeline in the southern portion of Argentina.  TGS also owns and operates a gas processing plant.  </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Batangas</a:t>
            </a:r>
            <a:r>
              <a:rPr b="0" lang="en-US" sz="1400" strike="noStrike" u="none">
                <a:solidFill>
                  <a:srgbClr val="000000"/>
                </a:solidFill>
                <a:effectLst/>
                <a:uFillTx/>
                <a:latin typeface="Arial"/>
                <a:ea typeface="Arial"/>
              </a:rPr>
              <a:t> is a 105 MW, heavy fueled, diesel engine powered, electric power plant in Pinamucan, Batangas, Luzon, Philippines.  The power plant was built under a BOT Agreement between Enron and National Power Corp, a Philippine government owned and controlled corporation.  Batangas operates under a PPA until 2003 at which point ownership of the facility transfers to National Power Corp.  Batangas is 100% owned by Enron. </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Arial"/>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Subic Bay</a:t>
            </a:r>
            <a:r>
              <a:rPr b="0" lang="en-US" sz="1400" strike="noStrike" u="none">
                <a:solidFill>
                  <a:srgbClr val="000000"/>
                </a:solidFill>
                <a:effectLst/>
                <a:uFillTx/>
                <a:latin typeface="Arial"/>
                <a:ea typeface="Arial"/>
              </a:rPr>
              <a:t> is a 113.4 MW bunker oil fired diesel generator power plant built under a 15 year BOT Agreement between Enron and National Power Corp, a Philippine government owned and controlled corporation.  Commercial operations began in 1994; the PPA continues through 2009 at which point the ownership of the facility transfers to National Power Corp.  Enron has a 50% ownership interest in Subic Bay.  </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28240"/>
            <a:ext cx="82296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Rawhide Asset Descriptions</a:t>
            </a:r>
            <a:endParaRPr b="0" lang="en-US" sz="2400" strike="noStrike" u="none">
              <a:solidFill>
                <a:srgbClr val="000000"/>
              </a:solidFill>
              <a:effectLst/>
              <a:uFillTx/>
              <a:latin typeface="Arial Black"/>
            </a:endParaRPr>
          </a:p>
        </p:txBody>
      </p:sp>
      <p:sp>
        <p:nvSpPr>
          <p:cNvPr id="31" name="PlaceHolder 2"/>
          <p:cNvSpPr>
            <a:spLocks noGrp="1"/>
          </p:cNvSpPr>
          <p:nvPr>
            <p:ph/>
          </p:nvPr>
        </p:nvSpPr>
        <p:spPr>
          <a:xfrm>
            <a:off x="457200" y="990360"/>
            <a:ext cx="8229600" cy="4724280"/>
          </a:xfrm>
          <a:prstGeom prst="rect">
            <a:avLst/>
          </a:prstGeom>
          <a:noFill/>
          <a:ln w="0">
            <a:noFill/>
          </a:ln>
        </p:spPr>
        <p:txBody>
          <a:bodyPr lIns="90000" rIns="90000" tIns="46800" bIns="46800" anchor="t">
            <a:normAutofit/>
          </a:bodyPr>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Centragas</a:t>
            </a:r>
            <a:r>
              <a:rPr b="0" lang="en-US" sz="1400" strike="noStrike" u="none">
                <a:solidFill>
                  <a:srgbClr val="000000"/>
                </a:solidFill>
                <a:effectLst/>
                <a:uFillTx/>
                <a:latin typeface="Arial"/>
                <a:ea typeface="Arial"/>
              </a:rPr>
              <a:t> is a 575km natural gas pipeline that runs from Ballena, on the northern coast of Colombia, to Barrancabermeja, in Central Colombia.  Centragas is essentially a BOT with a 15 year Transportation Services Contract with the state-owned oil company (Ecopetrol). The primary tariff is structured to be payable without regard to the amount of gas Ecopetrol schedules for transport. The primary tariff is structured to be payable without regard to the amount of gas Ecopetrol schedules for transport. At the scheduled termination (2011) of the transportation services contract, Ecopetrol has the option to purchase the pipeline for a nominal sum.  Enron owns 50% of Centragas.</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Puerto Quetzal </a:t>
            </a:r>
            <a:r>
              <a:rPr b="0" lang="en-US" sz="1400" strike="noStrike" u="none">
                <a:solidFill>
                  <a:srgbClr val="000000"/>
                </a:solidFill>
                <a:effectLst/>
                <a:uFillTx/>
                <a:latin typeface="Arial"/>
                <a:ea typeface="Arial"/>
              </a:rPr>
              <a:t>is the first privately-owned, project-financed power plant in Guatemala.  Puerto Quetzal consists of three barge-mounted power plants with a total capacity of 234 MW (two 55 MW barges and one 124 MW barge.)  PQPLLC has a 110 MW Power Purchase Agreement through 2013 with EEGSA (which was recently purchased by a consortium composed of Iberdrola, S.A., TECO Energy Inc. and Electricidade de Portugal) on an exclusive basis with 50% take-or-pay.  PQPLLC has 124 MW of merchant sales capacity.  The project has a well-established operating history and has been running since 1993.  </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Adrian Resources</a:t>
            </a:r>
            <a:r>
              <a:rPr b="0" lang="en-US" sz="1400" strike="noStrike" u="none">
                <a:solidFill>
                  <a:srgbClr val="000000"/>
                </a:solidFill>
                <a:effectLst/>
                <a:uFillTx/>
                <a:latin typeface="Arial"/>
                <a:ea typeface="Arial"/>
              </a:rPr>
              <a:t> is a Vancouver based mineral exploration company with various interests in Panama.  Enron owns an 8% interest in Adrian.</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ea typeface="Arial"/>
              </a:rPr>
              <a:t>Paladin Resources </a:t>
            </a:r>
            <a:r>
              <a:rPr b="0" lang="en-US" sz="1400" strike="noStrike" u="none">
                <a:solidFill>
                  <a:srgbClr val="000000"/>
                </a:solidFill>
                <a:effectLst/>
                <a:uFillTx/>
                <a:latin typeface="Arial"/>
                <a:ea typeface="Arial"/>
              </a:rPr>
              <a:t>is an independent exploration and production company.  This was sold form Rawhide during the third quarter of  2001 for $22,222,734.31.  </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1108080" y="1622520"/>
            <a:ext cx="1095480" cy="8560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200" strike="noStrike" u="none">
                <a:solidFill>
                  <a:srgbClr val="000000"/>
                </a:solidFill>
                <a:effectLst/>
                <a:uFillTx/>
                <a:latin typeface="Arial"/>
              </a:rPr>
              <a:t>$690 mm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demand loan</a:t>
            </a:r>
            <a:endParaRPr b="0" lang="en-US" sz="1200" strike="noStrike" u="none">
              <a:solidFill>
                <a:srgbClr val="000000"/>
              </a:solidFill>
              <a:effectLst/>
              <a:uFillTx/>
              <a:latin typeface="Times New Roman"/>
            </a:endParaRPr>
          </a:p>
        </p:txBody>
      </p:sp>
      <p:sp>
        <p:nvSpPr>
          <p:cNvPr id="33" name="PlaceHolder 1"/>
          <p:cNvSpPr>
            <a:spLocks noGrp="1"/>
          </p:cNvSpPr>
          <p:nvPr>
            <p:ph type="title"/>
          </p:nvPr>
        </p:nvSpPr>
        <p:spPr>
          <a:xfrm>
            <a:off x="457200" y="228240"/>
            <a:ext cx="82296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Transaction Diagram</a:t>
            </a:r>
            <a:endParaRPr b="0" lang="en-US" sz="2400" strike="noStrike" u="none">
              <a:solidFill>
                <a:srgbClr val="000000"/>
              </a:solidFill>
              <a:effectLst/>
              <a:uFillTx/>
              <a:latin typeface="Arial Black"/>
            </a:endParaRPr>
          </a:p>
        </p:txBody>
      </p:sp>
      <p:sp>
        <p:nvSpPr>
          <p:cNvPr id="34" name="PlaceHolder 2"/>
          <p:cNvSpPr>
            <a:spLocks noGrp="1"/>
          </p:cNvSpPr>
          <p:nvPr>
            <p:ph/>
          </p:nvPr>
        </p:nvSpPr>
        <p:spPr>
          <a:xfrm>
            <a:off x="456840" y="990360"/>
            <a:ext cx="2019240" cy="780840"/>
          </a:xfrm>
          <a:prstGeom prst="rect">
            <a:avLst/>
          </a:prstGeom>
          <a:solidFill>
            <a:srgbClr val="ffffff"/>
          </a:solidFill>
          <a:ln w="9360">
            <a:solidFill>
              <a:srgbClr val="000000"/>
            </a:solidFill>
            <a:miter/>
          </a:ln>
          <a:effectLst>
            <a:outerShdw dist="36147" dir="2700000" blurRad="0" rotWithShape="0">
              <a:srgbClr val="808080"/>
            </a:outerShdw>
          </a:effectLst>
        </p:spPr>
        <p:txBody>
          <a:bodyPr lIns="90000" rIns="90000" tIns="46800" bIns="46800" anchor="ctr" anchorCtr="1">
            <a:normAutofit/>
          </a:bodyPr>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a:t>
            </a:r>
            <a:endParaRPr b="0" lang="en-US" sz="2000" strike="noStrike" u="none">
              <a:solidFill>
                <a:srgbClr val="000000"/>
              </a:solidFill>
              <a:effectLst/>
              <a:uFillTx/>
              <a:latin typeface="Arial"/>
            </a:endParaRPr>
          </a:p>
        </p:txBody>
      </p:sp>
      <p:sp>
        <p:nvSpPr>
          <p:cNvPr id="35" name=""/>
          <p:cNvSpPr/>
          <p:nvPr/>
        </p:nvSpPr>
        <p:spPr>
          <a:xfrm>
            <a:off x="457200" y="2565360"/>
            <a:ext cx="2019240" cy="78120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PONDEROSA</a:t>
            </a:r>
            <a:endParaRPr b="0" lang="en-US" sz="2000" strike="noStrike" u="none">
              <a:solidFill>
                <a:srgbClr val="000000"/>
              </a:solidFill>
              <a:effectLst/>
              <a:uFillTx/>
              <a:latin typeface="Times New Roman"/>
            </a:endParaRPr>
          </a:p>
        </p:txBody>
      </p:sp>
      <p:sp>
        <p:nvSpPr>
          <p:cNvPr id="36" name=""/>
          <p:cNvSpPr/>
          <p:nvPr/>
        </p:nvSpPr>
        <p:spPr>
          <a:xfrm>
            <a:off x="952560" y="1771560"/>
            <a:ext cx="0" cy="79380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314880" y="990720"/>
            <a:ext cx="2019240" cy="7808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EQUITY</a:t>
            </a:r>
            <a:endParaRPr b="0" lang="en-US" sz="2000" strike="noStrike" u="none">
              <a:solidFill>
                <a:srgbClr val="000000"/>
              </a:solidFill>
              <a:effectLst/>
              <a:uFillTx/>
              <a:latin typeface="Times New Roman"/>
            </a:endParaRPr>
          </a:p>
        </p:txBody>
      </p:sp>
      <p:sp>
        <p:nvSpPr>
          <p:cNvPr id="38" name=""/>
          <p:cNvSpPr/>
          <p:nvPr/>
        </p:nvSpPr>
        <p:spPr>
          <a:xfrm>
            <a:off x="3340080" y="2616120"/>
            <a:ext cx="2019240" cy="78120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RAWHIDE</a:t>
            </a:r>
            <a:endParaRPr b="0" lang="en-US" sz="2000" strike="noStrike" u="none">
              <a:solidFill>
                <a:srgbClr val="000000"/>
              </a:solidFill>
              <a:effectLst/>
              <a:uFillTx/>
              <a:latin typeface="Times New Roman"/>
            </a:endParaRPr>
          </a:p>
        </p:txBody>
      </p:sp>
      <p:sp>
        <p:nvSpPr>
          <p:cNvPr id="39" name=""/>
          <p:cNvSpPr/>
          <p:nvPr/>
        </p:nvSpPr>
        <p:spPr>
          <a:xfrm>
            <a:off x="6362640" y="2629080"/>
            <a:ext cx="2019240" cy="7808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BANKS</a:t>
            </a:r>
            <a:endParaRPr b="0" lang="en-US" sz="2000" strike="noStrike" u="none">
              <a:solidFill>
                <a:srgbClr val="000000"/>
              </a:solidFill>
              <a:effectLst/>
              <a:uFillTx/>
              <a:latin typeface="Times New Roman"/>
            </a:endParaRPr>
          </a:p>
        </p:txBody>
      </p:sp>
      <p:sp>
        <p:nvSpPr>
          <p:cNvPr id="40" name=""/>
          <p:cNvSpPr/>
          <p:nvPr/>
        </p:nvSpPr>
        <p:spPr>
          <a:xfrm>
            <a:off x="3352680" y="4241880"/>
            <a:ext cx="2019600" cy="7808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SUNDANCE</a:t>
            </a:r>
            <a:endParaRPr b="0" lang="en-US" sz="2000" strike="noStrike" u="none">
              <a:solidFill>
                <a:srgbClr val="000000"/>
              </a:solidFill>
              <a:effectLst/>
              <a:uFillTx/>
              <a:latin typeface="Times New Roman"/>
            </a:endParaRPr>
          </a:p>
        </p:txBody>
      </p:sp>
      <p:sp>
        <p:nvSpPr>
          <p:cNvPr id="41" name=""/>
          <p:cNvSpPr/>
          <p:nvPr/>
        </p:nvSpPr>
        <p:spPr>
          <a:xfrm flipV="1">
            <a:off x="2104920" y="1808280"/>
            <a:ext cx="6480" cy="698400"/>
          </a:xfrm>
          <a:prstGeom prst="line">
            <a:avLst/>
          </a:prstGeom>
          <a:ln w="28440">
            <a:solidFill>
              <a:srgbClr val="000000"/>
            </a:solidFill>
            <a:prstDash val="sysDot"/>
            <a:miter/>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136440" y="1960560"/>
            <a:ext cx="9432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GP Interest</a:t>
            </a:r>
            <a:endParaRPr b="0" lang="en-US" sz="1200" strike="noStrike" u="none">
              <a:solidFill>
                <a:srgbClr val="000000"/>
              </a:solidFill>
              <a:effectLst/>
              <a:uFillTx/>
              <a:latin typeface="Times New Roman"/>
            </a:endParaRPr>
          </a:p>
        </p:txBody>
      </p:sp>
      <p:sp>
        <p:nvSpPr>
          <p:cNvPr id="43" name=""/>
          <p:cNvSpPr/>
          <p:nvPr/>
        </p:nvSpPr>
        <p:spPr>
          <a:xfrm flipV="1">
            <a:off x="4127400" y="1835280"/>
            <a:ext cx="0" cy="730080"/>
          </a:xfrm>
          <a:prstGeom prst="line">
            <a:avLst/>
          </a:prstGeom>
          <a:ln w="28440">
            <a:solidFill>
              <a:srgbClr val="000000"/>
            </a:solidFill>
            <a:prstDash val="sysDot"/>
            <a:miter/>
            <a:head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4432320" y="1835280"/>
            <a:ext cx="0" cy="79380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3311640" y="1617840"/>
            <a:ext cx="94284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$22.5</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Times New Roman"/>
            </a:endParaRPr>
          </a:p>
        </p:txBody>
      </p:sp>
      <p:sp>
        <p:nvSpPr>
          <p:cNvPr id="46" name=""/>
          <p:cNvSpPr/>
          <p:nvPr/>
        </p:nvSpPr>
        <p:spPr>
          <a:xfrm>
            <a:off x="4467240" y="1808280"/>
            <a:ext cx="94284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Member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Interests</a:t>
            </a:r>
            <a:endParaRPr b="0" lang="en-US" sz="1400" strike="noStrike" u="none">
              <a:solidFill>
                <a:srgbClr val="000000"/>
              </a:solidFill>
              <a:effectLst/>
              <a:uFillTx/>
              <a:latin typeface="Times New Roman"/>
            </a:endParaRPr>
          </a:p>
        </p:txBody>
      </p:sp>
      <p:sp>
        <p:nvSpPr>
          <p:cNvPr id="47" name=""/>
          <p:cNvSpPr/>
          <p:nvPr/>
        </p:nvSpPr>
        <p:spPr>
          <a:xfrm>
            <a:off x="1371600" y="3359160"/>
            <a:ext cx="0" cy="215892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flipV="1">
            <a:off x="1778040" y="3358800"/>
            <a:ext cx="0" cy="1314360"/>
          </a:xfrm>
          <a:prstGeom prst="line">
            <a:avLst/>
          </a:prstGeom>
          <a:ln w="28440">
            <a:solidFill>
              <a:srgbClr val="000000"/>
            </a:solidFill>
            <a:prstDash val="sysDot"/>
            <a:miter/>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flipH="1">
            <a:off x="1795320" y="4675320"/>
            <a:ext cx="1516320" cy="0"/>
          </a:xfrm>
          <a:prstGeom prst="line">
            <a:avLst/>
          </a:prstGeom>
          <a:ln w="28440">
            <a:solidFill>
              <a:srgbClr val="000000"/>
            </a:solidFill>
            <a:prstDash val="sysDot"/>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4432320" y="3409920"/>
            <a:ext cx="0" cy="83196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flipV="1">
            <a:off x="4737240" y="3422160"/>
            <a:ext cx="0" cy="806760"/>
          </a:xfrm>
          <a:prstGeom prst="line">
            <a:avLst/>
          </a:prstGeom>
          <a:ln w="28440">
            <a:solidFill>
              <a:srgbClr val="000000"/>
            </a:solidFill>
            <a:prstDash val="sysDot"/>
            <a:miter/>
            <a:head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3330720" y="3471840"/>
            <a:ext cx="133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LP Interest</a:t>
            </a:r>
            <a:endParaRPr b="0" lang="en-US" sz="1400" strike="noStrike" u="none">
              <a:solidFill>
                <a:srgbClr val="000000"/>
              </a:solidFill>
              <a:effectLst/>
              <a:uFillTx/>
              <a:latin typeface="Times New Roman"/>
            </a:endParaRPr>
          </a:p>
        </p:txBody>
      </p:sp>
      <p:sp>
        <p:nvSpPr>
          <p:cNvPr id="53" name=""/>
          <p:cNvSpPr/>
          <p:nvPr/>
        </p:nvSpPr>
        <p:spPr>
          <a:xfrm>
            <a:off x="4809960" y="3421080"/>
            <a:ext cx="9432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$690</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Times New Roman"/>
            </a:endParaRPr>
          </a:p>
        </p:txBody>
      </p:sp>
      <p:sp>
        <p:nvSpPr>
          <p:cNvPr id="54" name=""/>
          <p:cNvSpPr/>
          <p:nvPr/>
        </p:nvSpPr>
        <p:spPr>
          <a:xfrm>
            <a:off x="4432320" y="5022720"/>
            <a:ext cx="0" cy="44460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1749600" y="3763800"/>
            <a:ext cx="94284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$690</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loan</a:t>
            </a:r>
            <a:endParaRPr b="0" lang="en-US" sz="1400" strike="noStrike" u="none">
              <a:solidFill>
                <a:srgbClr val="000000"/>
              </a:solidFill>
              <a:effectLst/>
              <a:uFillTx/>
              <a:latin typeface="Times New Roman"/>
            </a:endParaRPr>
          </a:p>
        </p:txBody>
      </p:sp>
      <p:sp>
        <p:nvSpPr>
          <p:cNvPr id="56" name=""/>
          <p:cNvSpPr/>
          <p:nvPr/>
        </p:nvSpPr>
        <p:spPr>
          <a:xfrm flipV="1">
            <a:off x="5410080" y="3096720"/>
            <a:ext cx="820800" cy="4320"/>
          </a:xfrm>
          <a:prstGeom prst="line">
            <a:avLst/>
          </a:prstGeom>
          <a:ln w="28440">
            <a:solidFill>
              <a:srgbClr val="000000"/>
            </a:solidFill>
            <a:prstDash val="sysDot"/>
            <a:miter/>
            <a:headEnd len="med" type="arrow" w="med"/>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Times New Roman"/>
            </a:endParaRPr>
          </a:p>
        </p:txBody>
      </p:sp>
      <p:sp>
        <p:nvSpPr>
          <p:cNvPr id="57" name=""/>
          <p:cNvSpPr/>
          <p:nvPr/>
        </p:nvSpPr>
        <p:spPr>
          <a:xfrm>
            <a:off x="5610240" y="2392200"/>
            <a:ext cx="94284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$667.5</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loan</a:t>
            </a:r>
            <a:endParaRPr b="0" lang="en-US" sz="1400" strike="noStrike" u="none">
              <a:solidFill>
                <a:srgbClr val="000000"/>
              </a:solidFill>
              <a:effectLst/>
              <a:uFillTx/>
              <a:latin typeface="Times New Roman"/>
            </a:endParaRPr>
          </a:p>
        </p:txBody>
      </p:sp>
      <p:sp>
        <p:nvSpPr>
          <p:cNvPr id="58" name=""/>
          <p:cNvSpPr/>
          <p:nvPr/>
        </p:nvSpPr>
        <p:spPr>
          <a:xfrm>
            <a:off x="3581280" y="5479920"/>
            <a:ext cx="1683000" cy="781200"/>
          </a:xfrm>
          <a:prstGeom prst="ellipse">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59" name=""/>
          <p:cNvSpPr/>
          <p:nvPr/>
        </p:nvSpPr>
        <p:spPr>
          <a:xfrm>
            <a:off x="2876400" y="5021280"/>
            <a:ext cx="17463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$0.4 billion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Project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Interests</a:t>
            </a: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60" name=""/>
          <p:cNvSpPr/>
          <p:nvPr/>
        </p:nvSpPr>
        <p:spPr>
          <a:xfrm>
            <a:off x="361800" y="4767120"/>
            <a:ext cx="17463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$0.9 billion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Project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Interests</a:t>
            </a: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61" name=""/>
          <p:cNvSpPr/>
          <p:nvPr/>
        </p:nvSpPr>
        <p:spPr>
          <a:xfrm>
            <a:off x="3720960" y="3938760"/>
            <a:ext cx="0" cy="29052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flipH="1" flipV="1">
            <a:off x="2146320" y="3393720"/>
            <a:ext cx="1573200" cy="527760"/>
          </a:xfrm>
          <a:prstGeom prst="line">
            <a:avLst/>
          </a:prstGeom>
          <a:ln w="1260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2809800" y="3776760"/>
            <a:ext cx="13305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GP</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Interest</a:t>
            </a:r>
            <a:endParaRPr b="0" lang="en-US" sz="1400" strike="noStrike" u="none">
              <a:solidFill>
                <a:srgbClr val="000000"/>
              </a:solidFill>
              <a:effectLst/>
              <a:uFillTx/>
              <a:latin typeface="Times New Roman"/>
            </a:endParaRPr>
          </a:p>
        </p:txBody>
      </p:sp>
      <p:sp>
        <p:nvSpPr>
          <p:cNvPr id="64" name=""/>
          <p:cNvSpPr/>
          <p:nvPr/>
        </p:nvSpPr>
        <p:spPr>
          <a:xfrm>
            <a:off x="2136600" y="1795320"/>
            <a:ext cx="892440" cy="673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200" strike="noStrike" u="none">
                <a:solidFill>
                  <a:srgbClr val="000000"/>
                </a:solidFill>
                <a:effectLst/>
                <a:uFillTx/>
                <a:latin typeface="Arial"/>
              </a:rPr>
              <a:t>$690 mm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term loan</a:t>
            </a:r>
            <a:endParaRPr b="0" lang="en-US" sz="1200" strike="noStrike" u="none">
              <a:solidFill>
                <a:srgbClr val="000000"/>
              </a:solidFill>
              <a:effectLst/>
              <a:uFillTx/>
              <a:latin typeface="Times New Roman"/>
            </a:endParaRPr>
          </a:p>
        </p:txBody>
      </p:sp>
      <p:sp>
        <p:nvSpPr>
          <p:cNvPr id="65" name=""/>
          <p:cNvSpPr/>
          <p:nvPr/>
        </p:nvSpPr>
        <p:spPr>
          <a:xfrm flipV="1">
            <a:off x="1114560" y="1859040"/>
            <a:ext cx="6120" cy="698400"/>
          </a:xfrm>
          <a:prstGeom prst="line">
            <a:avLst/>
          </a:prstGeom>
          <a:ln w="28440">
            <a:solidFill>
              <a:srgbClr val="000000"/>
            </a:solidFill>
            <a:prstDash val="sysDot"/>
            <a:miter/>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4089240" y="5662440"/>
            <a:ext cx="9018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OECD Projects</a:t>
            </a:r>
            <a:endParaRPr b="0" lang="en-US" sz="1200" strike="noStrike" u="none">
              <a:solidFill>
                <a:srgbClr val="000000"/>
              </a:solidFill>
              <a:effectLst/>
              <a:uFillTx/>
              <a:latin typeface="Times New Roman"/>
            </a:endParaRPr>
          </a:p>
        </p:txBody>
      </p:sp>
      <p:sp>
        <p:nvSpPr>
          <p:cNvPr id="67" name=""/>
          <p:cNvSpPr/>
          <p:nvPr/>
        </p:nvSpPr>
        <p:spPr>
          <a:xfrm>
            <a:off x="507960" y="5518080"/>
            <a:ext cx="1682640" cy="781200"/>
          </a:xfrm>
          <a:prstGeom prst="ellipse">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68" name=""/>
          <p:cNvSpPr/>
          <p:nvPr/>
        </p:nvSpPr>
        <p:spPr>
          <a:xfrm>
            <a:off x="762120" y="5662440"/>
            <a:ext cx="1209600" cy="64260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OECD and Non-OECD Projects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10425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1999-08-18T17:31:45Z</dcterms:created>
  <dc:creator>William David Mitchell</dc:creator>
  <dc:description/>
  <dc:language>en-US</dc:language>
  <cp:lastModifiedBy>swesner</cp:lastModifiedBy>
  <cp:lastPrinted>1999-08-30T17:27:24Z</cp:lastPrinted>
  <dcterms:modified xsi:type="dcterms:W3CDTF">2001-11-20T13:47:46Z</dcterms:modified>
  <cp:revision>498</cp:revision>
  <dc:subject/>
  <dc:title>MICHAEL PETROLEUM CORP.</dc:title>
</cp:coreProperties>
</file>