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F5A9E2F-E07A-4883-B35C-35A7ED11E79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4B9E113-8076-4215-9FA1-180ED2ACA434}"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5354DD-60C2-467E-AC17-C3C3C3D5F8B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 name="AC Banner Logo" descr=""/>
          <p:cNvPicPr/>
          <p:nvPr/>
        </p:nvPicPr>
        <p:blipFill>
          <a:blip r:embed="rId2"/>
          <a:stretch/>
        </p:blipFill>
        <p:spPr>
          <a:xfrm>
            <a:off x="304920" y="457200"/>
            <a:ext cx="1981080" cy="660240"/>
          </a:xfrm>
          <a:prstGeom prst="rect">
            <a:avLst/>
          </a:prstGeom>
          <a:noFill/>
          <a:ln w="0">
            <a:noFill/>
          </a:ln>
        </p:spPr>
      </p:pic>
      <p:sp>
        <p:nvSpPr>
          <p:cNvPr id="7" name=""/>
          <p:cNvSpPr/>
          <p:nvPr/>
        </p:nvSpPr>
        <p:spPr>
          <a:xfrm>
            <a:off x="8556480" y="6472080"/>
            <a:ext cx="390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77451F2-D1E3-46F8-8A9C-60AC2783203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4.wmf"/><Relationship Id="rId4" Type="http://schemas.openxmlformats.org/officeDocument/2006/relationships/image" Target="../media/image4.wmf"/><Relationship Id="rId5" Type="http://schemas.openxmlformats.org/officeDocument/2006/relationships/image" Target="../media/image5.wmf"/><Relationship Id="rId6"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457200" y="4191120"/>
            <a:ext cx="5105520" cy="236196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Comic Sans MS"/>
              </a:rPr>
              <a:t>ERCOT Program</a:t>
            </a:r>
            <a:br>
              <a:rPr sz="2400"/>
            </a:br>
            <a:br>
              <a:rPr sz="2400"/>
            </a:br>
            <a:r>
              <a:rPr b="0" lang="en-US" sz="2400" strike="noStrike" u="none">
                <a:solidFill>
                  <a:srgbClr val="000000"/>
                </a:solidFill>
                <a:effectLst/>
                <a:uFillTx/>
                <a:latin typeface="Comic Sans MS"/>
              </a:rPr>
              <a:t>Mock Market Approach</a:t>
            </a:r>
            <a:br>
              <a:rPr sz="2400"/>
            </a:br>
            <a:br>
              <a:rPr sz="2400"/>
            </a:br>
            <a:r>
              <a:rPr b="0" i="1" lang="en-US" sz="1600" strike="noStrike" u="none">
                <a:solidFill>
                  <a:srgbClr val="000000"/>
                </a:solidFill>
                <a:effectLst/>
                <a:uFillTx/>
                <a:latin typeface="Comic Sans MS"/>
              </a:rPr>
              <a:t>Nov 15, 2000</a:t>
            </a:r>
            <a:endParaRPr b="0" lang="en-US" sz="1600" strike="noStrike" u="none">
              <a:solidFill>
                <a:srgbClr val="000000"/>
              </a:solidFill>
              <a:effectLst/>
              <a:uFillTx/>
              <a:latin typeface="Times New Roman"/>
            </a:endParaRPr>
          </a:p>
        </p:txBody>
      </p:sp>
      <p:sp>
        <p:nvSpPr>
          <p:cNvPr id="11" name="AC Half Banner"/>
          <p:cNvSpPr/>
          <p:nvPr/>
        </p:nvSpPr>
        <p:spPr>
          <a:xfrm>
            <a:off x="0" y="0"/>
            <a:ext cx="9144000" cy="3429000"/>
          </a:xfrm>
          <a:prstGeom prst="rect">
            <a:avLst/>
          </a:prstGeom>
          <a:solidFill>
            <a:srgbClr val="00008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2" name="AC Title Logo" descr=""/>
          <p:cNvPicPr/>
          <p:nvPr/>
        </p:nvPicPr>
        <p:blipFill>
          <a:blip r:embed="rId1"/>
          <a:stretch/>
        </p:blipFill>
        <p:spPr>
          <a:xfrm>
            <a:off x="457200" y="2200320"/>
            <a:ext cx="3429000" cy="1143000"/>
          </a:xfrm>
          <a:prstGeom prst="rect">
            <a:avLst/>
          </a:prstGeom>
          <a:noFill/>
          <a:ln w="0">
            <a:noFill/>
          </a:ln>
        </p:spPr>
      </p:pic>
      <p:pic>
        <p:nvPicPr>
          <p:cNvPr id="13" name="" descr=""/>
          <p:cNvPicPr/>
          <p:nvPr/>
        </p:nvPicPr>
        <p:blipFill>
          <a:blip r:embed="rId2"/>
          <a:stretch/>
        </p:blipFill>
        <p:spPr>
          <a:xfrm>
            <a:off x="5018040" y="4429080"/>
            <a:ext cx="3009960" cy="162072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64" name="AC Banner Logo" descr=""/>
          <p:cNvPicPr/>
          <p:nvPr/>
        </p:nvPicPr>
        <p:blipFill>
          <a:blip r:embed="rId1"/>
          <a:stretch/>
        </p:blipFill>
        <p:spPr>
          <a:xfrm>
            <a:off x="304920" y="457200"/>
            <a:ext cx="1981080" cy="660240"/>
          </a:xfrm>
          <a:prstGeom prst="rect">
            <a:avLst/>
          </a:prstGeom>
          <a:noFill/>
          <a:ln w="0">
            <a:noFill/>
          </a:ln>
        </p:spPr>
      </p:pic>
      <p:sp>
        <p:nvSpPr>
          <p:cNvPr id="165"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Power System Operations</a:t>
            </a:r>
            <a:endParaRPr b="0" lang="en-US" sz="2400" strike="noStrike" u="none">
              <a:solidFill>
                <a:srgbClr val="000000"/>
              </a:solidFill>
              <a:effectLst/>
              <a:uFillTx/>
              <a:latin typeface="Times New Roman"/>
            </a:endParaRPr>
          </a:p>
        </p:txBody>
      </p:sp>
      <p:sp>
        <p:nvSpPr>
          <p:cNvPr id="166" name=""/>
          <p:cNvSpPr/>
          <p:nvPr/>
        </p:nvSpPr>
        <p:spPr>
          <a:xfrm>
            <a:off x="4924440" y="1542960"/>
            <a:ext cx="3919680" cy="1588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Process Description: </a:t>
            </a:r>
            <a:r>
              <a:rPr b="0" lang="en-US" sz="1400" strike="noStrike" u="none">
                <a:solidFill>
                  <a:srgbClr val="000000"/>
                </a:solidFill>
                <a:effectLst/>
                <a:uFillTx/>
                <a:latin typeface="Comic Sans MS"/>
              </a:rPr>
              <a:t>Power System Operations includes real-time processes which match supply with demand and maintain grid system security through monitoring and control of power system assets, use of ancillary services and procurement of balancing energy.</a:t>
            </a:r>
            <a:endParaRPr b="0" lang="en-US" sz="1400" strike="noStrike" u="none">
              <a:solidFill>
                <a:srgbClr val="000000"/>
              </a:solidFill>
              <a:effectLst/>
              <a:uFillTx/>
              <a:latin typeface="Times New Roman"/>
            </a:endParaRPr>
          </a:p>
        </p:txBody>
      </p:sp>
      <p:sp>
        <p:nvSpPr>
          <p:cNvPr id="167" name=""/>
          <p:cNvSpPr/>
          <p:nvPr/>
        </p:nvSpPr>
        <p:spPr>
          <a:xfrm>
            <a:off x="352440" y="3179880"/>
            <a:ext cx="8550360" cy="342540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Comic Sans MS"/>
              </a:rPr>
              <a:t>Assumptions</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The Power System Operations processes will be conducted multiple times during both stages (simulation &amp; parallel)</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During the simulation stage, </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The processes will utilize a Dispatcher Training Simulator (DTS) to simulate the physical system in concert with the scenario conditions and events.</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Participants will be expected to behave in concert with the scenario conditions (e.g., planned outage communication or emergency procedures).</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During the parallel stage, the processes and participants will utilize data from the actual electrical system.</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Message Exchange will be utilized to communicate with QSE’s in order that they can test downstream capabilities (e.g. Commercial Management).</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Verbal communications will be utilized where appropriate for completeness of protocol and procedural testing (e.g. manual communications during link failure).</a:t>
            </a:r>
            <a:endParaRPr b="0" lang="en-US" sz="1300" strike="noStrike" u="none">
              <a:solidFill>
                <a:srgbClr val="000000"/>
              </a:solidFill>
              <a:effectLst/>
              <a:uFillTx/>
              <a:latin typeface="Times New Roman"/>
            </a:endParaRPr>
          </a:p>
        </p:txBody>
      </p:sp>
      <p:sp>
        <p:nvSpPr>
          <p:cNvPr id="168" name=""/>
          <p:cNvSpPr/>
          <p:nvPr/>
        </p:nvSpPr>
        <p:spPr>
          <a:xfrm>
            <a:off x="1668600" y="1457280"/>
            <a:ext cx="3004920" cy="1455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1708200" y="1508040"/>
            <a:ext cx="14270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Monitor &amp; Control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Power System</a:t>
            </a:r>
            <a:endParaRPr b="0" lang="en-US" sz="1000" strike="noStrike" u="none">
              <a:solidFill>
                <a:srgbClr val="000000"/>
              </a:solidFill>
              <a:effectLst/>
              <a:uFillTx/>
              <a:latin typeface="Times New Roman"/>
            </a:endParaRPr>
          </a:p>
        </p:txBody>
      </p:sp>
      <p:sp>
        <p:nvSpPr>
          <p:cNvPr id="170" name=""/>
          <p:cNvSpPr/>
          <p:nvPr/>
        </p:nvSpPr>
        <p:spPr>
          <a:xfrm>
            <a:off x="1708200" y="1971720"/>
            <a:ext cx="14270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Create Daily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Operations Plan</a:t>
            </a:r>
            <a:endParaRPr b="0" lang="en-US" sz="1000" strike="noStrike" u="none">
              <a:solidFill>
                <a:srgbClr val="000000"/>
              </a:solidFill>
              <a:effectLst/>
              <a:uFillTx/>
              <a:latin typeface="Times New Roman"/>
            </a:endParaRPr>
          </a:p>
        </p:txBody>
      </p:sp>
      <p:sp>
        <p:nvSpPr>
          <p:cNvPr id="171" name=""/>
          <p:cNvSpPr/>
          <p:nvPr/>
        </p:nvSpPr>
        <p:spPr>
          <a:xfrm>
            <a:off x="1703520" y="2432160"/>
            <a:ext cx="143640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Near-Term</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System Frequency</a:t>
            </a:r>
            <a:endParaRPr b="0" lang="en-US" sz="1000" strike="noStrike" u="none">
              <a:solidFill>
                <a:srgbClr val="000000"/>
              </a:solidFill>
              <a:effectLst/>
              <a:uFillTx/>
              <a:latin typeface="Times New Roman"/>
            </a:endParaRPr>
          </a:p>
        </p:txBody>
      </p:sp>
      <p:sp>
        <p:nvSpPr>
          <p:cNvPr id="172" name=""/>
          <p:cNvSpPr/>
          <p:nvPr/>
        </p:nvSpPr>
        <p:spPr>
          <a:xfrm>
            <a:off x="3193920" y="1508040"/>
            <a:ext cx="14288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Real-Time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Network Analysis</a:t>
            </a:r>
            <a:endParaRPr b="0" lang="en-US" sz="1000" strike="noStrike" u="none">
              <a:solidFill>
                <a:srgbClr val="000000"/>
              </a:solidFill>
              <a:effectLst/>
              <a:uFillTx/>
              <a:latin typeface="Times New Roman"/>
            </a:endParaRPr>
          </a:p>
        </p:txBody>
      </p:sp>
      <p:sp>
        <p:nvSpPr>
          <p:cNvPr id="173" name=""/>
          <p:cNvSpPr/>
          <p:nvPr/>
        </p:nvSpPr>
        <p:spPr>
          <a:xfrm flipV="1">
            <a:off x="835200" y="1456920"/>
            <a:ext cx="823680" cy="1429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835200" y="2236680"/>
            <a:ext cx="849240" cy="69084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3201840" y="1971720"/>
            <a:ext cx="14144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Real-Time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System Frequency</a:t>
            </a:r>
            <a:endParaRPr b="0" lang="en-US" sz="1000" strike="noStrike" u="none">
              <a:solidFill>
                <a:srgbClr val="000000"/>
              </a:solidFill>
              <a:effectLst/>
              <a:uFillTx/>
              <a:latin typeface="Times New Roman"/>
            </a:endParaRPr>
          </a:p>
        </p:txBody>
      </p:sp>
      <p:sp>
        <p:nvSpPr>
          <p:cNvPr id="176" name=""/>
          <p:cNvSpPr/>
          <p:nvPr/>
        </p:nvSpPr>
        <p:spPr>
          <a:xfrm>
            <a:off x="3201840" y="2433600"/>
            <a:ext cx="14065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Study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Network Analysis</a:t>
            </a:r>
            <a:endParaRPr b="0" lang="en-US" sz="1000" strike="noStrike" u="none">
              <a:solidFill>
                <a:srgbClr val="000000"/>
              </a:solidFill>
              <a:effectLst/>
              <a:uFillTx/>
              <a:latin typeface="Times New Roman"/>
            </a:endParaRPr>
          </a:p>
        </p:txBody>
      </p:sp>
      <p:grpSp>
        <p:nvGrpSpPr>
          <p:cNvPr id="177" name=""/>
          <p:cNvGrpSpPr/>
          <p:nvPr/>
        </p:nvGrpSpPr>
        <p:grpSpPr>
          <a:xfrm>
            <a:off x="158760" y="1601640"/>
            <a:ext cx="895320" cy="636840"/>
            <a:chOff x="158760" y="1601640"/>
            <a:chExt cx="895320" cy="636840"/>
          </a:xfrm>
        </p:grpSpPr>
        <p:sp>
          <p:nvSpPr>
            <p:cNvPr id="178" name=""/>
            <p:cNvSpPr/>
            <p:nvPr/>
          </p:nvSpPr>
          <p:spPr>
            <a:xfrm>
              <a:off x="158760" y="1601640"/>
              <a:ext cx="895320" cy="636840"/>
            </a:xfrm>
            <a:custGeom>
              <a:avLst/>
              <a:gdLst>
                <a:gd name="textAreaLeft" fmla="*/ 0 w 895320"/>
                <a:gd name="textAreaRight" fmla="*/ 895680 w 895320"/>
                <a:gd name="textAreaTop" fmla="*/ 0 h 636840"/>
                <a:gd name="textAreaBottom" fmla="*/ 637200 h 6368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9" name=""/>
            <p:cNvSpPr/>
            <p:nvPr/>
          </p:nvSpPr>
          <p:spPr>
            <a:xfrm>
              <a:off x="221760" y="1644480"/>
              <a:ext cx="7995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Power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System</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Operations</a:t>
              </a:r>
              <a:endParaRPr b="0" lang="en-US" sz="10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81" name="AC Banner Logo" descr=""/>
          <p:cNvPicPr/>
          <p:nvPr/>
        </p:nvPicPr>
        <p:blipFill>
          <a:blip r:embed="rId1"/>
          <a:stretch/>
        </p:blipFill>
        <p:spPr>
          <a:xfrm>
            <a:off x="304920" y="457200"/>
            <a:ext cx="1981080" cy="660240"/>
          </a:xfrm>
          <a:prstGeom prst="rect">
            <a:avLst/>
          </a:prstGeom>
          <a:noFill/>
          <a:ln w="0">
            <a:noFill/>
          </a:ln>
        </p:spPr>
      </p:pic>
      <p:sp>
        <p:nvSpPr>
          <p:cNvPr id="182"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Load Profiling, Data Acquisition &amp; Aggregation</a:t>
            </a:r>
            <a:endParaRPr b="0" lang="en-US" sz="2400" strike="noStrike" u="none">
              <a:solidFill>
                <a:srgbClr val="000000"/>
              </a:solidFill>
              <a:effectLst/>
              <a:uFillTx/>
              <a:latin typeface="Times New Roman"/>
            </a:endParaRPr>
          </a:p>
        </p:txBody>
      </p:sp>
      <p:sp>
        <p:nvSpPr>
          <p:cNvPr id="183" name=""/>
          <p:cNvSpPr/>
          <p:nvPr/>
        </p:nvSpPr>
        <p:spPr>
          <a:xfrm>
            <a:off x="3367080" y="1457280"/>
            <a:ext cx="5478480" cy="336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4" name=""/>
          <p:cNvSpPr/>
          <p:nvPr/>
        </p:nvSpPr>
        <p:spPr>
          <a:xfrm>
            <a:off x="297000" y="2995560"/>
            <a:ext cx="8520120" cy="366336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Comic Sans MS"/>
              </a:rPr>
              <a:t>Assumptions</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For both simulated and parallel stages, the load inputs will be at a retail customer level </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Load Profiling, Data Acquisition and Aggregation processes will be conducted for the period of each scenario.</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It’s anticipated that ESI-Ids, historical usage and static profiles and adjustment factors will be available from data conversion. </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For the simulation stage, </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The usage at ESI-ID level will be fabricated using the historical usage provided during conversion as a starting point, and applying a load ratio relative to the system load in the scenario (no 867 inputs required from utilities)</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During the simulation stage, pseudo-metered wholesale data will be available from DTS</a:t>
            </a:r>
            <a:endParaRPr b="0" lang="en-US" sz="13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During the parallel stage, </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the actual 867s from the utilities will be used as the load inputs</a:t>
            </a:r>
            <a:endParaRPr b="0" lang="en-US" sz="13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Comic Sans MS"/>
              </a:rPr>
              <a:t>During the parallel stage, actual metered wholesale data will be available from TDSP’s and PGC/IPP’s.</a:t>
            </a:r>
            <a:endParaRPr b="0" lang="en-US" sz="1300" strike="noStrike" u="none">
              <a:solidFill>
                <a:srgbClr val="000000"/>
              </a:solidFill>
              <a:effectLst/>
              <a:uFillTx/>
              <a:latin typeface="Times New Roman"/>
            </a:endParaRPr>
          </a:p>
        </p:txBody>
      </p:sp>
      <p:sp>
        <p:nvSpPr>
          <p:cNvPr id="185" name=""/>
          <p:cNvSpPr/>
          <p:nvPr/>
        </p:nvSpPr>
        <p:spPr>
          <a:xfrm flipV="1">
            <a:off x="1081080" y="1456920"/>
            <a:ext cx="577800" cy="1429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1050840" y="2236680"/>
            <a:ext cx="633600" cy="69084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73080" y="1601640"/>
            <a:ext cx="1284120" cy="636840"/>
          </a:xfrm>
          <a:custGeom>
            <a:avLst/>
            <a:gdLst>
              <a:gd name="textAreaLeft" fmla="*/ 0 w 1284120"/>
              <a:gd name="textAreaRight" fmla="*/ 1284480 w 1284120"/>
              <a:gd name="textAreaTop" fmla="*/ 0 h 636840"/>
              <a:gd name="textAreaBottom" fmla="*/ 637200 h 6368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8" name=""/>
          <p:cNvSpPr/>
          <p:nvPr/>
        </p:nvSpPr>
        <p:spPr>
          <a:xfrm>
            <a:off x="245160" y="1573200"/>
            <a:ext cx="95436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Load Profiling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Data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Acquisition &amp;</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Aggregation</a:t>
            </a:r>
            <a:endParaRPr b="0" lang="en-US" sz="1000" strike="noStrike" u="none">
              <a:solidFill>
                <a:srgbClr val="000000"/>
              </a:solidFill>
              <a:effectLst/>
              <a:uFillTx/>
              <a:latin typeface="Times New Roman"/>
            </a:endParaRPr>
          </a:p>
        </p:txBody>
      </p:sp>
      <p:sp>
        <p:nvSpPr>
          <p:cNvPr id="189" name=""/>
          <p:cNvSpPr/>
          <p:nvPr/>
        </p:nvSpPr>
        <p:spPr>
          <a:xfrm>
            <a:off x="1655640" y="1457280"/>
            <a:ext cx="1471680" cy="14414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1701720" y="1508040"/>
            <a:ext cx="13813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Create Profile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Models</a:t>
            </a:r>
            <a:endParaRPr b="0" lang="en-US" sz="1000" strike="noStrike" u="none">
              <a:solidFill>
                <a:srgbClr val="000000"/>
              </a:solidFill>
              <a:effectLst/>
              <a:uFillTx/>
              <a:latin typeface="Times New Roman"/>
            </a:endParaRPr>
          </a:p>
        </p:txBody>
      </p:sp>
      <p:sp>
        <p:nvSpPr>
          <p:cNvPr id="191" name=""/>
          <p:cNvSpPr/>
          <p:nvPr/>
        </p:nvSpPr>
        <p:spPr>
          <a:xfrm>
            <a:off x="1701720" y="1965240"/>
            <a:ext cx="13795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Acquire &amp; Manage Measurement Data</a:t>
            </a:r>
            <a:endParaRPr b="0" lang="en-US" sz="1000" strike="noStrike" u="none">
              <a:solidFill>
                <a:srgbClr val="000000"/>
              </a:solidFill>
              <a:effectLst/>
              <a:uFillTx/>
              <a:latin typeface="Times New Roman"/>
            </a:endParaRPr>
          </a:p>
        </p:txBody>
      </p:sp>
      <p:sp>
        <p:nvSpPr>
          <p:cNvPr id="192" name=""/>
          <p:cNvSpPr/>
          <p:nvPr/>
        </p:nvSpPr>
        <p:spPr>
          <a:xfrm>
            <a:off x="1697040" y="2417760"/>
            <a:ext cx="139068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 Measurement Data</a:t>
            </a:r>
            <a:endParaRPr b="0" lang="en-US" sz="1000" strike="noStrike" u="none">
              <a:solidFill>
                <a:srgbClr val="000000"/>
              </a:solidFill>
              <a:effectLst/>
              <a:uFillTx/>
              <a:latin typeface="Times New Roman"/>
            </a:endParaRPr>
          </a:p>
        </p:txBody>
      </p:sp>
      <p:sp>
        <p:nvSpPr>
          <p:cNvPr id="193" name=""/>
          <p:cNvSpPr/>
          <p:nvPr/>
        </p:nvSpPr>
        <p:spPr>
          <a:xfrm>
            <a:off x="3409920" y="1471680"/>
            <a:ext cx="5246640" cy="13748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Process Description:</a:t>
            </a:r>
            <a:r>
              <a:rPr b="0" lang="en-US" sz="1400" strike="noStrike" u="none">
                <a:solidFill>
                  <a:srgbClr val="000000"/>
                </a:solidFill>
                <a:effectLst/>
                <a:uFillTx/>
                <a:latin typeface="Comic Sans MS"/>
              </a:rPr>
              <a:t> These processes create static profiles for cumulative meter data conversion, collect generation, zonal and load metered data (interval and cumulative), apply actual profiles and losses and allocate unaccounted for energy (meter inaccuracy, profile errors etc.) to arrive at a whole picture for energy flow throughout the system.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95" name="AC Banner Logo" descr=""/>
          <p:cNvPicPr/>
          <p:nvPr/>
        </p:nvPicPr>
        <p:blipFill>
          <a:blip r:embed="rId1"/>
          <a:stretch/>
        </p:blipFill>
        <p:spPr>
          <a:xfrm>
            <a:off x="304920" y="457200"/>
            <a:ext cx="1981080" cy="660240"/>
          </a:xfrm>
          <a:prstGeom prst="rect">
            <a:avLst/>
          </a:prstGeom>
          <a:noFill/>
          <a:ln w="0">
            <a:noFill/>
          </a:ln>
        </p:spPr>
      </p:pic>
      <p:sp>
        <p:nvSpPr>
          <p:cNvPr id="196"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Settlements, Billing &amp; Financial Transfer</a:t>
            </a:r>
            <a:endParaRPr b="0" lang="en-US" sz="2400" strike="noStrike" u="none">
              <a:solidFill>
                <a:srgbClr val="000000"/>
              </a:solidFill>
              <a:effectLst/>
              <a:uFillTx/>
              <a:latin typeface="Times New Roman"/>
            </a:endParaRPr>
          </a:p>
        </p:txBody>
      </p:sp>
      <p:sp>
        <p:nvSpPr>
          <p:cNvPr id="197" name=""/>
          <p:cNvSpPr/>
          <p:nvPr/>
        </p:nvSpPr>
        <p:spPr>
          <a:xfrm>
            <a:off x="3367080" y="1457280"/>
            <a:ext cx="5478480" cy="336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8" name=""/>
          <p:cNvSpPr/>
          <p:nvPr/>
        </p:nvSpPr>
        <p:spPr>
          <a:xfrm>
            <a:off x="328680" y="3409920"/>
            <a:ext cx="8288280" cy="290952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Assumptions</a:t>
            </a:r>
            <a:endParaRPr b="0" lang="en-US" sz="14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During the simulation stage:  </a:t>
            </a:r>
            <a:endParaRPr b="0" lang="en-US" sz="14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Wholesale settlement will be conducted for the period of each simulation scenario based on the fabricated meter information.</a:t>
            </a:r>
            <a:endParaRPr b="0" lang="en-US" sz="14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Initial and final statements will be issued. </a:t>
            </a:r>
            <a:endParaRPr b="0" lang="en-US" sz="14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Financial Transfer processes will not be conducted.</a:t>
            </a:r>
            <a:endParaRPr b="0" lang="en-US" sz="14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During the parallel stage:  </a:t>
            </a:r>
            <a:endParaRPr b="0" lang="en-US" sz="14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Wholesale initial settlement will be conducted for ERCOT internal testing purposes. Results will not be meaningful since the parallel stage will not be conducted for whole 24 hour periods.</a:t>
            </a:r>
            <a:endParaRPr b="0" lang="en-US" sz="1400" strike="noStrike" u="none">
              <a:solidFill>
                <a:srgbClr val="000000"/>
              </a:solidFill>
              <a:effectLst/>
              <a:uFillTx/>
              <a:latin typeface="Times New Roman"/>
            </a:endParaRPr>
          </a:p>
          <a:p>
            <a:pPr lvl="1" marL="692280" indent="-23508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Real settlement will continue to be based on payback of inadvertent flows</a:t>
            </a:r>
            <a:endParaRPr b="0" lang="en-US" sz="1400" strike="noStrike" u="none">
              <a:solidFill>
                <a:srgbClr val="000000"/>
              </a:solidFill>
              <a:effectLst/>
              <a:uFillTx/>
              <a:latin typeface="Times New Roman"/>
            </a:endParaRPr>
          </a:p>
        </p:txBody>
      </p:sp>
      <p:sp>
        <p:nvSpPr>
          <p:cNvPr id="199" name=""/>
          <p:cNvSpPr/>
          <p:nvPr/>
        </p:nvSpPr>
        <p:spPr>
          <a:xfrm flipV="1">
            <a:off x="1081080" y="1456920"/>
            <a:ext cx="577800" cy="1429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1050840" y="2236680"/>
            <a:ext cx="633600" cy="69084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73080" y="1601640"/>
            <a:ext cx="1284120" cy="636840"/>
          </a:xfrm>
          <a:custGeom>
            <a:avLst/>
            <a:gdLst>
              <a:gd name="textAreaLeft" fmla="*/ 0 w 1284120"/>
              <a:gd name="textAreaRight" fmla="*/ 1284480 w 1284120"/>
              <a:gd name="textAreaTop" fmla="*/ 0 h 636840"/>
              <a:gd name="textAreaBottom" fmla="*/ 637200 h 63684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2" name=""/>
          <p:cNvSpPr/>
          <p:nvPr/>
        </p:nvSpPr>
        <p:spPr>
          <a:xfrm>
            <a:off x="280440" y="1573200"/>
            <a:ext cx="88380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Billing &amp;</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Financial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Transfer</a:t>
            </a:r>
            <a:endParaRPr b="0" lang="en-US" sz="1000" strike="noStrike" u="none">
              <a:solidFill>
                <a:srgbClr val="000000"/>
              </a:solidFill>
              <a:effectLst/>
              <a:uFillTx/>
              <a:latin typeface="Times New Roman"/>
            </a:endParaRPr>
          </a:p>
        </p:txBody>
      </p:sp>
      <p:sp>
        <p:nvSpPr>
          <p:cNvPr id="203" name=""/>
          <p:cNvSpPr/>
          <p:nvPr/>
        </p:nvSpPr>
        <p:spPr>
          <a:xfrm>
            <a:off x="1655640" y="1457280"/>
            <a:ext cx="1471680" cy="14414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1701720" y="1508040"/>
            <a:ext cx="13813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 for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Services</a:t>
            </a:r>
            <a:endParaRPr b="0" lang="en-US" sz="1000" strike="noStrike" u="none">
              <a:solidFill>
                <a:srgbClr val="000000"/>
              </a:solidFill>
              <a:effectLst/>
              <a:uFillTx/>
              <a:latin typeface="Times New Roman"/>
            </a:endParaRPr>
          </a:p>
        </p:txBody>
      </p:sp>
      <p:sp>
        <p:nvSpPr>
          <p:cNvPr id="205" name=""/>
          <p:cNvSpPr/>
          <p:nvPr/>
        </p:nvSpPr>
        <p:spPr>
          <a:xfrm>
            <a:off x="1701720" y="1965240"/>
            <a:ext cx="13795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Bill for Market Services</a:t>
            </a:r>
            <a:endParaRPr b="0" lang="en-US" sz="1000" strike="noStrike" u="none">
              <a:solidFill>
                <a:srgbClr val="000000"/>
              </a:solidFill>
              <a:effectLst/>
              <a:uFillTx/>
              <a:latin typeface="Times New Roman"/>
            </a:endParaRPr>
          </a:p>
        </p:txBody>
      </p:sp>
      <p:sp>
        <p:nvSpPr>
          <p:cNvPr id="206" name=""/>
          <p:cNvSpPr/>
          <p:nvPr/>
        </p:nvSpPr>
        <p:spPr>
          <a:xfrm>
            <a:off x="1697040" y="2417760"/>
            <a:ext cx="139068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Financial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Transfer</a:t>
            </a:r>
            <a:endParaRPr b="0" lang="en-US" sz="1000" strike="noStrike" u="none">
              <a:solidFill>
                <a:srgbClr val="000000"/>
              </a:solidFill>
              <a:effectLst/>
              <a:uFillTx/>
              <a:latin typeface="Times New Roman"/>
            </a:endParaRPr>
          </a:p>
        </p:txBody>
      </p:sp>
      <p:sp>
        <p:nvSpPr>
          <p:cNvPr id="207" name=""/>
          <p:cNvSpPr/>
          <p:nvPr/>
        </p:nvSpPr>
        <p:spPr>
          <a:xfrm>
            <a:off x="3409920" y="1442880"/>
            <a:ext cx="4756320" cy="18018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Process Description: </a:t>
            </a:r>
            <a:r>
              <a:rPr b="0" lang="en-US" sz="1400" strike="noStrike" u="none">
                <a:solidFill>
                  <a:srgbClr val="000000"/>
                </a:solidFill>
                <a:effectLst/>
                <a:uFillTx/>
                <a:latin typeface="Comic Sans MS"/>
              </a:rPr>
              <a:t>These processes settle and charge for ancillary services and real-time energy (balancing, OOME, RMR). They settle for inter and intra-zonal congestion management and provide the billing determinants for TDSP access fees. Settlements, Billing and Financial Transfer processes are conducted at various times after real-time between three days (initial) and six months (true-up).</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09" name="AC Banner Logo" descr=""/>
          <p:cNvPicPr/>
          <p:nvPr/>
        </p:nvPicPr>
        <p:blipFill>
          <a:blip r:embed="rId1"/>
          <a:stretch/>
        </p:blipFill>
        <p:spPr>
          <a:xfrm>
            <a:off x="304920" y="457200"/>
            <a:ext cx="1981080" cy="660240"/>
          </a:xfrm>
          <a:prstGeom prst="rect">
            <a:avLst/>
          </a:prstGeom>
          <a:noFill/>
          <a:ln w="0">
            <a:noFill/>
          </a:ln>
        </p:spPr>
      </p:pic>
      <p:sp>
        <p:nvSpPr>
          <p:cNvPr id="210"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Issues outstanding for investigation</a:t>
            </a:r>
            <a:endParaRPr b="0" lang="en-US" sz="2400" strike="noStrike" u="none">
              <a:solidFill>
                <a:srgbClr val="000000"/>
              </a:solidFill>
              <a:effectLst/>
              <a:uFillTx/>
              <a:latin typeface="Times New Roman"/>
            </a:endParaRPr>
          </a:p>
        </p:txBody>
      </p:sp>
      <p:sp>
        <p:nvSpPr>
          <p:cNvPr id="211" name=""/>
          <p:cNvSpPr/>
          <p:nvPr/>
        </p:nvSpPr>
        <p:spPr>
          <a:xfrm>
            <a:off x="228600" y="1671480"/>
            <a:ext cx="8686800" cy="415188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Comic Sans MS"/>
              </a:rPr>
              <a:t>Simulation stage</a:t>
            </a:r>
            <a:r>
              <a:rPr b="0" lang="en-US" sz="1600" strike="noStrike" u="none">
                <a:solidFill>
                  <a:srgbClr val="000000"/>
                </a:solidFill>
                <a:effectLst/>
                <a:uFillTx/>
                <a:latin typeface="Comic Sans MS"/>
              </a:rPr>
              <a:t>:</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quality/completeness of ESI-ID and associated historical usage that will be available from mock conversions</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need to provide visibility into the DTS in real time</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getting wholesale level data (eg generation) from the DTS to package 2 for settlement</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ability to deliver the necessary training in time for the start of this stage</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Comic Sans MS"/>
              </a:rPr>
              <a:t>Parallel stage</a:t>
            </a:r>
            <a:r>
              <a:rPr b="0" lang="en-US" sz="1600" strike="noStrike" u="none">
                <a:solidFill>
                  <a:srgbClr val="000000"/>
                </a:solidFill>
                <a:effectLst/>
                <a:uFillTx/>
                <a:latin typeface="Comic Sans MS"/>
              </a:rPr>
              <a:t>:</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ability to manipulate balancing energy bid stack in order to control the amount of regulation which is required, and hence the amount of inadvertent</a:t>
            </a:r>
            <a:endParaRPr b="0" lang="en-US" sz="1600" strike="noStrike" u="none">
              <a:solidFill>
                <a:srgbClr val="000000"/>
              </a:solidFill>
              <a:effectLst/>
              <a:uFillTx/>
              <a:latin typeface="Times New Roman"/>
            </a:endParaRPr>
          </a:p>
          <a:p>
            <a:pPr marL="230040" indent="-23004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ability to involve ‘new’ QSEs, i.e., QSEs representing entities other than existing control areas: need for dual telemetry links (to both control area utility and to ERCOT); impact on commercial arrangement between the generator and the utility. </a:t>
            </a:r>
            <a:endParaRPr b="0" lang="en-US" sz="1600" strike="noStrike" u="none">
              <a:solidFill>
                <a:srgbClr val="000000"/>
              </a:solidFill>
              <a:effectLst/>
              <a:uFillTx/>
              <a:latin typeface="Times New Roman"/>
            </a:endParaRPr>
          </a:p>
          <a:p>
            <a:pPr lvl="1" marL="45720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5" name="AC Banner Logo" descr=""/>
          <p:cNvPicPr/>
          <p:nvPr/>
        </p:nvPicPr>
        <p:blipFill>
          <a:blip r:embed="rId1"/>
          <a:stretch/>
        </p:blipFill>
        <p:spPr>
          <a:xfrm>
            <a:off x="304920" y="457200"/>
            <a:ext cx="1981080" cy="660240"/>
          </a:xfrm>
          <a:prstGeom prst="rect">
            <a:avLst/>
          </a:prstGeom>
          <a:noFill/>
          <a:ln w="0">
            <a:noFill/>
          </a:ln>
        </p:spPr>
      </p:pic>
      <p:sp>
        <p:nvSpPr>
          <p:cNvPr id="16"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Introduction </a:t>
            </a:r>
            <a:endParaRPr b="0" lang="en-US" sz="2400" strike="noStrike" u="none">
              <a:solidFill>
                <a:srgbClr val="000000"/>
              </a:solidFill>
              <a:effectLst/>
              <a:uFillTx/>
              <a:latin typeface="Times New Roman"/>
            </a:endParaRPr>
          </a:p>
        </p:txBody>
      </p:sp>
      <p:sp>
        <p:nvSpPr>
          <p:cNvPr id="17" name=""/>
          <p:cNvSpPr/>
          <p:nvPr/>
        </p:nvSpPr>
        <p:spPr>
          <a:xfrm>
            <a:off x="128520" y="1420920"/>
            <a:ext cx="887724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Beginning June 2001, retail choice will be introduced to the ERCOT service area. Accompanying this are a  number of physical and wholesale market changes:</a:t>
            </a:r>
            <a:endParaRPr b="0" lang="en-US" sz="1600" strike="noStrike" u="none">
              <a:solidFill>
                <a:srgbClr val="000000"/>
              </a:solidFill>
              <a:effectLst/>
              <a:uFillTx/>
              <a:latin typeface="Times New Roman"/>
            </a:endParaRPr>
          </a:p>
        </p:txBody>
      </p:sp>
      <p:sp>
        <p:nvSpPr>
          <p:cNvPr id="18" name=""/>
          <p:cNvSpPr/>
          <p:nvPr/>
        </p:nvSpPr>
        <p:spPr>
          <a:xfrm>
            <a:off x="1652760" y="4361040"/>
            <a:ext cx="520560" cy="979200"/>
          </a:xfrm>
          <a:custGeom>
            <a:avLst/>
            <a:gdLst>
              <a:gd name="textAreaLeft" fmla="*/ 332640 w 520560"/>
              <a:gd name="textAreaRight" fmla="*/ 520920 w 520560"/>
              <a:gd name="textAreaTop" fmla="*/ 25200 h 979200"/>
              <a:gd name="textAreaBottom" fmla="*/ 954000 h 979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514800" y="4681440"/>
            <a:ext cx="9277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Physical</a:t>
            </a:r>
            <a:endParaRPr b="0" lang="en-US" sz="1600" strike="noStrike" u="none">
              <a:solidFill>
                <a:srgbClr val="000000"/>
              </a:solidFill>
              <a:effectLst/>
              <a:uFillTx/>
              <a:latin typeface="Times New Roman"/>
            </a:endParaRPr>
          </a:p>
        </p:txBody>
      </p:sp>
      <p:sp>
        <p:nvSpPr>
          <p:cNvPr id="20" name=""/>
          <p:cNvSpPr/>
          <p:nvPr/>
        </p:nvSpPr>
        <p:spPr>
          <a:xfrm>
            <a:off x="509040" y="3570120"/>
            <a:ext cx="115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Wholesale</a:t>
            </a:r>
            <a:endParaRPr b="0" lang="en-US" sz="1600" strike="noStrike" u="none">
              <a:solidFill>
                <a:srgbClr val="000000"/>
              </a:solidFill>
              <a:effectLst/>
              <a:uFillTx/>
              <a:latin typeface="Times New Roman"/>
            </a:endParaRPr>
          </a:p>
        </p:txBody>
      </p:sp>
      <p:sp>
        <p:nvSpPr>
          <p:cNvPr id="21" name=""/>
          <p:cNvSpPr/>
          <p:nvPr/>
        </p:nvSpPr>
        <p:spPr>
          <a:xfrm>
            <a:off x="503640" y="2425680"/>
            <a:ext cx="730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Retail</a:t>
            </a:r>
            <a:endParaRPr b="0" lang="en-US" sz="1600" strike="noStrike" u="none">
              <a:solidFill>
                <a:srgbClr val="000000"/>
              </a:solidFill>
              <a:effectLst/>
              <a:uFillTx/>
              <a:latin typeface="Times New Roman"/>
            </a:endParaRPr>
          </a:p>
        </p:txBody>
      </p:sp>
      <p:sp>
        <p:nvSpPr>
          <p:cNvPr id="22" name=""/>
          <p:cNvSpPr/>
          <p:nvPr/>
        </p:nvSpPr>
        <p:spPr>
          <a:xfrm>
            <a:off x="2236680" y="5446800"/>
            <a:ext cx="6566040" cy="577800"/>
          </a:xfrm>
          <a:prstGeom prst="rightArrow">
            <a:avLst>
              <a:gd name="adj1" fmla="val 50000"/>
              <a:gd name="adj2" fmla="val 284097"/>
            </a:avLst>
          </a:prstGeom>
          <a:gradFill rotWithShape="0">
            <a:gsLst>
              <a:gs pos="0">
                <a:srgbClr val="6262a4"/>
              </a:gs>
              <a:gs pos="100000">
                <a:srgbClr val="99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2192040" y="5556240"/>
            <a:ext cx="912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Comic Sans MS"/>
              </a:rPr>
              <a:t>Present</a:t>
            </a:r>
            <a:endParaRPr b="0" lang="en-US" sz="1600" strike="noStrike" u="none">
              <a:solidFill>
                <a:srgbClr val="000000"/>
              </a:solidFill>
              <a:effectLst/>
              <a:uFillTx/>
              <a:latin typeface="Times New Roman"/>
            </a:endParaRPr>
          </a:p>
        </p:txBody>
      </p:sp>
      <p:sp>
        <p:nvSpPr>
          <p:cNvPr id="24" name=""/>
          <p:cNvSpPr/>
          <p:nvPr/>
        </p:nvSpPr>
        <p:spPr>
          <a:xfrm>
            <a:off x="7229160" y="5556240"/>
            <a:ext cx="851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Comic Sans MS"/>
              </a:rPr>
              <a:t>..2002</a:t>
            </a:r>
            <a:endParaRPr b="0" lang="en-US" sz="1600" strike="noStrike" u="none">
              <a:solidFill>
                <a:srgbClr val="000000"/>
              </a:solidFill>
              <a:effectLst/>
              <a:uFillTx/>
              <a:latin typeface="Times New Roman"/>
            </a:endParaRPr>
          </a:p>
        </p:txBody>
      </p:sp>
      <p:sp>
        <p:nvSpPr>
          <p:cNvPr id="25" name=""/>
          <p:cNvSpPr/>
          <p:nvPr/>
        </p:nvSpPr>
        <p:spPr>
          <a:xfrm>
            <a:off x="1662120" y="3247920"/>
            <a:ext cx="520560" cy="979560"/>
          </a:xfrm>
          <a:custGeom>
            <a:avLst/>
            <a:gdLst>
              <a:gd name="textAreaLeft" fmla="*/ 332640 w 520560"/>
              <a:gd name="textAreaRight" fmla="*/ 520920 w 520560"/>
              <a:gd name="textAreaTop" fmla="*/ 25200 h 979560"/>
              <a:gd name="textAreaBottom" fmla="*/ 954360 h 979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1671480" y="2104920"/>
            <a:ext cx="520920" cy="979560"/>
          </a:xfrm>
          <a:custGeom>
            <a:avLst/>
            <a:gdLst>
              <a:gd name="textAreaLeft" fmla="*/ 333000 w 520920"/>
              <a:gd name="textAreaRight" fmla="*/ 521280 w 520920"/>
              <a:gd name="textAreaTop" fmla="*/ 25200 h 979560"/>
              <a:gd name="textAreaBottom" fmla="*/ 954360 h 979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5437080" y="4433760"/>
            <a:ext cx="3138480" cy="825480"/>
          </a:xfrm>
          <a:prstGeom prst="rect">
            <a:avLst/>
          </a:prstGeom>
          <a:solidFill>
            <a:srgbClr val="ffff00"/>
          </a:solidFill>
          <a:ln w="9360">
            <a:solidFill>
              <a:srgbClr val="ff99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Single control area. SCE centrally calculated by ERCOT ISO which then allocates regulation requirements to QSE control centers.</a:t>
            </a:r>
            <a:endParaRPr b="0" lang="en-US" sz="1200" strike="noStrike" u="none">
              <a:solidFill>
                <a:srgbClr val="000000"/>
              </a:solidFill>
              <a:effectLst/>
              <a:uFillTx/>
              <a:latin typeface="Times New Roman"/>
            </a:endParaRPr>
          </a:p>
        </p:txBody>
      </p:sp>
      <p:sp>
        <p:nvSpPr>
          <p:cNvPr id="28" name=""/>
          <p:cNvSpPr/>
          <p:nvPr/>
        </p:nvSpPr>
        <p:spPr>
          <a:xfrm>
            <a:off x="4302000" y="4870440"/>
            <a:ext cx="1067040" cy="0"/>
          </a:xfrm>
          <a:prstGeom prst="line">
            <a:avLst/>
          </a:prstGeom>
          <a:ln w="38160">
            <a:solidFill>
              <a:srgbClr val="99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446800" y="3322800"/>
            <a:ext cx="3111480" cy="825480"/>
          </a:xfrm>
          <a:prstGeom prst="rect">
            <a:avLst/>
          </a:prstGeom>
          <a:solidFill>
            <a:srgbClr val="ccffcc"/>
          </a:solidFill>
          <a:ln w="9360">
            <a:solidFill>
              <a:srgbClr val="339966"/>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Single centrally operated market for ancillary services. Bi-lateral energy contracts spanning entire control area seamlessly.</a:t>
            </a:r>
            <a:endParaRPr b="0" lang="en-US" sz="1200" strike="noStrike" u="none">
              <a:solidFill>
                <a:srgbClr val="000000"/>
              </a:solidFill>
              <a:effectLst/>
              <a:uFillTx/>
              <a:latin typeface="Times New Roman"/>
            </a:endParaRPr>
          </a:p>
        </p:txBody>
      </p:sp>
      <p:sp>
        <p:nvSpPr>
          <p:cNvPr id="30" name=""/>
          <p:cNvSpPr/>
          <p:nvPr/>
        </p:nvSpPr>
        <p:spPr>
          <a:xfrm>
            <a:off x="4311720" y="3738600"/>
            <a:ext cx="1066680" cy="0"/>
          </a:xfrm>
          <a:prstGeom prst="line">
            <a:avLst/>
          </a:prstGeom>
          <a:ln w="38160">
            <a:solidFill>
              <a:srgbClr val="99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5442120" y="2270160"/>
            <a:ext cx="3138480" cy="825480"/>
          </a:xfrm>
          <a:prstGeom prst="rect">
            <a:avLst/>
          </a:prstGeom>
          <a:solidFill>
            <a:srgbClr val="99ccff"/>
          </a:solidFill>
          <a:ln w="9360">
            <a:solidFill>
              <a:srgbClr val="0000ff"/>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Retail choice. All consumers (other than those of opt-out muni’s/coop’s) free to choose electricity provider irrespective of geography (limit 5% during pilot).</a:t>
            </a:r>
            <a:endParaRPr b="0" lang="en-US" sz="1200" strike="noStrike" u="none">
              <a:solidFill>
                <a:srgbClr val="000000"/>
              </a:solidFill>
              <a:effectLst/>
              <a:uFillTx/>
              <a:latin typeface="Times New Roman"/>
            </a:endParaRPr>
          </a:p>
        </p:txBody>
      </p:sp>
      <p:sp>
        <p:nvSpPr>
          <p:cNvPr id="32" name=""/>
          <p:cNvSpPr/>
          <p:nvPr/>
        </p:nvSpPr>
        <p:spPr>
          <a:xfrm>
            <a:off x="4307040" y="2593800"/>
            <a:ext cx="1066680" cy="0"/>
          </a:xfrm>
          <a:prstGeom prst="line">
            <a:avLst/>
          </a:prstGeom>
          <a:ln w="38160">
            <a:solidFill>
              <a:srgbClr val="9999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5022720" y="5554800"/>
            <a:ext cx="18212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Comic Sans MS"/>
              </a:rPr>
              <a:t>Pilot: June 2001</a:t>
            </a:r>
            <a:endParaRPr b="0" lang="en-US" sz="1600" strike="noStrike" u="none">
              <a:solidFill>
                <a:srgbClr val="000000"/>
              </a:solidFill>
              <a:effectLst/>
              <a:uFillTx/>
              <a:latin typeface="Times New Roman"/>
            </a:endParaRPr>
          </a:p>
        </p:txBody>
      </p:sp>
      <p:sp>
        <p:nvSpPr>
          <p:cNvPr id="34" name=""/>
          <p:cNvSpPr/>
          <p:nvPr/>
        </p:nvSpPr>
        <p:spPr>
          <a:xfrm>
            <a:off x="128520" y="6318360"/>
            <a:ext cx="88772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These transitions will be rehearsed and refined during the mock market.</a:t>
            </a:r>
            <a:endParaRPr b="0" lang="en-US" sz="1600" strike="noStrike" u="none">
              <a:solidFill>
                <a:srgbClr val="000000"/>
              </a:solidFill>
              <a:effectLst/>
              <a:uFillTx/>
              <a:latin typeface="Times New Roman"/>
            </a:endParaRPr>
          </a:p>
        </p:txBody>
      </p:sp>
      <p:sp>
        <p:nvSpPr>
          <p:cNvPr id="35" name=""/>
          <p:cNvSpPr/>
          <p:nvPr/>
        </p:nvSpPr>
        <p:spPr>
          <a:xfrm>
            <a:off x="2360520" y="4525920"/>
            <a:ext cx="2025720" cy="642600"/>
          </a:xfrm>
          <a:prstGeom prst="rect">
            <a:avLst/>
          </a:prstGeom>
          <a:solidFill>
            <a:srgbClr val="ffff00"/>
          </a:solidFill>
          <a:ln w="9360">
            <a:solidFill>
              <a:srgbClr val="ff99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10 interconnected control areas. Each regulating its own frequency and ACE.</a:t>
            </a:r>
            <a:endParaRPr b="0" lang="en-US" sz="1200" strike="noStrike" u="none">
              <a:solidFill>
                <a:srgbClr val="000000"/>
              </a:solidFill>
              <a:effectLst/>
              <a:uFillTx/>
              <a:latin typeface="Times New Roman"/>
            </a:endParaRPr>
          </a:p>
        </p:txBody>
      </p:sp>
      <p:sp>
        <p:nvSpPr>
          <p:cNvPr id="36" name=""/>
          <p:cNvSpPr/>
          <p:nvPr/>
        </p:nvSpPr>
        <p:spPr>
          <a:xfrm>
            <a:off x="2309760" y="3322800"/>
            <a:ext cx="2127240" cy="825480"/>
          </a:xfrm>
          <a:prstGeom prst="rect">
            <a:avLst/>
          </a:prstGeom>
          <a:solidFill>
            <a:srgbClr val="ccffcc"/>
          </a:solidFill>
          <a:ln w="9360">
            <a:solidFill>
              <a:srgbClr val="339966"/>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10 individual energy &amp;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ancillary service markets.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Reciprocal arrangements for inadvertent exchanges.</a:t>
            </a:r>
            <a:endParaRPr b="0" lang="en-US" sz="1200" strike="noStrike" u="none">
              <a:solidFill>
                <a:srgbClr val="000000"/>
              </a:solidFill>
              <a:effectLst/>
              <a:uFillTx/>
              <a:latin typeface="Times New Roman"/>
            </a:endParaRPr>
          </a:p>
        </p:txBody>
      </p:sp>
      <p:sp>
        <p:nvSpPr>
          <p:cNvPr id="37" name=""/>
          <p:cNvSpPr/>
          <p:nvPr/>
        </p:nvSpPr>
        <p:spPr>
          <a:xfrm>
            <a:off x="2360520" y="2270160"/>
            <a:ext cx="2025720" cy="642600"/>
          </a:xfrm>
          <a:prstGeom prst="rect">
            <a:avLst/>
          </a:prstGeom>
          <a:solidFill>
            <a:srgbClr val="99ccff"/>
          </a:solidFill>
          <a:ln w="9360">
            <a:solidFill>
              <a:srgbClr val="0000ff"/>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Consumers tied to retail electricity provider by geographic situation.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39" name="AC Banner Logo" descr=""/>
          <p:cNvPicPr/>
          <p:nvPr/>
        </p:nvPicPr>
        <p:blipFill>
          <a:blip r:embed="rId1"/>
          <a:stretch/>
        </p:blipFill>
        <p:spPr>
          <a:xfrm>
            <a:off x="304920" y="457200"/>
            <a:ext cx="1981080" cy="660240"/>
          </a:xfrm>
          <a:prstGeom prst="rect">
            <a:avLst/>
          </a:prstGeom>
          <a:noFill/>
          <a:ln w="0">
            <a:noFill/>
          </a:ln>
        </p:spPr>
      </p:pic>
      <p:sp>
        <p:nvSpPr>
          <p:cNvPr id="40"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Mock Market </a:t>
            </a:r>
            <a:br>
              <a:rPr sz="1600"/>
            </a:br>
            <a:r>
              <a:rPr b="1" lang="en-US" sz="2400" strike="noStrike" u="none">
                <a:solidFill>
                  <a:srgbClr val="ffffff"/>
                </a:solidFill>
                <a:effectLst/>
                <a:uFillTx/>
                <a:latin typeface="Arial"/>
              </a:rPr>
              <a:t>Objectives</a:t>
            </a:r>
            <a:endParaRPr b="0" lang="en-US" sz="2400" strike="noStrike" u="none">
              <a:solidFill>
                <a:srgbClr val="000000"/>
              </a:solidFill>
              <a:effectLst/>
              <a:uFillTx/>
              <a:latin typeface="Times New Roman"/>
            </a:endParaRPr>
          </a:p>
        </p:txBody>
      </p:sp>
      <p:sp>
        <p:nvSpPr>
          <p:cNvPr id="41" name=""/>
          <p:cNvSpPr/>
          <p:nvPr/>
        </p:nvSpPr>
        <p:spPr>
          <a:xfrm>
            <a:off x="330120" y="1506600"/>
            <a:ext cx="8502840" cy="4973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In order to increase the likelihood of a successful transition in the physical, wholesale and retail areas, a mock market will be conducted during April and May 2001.</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mock market is a functioning, interactive simulation of many aspects of ERCOT market operation. Its objectives are to:</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Prove the end-to-end operation of the new market processes, organizations and technologies.</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Provide ERCOT and mock market participants the opportunity to witness various simulated market operations, thus setting expectations for subsequent go-live.</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Allow participants to rehearse their responsibilities during simulated market operation.</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Allow participants to test their own responses to retail choice requirements:</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Comic Sans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Organizational (e.g. new or changed jobs)</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Comic Sans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Process (e.g. new bidding &amp; scheduling processes)</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Comic Sans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Technology (e.g. new billing or generation commercial management systems)</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mock market will be mandatory for participants who wish to be involved in the pilot on 6/1/2001.  Performance during the mock market will provide a demonstration of readiness for the pilot in June 2001.</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3" name="AC Banner Logo" descr=""/>
          <p:cNvPicPr/>
          <p:nvPr/>
        </p:nvPicPr>
        <p:blipFill>
          <a:blip r:embed="rId1"/>
          <a:stretch/>
        </p:blipFill>
        <p:spPr>
          <a:xfrm>
            <a:off x="304920" y="457200"/>
            <a:ext cx="1981080" cy="660240"/>
          </a:xfrm>
          <a:prstGeom prst="rect">
            <a:avLst/>
          </a:prstGeom>
          <a:noFill/>
          <a:ln w="0">
            <a:noFill/>
          </a:ln>
        </p:spPr>
      </p:pic>
      <p:sp>
        <p:nvSpPr>
          <p:cNvPr id="44"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Mock Market</a:t>
            </a:r>
            <a:br>
              <a:rPr sz="1600"/>
            </a:br>
            <a:r>
              <a:rPr b="1" lang="en-US" sz="1600" strike="noStrike" u="none">
                <a:solidFill>
                  <a:srgbClr val="ffffff"/>
                </a:solidFill>
                <a:effectLst/>
                <a:uFillTx/>
                <a:latin typeface="Arial"/>
              </a:rPr>
              <a:t> </a:t>
            </a:r>
            <a:r>
              <a:rPr b="1" lang="en-US" sz="2400" strike="noStrike" u="none">
                <a:solidFill>
                  <a:srgbClr val="ffffff"/>
                </a:solidFill>
                <a:effectLst/>
                <a:uFillTx/>
                <a:latin typeface="Arial"/>
              </a:rPr>
              <a:t>Approach</a:t>
            </a:r>
            <a:endParaRPr b="0" lang="en-US" sz="2400" strike="noStrike" u="none">
              <a:solidFill>
                <a:srgbClr val="000000"/>
              </a:solidFill>
              <a:effectLst/>
              <a:uFillTx/>
              <a:latin typeface="Times New Roman"/>
            </a:endParaRPr>
          </a:p>
        </p:txBody>
      </p:sp>
      <p:sp>
        <p:nvSpPr>
          <p:cNvPr id="45" name=""/>
          <p:cNvSpPr/>
          <p:nvPr/>
        </p:nvSpPr>
        <p:spPr>
          <a:xfrm>
            <a:off x="128520" y="1420920"/>
            <a:ext cx="887724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mock market will be conducted in two stages. The first stage will simulate the physical, wholesale and retail environments. The second stage will interact with the live physical environment and will execute new retail and wholesale functions against real data in parallel with the existing functions:</a:t>
            </a:r>
            <a:endParaRPr b="0" lang="en-US" sz="1600" strike="noStrike" u="none">
              <a:solidFill>
                <a:srgbClr val="000000"/>
              </a:solidFill>
              <a:effectLst/>
              <a:uFillTx/>
              <a:latin typeface="Times New Roman"/>
            </a:endParaRPr>
          </a:p>
        </p:txBody>
      </p:sp>
      <p:sp>
        <p:nvSpPr>
          <p:cNvPr id="46" name=""/>
          <p:cNvSpPr/>
          <p:nvPr/>
        </p:nvSpPr>
        <p:spPr>
          <a:xfrm>
            <a:off x="123840" y="5826240"/>
            <a:ext cx="887724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parallel stage in particular will coordinate with early frequency control testing and consumer meter conversion activities (the latter being conducted at the same time as the mock market).</a:t>
            </a:r>
            <a:endParaRPr b="0" lang="en-US" sz="1600" strike="noStrike" u="none">
              <a:solidFill>
                <a:srgbClr val="000000"/>
              </a:solidFill>
              <a:effectLst/>
              <a:uFillTx/>
              <a:latin typeface="Times New Roman"/>
            </a:endParaRPr>
          </a:p>
        </p:txBody>
      </p:sp>
      <p:grpSp>
        <p:nvGrpSpPr>
          <p:cNvPr id="47" name=""/>
          <p:cNvGrpSpPr/>
          <p:nvPr/>
        </p:nvGrpSpPr>
        <p:grpSpPr>
          <a:xfrm>
            <a:off x="793800" y="2592360"/>
            <a:ext cx="7532280" cy="2755440"/>
            <a:chOff x="793800" y="2592360"/>
            <a:chExt cx="7532280" cy="2755440"/>
          </a:xfrm>
        </p:grpSpPr>
        <p:sp>
          <p:nvSpPr>
            <p:cNvPr id="48" name=""/>
            <p:cNvSpPr/>
            <p:nvPr/>
          </p:nvSpPr>
          <p:spPr>
            <a:xfrm>
              <a:off x="793800" y="3459600"/>
              <a:ext cx="7532280" cy="4680"/>
            </a:xfrm>
            <a:prstGeom prst="line">
              <a:avLst/>
            </a:prstGeom>
            <a:ln w="38160">
              <a:solidFill>
                <a:srgbClr val="9999ff"/>
              </a:solidFill>
              <a:miter/>
              <a:tailEnd len="med" type="triangle" w="med"/>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49" name=""/>
            <p:cNvSpPr/>
            <p:nvPr/>
          </p:nvSpPr>
          <p:spPr>
            <a:xfrm>
              <a:off x="2180520" y="2599200"/>
              <a:ext cx="11700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April 2001</a:t>
              </a:r>
              <a:endParaRPr b="0" lang="en-US" sz="1600" strike="noStrike" u="none">
                <a:solidFill>
                  <a:srgbClr val="000000"/>
                </a:solidFill>
                <a:effectLst/>
                <a:uFillTx/>
                <a:latin typeface="Times New Roman"/>
              </a:endParaRPr>
            </a:p>
          </p:txBody>
        </p:sp>
        <p:sp>
          <p:nvSpPr>
            <p:cNvPr id="50" name=""/>
            <p:cNvSpPr/>
            <p:nvPr/>
          </p:nvSpPr>
          <p:spPr>
            <a:xfrm>
              <a:off x="914040" y="31122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51" name=""/>
            <p:cNvSpPr/>
            <p:nvPr/>
          </p:nvSpPr>
          <p:spPr>
            <a:xfrm>
              <a:off x="5425200" y="2592360"/>
              <a:ext cx="10918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May 2001</a:t>
              </a:r>
              <a:endParaRPr b="0" lang="en-US" sz="1600" strike="noStrike" u="none">
                <a:solidFill>
                  <a:srgbClr val="000000"/>
                </a:solidFill>
                <a:effectLst/>
                <a:uFillTx/>
                <a:latin typeface="Times New Roman"/>
              </a:endParaRPr>
            </a:p>
          </p:txBody>
        </p:sp>
        <p:sp>
          <p:nvSpPr>
            <p:cNvPr id="52" name=""/>
            <p:cNvSpPr/>
            <p:nvPr/>
          </p:nvSpPr>
          <p:spPr>
            <a:xfrm>
              <a:off x="1721520" y="310464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a:t>
              </a:r>
              <a:endParaRPr b="0" lang="en-US" sz="1200" strike="noStrike" u="none">
                <a:solidFill>
                  <a:srgbClr val="000000"/>
                </a:solidFill>
                <a:effectLst/>
                <a:uFillTx/>
                <a:latin typeface="Times New Roman"/>
              </a:endParaRPr>
            </a:p>
          </p:txBody>
        </p:sp>
        <p:sp>
          <p:nvSpPr>
            <p:cNvPr id="53" name=""/>
            <p:cNvSpPr/>
            <p:nvPr/>
          </p:nvSpPr>
          <p:spPr>
            <a:xfrm>
              <a:off x="2530800" y="30978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a:t>
              </a:r>
              <a:endParaRPr b="0" lang="en-US" sz="1200" strike="noStrike" u="none">
                <a:solidFill>
                  <a:srgbClr val="000000"/>
                </a:solidFill>
                <a:effectLst/>
                <a:uFillTx/>
                <a:latin typeface="Times New Roman"/>
              </a:endParaRPr>
            </a:p>
          </p:txBody>
        </p:sp>
        <p:sp>
          <p:nvSpPr>
            <p:cNvPr id="54" name=""/>
            <p:cNvSpPr/>
            <p:nvPr/>
          </p:nvSpPr>
          <p:spPr>
            <a:xfrm>
              <a:off x="3336120" y="30927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23</a:t>
              </a:r>
              <a:endParaRPr b="0" lang="en-US" sz="1200" strike="noStrike" u="none">
                <a:solidFill>
                  <a:srgbClr val="000000"/>
                </a:solidFill>
                <a:effectLst/>
                <a:uFillTx/>
                <a:latin typeface="Times New Roman"/>
              </a:endParaRPr>
            </a:p>
          </p:txBody>
        </p:sp>
        <p:sp>
          <p:nvSpPr>
            <p:cNvPr id="55" name=""/>
            <p:cNvSpPr/>
            <p:nvPr/>
          </p:nvSpPr>
          <p:spPr>
            <a:xfrm>
              <a:off x="4145760" y="308592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56" name=""/>
            <p:cNvSpPr/>
            <p:nvPr/>
          </p:nvSpPr>
          <p:spPr>
            <a:xfrm>
              <a:off x="4953960" y="307908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p:txBody>
        </p:sp>
        <p:sp>
          <p:nvSpPr>
            <p:cNvPr id="57" name=""/>
            <p:cNvSpPr/>
            <p:nvPr/>
          </p:nvSpPr>
          <p:spPr>
            <a:xfrm>
              <a:off x="5760360" y="307404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a:t>
              </a:r>
              <a:endParaRPr b="0" lang="en-US" sz="1200" strike="noStrike" u="none">
                <a:solidFill>
                  <a:srgbClr val="000000"/>
                </a:solidFill>
                <a:effectLst/>
                <a:uFillTx/>
                <a:latin typeface="Times New Roman"/>
              </a:endParaRPr>
            </a:p>
          </p:txBody>
        </p:sp>
        <p:sp>
          <p:nvSpPr>
            <p:cNvPr id="58" name=""/>
            <p:cNvSpPr/>
            <p:nvPr/>
          </p:nvSpPr>
          <p:spPr>
            <a:xfrm>
              <a:off x="6567840" y="306720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21</a:t>
              </a:r>
              <a:endParaRPr b="0" lang="en-US" sz="1200" strike="noStrike" u="none">
                <a:solidFill>
                  <a:srgbClr val="000000"/>
                </a:solidFill>
                <a:effectLst/>
                <a:uFillTx/>
                <a:latin typeface="Times New Roman"/>
              </a:endParaRPr>
            </a:p>
          </p:txBody>
        </p:sp>
        <p:sp>
          <p:nvSpPr>
            <p:cNvPr id="59" name=""/>
            <p:cNvSpPr/>
            <p:nvPr/>
          </p:nvSpPr>
          <p:spPr>
            <a:xfrm>
              <a:off x="7377120" y="3060360"/>
              <a:ext cx="350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28</a:t>
              </a:r>
              <a:endParaRPr b="0" lang="en-US" sz="1200" strike="noStrike" u="none">
                <a:solidFill>
                  <a:srgbClr val="000000"/>
                </a:solidFill>
                <a:effectLst/>
                <a:uFillTx/>
                <a:latin typeface="Times New Roman"/>
              </a:endParaRPr>
            </a:p>
          </p:txBody>
        </p:sp>
        <p:sp>
          <p:nvSpPr>
            <p:cNvPr id="60" name=""/>
            <p:cNvSpPr/>
            <p:nvPr/>
          </p:nvSpPr>
          <p:spPr>
            <a:xfrm>
              <a:off x="1841760" y="3481200"/>
              <a:ext cx="144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664720" y="3481200"/>
              <a:ext cx="144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4308120" y="3481200"/>
              <a:ext cx="216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5088600" y="3481200"/>
              <a:ext cx="216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953680" y="3481200"/>
              <a:ext cx="216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7569000" y="3481200"/>
              <a:ext cx="144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988200" y="3805200"/>
              <a:ext cx="3341520" cy="646560"/>
            </a:xfrm>
            <a:prstGeom prst="rect">
              <a:avLst/>
            </a:prstGeom>
            <a:solidFill>
              <a:srgbClr val="9999ff"/>
            </a:solidFill>
            <a:ln w="9360">
              <a:solidFill>
                <a:srgbClr val="000080"/>
              </a:solidFill>
              <a:miter/>
            </a:ln>
            <a:effectLst>
              <a:outerShdw dist="107932" dir="2700000" blurRad="0" rotWithShape="0">
                <a:srgbClr val="96969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Simulation 1 Stage</a:t>
              </a:r>
              <a:endParaRPr b="0" lang="en-US" sz="1200" strike="noStrike" u="none">
                <a:solidFill>
                  <a:srgbClr val="000000"/>
                </a:solidFill>
                <a:effectLst/>
                <a:uFillTx/>
                <a:latin typeface="Times New Roman"/>
              </a:endParaRPr>
            </a:p>
          </p:txBody>
        </p:sp>
        <p:sp>
          <p:nvSpPr>
            <p:cNvPr id="67" name=""/>
            <p:cNvSpPr/>
            <p:nvPr/>
          </p:nvSpPr>
          <p:spPr>
            <a:xfrm>
              <a:off x="4348800" y="4701600"/>
              <a:ext cx="2109960" cy="646200"/>
            </a:xfrm>
            <a:prstGeom prst="rect">
              <a:avLst/>
            </a:prstGeom>
            <a:solidFill>
              <a:srgbClr val="ff9900"/>
            </a:solidFill>
            <a:ln w="9360">
              <a:solidFill>
                <a:srgbClr val="ff0000"/>
              </a:solidFill>
              <a:miter/>
            </a:ln>
            <a:effectLst>
              <a:outerShdw dist="107932" dir="2700000" blurRad="0" rotWithShape="0">
                <a:srgbClr val="96969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Parallel Stage</a:t>
              </a:r>
              <a:endParaRPr b="0" lang="en-US" sz="1200" strike="noStrike" u="none">
                <a:solidFill>
                  <a:srgbClr val="000000"/>
                </a:solidFill>
                <a:effectLst/>
                <a:uFillTx/>
                <a:latin typeface="Times New Roman"/>
              </a:endParaRPr>
            </a:p>
          </p:txBody>
        </p:sp>
        <p:sp>
          <p:nvSpPr>
            <p:cNvPr id="68" name=""/>
            <p:cNvSpPr/>
            <p:nvPr/>
          </p:nvSpPr>
          <p:spPr>
            <a:xfrm>
              <a:off x="6487920" y="3789360"/>
              <a:ext cx="872280" cy="646200"/>
            </a:xfrm>
            <a:prstGeom prst="rect">
              <a:avLst/>
            </a:prstGeom>
            <a:solidFill>
              <a:srgbClr val="9999ff"/>
            </a:solidFill>
            <a:ln w="9360">
              <a:solidFill>
                <a:srgbClr val="000080"/>
              </a:solidFill>
              <a:miter/>
            </a:ln>
            <a:effectLst>
              <a:outerShdw dist="107932" dir="2700000" blurRad="0" rotWithShape="0">
                <a:srgbClr val="969696"/>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1200" strike="noStrike" u="none">
                  <a:solidFill>
                    <a:srgbClr val="000000"/>
                  </a:solidFill>
                  <a:effectLst/>
                  <a:uFillTx/>
                  <a:latin typeface="Arial"/>
                </a:rPr>
                <a:t>Simulation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2 Stage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9" name=""/>
            <p:cNvSpPr/>
            <p:nvPr/>
          </p:nvSpPr>
          <p:spPr>
            <a:xfrm>
              <a:off x="6805440" y="3494880"/>
              <a:ext cx="216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978480" y="3494880"/>
              <a:ext cx="216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3516480" y="3494880"/>
              <a:ext cx="1440" cy="153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345960" y="5673600"/>
            <a:ext cx="8528040" cy="779760"/>
          </a:xfrm>
          <a:prstGeom prst="rect">
            <a:avLst/>
          </a:prstGeom>
          <a:solidFill>
            <a:srgbClr val="ffff00"/>
          </a:solidFill>
          <a:ln w="9360">
            <a:solidFill>
              <a:srgbClr val="ff99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73" name=""/>
          <p:cNvSpPr/>
          <p:nvPr/>
        </p:nvSpPr>
        <p:spPr>
          <a:xfrm>
            <a:off x="345960" y="4056120"/>
            <a:ext cx="8485200" cy="1414440"/>
          </a:xfrm>
          <a:prstGeom prst="rect">
            <a:avLst/>
          </a:prstGeom>
          <a:solidFill>
            <a:srgbClr val="ccffcc"/>
          </a:solidFill>
          <a:ln w="9360">
            <a:solidFill>
              <a:srgbClr val="339966"/>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74" name=""/>
          <p:cNvSpPr/>
          <p:nvPr/>
        </p:nvSpPr>
        <p:spPr>
          <a:xfrm>
            <a:off x="303120" y="2583000"/>
            <a:ext cx="8528040" cy="1226880"/>
          </a:xfrm>
          <a:prstGeom prst="rect">
            <a:avLst/>
          </a:prstGeom>
          <a:solidFill>
            <a:srgbClr val="99ccff"/>
          </a:solidFill>
          <a:ln w="9360">
            <a:solidFill>
              <a:srgbClr val="0000ff"/>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75"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76" name="AC Banner Logo" descr=""/>
          <p:cNvPicPr/>
          <p:nvPr/>
        </p:nvPicPr>
        <p:blipFill>
          <a:blip r:embed="rId1"/>
          <a:stretch/>
        </p:blipFill>
        <p:spPr>
          <a:xfrm>
            <a:off x="304920" y="457200"/>
            <a:ext cx="1981080" cy="660240"/>
          </a:xfrm>
          <a:prstGeom prst="rect">
            <a:avLst/>
          </a:prstGeom>
          <a:noFill/>
          <a:ln w="0">
            <a:noFill/>
          </a:ln>
        </p:spPr>
      </p:pic>
      <p:sp>
        <p:nvSpPr>
          <p:cNvPr id="77"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Mock Market</a:t>
            </a:r>
            <a:br>
              <a:rPr sz="1600"/>
            </a:br>
            <a:r>
              <a:rPr b="1" lang="en-US" sz="2400" strike="noStrike" u="none">
                <a:solidFill>
                  <a:srgbClr val="ffffff"/>
                </a:solidFill>
                <a:effectLst/>
                <a:uFillTx/>
                <a:latin typeface="Arial"/>
              </a:rPr>
              <a:t>Simulation Stage</a:t>
            </a:r>
            <a:endParaRPr b="0" lang="en-US" sz="2400" strike="noStrike" u="none">
              <a:solidFill>
                <a:srgbClr val="000000"/>
              </a:solidFill>
              <a:effectLst/>
              <a:uFillTx/>
              <a:latin typeface="Times New Roman"/>
            </a:endParaRPr>
          </a:p>
        </p:txBody>
      </p:sp>
      <p:sp>
        <p:nvSpPr>
          <p:cNvPr id="78" name=""/>
          <p:cNvSpPr/>
          <p:nvPr/>
        </p:nvSpPr>
        <p:spPr>
          <a:xfrm>
            <a:off x="128520" y="1420920"/>
            <a:ext cx="887724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Each mock market stage will treat processes and information differently. For the Simulation Stage:</a:t>
            </a:r>
            <a:endParaRPr b="0" lang="en-US" sz="1600" strike="noStrike" u="none">
              <a:solidFill>
                <a:srgbClr val="000000"/>
              </a:solidFill>
              <a:effectLst/>
              <a:uFillTx/>
              <a:latin typeface="Times New Roman"/>
            </a:endParaRPr>
          </a:p>
        </p:txBody>
      </p:sp>
      <p:sp>
        <p:nvSpPr>
          <p:cNvPr id="79" name=""/>
          <p:cNvSpPr/>
          <p:nvPr/>
        </p:nvSpPr>
        <p:spPr>
          <a:xfrm>
            <a:off x="494640" y="2135160"/>
            <a:ext cx="1112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Processes</a:t>
            </a:r>
            <a:endParaRPr b="0" lang="en-US" sz="1600" strike="noStrike" u="none">
              <a:solidFill>
                <a:srgbClr val="000000"/>
              </a:solidFill>
              <a:effectLst/>
              <a:uFillTx/>
              <a:latin typeface="Times New Roman"/>
            </a:endParaRPr>
          </a:p>
        </p:txBody>
      </p:sp>
      <p:sp>
        <p:nvSpPr>
          <p:cNvPr id="80" name=""/>
          <p:cNvSpPr/>
          <p:nvPr/>
        </p:nvSpPr>
        <p:spPr>
          <a:xfrm>
            <a:off x="2077920" y="2135160"/>
            <a:ext cx="34052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Mock Market Characteristics</a:t>
            </a:r>
            <a:endParaRPr b="0" lang="en-US" sz="1600" strike="noStrike" u="none">
              <a:solidFill>
                <a:srgbClr val="000000"/>
              </a:solidFill>
              <a:effectLst/>
              <a:uFillTx/>
              <a:latin typeface="Times New Roman"/>
            </a:endParaRPr>
          </a:p>
        </p:txBody>
      </p:sp>
      <p:sp>
        <p:nvSpPr>
          <p:cNvPr id="81" name=""/>
          <p:cNvSpPr/>
          <p:nvPr/>
        </p:nvSpPr>
        <p:spPr>
          <a:xfrm>
            <a:off x="5610240" y="2119320"/>
            <a:ext cx="323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Mock Market Information</a:t>
            </a:r>
            <a:endParaRPr b="0" lang="en-US" sz="1600" strike="noStrike" u="none">
              <a:solidFill>
                <a:srgbClr val="000000"/>
              </a:solidFill>
              <a:effectLst/>
              <a:uFillTx/>
              <a:latin typeface="Times New Roman"/>
            </a:endParaRPr>
          </a:p>
        </p:txBody>
      </p:sp>
      <p:sp>
        <p:nvSpPr>
          <p:cNvPr id="82" name=""/>
          <p:cNvSpPr/>
          <p:nvPr/>
        </p:nvSpPr>
        <p:spPr>
          <a:xfrm>
            <a:off x="437760" y="2576520"/>
            <a:ext cx="742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Physical</a:t>
            </a:r>
            <a:endParaRPr b="0" lang="en-US" sz="1200" strike="noStrike" u="none">
              <a:solidFill>
                <a:srgbClr val="000000"/>
              </a:solidFill>
              <a:effectLst/>
              <a:uFillTx/>
              <a:latin typeface="Times New Roman"/>
            </a:endParaRPr>
          </a:p>
        </p:txBody>
      </p:sp>
      <p:sp>
        <p:nvSpPr>
          <p:cNvPr id="83" name=""/>
          <p:cNvSpPr/>
          <p:nvPr/>
        </p:nvSpPr>
        <p:spPr>
          <a:xfrm>
            <a:off x="437760" y="4071960"/>
            <a:ext cx="910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Wholesale</a:t>
            </a:r>
            <a:endParaRPr b="0" lang="en-US" sz="1200" strike="noStrike" u="none">
              <a:solidFill>
                <a:srgbClr val="000000"/>
              </a:solidFill>
              <a:effectLst/>
              <a:uFillTx/>
              <a:latin typeface="Times New Roman"/>
            </a:endParaRPr>
          </a:p>
        </p:txBody>
      </p:sp>
      <p:sp>
        <p:nvSpPr>
          <p:cNvPr id="84" name=""/>
          <p:cNvSpPr/>
          <p:nvPr/>
        </p:nvSpPr>
        <p:spPr>
          <a:xfrm>
            <a:off x="437760" y="5767560"/>
            <a:ext cx="594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Retail</a:t>
            </a:r>
            <a:endParaRPr b="0" lang="en-US" sz="1200" strike="noStrike" u="none">
              <a:solidFill>
                <a:srgbClr val="000000"/>
              </a:solidFill>
              <a:effectLst/>
              <a:uFillTx/>
              <a:latin typeface="Times New Roman"/>
            </a:endParaRPr>
          </a:p>
        </p:txBody>
      </p:sp>
      <p:sp>
        <p:nvSpPr>
          <p:cNvPr id="85" name=""/>
          <p:cNvSpPr/>
          <p:nvPr/>
        </p:nvSpPr>
        <p:spPr>
          <a:xfrm>
            <a:off x="2013120" y="2576520"/>
            <a:ext cx="3535200" cy="11912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The physical system will be simulated by means of a Dispatcher Training Simulator (DTS) which mimics the physical network, its dynamics (asset behavior) and its events (generation, outages, loads) from the perspective of the ERCOT EMS.</a:t>
            </a:r>
            <a:endParaRPr b="0" lang="en-US" sz="1200" strike="noStrike" u="none">
              <a:solidFill>
                <a:srgbClr val="000000"/>
              </a:solidFill>
              <a:effectLst/>
              <a:uFillTx/>
              <a:latin typeface="Times New Roman"/>
            </a:endParaRPr>
          </a:p>
        </p:txBody>
      </p:sp>
      <p:sp>
        <p:nvSpPr>
          <p:cNvPr id="86" name=""/>
          <p:cNvSpPr/>
          <p:nvPr/>
        </p:nvSpPr>
        <p:spPr>
          <a:xfrm>
            <a:off x="5651640" y="2612880"/>
            <a:ext cx="3151080" cy="11912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The DTS will be driven with an accurate static and dynamic wholesale network model. Any events will be scripted in accordance with scenario. Any market interaction will be according to participants (see below).</a:t>
            </a:r>
            <a:endParaRPr b="0" lang="en-US" sz="1200" strike="noStrike" u="none">
              <a:solidFill>
                <a:srgbClr val="000000"/>
              </a:solidFill>
              <a:effectLst/>
              <a:uFillTx/>
              <a:latin typeface="Times New Roman"/>
            </a:endParaRPr>
          </a:p>
        </p:txBody>
      </p:sp>
      <p:sp>
        <p:nvSpPr>
          <p:cNvPr id="87" name=""/>
          <p:cNvSpPr/>
          <p:nvPr/>
        </p:nvSpPr>
        <p:spPr>
          <a:xfrm>
            <a:off x="1996920" y="4071960"/>
            <a:ext cx="3565800" cy="11912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New wholesale processes will run under simulated conditions. In order to facilitate new entrants participation, load will be allocated to mock market REP’s. Those aggregates will have characteristics and history sufficient for REP’s to model their usage patterns etc.</a:t>
            </a:r>
            <a:endParaRPr b="0" lang="en-US" sz="1200" strike="noStrike" u="none">
              <a:solidFill>
                <a:srgbClr val="000000"/>
              </a:solidFill>
              <a:effectLst/>
              <a:uFillTx/>
              <a:latin typeface="Times New Roman"/>
            </a:endParaRPr>
          </a:p>
        </p:txBody>
      </p:sp>
      <p:sp>
        <p:nvSpPr>
          <p:cNvPr id="88" name=""/>
          <p:cNvSpPr/>
          <p:nvPr/>
        </p:nvSpPr>
        <p:spPr>
          <a:xfrm>
            <a:off x="5637240" y="4071960"/>
            <a:ext cx="3179880" cy="13741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Each scenario will describe forecast conditions and actual events (which will be revealed as they happen). Participants will behave according to conditions fabricated for each scenario (e.g. demand, weather, outages) and will submit schedules and bids and “act” accordingly.</a:t>
            </a:r>
            <a:endParaRPr b="0" lang="en-US" sz="1200" strike="noStrike" u="none">
              <a:solidFill>
                <a:srgbClr val="000000"/>
              </a:solidFill>
              <a:effectLst/>
              <a:uFillTx/>
              <a:latin typeface="Times New Roman"/>
            </a:endParaRPr>
          </a:p>
        </p:txBody>
      </p:sp>
      <p:sp>
        <p:nvSpPr>
          <p:cNvPr id="89" name=""/>
          <p:cNvSpPr/>
          <p:nvPr/>
        </p:nvSpPr>
        <p:spPr>
          <a:xfrm>
            <a:off x="2013120" y="5767560"/>
            <a:ext cx="35352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Affiliate REPs responsible for majority of load.  Simulated switching of consumers from incumbent to new entrant will be tested.</a:t>
            </a:r>
            <a:endParaRPr b="0" lang="en-US" sz="1200" strike="noStrike" u="none">
              <a:solidFill>
                <a:srgbClr val="000000"/>
              </a:solidFill>
              <a:effectLst/>
              <a:uFillTx/>
              <a:latin typeface="Times New Roman"/>
            </a:endParaRPr>
          </a:p>
        </p:txBody>
      </p:sp>
      <p:sp>
        <p:nvSpPr>
          <p:cNvPr id="90" name=""/>
          <p:cNvSpPr/>
          <p:nvPr/>
        </p:nvSpPr>
        <p:spPr>
          <a:xfrm>
            <a:off x="5622840" y="5767560"/>
            <a:ext cx="32083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REPs will be given the opportunity to switch consumers for the purpose of allocating load.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345960" y="5416560"/>
            <a:ext cx="8528040" cy="836640"/>
          </a:xfrm>
          <a:prstGeom prst="rect">
            <a:avLst/>
          </a:prstGeom>
          <a:solidFill>
            <a:srgbClr val="ffff00"/>
          </a:solidFill>
          <a:ln w="9360">
            <a:solidFill>
              <a:srgbClr val="ff99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92" name=""/>
          <p:cNvSpPr/>
          <p:nvPr/>
        </p:nvSpPr>
        <p:spPr>
          <a:xfrm>
            <a:off x="345960" y="3713040"/>
            <a:ext cx="8485200" cy="1473480"/>
          </a:xfrm>
          <a:prstGeom prst="rect">
            <a:avLst/>
          </a:prstGeom>
          <a:solidFill>
            <a:srgbClr val="ccffcc"/>
          </a:solidFill>
          <a:ln w="9360">
            <a:solidFill>
              <a:srgbClr val="339966"/>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93" name=""/>
          <p:cNvSpPr/>
          <p:nvPr/>
        </p:nvSpPr>
        <p:spPr>
          <a:xfrm>
            <a:off x="303120" y="2583000"/>
            <a:ext cx="8528040" cy="880920"/>
          </a:xfrm>
          <a:prstGeom prst="rect">
            <a:avLst/>
          </a:prstGeom>
          <a:solidFill>
            <a:srgbClr val="99ccff"/>
          </a:solidFill>
          <a:ln w="9360">
            <a:solidFill>
              <a:srgbClr val="0000ff"/>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94"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95" name="AC Banner Logo" descr=""/>
          <p:cNvPicPr/>
          <p:nvPr/>
        </p:nvPicPr>
        <p:blipFill>
          <a:blip r:embed="rId1"/>
          <a:stretch/>
        </p:blipFill>
        <p:spPr>
          <a:xfrm>
            <a:off x="304920" y="457200"/>
            <a:ext cx="1981080" cy="660240"/>
          </a:xfrm>
          <a:prstGeom prst="rect">
            <a:avLst/>
          </a:prstGeom>
          <a:noFill/>
          <a:ln w="0">
            <a:noFill/>
          </a:ln>
        </p:spPr>
      </p:pic>
      <p:sp>
        <p:nvSpPr>
          <p:cNvPr id="96"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Mock Market</a:t>
            </a:r>
            <a:br>
              <a:rPr sz="1600"/>
            </a:br>
            <a:r>
              <a:rPr b="1" lang="en-US" sz="2400" strike="noStrike" u="none">
                <a:solidFill>
                  <a:srgbClr val="ffffff"/>
                </a:solidFill>
                <a:effectLst/>
                <a:uFillTx/>
                <a:latin typeface="Arial"/>
              </a:rPr>
              <a:t>Parallel Stage</a:t>
            </a:r>
            <a:endParaRPr b="0" lang="en-US" sz="2400" strike="noStrike" u="none">
              <a:solidFill>
                <a:srgbClr val="000000"/>
              </a:solidFill>
              <a:effectLst/>
              <a:uFillTx/>
              <a:latin typeface="Times New Roman"/>
            </a:endParaRPr>
          </a:p>
        </p:txBody>
      </p:sp>
      <p:sp>
        <p:nvSpPr>
          <p:cNvPr id="97" name=""/>
          <p:cNvSpPr/>
          <p:nvPr/>
        </p:nvSpPr>
        <p:spPr>
          <a:xfrm>
            <a:off x="128520" y="1420920"/>
            <a:ext cx="88772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For the Parallel Stage:</a:t>
            </a:r>
            <a:endParaRPr b="0" lang="en-US" sz="1600" strike="noStrike" u="none">
              <a:solidFill>
                <a:srgbClr val="000000"/>
              </a:solidFill>
              <a:effectLst/>
              <a:uFillTx/>
              <a:latin typeface="Times New Roman"/>
            </a:endParaRPr>
          </a:p>
        </p:txBody>
      </p:sp>
      <p:sp>
        <p:nvSpPr>
          <p:cNvPr id="98" name=""/>
          <p:cNvSpPr/>
          <p:nvPr/>
        </p:nvSpPr>
        <p:spPr>
          <a:xfrm>
            <a:off x="494640" y="2135160"/>
            <a:ext cx="1112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Processes</a:t>
            </a:r>
            <a:endParaRPr b="0" lang="en-US" sz="1600" strike="noStrike" u="none">
              <a:solidFill>
                <a:srgbClr val="000000"/>
              </a:solidFill>
              <a:effectLst/>
              <a:uFillTx/>
              <a:latin typeface="Times New Roman"/>
            </a:endParaRPr>
          </a:p>
        </p:txBody>
      </p:sp>
      <p:sp>
        <p:nvSpPr>
          <p:cNvPr id="99" name=""/>
          <p:cNvSpPr/>
          <p:nvPr/>
        </p:nvSpPr>
        <p:spPr>
          <a:xfrm>
            <a:off x="2077920" y="2135160"/>
            <a:ext cx="34052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Mock Market Characteristics</a:t>
            </a:r>
            <a:endParaRPr b="0" lang="en-US" sz="1600" strike="noStrike" u="none">
              <a:solidFill>
                <a:srgbClr val="000000"/>
              </a:solidFill>
              <a:effectLst/>
              <a:uFillTx/>
              <a:latin typeface="Times New Roman"/>
            </a:endParaRPr>
          </a:p>
        </p:txBody>
      </p:sp>
      <p:sp>
        <p:nvSpPr>
          <p:cNvPr id="100" name=""/>
          <p:cNvSpPr/>
          <p:nvPr/>
        </p:nvSpPr>
        <p:spPr>
          <a:xfrm>
            <a:off x="5610240" y="2119320"/>
            <a:ext cx="323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Mock Market Information</a:t>
            </a:r>
            <a:endParaRPr b="0" lang="en-US" sz="1600" strike="noStrike" u="none">
              <a:solidFill>
                <a:srgbClr val="000000"/>
              </a:solidFill>
              <a:effectLst/>
              <a:uFillTx/>
              <a:latin typeface="Times New Roman"/>
            </a:endParaRPr>
          </a:p>
        </p:txBody>
      </p:sp>
      <p:sp>
        <p:nvSpPr>
          <p:cNvPr id="101" name=""/>
          <p:cNvSpPr/>
          <p:nvPr/>
        </p:nvSpPr>
        <p:spPr>
          <a:xfrm>
            <a:off x="437760" y="2576520"/>
            <a:ext cx="742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Physical</a:t>
            </a:r>
            <a:endParaRPr b="0" lang="en-US" sz="1200" strike="noStrike" u="none">
              <a:solidFill>
                <a:srgbClr val="000000"/>
              </a:solidFill>
              <a:effectLst/>
              <a:uFillTx/>
              <a:latin typeface="Times New Roman"/>
            </a:endParaRPr>
          </a:p>
        </p:txBody>
      </p:sp>
      <p:sp>
        <p:nvSpPr>
          <p:cNvPr id="102" name=""/>
          <p:cNvSpPr/>
          <p:nvPr/>
        </p:nvSpPr>
        <p:spPr>
          <a:xfrm>
            <a:off x="437760" y="3728880"/>
            <a:ext cx="910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Wholesale</a:t>
            </a:r>
            <a:endParaRPr b="0" lang="en-US" sz="1200" strike="noStrike" u="none">
              <a:solidFill>
                <a:srgbClr val="000000"/>
              </a:solidFill>
              <a:effectLst/>
              <a:uFillTx/>
              <a:latin typeface="Times New Roman"/>
            </a:endParaRPr>
          </a:p>
        </p:txBody>
      </p:sp>
      <p:sp>
        <p:nvSpPr>
          <p:cNvPr id="103" name=""/>
          <p:cNvSpPr/>
          <p:nvPr/>
        </p:nvSpPr>
        <p:spPr>
          <a:xfrm>
            <a:off x="437760" y="5510160"/>
            <a:ext cx="594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Retail</a:t>
            </a:r>
            <a:endParaRPr b="0" lang="en-US" sz="1200" strike="noStrike" u="none">
              <a:solidFill>
                <a:srgbClr val="000000"/>
              </a:solidFill>
              <a:effectLst/>
              <a:uFillTx/>
              <a:latin typeface="Times New Roman"/>
            </a:endParaRPr>
          </a:p>
        </p:txBody>
      </p:sp>
      <p:sp>
        <p:nvSpPr>
          <p:cNvPr id="104" name=""/>
          <p:cNvSpPr/>
          <p:nvPr/>
        </p:nvSpPr>
        <p:spPr>
          <a:xfrm>
            <a:off x="2013120" y="2576520"/>
            <a:ext cx="353520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The ERCOT EMS will interact directly with the real physical system (via participant EMS or SCADA). The environment will mimic that of early frequency control tests (stage 4).</a:t>
            </a:r>
            <a:endParaRPr b="0" lang="en-US" sz="1200" strike="noStrike" u="none">
              <a:solidFill>
                <a:srgbClr val="000000"/>
              </a:solidFill>
              <a:effectLst/>
              <a:uFillTx/>
              <a:latin typeface="Times New Roman"/>
            </a:endParaRPr>
          </a:p>
        </p:txBody>
      </p:sp>
      <p:sp>
        <p:nvSpPr>
          <p:cNvPr id="105" name=""/>
          <p:cNvSpPr/>
          <p:nvPr/>
        </p:nvSpPr>
        <p:spPr>
          <a:xfrm>
            <a:off x="5651640" y="2612880"/>
            <a:ext cx="3151080" cy="27684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All inputs and outputs will be real. </a:t>
            </a:r>
            <a:endParaRPr b="0" lang="en-US" sz="1200" strike="noStrike" u="none">
              <a:solidFill>
                <a:srgbClr val="000000"/>
              </a:solidFill>
              <a:effectLst/>
              <a:uFillTx/>
              <a:latin typeface="Times New Roman"/>
            </a:endParaRPr>
          </a:p>
        </p:txBody>
      </p:sp>
      <p:sp>
        <p:nvSpPr>
          <p:cNvPr id="106" name=""/>
          <p:cNvSpPr/>
          <p:nvPr/>
        </p:nvSpPr>
        <p:spPr>
          <a:xfrm>
            <a:off x="1996920" y="3728880"/>
            <a:ext cx="3565800" cy="13741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New wholesale processes will run under real conditions. Only those REP’s with existing consumer relationships will be permitted. Although wholesale statements will be issued existing financial mechanisms will continue to be employed (including those for inadvertent exchange)</a:t>
            </a:r>
            <a:endParaRPr b="0" lang="en-US" sz="1200" strike="noStrike" u="none">
              <a:solidFill>
                <a:srgbClr val="000000"/>
              </a:solidFill>
              <a:effectLst/>
              <a:uFillTx/>
              <a:latin typeface="Times New Roman"/>
            </a:endParaRPr>
          </a:p>
        </p:txBody>
      </p:sp>
      <p:sp>
        <p:nvSpPr>
          <p:cNvPr id="107" name=""/>
          <p:cNvSpPr/>
          <p:nvPr/>
        </p:nvSpPr>
        <p:spPr>
          <a:xfrm>
            <a:off x="5637240" y="3728880"/>
            <a:ext cx="317988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Participants will behave according to actual conditions and will submit schedules and bids and “act” accordingly. </a:t>
            </a:r>
            <a:endParaRPr b="0" lang="en-US" sz="1200" strike="noStrike" u="none">
              <a:solidFill>
                <a:srgbClr val="000000"/>
              </a:solidFill>
              <a:effectLst/>
              <a:uFillTx/>
              <a:latin typeface="Times New Roman"/>
            </a:endParaRPr>
          </a:p>
        </p:txBody>
      </p:sp>
      <p:sp>
        <p:nvSpPr>
          <p:cNvPr id="108" name=""/>
          <p:cNvSpPr/>
          <p:nvPr/>
        </p:nvSpPr>
        <p:spPr>
          <a:xfrm>
            <a:off x="2013120" y="5510160"/>
            <a:ext cx="35352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All load must be associated with the current load serving entity, hence no switching can take place.</a:t>
            </a:r>
            <a:endParaRPr b="0" lang="en-US" sz="1200" strike="noStrike" u="none">
              <a:solidFill>
                <a:srgbClr val="000000"/>
              </a:solidFill>
              <a:effectLst/>
              <a:uFillTx/>
              <a:latin typeface="Times New Roman"/>
            </a:endParaRPr>
          </a:p>
        </p:txBody>
      </p:sp>
      <p:sp>
        <p:nvSpPr>
          <p:cNvPr id="109" name=""/>
          <p:cNvSpPr/>
          <p:nvPr/>
        </p:nvSpPr>
        <p:spPr>
          <a:xfrm>
            <a:off x="5622840" y="5510160"/>
            <a:ext cx="32083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ERCOT will pass on actual metered usage information for consumers to the responsible load serving entity.</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110"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11" name="AC Banner Logo" descr=""/>
          <p:cNvPicPr/>
          <p:nvPr/>
        </p:nvPicPr>
        <p:blipFill>
          <a:blip r:embed="rId1"/>
          <a:stretch/>
        </p:blipFill>
        <p:spPr>
          <a:xfrm>
            <a:off x="304920" y="457200"/>
            <a:ext cx="1981080" cy="660240"/>
          </a:xfrm>
          <a:prstGeom prst="rect">
            <a:avLst/>
          </a:prstGeom>
          <a:noFill/>
          <a:ln w="0">
            <a:noFill/>
          </a:ln>
        </p:spPr>
      </p:pic>
      <p:sp>
        <p:nvSpPr>
          <p:cNvPr id="112"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Simulation Data</a:t>
            </a:r>
            <a:br>
              <a:rPr sz="1600"/>
            </a:br>
            <a:r>
              <a:rPr b="1" lang="en-US" sz="2400" strike="noStrike" u="none">
                <a:solidFill>
                  <a:srgbClr val="ffffff"/>
                </a:solidFill>
                <a:effectLst/>
                <a:uFillTx/>
                <a:latin typeface="Arial"/>
              </a:rPr>
              <a:t>DTS Configuration</a:t>
            </a:r>
            <a:endParaRPr b="0" lang="en-US" sz="2400" strike="noStrike" u="none">
              <a:solidFill>
                <a:srgbClr val="000000"/>
              </a:solidFill>
              <a:effectLst/>
              <a:uFillTx/>
              <a:latin typeface="Times New Roman"/>
            </a:endParaRPr>
          </a:p>
        </p:txBody>
      </p:sp>
      <p:sp>
        <p:nvSpPr>
          <p:cNvPr id="113" name=""/>
          <p:cNvSpPr/>
          <p:nvPr/>
        </p:nvSpPr>
        <p:spPr>
          <a:xfrm>
            <a:off x="341280" y="1414440"/>
            <a:ext cx="8367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Comic Sans MS"/>
              </a:rPr>
              <a:t>The following diagram illustrates the DTS configuration for the mock market:</a:t>
            </a:r>
            <a:endParaRPr b="0" lang="en-US" sz="1600" strike="noStrike" u="none">
              <a:solidFill>
                <a:srgbClr val="000000"/>
              </a:solidFill>
              <a:effectLst/>
              <a:uFillTx/>
              <a:latin typeface="Times New Roman"/>
            </a:endParaRPr>
          </a:p>
        </p:txBody>
      </p:sp>
      <p:sp>
        <p:nvSpPr>
          <p:cNvPr id="114" name=""/>
          <p:cNvSpPr/>
          <p:nvPr/>
        </p:nvSpPr>
        <p:spPr>
          <a:xfrm>
            <a:off x="922320" y="2849400"/>
            <a:ext cx="1225440" cy="1963800"/>
          </a:xfrm>
          <a:prstGeom prst="rect">
            <a:avLst/>
          </a:prstGeom>
          <a:noFill/>
          <a:ln w="9360">
            <a:solidFill>
              <a:srgbClr val="b2b2b2"/>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1132560" y="2556000"/>
            <a:ext cx="80496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ERCOT</a:t>
            </a:r>
            <a:endParaRPr b="0" lang="en-US" sz="1400" strike="noStrike" u="none">
              <a:solidFill>
                <a:srgbClr val="000000"/>
              </a:solidFill>
              <a:effectLst/>
              <a:uFillTx/>
              <a:latin typeface="Times New Roman"/>
            </a:endParaRPr>
          </a:p>
        </p:txBody>
      </p:sp>
      <p:pic>
        <p:nvPicPr>
          <p:cNvPr id="116" name="" descr=""/>
          <p:cNvPicPr/>
          <p:nvPr/>
        </p:nvPicPr>
        <p:blipFill>
          <a:blip r:embed="rId2"/>
          <a:stretch/>
        </p:blipFill>
        <p:spPr>
          <a:xfrm>
            <a:off x="1239840" y="3352680"/>
            <a:ext cx="588960" cy="838440"/>
          </a:xfrm>
          <a:prstGeom prst="rect">
            <a:avLst/>
          </a:prstGeom>
          <a:noFill/>
          <a:ln w="0">
            <a:noFill/>
          </a:ln>
        </p:spPr>
      </p:pic>
      <p:sp>
        <p:nvSpPr>
          <p:cNvPr id="117" name=""/>
          <p:cNvSpPr/>
          <p:nvPr/>
        </p:nvSpPr>
        <p:spPr>
          <a:xfrm>
            <a:off x="1197720" y="4214880"/>
            <a:ext cx="6760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(POS)</a:t>
            </a:r>
            <a:endParaRPr b="0" lang="en-US" sz="1400" strike="noStrike" u="none">
              <a:solidFill>
                <a:srgbClr val="000000"/>
              </a:solidFill>
              <a:effectLst/>
              <a:uFillTx/>
              <a:latin typeface="Times New Roman"/>
            </a:endParaRPr>
          </a:p>
        </p:txBody>
      </p:sp>
      <p:sp>
        <p:nvSpPr>
          <p:cNvPr id="118" name=""/>
          <p:cNvSpPr/>
          <p:nvPr/>
        </p:nvSpPr>
        <p:spPr>
          <a:xfrm>
            <a:off x="6935760" y="2820960"/>
            <a:ext cx="909720" cy="866880"/>
          </a:xfrm>
          <a:prstGeom prst="rect">
            <a:avLst/>
          </a:prstGeom>
          <a:solidFill>
            <a:srgbClr val="ffffff"/>
          </a:solidFill>
          <a:ln w="9360">
            <a:solidFill>
              <a:srgbClr val="000000"/>
            </a:solidFill>
            <a:miter/>
          </a:ln>
          <a:effectLst>
            <a:outerShdw dist="17819" dir="2700000" blurRad="0" rotWithShape="0">
              <a:srgbClr val="b2b2b2"/>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19" name="" descr=""/>
          <p:cNvPicPr/>
          <p:nvPr/>
        </p:nvPicPr>
        <p:blipFill>
          <a:blip r:embed="rId3"/>
          <a:stretch/>
        </p:blipFill>
        <p:spPr>
          <a:xfrm>
            <a:off x="7104240" y="2849400"/>
            <a:ext cx="574560" cy="609840"/>
          </a:xfrm>
          <a:prstGeom prst="rect">
            <a:avLst/>
          </a:prstGeom>
          <a:noFill/>
          <a:ln w="0">
            <a:noFill/>
          </a:ln>
        </p:spPr>
      </p:pic>
      <p:sp>
        <p:nvSpPr>
          <p:cNvPr id="120" name=""/>
          <p:cNvSpPr/>
          <p:nvPr/>
        </p:nvSpPr>
        <p:spPr>
          <a:xfrm>
            <a:off x="7107120" y="3402000"/>
            <a:ext cx="5670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EMS</a:t>
            </a:r>
            <a:endParaRPr b="0" lang="en-US" sz="1400" strike="noStrike" u="none">
              <a:solidFill>
                <a:srgbClr val="000000"/>
              </a:solidFill>
              <a:effectLst/>
              <a:uFillTx/>
              <a:latin typeface="Times New Roman"/>
            </a:endParaRPr>
          </a:p>
        </p:txBody>
      </p:sp>
      <p:sp>
        <p:nvSpPr>
          <p:cNvPr id="121" name=""/>
          <p:cNvSpPr/>
          <p:nvPr/>
        </p:nvSpPr>
        <p:spPr>
          <a:xfrm>
            <a:off x="7038360" y="2556000"/>
            <a:ext cx="705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QSE’s</a:t>
            </a:r>
            <a:endParaRPr b="0" lang="en-US" sz="1400" strike="noStrike" u="none">
              <a:solidFill>
                <a:srgbClr val="000000"/>
              </a:solidFill>
              <a:effectLst/>
              <a:uFillTx/>
              <a:latin typeface="Times New Roman"/>
            </a:endParaRPr>
          </a:p>
        </p:txBody>
      </p:sp>
      <p:sp>
        <p:nvSpPr>
          <p:cNvPr id="122" name=""/>
          <p:cNvSpPr/>
          <p:nvPr/>
        </p:nvSpPr>
        <p:spPr>
          <a:xfrm>
            <a:off x="6940440" y="3973680"/>
            <a:ext cx="909720" cy="866520"/>
          </a:xfrm>
          <a:prstGeom prst="rect">
            <a:avLst/>
          </a:prstGeom>
          <a:solidFill>
            <a:srgbClr val="ffffff"/>
          </a:solidFill>
          <a:ln w="9360">
            <a:solidFill>
              <a:srgbClr val="000000"/>
            </a:solidFill>
            <a:miter/>
          </a:ln>
          <a:effectLst>
            <a:outerShdw dist="17819" dir="2700000" blurRad="0" rotWithShape="0">
              <a:srgbClr val="b2b2b2"/>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23" name="" descr=""/>
          <p:cNvPicPr/>
          <p:nvPr/>
        </p:nvPicPr>
        <p:blipFill>
          <a:blip r:embed="rId4"/>
          <a:stretch/>
        </p:blipFill>
        <p:spPr>
          <a:xfrm>
            <a:off x="7108920" y="4002120"/>
            <a:ext cx="574560" cy="609480"/>
          </a:xfrm>
          <a:prstGeom prst="rect">
            <a:avLst/>
          </a:prstGeom>
          <a:noFill/>
          <a:ln w="0">
            <a:noFill/>
          </a:ln>
        </p:spPr>
      </p:pic>
      <p:sp>
        <p:nvSpPr>
          <p:cNvPr id="124" name=""/>
          <p:cNvSpPr/>
          <p:nvPr/>
        </p:nvSpPr>
        <p:spPr>
          <a:xfrm>
            <a:off x="7113600" y="4554360"/>
            <a:ext cx="56700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EMS</a:t>
            </a:r>
            <a:endParaRPr b="0" lang="en-US" sz="1400" strike="noStrike" u="none">
              <a:solidFill>
                <a:srgbClr val="000000"/>
              </a:solidFill>
              <a:effectLst/>
              <a:uFillTx/>
              <a:latin typeface="Times New Roman"/>
            </a:endParaRPr>
          </a:p>
        </p:txBody>
      </p:sp>
      <p:sp>
        <p:nvSpPr>
          <p:cNvPr id="125" name=""/>
          <p:cNvSpPr/>
          <p:nvPr/>
        </p:nvSpPr>
        <p:spPr>
          <a:xfrm>
            <a:off x="6993720" y="3713040"/>
            <a:ext cx="804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TDSP’s</a:t>
            </a:r>
            <a:endParaRPr b="0" lang="en-US" sz="1400" strike="noStrike" u="none">
              <a:solidFill>
                <a:srgbClr val="000000"/>
              </a:solidFill>
              <a:effectLst/>
              <a:uFillTx/>
              <a:latin typeface="Times New Roman"/>
            </a:endParaRPr>
          </a:p>
        </p:txBody>
      </p:sp>
      <p:pic>
        <p:nvPicPr>
          <p:cNvPr id="126" name="" descr=""/>
          <p:cNvPicPr/>
          <p:nvPr/>
        </p:nvPicPr>
        <p:blipFill>
          <a:blip r:embed="rId5"/>
          <a:stretch/>
        </p:blipFill>
        <p:spPr>
          <a:xfrm>
            <a:off x="5081760" y="3425760"/>
            <a:ext cx="680760" cy="762120"/>
          </a:xfrm>
          <a:prstGeom prst="rect">
            <a:avLst/>
          </a:prstGeom>
          <a:noFill/>
          <a:ln w="0">
            <a:noFill/>
          </a:ln>
        </p:spPr>
      </p:pic>
      <p:sp>
        <p:nvSpPr>
          <p:cNvPr id="127" name=""/>
          <p:cNvSpPr/>
          <p:nvPr/>
        </p:nvSpPr>
        <p:spPr>
          <a:xfrm>
            <a:off x="4865760" y="2854440"/>
            <a:ext cx="1111320" cy="1963800"/>
          </a:xfrm>
          <a:prstGeom prst="rect">
            <a:avLst/>
          </a:prstGeom>
          <a:noFill/>
          <a:ln w="9360">
            <a:solidFill>
              <a:srgbClr val="b2b2b2"/>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5152680" y="2556000"/>
            <a:ext cx="5374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DTS</a:t>
            </a:r>
            <a:endParaRPr b="0" lang="en-US" sz="1400" strike="noStrike" u="none">
              <a:solidFill>
                <a:srgbClr val="000000"/>
              </a:solidFill>
              <a:effectLst/>
              <a:uFillTx/>
              <a:latin typeface="Times New Roman"/>
            </a:endParaRPr>
          </a:p>
        </p:txBody>
      </p:sp>
      <p:sp>
        <p:nvSpPr>
          <p:cNvPr id="129" name=""/>
          <p:cNvSpPr/>
          <p:nvPr/>
        </p:nvSpPr>
        <p:spPr>
          <a:xfrm>
            <a:off x="2173320" y="4629240"/>
            <a:ext cx="2698560" cy="0"/>
          </a:xfrm>
          <a:prstGeom prst="line">
            <a:avLst/>
          </a:prstGeom>
          <a:ln w="38160">
            <a:solidFill>
              <a:srgbClr val="9999ff"/>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2795040" y="4400640"/>
            <a:ext cx="1453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T&amp;D Status Simulation</a:t>
            </a:r>
            <a:endParaRPr b="0" lang="en-US" sz="1000" strike="noStrike" u="none">
              <a:solidFill>
                <a:srgbClr val="000000"/>
              </a:solidFill>
              <a:effectLst/>
              <a:uFillTx/>
              <a:latin typeface="Times New Roman"/>
            </a:endParaRPr>
          </a:p>
        </p:txBody>
      </p:sp>
      <p:sp>
        <p:nvSpPr>
          <p:cNvPr id="131" name=""/>
          <p:cNvSpPr/>
          <p:nvPr/>
        </p:nvSpPr>
        <p:spPr>
          <a:xfrm>
            <a:off x="2193840" y="3105000"/>
            <a:ext cx="2656080" cy="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2433600" y="2876400"/>
            <a:ext cx="2177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Generation Signals (Portfolio Level)</a:t>
            </a:r>
            <a:endParaRPr b="0" lang="en-US" sz="1000" strike="noStrike" u="none">
              <a:solidFill>
                <a:srgbClr val="000000"/>
              </a:solidFill>
              <a:effectLst/>
              <a:uFillTx/>
              <a:latin typeface="Times New Roman"/>
            </a:endParaRPr>
          </a:p>
        </p:txBody>
      </p:sp>
      <p:sp>
        <p:nvSpPr>
          <p:cNvPr id="133" name=""/>
          <p:cNvSpPr/>
          <p:nvPr/>
        </p:nvSpPr>
        <p:spPr>
          <a:xfrm flipV="1">
            <a:off x="2187720" y="3485880"/>
            <a:ext cx="2670120" cy="14040"/>
          </a:xfrm>
          <a:prstGeom prst="line">
            <a:avLst/>
          </a:prstGeom>
          <a:ln w="38160">
            <a:solidFill>
              <a:srgbClr val="ff0000"/>
            </a:solidFill>
            <a:miter/>
            <a:headEnd len="med" type="triangle" w="med"/>
          </a:ln>
        </p:spPr>
        <p:style>
          <a:lnRef idx="0"/>
          <a:fillRef idx="0"/>
          <a:effectRef idx="0"/>
          <a:fontRef idx="minor"/>
        </p:style>
        <p:txBody>
          <a:bodyPr lIns="90000" rIns="90000" tIns="-32760" bIns="-32760" anchor="ctr">
            <a:noAutofit/>
          </a:bodyPr>
          <a:p>
            <a:endParaRPr b="0" lang="en-US" sz="2400" strike="noStrike" u="none">
              <a:solidFill>
                <a:srgbClr val="000000"/>
              </a:solidFill>
              <a:effectLst/>
              <a:uFillTx/>
              <a:latin typeface="Times New Roman"/>
            </a:endParaRPr>
          </a:p>
        </p:txBody>
      </p:sp>
      <p:sp>
        <p:nvSpPr>
          <p:cNvPr id="134" name=""/>
          <p:cNvSpPr/>
          <p:nvPr/>
        </p:nvSpPr>
        <p:spPr>
          <a:xfrm>
            <a:off x="2610000" y="3271680"/>
            <a:ext cx="18259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Generation Status Simulation</a:t>
            </a:r>
            <a:endParaRPr b="0" lang="en-US" sz="10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36" name="AC Banner Logo" descr=""/>
          <p:cNvPicPr/>
          <p:nvPr/>
        </p:nvPicPr>
        <p:blipFill>
          <a:blip r:embed="rId1"/>
          <a:stretch/>
        </p:blipFill>
        <p:spPr>
          <a:xfrm>
            <a:off x="304920" y="457200"/>
            <a:ext cx="1981080" cy="660240"/>
          </a:xfrm>
          <a:prstGeom prst="rect">
            <a:avLst/>
          </a:prstGeom>
          <a:noFill/>
          <a:ln w="0">
            <a:noFill/>
          </a:ln>
        </p:spPr>
      </p:pic>
      <p:sp>
        <p:nvSpPr>
          <p:cNvPr id="137"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Market Registration</a:t>
            </a:r>
            <a:endParaRPr b="0" lang="en-US" sz="2400" strike="noStrike" u="none">
              <a:solidFill>
                <a:srgbClr val="000000"/>
              </a:solidFill>
              <a:effectLst/>
              <a:uFillTx/>
              <a:latin typeface="Times New Roman"/>
            </a:endParaRPr>
          </a:p>
        </p:txBody>
      </p:sp>
      <p:sp>
        <p:nvSpPr>
          <p:cNvPr id="138" name=""/>
          <p:cNvSpPr/>
          <p:nvPr/>
        </p:nvSpPr>
        <p:spPr>
          <a:xfrm>
            <a:off x="228600" y="1581120"/>
            <a:ext cx="809640" cy="6494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Registration</a:t>
            </a:r>
            <a:endParaRPr b="0" lang="en-US" sz="1000" strike="noStrike" u="none">
              <a:solidFill>
                <a:srgbClr val="000000"/>
              </a:solidFill>
              <a:effectLst/>
              <a:uFillTx/>
              <a:latin typeface="Times New Roman"/>
            </a:endParaRPr>
          </a:p>
        </p:txBody>
      </p:sp>
      <p:sp>
        <p:nvSpPr>
          <p:cNvPr id="139" name=""/>
          <p:cNvSpPr/>
          <p:nvPr/>
        </p:nvSpPr>
        <p:spPr>
          <a:xfrm>
            <a:off x="3851280" y="1577880"/>
            <a:ext cx="3771720" cy="18018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Process Description:</a:t>
            </a:r>
            <a:r>
              <a:rPr b="0" lang="en-US" sz="1400" strike="noStrike" u="none">
                <a:solidFill>
                  <a:srgbClr val="000000"/>
                </a:solidFill>
                <a:effectLst/>
                <a:uFillTx/>
                <a:latin typeface="Comic Sans MS"/>
              </a:rPr>
              <a:t> Market registration includes the processes of capturing market participant, market user, market asset and electric service identifier information and relationships (both initial information and updates). Registration activities are performed as needed rather than according to a schedule.</a:t>
            </a:r>
            <a:endParaRPr b="0" lang="en-US" sz="1400" strike="noStrike" u="none">
              <a:solidFill>
                <a:srgbClr val="000000"/>
              </a:solidFill>
              <a:effectLst/>
              <a:uFillTx/>
              <a:latin typeface="Times New Roman"/>
            </a:endParaRPr>
          </a:p>
        </p:txBody>
      </p:sp>
      <p:sp>
        <p:nvSpPr>
          <p:cNvPr id="140" name=""/>
          <p:cNvSpPr/>
          <p:nvPr/>
        </p:nvSpPr>
        <p:spPr>
          <a:xfrm>
            <a:off x="157320" y="3622680"/>
            <a:ext cx="8740440" cy="2944080"/>
          </a:xfrm>
          <a:prstGeom prst="rect">
            <a:avLst/>
          </a:prstGeom>
          <a:noFill/>
          <a:ln w="0">
            <a:noFill/>
          </a:ln>
        </p:spPr>
        <p:style>
          <a:lnRef idx="0"/>
          <a:fillRef idx="0"/>
          <a:effectRef idx="0"/>
          <a:fontRef idx="minor"/>
        </p:style>
        <p:txBody>
          <a:bodyPr lIns="90000" rIns="90000" tIns="46800" bIns="46800" anchor="t">
            <a:spAutoFit/>
          </a:bodyPr>
          <a:p>
            <a:pPr marL="230040" indent="-230040" algn="just">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Comic Sans MS"/>
              </a:rPr>
              <a:t>Assumptions:</a:t>
            </a:r>
            <a:endParaRPr b="0" lang="en-US" sz="12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Use ‘real’ data where possible</a:t>
            </a:r>
            <a:endParaRPr b="0" lang="en-US" sz="1200" strike="noStrike" u="none">
              <a:solidFill>
                <a:srgbClr val="000000"/>
              </a:solidFill>
              <a:effectLst/>
              <a:uFillTx/>
              <a:latin typeface="Times New Roman"/>
            </a:endParaRPr>
          </a:p>
          <a:p>
            <a:pPr lvl="1" marL="692280" indent="-23508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The Participant and Asset Registration processes are being conducted ‘for real’ starting Nov 15 and running through March 1; this data will be used to populate the production system which will be used for mock market.</a:t>
            </a:r>
            <a:endParaRPr b="0" lang="en-US" sz="1200" strike="noStrike" u="none">
              <a:solidFill>
                <a:srgbClr val="000000"/>
              </a:solidFill>
              <a:effectLst/>
              <a:uFillTx/>
              <a:latin typeface="Times New Roman"/>
            </a:endParaRPr>
          </a:p>
          <a:p>
            <a:pPr lvl="1" marL="692280" indent="-23508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Participant information will be “real” including present and expected future participants; Meter information will be “real” including generation, zonal and wholesale delivery point meters</a:t>
            </a:r>
            <a:endParaRPr b="0" lang="en-US" sz="1200" strike="noStrike" u="none">
              <a:solidFill>
                <a:srgbClr val="000000"/>
              </a:solidFill>
              <a:effectLst/>
              <a:uFillTx/>
              <a:latin typeface="Times New Roman"/>
            </a:endParaRPr>
          </a:p>
          <a:p>
            <a:pPr lvl="1" marL="692280" indent="-23508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ESI-Ids are being captured in mock conversions starting in January; the intention is to use the output of one of these mock conversions to populate the registration database for the simulation stage of the mock market</a:t>
            </a:r>
            <a:endParaRPr b="0" lang="en-US" sz="12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For the simulation stage, some relationships will be contrived for purposes of the mock market.  For example, between new entrant REP’s and consumers, between resources and PGCs, between QSEs and PGCs, and between REPs and QSEs</a:t>
            </a:r>
            <a:endParaRPr b="0" lang="en-US" sz="1200" strike="noStrike" u="none">
              <a:solidFill>
                <a:srgbClr val="000000"/>
              </a:solidFill>
              <a:effectLst/>
              <a:uFillTx/>
              <a:latin typeface="Times New Roman"/>
            </a:endParaRPr>
          </a:p>
          <a:p>
            <a:pPr marL="230040" indent="-230040">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Comic Sans MS"/>
              </a:rPr>
              <a:t>Full simulation of ESI-ID switching will not take place - REPs will initiate switch with an 814, but the remainder of the process will be manipulated within ERCOT’s systems</a:t>
            </a:r>
            <a:endParaRPr b="0" lang="en-US" sz="1200" strike="noStrike" u="none">
              <a:solidFill>
                <a:srgbClr val="000000"/>
              </a:solidFill>
              <a:effectLst/>
              <a:uFillTx/>
              <a:latin typeface="Times New Roman"/>
            </a:endParaRPr>
          </a:p>
        </p:txBody>
      </p:sp>
      <p:sp>
        <p:nvSpPr>
          <p:cNvPr id="141" name=""/>
          <p:cNvSpPr/>
          <p:nvPr/>
        </p:nvSpPr>
        <p:spPr>
          <a:xfrm>
            <a:off x="1655640" y="1457280"/>
            <a:ext cx="1239840" cy="187488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1708200" y="1508040"/>
            <a:ext cx="113508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Register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Participant</a:t>
            </a:r>
            <a:endParaRPr b="0" lang="en-US" sz="1000" strike="noStrike" u="none">
              <a:solidFill>
                <a:srgbClr val="000000"/>
              </a:solidFill>
              <a:effectLst/>
              <a:uFillTx/>
              <a:latin typeface="Times New Roman"/>
            </a:endParaRPr>
          </a:p>
        </p:txBody>
      </p:sp>
      <p:sp>
        <p:nvSpPr>
          <p:cNvPr id="143" name=""/>
          <p:cNvSpPr/>
          <p:nvPr/>
        </p:nvSpPr>
        <p:spPr>
          <a:xfrm>
            <a:off x="1708200" y="1965240"/>
            <a:ext cx="113508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Register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User</a:t>
            </a:r>
            <a:endParaRPr b="0" lang="en-US" sz="1000" strike="noStrike" u="none">
              <a:solidFill>
                <a:srgbClr val="000000"/>
              </a:solidFill>
              <a:effectLst/>
              <a:uFillTx/>
              <a:latin typeface="Times New Roman"/>
            </a:endParaRPr>
          </a:p>
        </p:txBody>
      </p:sp>
      <p:sp>
        <p:nvSpPr>
          <p:cNvPr id="144" name=""/>
          <p:cNvSpPr/>
          <p:nvPr/>
        </p:nvSpPr>
        <p:spPr>
          <a:xfrm>
            <a:off x="1703520" y="2417760"/>
            <a:ext cx="11444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Register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Asset</a:t>
            </a:r>
            <a:endParaRPr b="0" lang="en-US" sz="1000" strike="noStrike" u="none">
              <a:solidFill>
                <a:srgbClr val="000000"/>
              </a:solidFill>
              <a:effectLst/>
              <a:uFillTx/>
              <a:latin typeface="Times New Roman"/>
            </a:endParaRPr>
          </a:p>
        </p:txBody>
      </p:sp>
      <p:sp>
        <p:nvSpPr>
          <p:cNvPr id="145" name=""/>
          <p:cNvSpPr/>
          <p:nvPr/>
        </p:nvSpPr>
        <p:spPr>
          <a:xfrm>
            <a:off x="1714320" y="2879640"/>
            <a:ext cx="1122840" cy="3992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Register Electric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Service Identifier</a:t>
            </a:r>
            <a:endParaRPr b="0" lang="en-US" sz="1000" strike="noStrike" u="none">
              <a:solidFill>
                <a:srgbClr val="000000"/>
              </a:solidFill>
              <a:effectLst/>
              <a:uFillTx/>
              <a:latin typeface="Times New Roman"/>
            </a:endParaRPr>
          </a:p>
        </p:txBody>
      </p:sp>
      <p:sp>
        <p:nvSpPr>
          <p:cNvPr id="146" name=""/>
          <p:cNvSpPr/>
          <p:nvPr/>
        </p:nvSpPr>
        <p:spPr>
          <a:xfrm flipV="1">
            <a:off x="1038240" y="1457280"/>
            <a:ext cx="620640" cy="1303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1038240" y="2236680"/>
            <a:ext cx="620640" cy="10969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AC Banner"/>
          <p:cNvSpPr/>
          <p:nvPr/>
        </p:nvSpPr>
        <p:spPr>
          <a:xfrm>
            <a:off x="0" y="0"/>
            <a:ext cx="9144000" cy="1295280"/>
          </a:xfrm>
          <a:prstGeom prst="rect">
            <a:avLst/>
          </a:prstGeom>
          <a:solidFill>
            <a:srgbClr val="0000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49" name="AC Banner Logo" descr=""/>
          <p:cNvPicPr/>
          <p:nvPr/>
        </p:nvPicPr>
        <p:blipFill>
          <a:blip r:embed="rId1"/>
          <a:stretch/>
        </p:blipFill>
        <p:spPr>
          <a:xfrm>
            <a:off x="304920" y="457200"/>
            <a:ext cx="1981080" cy="660240"/>
          </a:xfrm>
          <a:prstGeom prst="rect">
            <a:avLst/>
          </a:prstGeom>
          <a:noFill/>
          <a:ln w="0">
            <a:noFill/>
          </a:ln>
        </p:spPr>
      </p:pic>
      <p:sp>
        <p:nvSpPr>
          <p:cNvPr id="150" name=""/>
          <p:cNvSpPr/>
          <p:nvPr/>
        </p:nvSpPr>
        <p:spPr>
          <a:xfrm>
            <a:off x="4572000" y="304920"/>
            <a:ext cx="4267080" cy="838080"/>
          </a:xfrm>
          <a:prstGeom prst="rect">
            <a:avLst/>
          </a:prstGeom>
          <a:no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Market Operations</a:t>
            </a:r>
            <a:endParaRPr b="0" lang="en-US" sz="2400" strike="noStrike" u="none">
              <a:solidFill>
                <a:srgbClr val="000000"/>
              </a:solidFill>
              <a:effectLst/>
              <a:uFillTx/>
              <a:latin typeface="Times New Roman"/>
            </a:endParaRPr>
          </a:p>
        </p:txBody>
      </p:sp>
      <p:sp>
        <p:nvSpPr>
          <p:cNvPr id="151" name=""/>
          <p:cNvSpPr/>
          <p:nvPr/>
        </p:nvSpPr>
        <p:spPr>
          <a:xfrm>
            <a:off x="4967280" y="1442880"/>
            <a:ext cx="3774960" cy="1588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Process Description: </a:t>
            </a:r>
            <a:r>
              <a:rPr b="0" lang="en-US" sz="1400" strike="noStrike" u="none">
                <a:solidFill>
                  <a:srgbClr val="000000"/>
                </a:solidFill>
                <a:effectLst/>
                <a:uFillTx/>
                <a:latin typeface="Comic Sans MS"/>
              </a:rPr>
              <a:t>Market operations includes the processes of forecasting load, losses, congestion, administering balanced schedules and managing TCR and ancillary services markets. These processes are performed during the day ahead, adjustment and hour ahead periods.</a:t>
            </a:r>
            <a:endParaRPr b="0" lang="en-US" sz="1400" strike="noStrike" u="none">
              <a:solidFill>
                <a:srgbClr val="000000"/>
              </a:solidFill>
              <a:effectLst/>
              <a:uFillTx/>
              <a:latin typeface="Times New Roman"/>
            </a:endParaRPr>
          </a:p>
        </p:txBody>
      </p:sp>
      <p:sp>
        <p:nvSpPr>
          <p:cNvPr id="152" name=""/>
          <p:cNvSpPr/>
          <p:nvPr/>
        </p:nvSpPr>
        <p:spPr>
          <a:xfrm>
            <a:off x="419040" y="3282840"/>
            <a:ext cx="8346960" cy="2909520"/>
          </a:xfrm>
          <a:prstGeom prst="rect">
            <a:avLst/>
          </a:prstGeom>
          <a:noFill/>
          <a:ln w="0">
            <a:noFill/>
          </a:ln>
        </p:spPr>
        <p:style>
          <a:lnRef idx="0"/>
          <a:fillRef idx="0"/>
          <a:effectRef idx="0"/>
          <a:fontRef idx="minor"/>
        </p:style>
        <p:txBody>
          <a:bodyPr lIns="90000" rIns="90000" tIns="46800" bIns="46800" anchor="t">
            <a:spAutoFit/>
          </a:bodyPr>
          <a:p>
            <a:pPr marL="230040" indent="-230040" algn="just">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Comic Sans MS"/>
              </a:rPr>
              <a:t>Assumptions</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The Market Operations processes will be conducted for each stage (simulation &amp; parallel)</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ERCOT will forecast load, losses and congestion based on the story-line or actual conditions.</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ERCOT will allocate ancillary service obligations based on actual or specially defined QSE-Customer relationships (and the actual history of those aggregate consumers)</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QSE’s will submit balanced schedules, ancillary service self-supply schedules &amp; ancillary services bids according to the supplier/customer relationships and customer history</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ERCOT will validate schedules and execute the ancillary services markets through a number of iterations with the QSE’s.</a:t>
            </a:r>
            <a:endParaRPr b="0" lang="en-US" sz="1400" strike="noStrike" u="none">
              <a:solidFill>
                <a:srgbClr val="000000"/>
              </a:solidFill>
              <a:effectLst/>
              <a:uFillTx/>
              <a:latin typeface="Times New Roman"/>
            </a:endParaRPr>
          </a:p>
          <a:p>
            <a:pPr marL="230040" indent="-230040" algn="just">
              <a:lnSpc>
                <a:spcPct val="120000"/>
              </a:lnSpc>
              <a:buClr>
                <a:srgbClr val="000000"/>
              </a:buClr>
              <a:buFont typeface="Comic Sans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Comic Sans MS"/>
              </a:rPr>
              <a:t>QSE’s will be able to use their automated scheduling/bidding tools to test functions and outputs if they choose.</a:t>
            </a:r>
            <a:endParaRPr b="0" lang="en-US" sz="1400" strike="noStrike" u="none">
              <a:solidFill>
                <a:srgbClr val="000000"/>
              </a:solidFill>
              <a:effectLst/>
              <a:uFillTx/>
              <a:latin typeface="Times New Roman"/>
            </a:endParaRPr>
          </a:p>
        </p:txBody>
      </p:sp>
      <p:sp>
        <p:nvSpPr>
          <p:cNvPr id="153" name=""/>
          <p:cNvSpPr/>
          <p:nvPr/>
        </p:nvSpPr>
        <p:spPr>
          <a:xfrm>
            <a:off x="1668600" y="1457280"/>
            <a:ext cx="3004920" cy="14558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1708200" y="1508040"/>
            <a:ext cx="14270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Load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&amp; Losses</a:t>
            </a:r>
            <a:endParaRPr b="0" lang="en-US" sz="1000" strike="noStrike" u="none">
              <a:solidFill>
                <a:srgbClr val="000000"/>
              </a:solidFill>
              <a:effectLst/>
              <a:uFillTx/>
              <a:latin typeface="Times New Roman"/>
            </a:endParaRPr>
          </a:p>
        </p:txBody>
      </p:sp>
      <p:sp>
        <p:nvSpPr>
          <p:cNvPr id="155" name=""/>
          <p:cNvSpPr/>
          <p:nvPr/>
        </p:nvSpPr>
        <p:spPr>
          <a:xfrm>
            <a:off x="1708200" y="1971720"/>
            <a:ext cx="14270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Administer Balanced Schedules</a:t>
            </a:r>
            <a:endParaRPr b="0" lang="en-US" sz="1000" strike="noStrike" u="none">
              <a:solidFill>
                <a:srgbClr val="000000"/>
              </a:solidFill>
              <a:effectLst/>
              <a:uFillTx/>
              <a:latin typeface="Times New Roman"/>
            </a:endParaRPr>
          </a:p>
        </p:txBody>
      </p:sp>
      <p:sp>
        <p:nvSpPr>
          <p:cNvPr id="156" name=""/>
          <p:cNvSpPr/>
          <p:nvPr/>
        </p:nvSpPr>
        <p:spPr>
          <a:xfrm>
            <a:off x="1703520" y="2432160"/>
            <a:ext cx="143640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Administer TCR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a:t>
            </a:r>
            <a:endParaRPr b="0" lang="en-US" sz="1000" strike="noStrike" u="none">
              <a:solidFill>
                <a:srgbClr val="000000"/>
              </a:solidFill>
              <a:effectLst/>
              <a:uFillTx/>
              <a:latin typeface="Times New Roman"/>
            </a:endParaRPr>
          </a:p>
        </p:txBody>
      </p:sp>
      <p:sp>
        <p:nvSpPr>
          <p:cNvPr id="157" name=""/>
          <p:cNvSpPr/>
          <p:nvPr/>
        </p:nvSpPr>
        <p:spPr>
          <a:xfrm>
            <a:off x="3193920" y="1508040"/>
            <a:ext cx="14288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Congestion</a:t>
            </a:r>
            <a:endParaRPr b="0" lang="en-US" sz="1000" strike="noStrike" u="none">
              <a:solidFill>
                <a:srgbClr val="000000"/>
              </a:solidFill>
              <a:effectLst/>
              <a:uFillTx/>
              <a:latin typeface="Times New Roman"/>
            </a:endParaRPr>
          </a:p>
        </p:txBody>
      </p:sp>
      <p:sp>
        <p:nvSpPr>
          <p:cNvPr id="158" name=""/>
          <p:cNvSpPr/>
          <p:nvPr/>
        </p:nvSpPr>
        <p:spPr>
          <a:xfrm flipV="1">
            <a:off x="835200" y="1456920"/>
            <a:ext cx="823680" cy="1429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835200" y="2236680"/>
            <a:ext cx="849240" cy="69084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230040" y="1571760"/>
            <a:ext cx="819360" cy="664920"/>
          </a:xfrm>
          <a:custGeom>
            <a:avLst/>
            <a:gdLst>
              <a:gd name="textAreaLeft" fmla="*/ 0 w 819360"/>
              <a:gd name="textAreaRight" fmla="*/ 819720 w 819360"/>
              <a:gd name="textAreaTop" fmla="*/ 0 h 664920"/>
              <a:gd name="textAreaBottom" fmla="*/ 665280 h 664920"/>
            </a:gdLst>
            <a:ahLst/>
            <a:cxnLst/>
            <a:rect l="textAreaLeft" t="textAreaTop" r="textAreaRight" b="textAreaBottom"/>
            <a:pathLst>
              <a:path w="21600" h="21600">
                <a:moveTo>
                  <a:pt x="0" y="0"/>
                </a:moveTo>
                <a:lnTo>
                  <a:pt x="16200" y="0"/>
                </a:lnTo>
                <a:lnTo>
                  <a:pt x="21600" y="10800"/>
                </a:lnTo>
                <a:lnTo>
                  <a:pt x="16200" y="21600"/>
                </a:lnTo>
                <a:lnTo>
                  <a:pt x="0" y="21600"/>
                </a:lnTo>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Operations</a:t>
            </a:r>
            <a:endParaRPr b="0" lang="en-US" sz="1000" strike="noStrike" u="none">
              <a:solidFill>
                <a:srgbClr val="000000"/>
              </a:solidFill>
              <a:effectLst/>
              <a:uFillTx/>
              <a:latin typeface="Times New Roman"/>
            </a:endParaRPr>
          </a:p>
        </p:txBody>
      </p:sp>
      <p:sp>
        <p:nvSpPr>
          <p:cNvPr id="161" name=""/>
          <p:cNvSpPr/>
          <p:nvPr/>
        </p:nvSpPr>
        <p:spPr>
          <a:xfrm>
            <a:off x="3201840" y="1971720"/>
            <a:ext cx="141444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a:t>
            </a:r>
            <a:endParaRPr b="0" lang="en-US" sz="1000" strike="noStrike" u="none">
              <a:solidFill>
                <a:srgbClr val="000000"/>
              </a:solidFill>
              <a:effectLst/>
              <a:uFillTx/>
              <a:latin typeface="Times New Roman"/>
            </a:endParaRPr>
          </a:p>
        </p:txBody>
      </p:sp>
      <p:sp>
        <p:nvSpPr>
          <p:cNvPr id="162" name=""/>
          <p:cNvSpPr/>
          <p:nvPr/>
        </p:nvSpPr>
        <p:spPr>
          <a:xfrm>
            <a:off x="3201840" y="2433600"/>
            <a:ext cx="1406520" cy="399240"/>
          </a:xfrm>
          <a:prstGeom prst="rect">
            <a:avLst/>
          </a:prstGeom>
          <a:solidFill>
            <a:srgbClr val="ff00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Procure &amp; Price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 Services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3708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2000-05-03T20:08:36Z</dcterms:created>
  <dc:creator>gtaylor</dc:creator>
  <dc:description/>
  <dc:language>en-US</dc:language>
  <cp:lastModifiedBy>Michael J. Curry</cp:lastModifiedBy>
  <cp:lastPrinted>2000-11-14T21:30:19Z</cp:lastPrinted>
  <dcterms:modified xsi:type="dcterms:W3CDTF">2000-11-27T13:51:58Z</dcterms:modified>
  <cp:revision>70</cp:revision>
  <dc:subject/>
  <dc:title>No Slide Title</dc:title>
</cp:coreProperties>
</file>