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embeddings/oleObject1.bin" ContentType="application/vnd.openxmlformats-officedocument.oleObject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c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ffcc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3164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2944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73092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DE26C68-3020-4FDD-AFD9-E692F02B58F3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paint" descr=""/>
          <p:cNvPicPr/>
          <p:nvPr/>
        </p:nvPicPr>
        <p:blipFill>
          <a:blip r:embed="rId2"/>
          <a:stretch/>
        </p:blipFill>
        <p:spPr>
          <a:xfrm>
            <a:off x="914400" y="1314360"/>
            <a:ext cx="8229600" cy="3841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914040" y="685440"/>
            <a:ext cx="77216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dt" idx="4"/>
          </p:nvPr>
        </p:nvSpPr>
        <p:spPr>
          <a:xfrm>
            <a:off x="711360" y="6229080"/>
            <a:ext cx="1930320" cy="5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ftr" idx="5"/>
          </p:nvPr>
        </p:nvSpPr>
        <p:spPr>
          <a:xfrm>
            <a:off x="3149640" y="6229080"/>
            <a:ext cx="2844720" cy="5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sldNum" idx="6"/>
          </p:nvPr>
        </p:nvSpPr>
        <p:spPr>
          <a:xfrm>
            <a:off x="6603840" y="6229080"/>
            <a:ext cx="1828800" cy="5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5DDC56C-E13E-4002-A9CB-273CE4D186B1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" name="paint" descr=""/>
          <p:cNvPicPr/>
          <p:nvPr/>
        </p:nvPicPr>
        <p:blipFill>
          <a:blip r:embed="rId2"/>
          <a:stretch/>
        </p:blipFill>
        <p:spPr>
          <a:xfrm>
            <a:off x="914400" y="1828800"/>
            <a:ext cx="8229600" cy="384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60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499"/>
              </a:spcBef>
              <a:buClr>
                <a:srgbClr val="ffcc00"/>
              </a:buClr>
              <a:buFont typeface="Tahoma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499"/>
              </a:spcBef>
              <a:buClr>
                <a:srgbClr val="ffcc00"/>
              </a:buClr>
              <a:buFont typeface="Tahoma"/>
              <a:buChar char="–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6840" y="304920"/>
            <a:ext cx="8178840" cy="1218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California--Update</a:t>
            </a:r>
            <a:br>
              <a:rPr sz="2000"/>
            </a:b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304560" y="5181480"/>
            <a:ext cx="419076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8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November 13,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4" name=""/>
          <p:cNvSpPr/>
          <p:nvPr/>
        </p:nvSpPr>
        <p:spPr>
          <a:xfrm>
            <a:off x="669960" y="5657760"/>
            <a:ext cx="183960" cy="5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" name=""/>
          <p:cNvGraphicFramePr/>
          <p:nvPr/>
        </p:nvGraphicFramePr>
        <p:xfrm>
          <a:off x="8077320" y="5715000"/>
          <a:ext cx="1066680" cy="1143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77320" y="5715000"/>
                    <a:ext cx="1066680" cy="1143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" name=""/>
          <p:cNvSpPr/>
          <p:nvPr/>
        </p:nvSpPr>
        <p:spPr>
          <a:xfrm>
            <a:off x="1447920" y="2666880"/>
            <a:ext cx="6553080" cy="113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Richard Shapiro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Government Affairs, the Americas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Political Overview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6840" y="1599840"/>
            <a:ext cx="8178840" cy="4457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Ratepayer revolt in San Diego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Legislature passed two statutes in 2000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Continuation of rate freeze for SDG&amp;E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Electricity commodity set at 6.5 cents/kWh until 12.31.02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CPUC has option to extend (12.31.03) and can set level for extension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ATTEMPTS TO ADDRESS Siting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LIMITED EFFOT TO Expedite siting for peakers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“Green Team”--mission to expedite siting without affecting environmental concerns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STAGE SET FOR special session in 2001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20" name=""/>
          <p:cNvGraphicFramePr/>
          <p:nvPr/>
        </p:nvGraphicFramePr>
        <p:xfrm>
          <a:off x="7848720" y="5486400"/>
          <a:ext cx="1066680" cy="1095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848720" y="5486400"/>
                    <a:ext cx="1066680" cy="10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Political Overview-2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6840" y="1752480"/>
            <a:ext cx="8178840" cy="4305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Key legislators and San Diego county council member on 11.9 FERC Panel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Governor FOCUSED ON “BEHAVIOR” OF MARKET PARTICIPANTS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CONTRASTS SHARPLY WITH MOST EXPERTS FOCUS ON FLAWED MARKET 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CALL FOR refunds &amp; PRICE CAPS CONTINUES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RENEWED THREATS OF litigation challenging generator rates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SEEK ROLE FOR CALIFORNIA IN in governance OF PX/ISO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24" name=""/>
          <p:cNvGraphicFramePr/>
          <p:nvPr/>
        </p:nvGraphicFramePr>
        <p:xfrm>
          <a:off x="7848720" y="5486400"/>
          <a:ext cx="1066680" cy="1095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848720" y="5486400"/>
                    <a:ext cx="1066680" cy="10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CPUC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6840" y="1676160"/>
            <a:ext cx="8178840" cy="4381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“Undercollection” is key issue.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Utilities claim billions in undercollections—PX costs above energy component of frozen rate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PG&amp;E AND EDISON FILE Federal Court actionS AGAINST CPUC to force recovery OF “UNDERCOLLECTION”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EDISON FILES ON 11.16 TO END CTC, RAISE FREEZE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Utilities push hard to “roll-off” of CTC, end freeze AND begin TO PASS COMMODITY COSTS THROUGH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Ratepayers SEEK TO OFFSET UNDERCOLLECTION WITH UTILITY WINDFALL FROM SALES TO PX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Hedging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IOUS can BUY FORWARD UP TO “net short” position (about 50% of demand)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CPUC INSISTS ON INTRUSIVE CONTRACT REVIEW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28" name=""/>
          <p:cNvGraphicFramePr/>
          <p:nvPr/>
        </p:nvGraphicFramePr>
        <p:xfrm>
          <a:off x="8067600" y="5761080"/>
          <a:ext cx="1067040" cy="1095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67600" y="5761080"/>
                    <a:ext cx="1067040" cy="10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CPUC-2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Two separate “OIIs” initiated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OII opened after SDG&amp;E “event” to allow CPUC investigation for causes and remedies to wholesale and retail market irregularities.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Subpoenas issued, investigation open.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OII opened after motions to end rate freeze to discuss post-transition market structure, future procurement, etc.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Scope and timing of both OIIs unclear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32" name=""/>
          <p:cNvGraphicFramePr/>
          <p:nvPr/>
        </p:nvGraphicFramePr>
        <p:xfrm>
          <a:off x="8067600" y="5761080"/>
          <a:ext cx="1067040" cy="1095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67600" y="5761080"/>
                    <a:ext cx="1067040" cy="10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"/>
          <p:cNvGraphicFramePr/>
          <p:nvPr/>
        </p:nvGraphicFramePr>
        <p:xfrm>
          <a:off x="8067600" y="5761080"/>
          <a:ext cx="1067040" cy="1095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67600" y="5761080"/>
                    <a:ext cx="1067040" cy="10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6" name=""/>
          <p:cNvSpPr/>
          <p:nvPr/>
        </p:nvSpPr>
        <p:spPr>
          <a:xfrm>
            <a:off x="380880" y="609480"/>
            <a:ext cx="815364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State “Investigations</a:t>
            </a: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”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85800" y="1752480"/>
            <a:ext cx="7772400" cy="358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just">
              <a:lnSpc>
                <a:spcPct val="100000"/>
              </a:lnSpc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838080" y="1905120"/>
            <a:ext cx="7772400" cy="358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just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1"/>
          <p:cNvSpPr>
            <a:spLocks noGrp="1"/>
          </p:cNvSpPr>
          <p:nvPr>
            <p:ph/>
          </p:nvPr>
        </p:nvSpPr>
        <p:spPr>
          <a:xfrm>
            <a:off x="838080" y="1828440"/>
            <a:ext cx="7772400" cy="3809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 algn="just">
              <a:lnSpc>
                <a:spcPct val="9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CPUC OII investigation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subpoenas of key data from generators, MARKETERS &amp; scheduling coordinators—MANY OBJECT TO CPUC TACTICS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just">
              <a:lnSpc>
                <a:spcPct val="9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PX Market Surveillance Monitoring and ISO Market Monitoring Committees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finding of potential, but limited opportunities for market power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market is otherwise “functioning”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pricing is a result of “fundamentals”--weather, hydro conditions, demand growth, etc.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just">
              <a:lnSpc>
                <a:spcPct val="9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California Attorney General Investigation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More unknowns, then knowns.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 algn="just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" name=""/>
          <p:cNvGraphicFramePr/>
          <p:nvPr/>
        </p:nvGraphicFramePr>
        <p:xfrm>
          <a:off x="8067600" y="5761080"/>
          <a:ext cx="1067040" cy="1095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67600" y="5761080"/>
                    <a:ext cx="1067040" cy="10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2" name=""/>
          <p:cNvSpPr/>
          <p:nvPr/>
        </p:nvSpPr>
        <p:spPr>
          <a:xfrm>
            <a:off x="380880" y="609480"/>
            <a:ext cx="815364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FERC Order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85800" y="1752480"/>
            <a:ext cx="7772400" cy="358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just">
              <a:lnSpc>
                <a:spcPct val="100000"/>
              </a:lnSpc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838080" y="1905120"/>
            <a:ext cx="7772400" cy="358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just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1"/>
          <p:cNvSpPr>
            <a:spLocks noGrp="1"/>
          </p:cNvSpPr>
          <p:nvPr>
            <p:ph/>
          </p:nvPr>
        </p:nvSpPr>
        <p:spPr>
          <a:xfrm>
            <a:off x="838080" y="1676520"/>
            <a:ext cx="7772400" cy="39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 algn="just">
              <a:lnSpc>
                <a:spcPct val="9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FERC issued key order on 11.01.00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Order a response to complaints filed by numerous parties in response to California market price spikes.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just">
              <a:lnSpc>
                <a:spcPct val="9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FERC’s Intervention in California Market is positive, BUT PRICE CAP PROPOSAL UNWORKABLE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Found market had potential for unjust and unreasonable rates--but did 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not order refunds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 algn="just">
              <a:lnSpc>
                <a:spcPct val="9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FERC concluded they do not have the authority to order refunds prior to fall of 2000.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FERC creates timeline for creation of new non-stakeholder governance for ISO and PX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 algn="just">
              <a:lnSpc>
                <a:spcPct val="9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assigns new board with tasks--e.g., development of congestion management mechanism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Creates penalty mechanism for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load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underscheduling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 algn="just">
              <a:lnSpc>
                <a:spcPct val="9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Penalty not assessed for generation.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 algn="just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 algn="just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" name=""/>
          <p:cNvGraphicFramePr/>
          <p:nvPr/>
        </p:nvGraphicFramePr>
        <p:xfrm>
          <a:off x="8067600" y="5761080"/>
          <a:ext cx="1067040" cy="1095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67600" y="5761080"/>
                    <a:ext cx="1067040" cy="10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8" name=""/>
          <p:cNvSpPr/>
          <p:nvPr/>
        </p:nvSpPr>
        <p:spPr>
          <a:xfrm>
            <a:off x="380880" y="609480"/>
            <a:ext cx="815364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FERC Order-2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85800" y="1752480"/>
            <a:ext cx="7772400" cy="358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just">
              <a:lnSpc>
                <a:spcPct val="100000"/>
              </a:lnSpc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838080" y="1905120"/>
            <a:ext cx="7772400" cy="358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just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1"/>
          <p:cNvSpPr>
            <a:spLocks noGrp="1"/>
          </p:cNvSpPr>
          <p:nvPr>
            <p:ph/>
          </p:nvPr>
        </p:nvSpPr>
        <p:spPr>
          <a:xfrm>
            <a:off x="838080" y="1676520"/>
            <a:ext cx="7772400" cy="39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FERC rejected load-differentiated cap adopted by ISO and stripped ISO of rate-cap setting authority.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FERC ordered continuation of $250/MWH cap in interim.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just"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On the negative side: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$150 MWH SOFT PRICE CAP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 algn="just">
              <a:spcBef>
                <a:spcPts val="45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$150 MWH level is too low for peaking plants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 algn="just">
              <a:spcBef>
                <a:spcPts val="45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Soft Cap creates uncertainty.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Potential for refunds for period following fall 2000.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Next Steps: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San Diego meeting later this week.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Written comments due 11.22.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Full FERC decision by year-end?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Potential legal challenges.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" name=""/>
          <p:cNvGraphicFramePr/>
          <p:nvPr/>
        </p:nvGraphicFramePr>
        <p:xfrm>
          <a:off x="8067600" y="5761080"/>
          <a:ext cx="1067040" cy="1095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67600" y="5761080"/>
                    <a:ext cx="1067040" cy="10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4" name=""/>
          <p:cNvSpPr/>
          <p:nvPr/>
        </p:nvSpPr>
        <p:spPr>
          <a:xfrm>
            <a:off x="380880" y="609480"/>
            <a:ext cx="815364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FERC Order-3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685800" y="1752480"/>
            <a:ext cx="7772400" cy="358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just">
              <a:lnSpc>
                <a:spcPct val="100000"/>
              </a:lnSpc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838080" y="1905120"/>
            <a:ext cx="7772400" cy="358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just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1"/>
          <p:cNvSpPr>
            <a:spLocks noGrp="1"/>
          </p:cNvSpPr>
          <p:nvPr>
            <p:ph/>
          </p:nvPr>
        </p:nvSpPr>
        <p:spPr>
          <a:xfrm>
            <a:off x="838080" y="1676520"/>
            <a:ext cx="7772400" cy="39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 algn="just"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Key Issues for comments.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What should price cap look like?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 algn="just">
              <a:spcBef>
                <a:spcPts val="45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While Enron opposed any cap, the majority of the parties at 11.09 technical session supported a cap.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 algn="just">
              <a:spcBef>
                <a:spcPts val="45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However: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 algn="just">
              <a:spcBef>
                <a:spcPts val="400"/>
              </a:spcBef>
              <a:buClr>
                <a:srgbClr val="ffcc00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What should be the level, duration and design of cap?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 algn="just">
              <a:spcBef>
                <a:spcPts val="400"/>
              </a:spcBef>
              <a:buClr>
                <a:srgbClr val="ffcc00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Should the cap be WSCC-wide or California-only?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Who should pick the non-stakeholder board?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 algn="just">
              <a:spcBef>
                <a:spcPts val="45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Virtually all parties supported change in ISO and PX governance.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 algn="just">
              <a:spcBef>
                <a:spcPts val="45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However, role of State is hot issue for Governor and legislature.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Should PX and ISO be merged (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ala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PJM)?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1998-10-16T00:58:29Z</dcterms:created>
  <dc:creator>Paul J. Kaufman</dc:creator>
  <dc:description/>
  <dc:language>en-US</dc:language>
  <cp:lastModifiedBy>jdasovic</cp:lastModifiedBy>
  <cp:lastPrinted>1999-05-26T16:08:30Z</cp:lastPrinted>
  <dcterms:modified xsi:type="dcterms:W3CDTF">2000-11-20T14:16:45Z</dcterms:modified>
  <cp:revision>24</cp:revision>
  <dc:subject/>
  <dc:title>Economic Development Conference Sparks, Nevada October 19-20, 1998</dc:title>
</cp:coreProperties>
</file>