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28.wmf" ContentType="image/x-wmf"/>
  <Override PartName="/ppt/media/image3.jpeg" ContentType="image/jpeg"/>
  <Override PartName="/ppt/media/image30.png" ContentType="image/png"/>
  <Override PartName="/ppt/media/image27.wmf" ContentType="image/x-wmf"/>
  <Override PartName="/ppt/media/image26.wmf" ContentType="image/x-wmf"/>
  <Override PartName="/ppt/media/image25.wmf" ContentType="image/x-wmf"/>
  <Override PartName="/ppt/media/image24.wmf" ContentType="image/x-wmf"/>
  <Override PartName="/ppt/media/image23.png" ContentType="image/png"/>
  <Override PartName="/ppt/media/image22.wmf" ContentType="image/x-wmf"/>
  <Override PartName="/ppt/media/image21.wmf" ContentType="image/x-wmf"/>
  <Override PartName="/ppt/media/image19.wmf" ContentType="image/x-wmf"/>
  <Override PartName="/ppt/media/image20.wmf" ContentType="image/x-wmf"/>
  <Override PartName="/ppt/media/image18.wmf" ContentType="image/x-wmf"/>
  <Override PartName="/ppt/media/image57.png" ContentType="image/png"/>
  <Override PartName="/ppt/media/image16.wmf" ContentType="image/x-wmf"/>
  <Override PartName="/ppt/media/image55.png" ContentType="image/png"/>
  <Override PartName="/ppt/media/image15.wmf" ContentType="image/x-wmf"/>
  <Override PartName="/ppt/media/image1.jpeg" ContentType="image/jpeg"/>
  <Override PartName="/ppt/media/image47.png" ContentType="image/png"/>
  <Override PartName="/ppt/media/image50.wmf" ContentType="image/x-wmf"/>
  <Override PartName="/ppt/media/image29.png" ContentType="image/png"/>
  <Override PartName="/ppt/media/image42.jpeg" ContentType="image/jpeg"/>
  <Override PartName="/ppt/media/image14.wmf" ContentType="image/x-wmf"/>
  <Override PartName="/ppt/media/image53.png" ContentType="image/png"/>
  <Override PartName="/ppt/media/image5.wmf" ContentType="image/x-wmf"/>
  <Override PartName="/ppt/media/image37.wmf" ContentType="image/x-wmf"/>
  <Override PartName="/ppt/media/image6.png" ContentType="image/png"/>
  <Override PartName="/ppt/media/image38.png" ContentType="image/png"/>
  <Override PartName="/ppt/media/image39.wmf" ContentType="image/x-wmf"/>
  <Override PartName="/ppt/media/image41.png" ContentType="image/png"/>
  <Override PartName="/ppt/media/image44.png" ContentType="image/png"/>
  <Override PartName="/ppt/media/image46.png" ContentType="image/png"/>
  <Override PartName="/ppt/media/image33.wmf" ContentType="image/x-wmf"/>
  <Override PartName="/ppt/media/image48.png" ContentType="image/png"/>
  <Override PartName="/ppt/media/image51.wmf" ContentType="image/x-wmf"/>
  <Override PartName="/ppt/media/image31.png" ContentType="image/png"/>
  <Override PartName="/ppt/media/image35.jpeg" ContentType="image/jpeg"/>
  <Override PartName="/ppt/media/image36.wmf" ContentType="image/x-wmf"/>
  <Override PartName="/ppt/media/image7.png" ContentType="image/png"/>
  <Override PartName="/ppt/media/image49.png" ContentType="image/png"/>
  <Override PartName="/ppt/media/image43.png" ContentType="image/png"/>
  <Override PartName="/ppt/media/image54.wmf" ContentType="image/x-wmf"/>
  <Override PartName="/ppt/media/image8.wmf" ContentType="image/x-wmf"/>
  <Override PartName="/ppt/media/image17.wmf" ContentType="image/x-wmf"/>
  <Override PartName="/ppt/media/image45.png" ContentType="image/png"/>
  <Override PartName="/ppt/media/image56.wmf" ContentType="image/x-wmf"/>
  <Override PartName="/ppt/media/image32.png" ContentType="image/png"/>
  <Override PartName="/ppt/media/image52.png" ContentType="image/png"/>
  <Override PartName="/ppt/media/image13.wmf" ContentType="image/x-wmf"/>
  <Override PartName="/ppt/media/image11.wmf" ContentType="image/x-wmf"/>
  <Override PartName="/ppt/media/image34.wmf" ContentType="image/x-wmf"/>
  <Override PartName="/ppt/media/image2.wmf" ContentType="image/x-wmf"/>
  <Override PartName="/ppt/media/image12.wmf" ContentType="image/x-wmf"/>
  <Override PartName="/ppt/media/image9.png" ContentType="image/png"/>
  <Override PartName="/ppt/media/image10.wmf" ContentType="image/x-wmf"/>
  <Override PartName="/ppt/media/image4.jpeg" ContentType="image/jpeg"/>
  <Override PartName="/ppt/media/image40.png" ContentType="image/png"/>
  <Override PartName="/ppt/embeddings/oleObject1.docx" ContentType="application/vnd.openxmlformats-officedocument.wordprocessingml.document"/>
  <Override PartName="/ppt/embeddings/oleObject2.docx" ContentType="application/vnd.openxmlformats-officedocument.wordprocessingml.document"/>
  <Override PartName="/ppt/embeddings/oleObject1.xlsx" ContentType="application/vnd.openxmlformats-officedocument.spreadsheetml.sheet"/>
  <Override PartName="/ppt/embeddings/oleObject2.xlsx" ContentType="application/vnd.openxmlformats-officedocument.spreadsheetml.sheet"/>
  <Override PartName="/ppt/embeddings/oleObject3.xlsx" ContentType="application/vnd.openxmlformats-officedocument.spreadsheetml.sheet"/>
  <Override PartName="/ppt/embeddings/oleObject1.bin" ContentType="application/vnd.openxmlformats-officedocument.oleObject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33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8.xml.rels" ContentType="application/vnd.openxmlformats-package.relationships+xml"/>
  <Override PartName="/ppt/slides/_rels/slide30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29.xml.rels" ContentType="application/vnd.openxmlformats-package.relationships+xml"/>
  <Override PartName="/ppt/slides/_rels/slide31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32.xml.rels" ContentType="application/vnd.openxmlformats-package.relationships+xml"/>
  <Override PartName="/ppt/slides/_rels/slide44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32.xml" ContentType="application/vnd.openxmlformats-officedocument.presentationml.slide+xml"/>
  <Override PartName="/ppt/slides/slide44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9601200" cy="6858000"/>
  <p:notesSz cx="6988175" cy="92741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wmf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wmf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wmf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wmf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Chart" preserve="1">
  <p:cSld name="Defaul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593280" y="1663560"/>
            <a:ext cx="8767800" cy="4584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2160" tIns="46080" bIns="46080" anchor="t">
            <a:normAutofit/>
          </a:bodyPr>
          <a:p>
            <a:pPr marL="343080" indent="-343080">
              <a:spcBef>
                <a:spcPts val="2251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2251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2251"/>
              </a:spcBef>
              <a:buClr>
                <a:srgbClr val="ffba1d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2251"/>
              </a:spcBef>
              <a:buClr>
                <a:srgbClr val="ffba1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2251"/>
              </a:spcBef>
              <a:buClr>
                <a:srgbClr val="ffba1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225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225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2" name=""/>
          <p:cNvGrpSpPr/>
          <p:nvPr/>
        </p:nvGrpSpPr>
        <p:grpSpPr>
          <a:xfrm>
            <a:off x="157320" y="6296040"/>
            <a:ext cx="1853280" cy="401400"/>
            <a:chOff x="157320" y="6296040"/>
            <a:chExt cx="1853280" cy="401400"/>
          </a:xfrm>
        </p:grpSpPr>
        <p:sp>
          <p:nvSpPr>
            <p:cNvPr id="3" name=""/>
            <p:cNvSpPr/>
            <p:nvPr/>
          </p:nvSpPr>
          <p:spPr>
            <a:xfrm>
              <a:off x="157320" y="6487920"/>
              <a:ext cx="8280" cy="16200"/>
            </a:xfrm>
            <a:custGeom>
              <a:avLst/>
              <a:gdLst/>
              <a:ahLst/>
              <a:rect l="l" t="t" r="r" b="b"/>
              <a:pathLst>
                <a:path w="75" h="150">
                  <a:moveTo>
                    <a:pt x="75" y="0"/>
                  </a:moveTo>
                  <a:lnTo>
                    <a:pt x="75" y="150"/>
                  </a:lnTo>
                  <a:lnTo>
                    <a:pt x="0" y="7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61b7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" name=""/>
            <p:cNvSpPr/>
            <p:nvPr/>
          </p:nvSpPr>
          <p:spPr>
            <a:xfrm>
              <a:off x="157320" y="6480000"/>
              <a:ext cx="16560" cy="33480"/>
            </a:xfrm>
            <a:custGeom>
              <a:avLst/>
              <a:gdLst/>
              <a:ahLst/>
              <a:rect l="l" t="t" r="r" b="b"/>
              <a:pathLst>
                <a:path w="150" h="302">
                  <a:moveTo>
                    <a:pt x="150" y="0"/>
                  </a:moveTo>
                  <a:lnTo>
                    <a:pt x="150" y="302"/>
                  </a:lnTo>
                  <a:lnTo>
                    <a:pt x="0" y="151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61b7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" name=""/>
            <p:cNvSpPr/>
            <p:nvPr/>
          </p:nvSpPr>
          <p:spPr>
            <a:xfrm>
              <a:off x="165600" y="6471720"/>
              <a:ext cx="16560" cy="49680"/>
            </a:xfrm>
            <a:custGeom>
              <a:avLst/>
              <a:gdLst/>
              <a:ahLst/>
              <a:rect l="l" t="t" r="r" b="b"/>
              <a:pathLst>
                <a:path w="150" h="452">
                  <a:moveTo>
                    <a:pt x="0" y="301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452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61b7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" name=""/>
            <p:cNvSpPr/>
            <p:nvPr/>
          </p:nvSpPr>
          <p:spPr>
            <a:xfrm>
              <a:off x="173880" y="6463800"/>
              <a:ext cx="16560" cy="65520"/>
            </a:xfrm>
            <a:custGeom>
              <a:avLst/>
              <a:gdLst/>
              <a:ahLst/>
              <a:rect l="l" t="t" r="r" b="b"/>
              <a:pathLst>
                <a:path w="149" h="602">
                  <a:moveTo>
                    <a:pt x="0" y="452"/>
                  </a:moveTo>
                  <a:lnTo>
                    <a:pt x="0" y="150"/>
                  </a:lnTo>
                  <a:lnTo>
                    <a:pt x="149" y="0"/>
                  </a:lnTo>
                  <a:lnTo>
                    <a:pt x="149" y="602"/>
                  </a:lnTo>
                  <a:lnTo>
                    <a:pt x="0" y="452"/>
                  </a:lnTo>
                  <a:close/>
                </a:path>
              </a:pathLst>
            </a:custGeom>
            <a:solidFill>
              <a:srgbClr val="60b7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720" bIns="187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" name=""/>
            <p:cNvSpPr/>
            <p:nvPr/>
          </p:nvSpPr>
          <p:spPr>
            <a:xfrm>
              <a:off x="182160" y="6455880"/>
              <a:ext cx="16560" cy="81360"/>
            </a:xfrm>
            <a:custGeom>
              <a:avLst/>
              <a:gdLst/>
              <a:ahLst/>
              <a:rect l="l" t="t" r="r" b="b"/>
              <a:pathLst>
                <a:path w="149" h="754">
                  <a:moveTo>
                    <a:pt x="0" y="603"/>
                  </a:moveTo>
                  <a:lnTo>
                    <a:pt x="0" y="151"/>
                  </a:lnTo>
                  <a:lnTo>
                    <a:pt x="149" y="0"/>
                  </a:lnTo>
                  <a:lnTo>
                    <a:pt x="149" y="754"/>
                  </a:lnTo>
                  <a:lnTo>
                    <a:pt x="0" y="603"/>
                  </a:lnTo>
                  <a:close/>
                </a:path>
              </a:pathLst>
            </a:custGeom>
            <a:solidFill>
              <a:srgbClr val="60b75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" name=""/>
            <p:cNvSpPr/>
            <p:nvPr/>
          </p:nvSpPr>
          <p:spPr>
            <a:xfrm>
              <a:off x="190800" y="6447960"/>
              <a:ext cx="16560" cy="97560"/>
            </a:xfrm>
            <a:custGeom>
              <a:avLst/>
              <a:gdLst/>
              <a:ahLst/>
              <a:rect l="l" t="t" r="r" b="b"/>
              <a:pathLst>
                <a:path w="150" h="904">
                  <a:moveTo>
                    <a:pt x="0" y="753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904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5eb65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" name=""/>
            <p:cNvSpPr/>
            <p:nvPr/>
          </p:nvSpPr>
          <p:spPr>
            <a:xfrm>
              <a:off x="199080" y="6440040"/>
              <a:ext cx="16560" cy="113400"/>
            </a:xfrm>
            <a:custGeom>
              <a:avLst/>
              <a:gdLst/>
              <a:ahLst/>
              <a:rect l="l" t="t" r="r" b="b"/>
              <a:pathLst>
                <a:path w="150" h="1056">
                  <a:moveTo>
                    <a:pt x="0" y="905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1056"/>
                  </a:lnTo>
                  <a:lnTo>
                    <a:pt x="0" y="905"/>
                  </a:lnTo>
                  <a:close/>
                </a:path>
              </a:pathLst>
            </a:custGeom>
            <a:solidFill>
              <a:srgbClr val="5eb6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" name=""/>
            <p:cNvSpPr/>
            <p:nvPr/>
          </p:nvSpPr>
          <p:spPr>
            <a:xfrm>
              <a:off x="207360" y="6432120"/>
              <a:ext cx="16560" cy="129240"/>
            </a:xfrm>
            <a:custGeom>
              <a:avLst/>
              <a:gdLst/>
              <a:ahLst/>
              <a:rect l="l" t="t" r="r" b="b"/>
              <a:pathLst>
                <a:path w="150" h="1206">
                  <a:moveTo>
                    <a:pt x="0" y="1055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1206"/>
                  </a:lnTo>
                  <a:lnTo>
                    <a:pt x="0" y="1055"/>
                  </a:lnTo>
                  <a:close/>
                </a:path>
              </a:pathLst>
            </a:custGeom>
            <a:solidFill>
              <a:srgbClr val="5db65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" name=""/>
            <p:cNvSpPr/>
            <p:nvPr/>
          </p:nvSpPr>
          <p:spPr>
            <a:xfrm>
              <a:off x="215640" y="6423840"/>
              <a:ext cx="16560" cy="145440"/>
            </a:xfrm>
            <a:custGeom>
              <a:avLst/>
              <a:gdLst/>
              <a:ahLst/>
              <a:rect l="l" t="t" r="r" b="b"/>
              <a:pathLst>
                <a:path w="150" h="1356">
                  <a:moveTo>
                    <a:pt x="0" y="1206"/>
                  </a:moveTo>
                  <a:lnTo>
                    <a:pt x="0" y="150"/>
                  </a:lnTo>
                  <a:lnTo>
                    <a:pt x="150" y="0"/>
                  </a:lnTo>
                  <a:lnTo>
                    <a:pt x="150" y="1356"/>
                  </a:lnTo>
                  <a:lnTo>
                    <a:pt x="0" y="1206"/>
                  </a:lnTo>
                  <a:close/>
                </a:path>
              </a:pathLst>
            </a:custGeom>
            <a:solidFill>
              <a:srgbClr val="5db65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" name=""/>
            <p:cNvSpPr/>
            <p:nvPr/>
          </p:nvSpPr>
          <p:spPr>
            <a:xfrm>
              <a:off x="224280" y="6415920"/>
              <a:ext cx="16920" cy="161280"/>
            </a:xfrm>
            <a:custGeom>
              <a:avLst/>
              <a:gdLst/>
              <a:ahLst/>
              <a:rect l="l" t="t" r="r" b="b"/>
              <a:pathLst>
                <a:path w="150" h="1508">
                  <a:moveTo>
                    <a:pt x="0" y="1357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1508"/>
                  </a:lnTo>
                  <a:lnTo>
                    <a:pt x="0" y="1357"/>
                  </a:lnTo>
                  <a:close/>
                </a:path>
              </a:pathLst>
            </a:custGeom>
            <a:solidFill>
              <a:srgbClr val="5cb6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" name=""/>
            <p:cNvSpPr/>
            <p:nvPr/>
          </p:nvSpPr>
          <p:spPr>
            <a:xfrm>
              <a:off x="232560" y="6408000"/>
              <a:ext cx="16920" cy="175680"/>
            </a:xfrm>
            <a:custGeom>
              <a:avLst/>
              <a:gdLst/>
              <a:ahLst/>
              <a:rect l="l" t="t" r="r" b="b"/>
              <a:pathLst>
                <a:path w="150" h="1649">
                  <a:moveTo>
                    <a:pt x="0" y="1507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493"/>
                  </a:lnTo>
                  <a:lnTo>
                    <a:pt x="141" y="536"/>
                  </a:lnTo>
                  <a:lnTo>
                    <a:pt x="133" y="578"/>
                  </a:lnTo>
                  <a:lnTo>
                    <a:pt x="126" y="621"/>
                  </a:lnTo>
                  <a:lnTo>
                    <a:pt x="119" y="666"/>
                  </a:lnTo>
                  <a:lnTo>
                    <a:pt x="113" y="710"/>
                  </a:lnTo>
                  <a:lnTo>
                    <a:pt x="108" y="756"/>
                  </a:lnTo>
                  <a:lnTo>
                    <a:pt x="102" y="802"/>
                  </a:lnTo>
                  <a:lnTo>
                    <a:pt x="98" y="849"/>
                  </a:lnTo>
                  <a:lnTo>
                    <a:pt x="94" y="896"/>
                  </a:lnTo>
                  <a:lnTo>
                    <a:pt x="91" y="945"/>
                  </a:lnTo>
                  <a:lnTo>
                    <a:pt x="89" y="993"/>
                  </a:lnTo>
                  <a:lnTo>
                    <a:pt x="88" y="1043"/>
                  </a:lnTo>
                  <a:lnTo>
                    <a:pt x="88" y="1093"/>
                  </a:lnTo>
                  <a:lnTo>
                    <a:pt x="88" y="1144"/>
                  </a:lnTo>
                  <a:lnTo>
                    <a:pt x="89" y="1195"/>
                  </a:lnTo>
                  <a:lnTo>
                    <a:pt x="91" y="1247"/>
                  </a:lnTo>
                  <a:lnTo>
                    <a:pt x="95" y="1299"/>
                  </a:lnTo>
                  <a:lnTo>
                    <a:pt x="98" y="1350"/>
                  </a:lnTo>
                  <a:lnTo>
                    <a:pt x="103" y="1401"/>
                  </a:lnTo>
                  <a:lnTo>
                    <a:pt x="110" y="1451"/>
                  </a:lnTo>
                  <a:lnTo>
                    <a:pt x="116" y="1502"/>
                  </a:lnTo>
                  <a:lnTo>
                    <a:pt x="123" y="1552"/>
                  </a:lnTo>
                  <a:lnTo>
                    <a:pt x="131" y="1600"/>
                  </a:lnTo>
                  <a:lnTo>
                    <a:pt x="140" y="1649"/>
                  </a:lnTo>
                  <a:lnTo>
                    <a:pt x="0" y="1507"/>
                  </a:lnTo>
                  <a:close/>
                </a:path>
              </a:pathLst>
            </a:custGeom>
            <a:solidFill>
              <a:srgbClr val="5bb65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" name=""/>
            <p:cNvSpPr/>
            <p:nvPr/>
          </p:nvSpPr>
          <p:spPr>
            <a:xfrm>
              <a:off x="241200" y="6400080"/>
              <a:ext cx="16560" cy="183960"/>
            </a:xfrm>
            <a:custGeom>
              <a:avLst/>
              <a:gdLst/>
              <a:ahLst/>
              <a:rect l="l" t="t" r="r" b="b"/>
              <a:pathLst>
                <a:path w="149" h="1724">
                  <a:moveTo>
                    <a:pt x="0" y="1658"/>
                  </a:moveTo>
                  <a:lnTo>
                    <a:pt x="0" y="150"/>
                  </a:lnTo>
                  <a:lnTo>
                    <a:pt x="149" y="0"/>
                  </a:lnTo>
                  <a:lnTo>
                    <a:pt x="149" y="280"/>
                  </a:lnTo>
                  <a:lnTo>
                    <a:pt x="133" y="334"/>
                  </a:lnTo>
                  <a:lnTo>
                    <a:pt x="118" y="389"/>
                  </a:lnTo>
                  <a:lnTo>
                    <a:pt x="102" y="447"/>
                  </a:lnTo>
                  <a:lnTo>
                    <a:pt x="88" y="504"/>
                  </a:lnTo>
                  <a:lnTo>
                    <a:pt x="76" y="564"/>
                  </a:lnTo>
                  <a:lnTo>
                    <a:pt x="63" y="626"/>
                  </a:lnTo>
                  <a:lnTo>
                    <a:pt x="52" y="689"/>
                  </a:lnTo>
                  <a:lnTo>
                    <a:pt x="42" y="754"/>
                  </a:lnTo>
                  <a:lnTo>
                    <a:pt x="34" y="820"/>
                  </a:lnTo>
                  <a:lnTo>
                    <a:pt x="26" y="887"/>
                  </a:lnTo>
                  <a:lnTo>
                    <a:pt x="20" y="957"/>
                  </a:lnTo>
                  <a:lnTo>
                    <a:pt x="16" y="1027"/>
                  </a:lnTo>
                  <a:lnTo>
                    <a:pt x="14" y="1098"/>
                  </a:lnTo>
                  <a:lnTo>
                    <a:pt x="13" y="1171"/>
                  </a:lnTo>
                  <a:lnTo>
                    <a:pt x="14" y="1246"/>
                  </a:lnTo>
                  <a:lnTo>
                    <a:pt x="16" y="1322"/>
                  </a:lnTo>
                  <a:lnTo>
                    <a:pt x="20" y="1374"/>
                  </a:lnTo>
                  <a:lnTo>
                    <a:pt x="23" y="1425"/>
                  </a:lnTo>
                  <a:lnTo>
                    <a:pt x="28" y="1476"/>
                  </a:lnTo>
                  <a:lnTo>
                    <a:pt x="35" y="1526"/>
                  </a:lnTo>
                  <a:lnTo>
                    <a:pt x="41" y="1577"/>
                  </a:lnTo>
                  <a:lnTo>
                    <a:pt x="48" y="1627"/>
                  </a:lnTo>
                  <a:lnTo>
                    <a:pt x="56" y="1675"/>
                  </a:lnTo>
                  <a:lnTo>
                    <a:pt x="65" y="1724"/>
                  </a:lnTo>
                  <a:lnTo>
                    <a:pt x="0" y="1658"/>
                  </a:lnTo>
                  <a:close/>
                </a:path>
              </a:pathLst>
            </a:custGeom>
            <a:solidFill>
              <a:srgbClr val="5bb65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" name=""/>
            <p:cNvSpPr/>
            <p:nvPr/>
          </p:nvSpPr>
          <p:spPr>
            <a:xfrm>
              <a:off x="249840" y="6392160"/>
              <a:ext cx="16560" cy="68760"/>
            </a:xfrm>
            <a:custGeom>
              <a:avLst/>
              <a:gdLst/>
              <a:ahLst/>
              <a:rect l="l" t="t" r="r" b="b"/>
              <a:pathLst>
                <a:path w="149" h="644">
                  <a:moveTo>
                    <a:pt x="0" y="644"/>
                  </a:moveTo>
                  <a:lnTo>
                    <a:pt x="0" y="151"/>
                  </a:lnTo>
                  <a:lnTo>
                    <a:pt x="149" y="0"/>
                  </a:lnTo>
                  <a:lnTo>
                    <a:pt x="149" y="146"/>
                  </a:lnTo>
                  <a:lnTo>
                    <a:pt x="128" y="201"/>
                  </a:lnTo>
                  <a:lnTo>
                    <a:pt x="107" y="257"/>
                  </a:lnTo>
                  <a:lnTo>
                    <a:pt x="88" y="316"/>
                  </a:lnTo>
                  <a:lnTo>
                    <a:pt x="68" y="377"/>
                  </a:lnTo>
                  <a:lnTo>
                    <a:pt x="49" y="441"/>
                  </a:lnTo>
                  <a:lnTo>
                    <a:pt x="31" y="506"/>
                  </a:lnTo>
                  <a:lnTo>
                    <a:pt x="15" y="57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5ab55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" name=""/>
            <p:cNvSpPr/>
            <p:nvPr/>
          </p:nvSpPr>
          <p:spPr>
            <a:xfrm>
              <a:off x="258120" y="6383880"/>
              <a:ext cx="16560" cy="46440"/>
            </a:xfrm>
            <a:custGeom>
              <a:avLst/>
              <a:gdLst/>
              <a:ahLst/>
              <a:rect l="l" t="t" r="r" b="b"/>
              <a:pathLst>
                <a:path w="150" h="431">
                  <a:moveTo>
                    <a:pt x="0" y="431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49"/>
                  </a:lnTo>
                  <a:lnTo>
                    <a:pt x="131" y="90"/>
                  </a:lnTo>
                  <a:lnTo>
                    <a:pt x="112" y="133"/>
                  </a:lnTo>
                  <a:lnTo>
                    <a:pt x="93" y="177"/>
                  </a:lnTo>
                  <a:lnTo>
                    <a:pt x="73" y="225"/>
                  </a:lnTo>
                  <a:lnTo>
                    <a:pt x="55" y="273"/>
                  </a:lnTo>
                  <a:lnTo>
                    <a:pt x="36" y="324"/>
                  </a:lnTo>
                  <a:lnTo>
                    <a:pt x="18" y="377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59b55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" name=""/>
            <p:cNvSpPr/>
            <p:nvPr/>
          </p:nvSpPr>
          <p:spPr>
            <a:xfrm>
              <a:off x="266400" y="6375960"/>
              <a:ext cx="16560" cy="31680"/>
            </a:xfrm>
            <a:custGeom>
              <a:avLst/>
              <a:gdLst/>
              <a:ahLst/>
              <a:rect l="l" t="t" r="r" b="b"/>
              <a:pathLst>
                <a:path w="150" h="296">
                  <a:moveTo>
                    <a:pt x="0" y="296"/>
                  </a:moveTo>
                  <a:lnTo>
                    <a:pt x="0" y="150"/>
                  </a:lnTo>
                  <a:lnTo>
                    <a:pt x="124" y="25"/>
                  </a:lnTo>
                  <a:lnTo>
                    <a:pt x="109" y="54"/>
                  </a:lnTo>
                  <a:lnTo>
                    <a:pt x="94" y="85"/>
                  </a:lnTo>
                  <a:lnTo>
                    <a:pt x="78" y="116"/>
                  </a:lnTo>
                  <a:lnTo>
                    <a:pt x="63" y="149"/>
                  </a:lnTo>
                  <a:lnTo>
                    <a:pt x="47" y="184"/>
                  </a:lnTo>
                  <a:lnTo>
                    <a:pt x="31" y="220"/>
                  </a:lnTo>
                  <a:lnTo>
                    <a:pt x="16" y="258"/>
                  </a:lnTo>
                  <a:lnTo>
                    <a:pt x="0" y="296"/>
                  </a:lnTo>
                  <a:close/>
                  <a:moveTo>
                    <a:pt x="150" y="0"/>
                  </a:moveTo>
                  <a:lnTo>
                    <a:pt x="150" y="25"/>
                  </a:lnTo>
                  <a:lnTo>
                    <a:pt x="137" y="13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58b5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" name=""/>
            <p:cNvSpPr/>
            <p:nvPr/>
          </p:nvSpPr>
          <p:spPr>
            <a:xfrm>
              <a:off x="274680" y="6368040"/>
              <a:ext cx="16560" cy="20520"/>
            </a:xfrm>
            <a:custGeom>
              <a:avLst/>
              <a:gdLst/>
              <a:ahLst/>
              <a:rect l="l" t="t" r="r" b="b"/>
              <a:pathLst>
                <a:path w="150" h="200">
                  <a:moveTo>
                    <a:pt x="0" y="200"/>
                  </a:moveTo>
                  <a:lnTo>
                    <a:pt x="0" y="151"/>
                  </a:lnTo>
                  <a:lnTo>
                    <a:pt x="49" y="101"/>
                  </a:lnTo>
                  <a:lnTo>
                    <a:pt x="37" y="125"/>
                  </a:lnTo>
                  <a:lnTo>
                    <a:pt x="25" y="149"/>
                  </a:lnTo>
                  <a:lnTo>
                    <a:pt x="12" y="175"/>
                  </a:lnTo>
                  <a:lnTo>
                    <a:pt x="0" y="200"/>
                  </a:lnTo>
                  <a:close/>
                  <a:moveTo>
                    <a:pt x="150" y="0"/>
                  </a:moveTo>
                  <a:lnTo>
                    <a:pt x="150" y="177"/>
                  </a:lnTo>
                  <a:lnTo>
                    <a:pt x="62" y="89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57b56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" name=""/>
            <p:cNvSpPr/>
            <p:nvPr/>
          </p:nvSpPr>
          <p:spPr>
            <a:xfrm>
              <a:off x="283320" y="6360120"/>
              <a:ext cx="16560" cy="196560"/>
            </a:xfrm>
            <a:custGeom>
              <a:avLst/>
              <a:gdLst/>
              <a:ahLst/>
              <a:rect l="l" t="t" r="r" b="b"/>
              <a:pathLst>
                <a:path w="150" h="1849">
                  <a:moveTo>
                    <a:pt x="0" y="176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327"/>
                  </a:lnTo>
                  <a:lnTo>
                    <a:pt x="0" y="176"/>
                  </a:lnTo>
                  <a:close/>
                  <a:moveTo>
                    <a:pt x="150" y="1249"/>
                  </a:moveTo>
                  <a:lnTo>
                    <a:pt x="150" y="1849"/>
                  </a:lnTo>
                  <a:lnTo>
                    <a:pt x="145" y="1810"/>
                  </a:lnTo>
                  <a:lnTo>
                    <a:pt x="142" y="1769"/>
                  </a:lnTo>
                  <a:lnTo>
                    <a:pt x="137" y="1730"/>
                  </a:lnTo>
                  <a:lnTo>
                    <a:pt x="135" y="1690"/>
                  </a:lnTo>
                  <a:lnTo>
                    <a:pt x="133" y="1652"/>
                  </a:lnTo>
                  <a:lnTo>
                    <a:pt x="132" y="1612"/>
                  </a:lnTo>
                  <a:lnTo>
                    <a:pt x="132" y="1574"/>
                  </a:lnTo>
                  <a:lnTo>
                    <a:pt x="132" y="1536"/>
                  </a:lnTo>
                  <a:lnTo>
                    <a:pt x="132" y="1499"/>
                  </a:lnTo>
                  <a:lnTo>
                    <a:pt x="133" y="1462"/>
                  </a:lnTo>
                  <a:lnTo>
                    <a:pt x="135" y="1424"/>
                  </a:lnTo>
                  <a:lnTo>
                    <a:pt x="137" y="1388"/>
                  </a:lnTo>
                  <a:lnTo>
                    <a:pt x="143" y="1318"/>
                  </a:lnTo>
                  <a:lnTo>
                    <a:pt x="150" y="1249"/>
                  </a:lnTo>
                  <a:close/>
                </a:path>
              </a:pathLst>
            </a:custGeom>
            <a:solidFill>
              <a:srgbClr val="57b5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" name=""/>
            <p:cNvSpPr/>
            <p:nvPr/>
          </p:nvSpPr>
          <p:spPr>
            <a:xfrm>
              <a:off x="291600" y="6352200"/>
              <a:ext cx="16560" cy="243000"/>
            </a:xfrm>
            <a:custGeom>
              <a:avLst/>
              <a:gdLst/>
              <a:ahLst/>
              <a:rect l="l" t="t" r="r" b="b"/>
              <a:pathLst>
                <a:path w="150" h="2286">
                  <a:moveTo>
                    <a:pt x="0" y="328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478"/>
                  </a:lnTo>
                  <a:lnTo>
                    <a:pt x="0" y="328"/>
                  </a:lnTo>
                  <a:close/>
                  <a:moveTo>
                    <a:pt x="150" y="1184"/>
                  </a:moveTo>
                  <a:lnTo>
                    <a:pt x="150" y="2286"/>
                  </a:lnTo>
                  <a:lnTo>
                    <a:pt x="147" y="2276"/>
                  </a:lnTo>
                  <a:lnTo>
                    <a:pt x="144" y="2266"/>
                  </a:lnTo>
                  <a:lnTo>
                    <a:pt x="140" y="2256"/>
                  </a:lnTo>
                  <a:lnTo>
                    <a:pt x="137" y="2246"/>
                  </a:lnTo>
                  <a:lnTo>
                    <a:pt x="127" y="2208"/>
                  </a:lnTo>
                  <a:lnTo>
                    <a:pt x="118" y="2169"/>
                  </a:lnTo>
                  <a:lnTo>
                    <a:pt x="110" y="2131"/>
                  </a:lnTo>
                  <a:lnTo>
                    <a:pt x="101" y="2093"/>
                  </a:lnTo>
                  <a:lnTo>
                    <a:pt x="94" y="2055"/>
                  </a:lnTo>
                  <a:lnTo>
                    <a:pt x="87" y="2017"/>
                  </a:lnTo>
                  <a:lnTo>
                    <a:pt x="82" y="1979"/>
                  </a:lnTo>
                  <a:lnTo>
                    <a:pt x="77" y="1941"/>
                  </a:lnTo>
                  <a:lnTo>
                    <a:pt x="72" y="1904"/>
                  </a:lnTo>
                  <a:lnTo>
                    <a:pt x="68" y="1867"/>
                  </a:lnTo>
                  <a:lnTo>
                    <a:pt x="65" y="1830"/>
                  </a:lnTo>
                  <a:lnTo>
                    <a:pt x="62" y="1793"/>
                  </a:lnTo>
                  <a:lnTo>
                    <a:pt x="60" y="1757"/>
                  </a:lnTo>
                  <a:lnTo>
                    <a:pt x="58" y="1719"/>
                  </a:lnTo>
                  <a:lnTo>
                    <a:pt x="57" y="1683"/>
                  </a:lnTo>
                  <a:lnTo>
                    <a:pt x="57" y="1648"/>
                  </a:lnTo>
                  <a:lnTo>
                    <a:pt x="57" y="1577"/>
                  </a:lnTo>
                  <a:lnTo>
                    <a:pt x="59" y="1509"/>
                  </a:lnTo>
                  <a:lnTo>
                    <a:pt x="64" y="1442"/>
                  </a:lnTo>
                  <a:lnTo>
                    <a:pt x="69" y="1376"/>
                  </a:lnTo>
                  <a:lnTo>
                    <a:pt x="76" y="1313"/>
                  </a:lnTo>
                  <a:lnTo>
                    <a:pt x="84" y="1252"/>
                  </a:lnTo>
                  <a:lnTo>
                    <a:pt x="93" y="1193"/>
                  </a:lnTo>
                  <a:lnTo>
                    <a:pt x="102" y="1137"/>
                  </a:lnTo>
                  <a:lnTo>
                    <a:pt x="150" y="1184"/>
                  </a:lnTo>
                  <a:close/>
                </a:path>
              </a:pathLst>
            </a:custGeom>
            <a:solidFill>
              <a:srgbClr val="56b56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" name=""/>
            <p:cNvSpPr/>
            <p:nvPr/>
          </p:nvSpPr>
          <p:spPr>
            <a:xfrm>
              <a:off x="299880" y="6344280"/>
              <a:ext cx="16560" cy="275040"/>
            </a:xfrm>
            <a:custGeom>
              <a:avLst/>
              <a:gdLst/>
              <a:ahLst/>
              <a:rect l="l" t="t" r="r" b="b"/>
              <a:pathLst>
                <a:path w="150" h="2582">
                  <a:moveTo>
                    <a:pt x="0" y="2000"/>
                  </a:moveTo>
                  <a:lnTo>
                    <a:pt x="0" y="1400"/>
                  </a:lnTo>
                  <a:lnTo>
                    <a:pt x="3" y="1375"/>
                  </a:lnTo>
                  <a:lnTo>
                    <a:pt x="6" y="1351"/>
                  </a:lnTo>
                  <a:lnTo>
                    <a:pt x="9" y="1327"/>
                  </a:lnTo>
                  <a:lnTo>
                    <a:pt x="12" y="1303"/>
                  </a:lnTo>
                  <a:lnTo>
                    <a:pt x="16" y="1279"/>
                  </a:lnTo>
                  <a:lnTo>
                    <a:pt x="19" y="1256"/>
                  </a:lnTo>
                  <a:lnTo>
                    <a:pt x="23" y="1234"/>
                  </a:lnTo>
                  <a:lnTo>
                    <a:pt x="27" y="1212"/>
                  </a:lnTo>
                  <a:lnTo>
                    <a:pt x="150" y="1334"/>
                  </a:lnTo>
                  <a:lnTo>
                    <a:pt x="150" y="2582"/>
                  </a:lnTo>
                  <a:lnTo>
                    <a:pt x="136" y="2549"/>
                  </a:lnTo>
                  <a:lnTo>
                    <a:pt x="125" y="2516"/>
                  </a:lnTo>
                  <a:lnTo>
                    <a:pt x="114" y="2484"/>
                  </a:lnTo>
                  <a:lnTo>
                    <a:pt x="102" y="2451"/>
                  </a:lnTo>
                  <a:lnTo>
                    <a:pt x="92" y="2419"/>
                  </a:lnTo>
                  <a:lnTo>
                    <a:pt x="82" y="2386"/>
                  </a:lnTo>
                  <a:lnTo>
                    <a:pt x="72" y="2354"/>
                  </a:lnTo>
                  <a:lnTo>
                    <a:pt x="62" y="2321"/>
                  </a:lnTo>
                  <a:lnTo>
                    <a:pt x="52" y="2281"/>
                  </a:lnTo>
                  <a:lnTo>
                    <a:pt x="42" y="2240"/>
                  </a:lnTo>
                  <a:lnTo>
                    <a:pt x="33" y="2200"/>
                  </a:lnTo>
                  <a:lnTo>
                    <a:pt x="24" y="2160"/>
                  </a:lnTo>
                  <a:lnTo>
                    <a:pt x="17" y="2120"/>
                  </a:lnTo>
                  <a:lnTo>
                    <a:pt x="10" y="2079"/>
                  </a:lnTo>
                  <a:lnTo>
                    <a:pt x="5" y="2040"/>
                  </a:lnTo>
                  <a:lnTo>
                    <a:pt x="0" y="2000"/>
                  </a:lnTo>
                  <a:close/>
                  <a:moveTo>
                    <a:pt x="0" y="478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629"/>
                  </a:lnTo>
                  <a:lnTo>
                    <a:pt x="0" y="478"/>
                  </a:lnTo>
                  <a:close/>
                </a:path>
              </a:pathLst>
            </a:custGeom>
            <a:solidFill>
              <a:srgbClr val="55b4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" name=""/>
            <p:cNvSpPr/>
            <p:nvPr/>
          </p:nvSpPr>
          <p:spPr>
            <a:xfrm>
              <a:off x="308160" y="6336000"/>
              <a:ext cx="16560" cy="302040"/>
            </a:xfrm>
            <a:custGeom>
              <a:avLst/>
              <a:gdLst/>
              <a:ahLst/>
              <a:rect l="l" t="t" r="r" b="b"/>
              <a:pathLst>
                <a:path w="149" h="2829">
                  <a:moveTo>
                    <a:pt x="0" y="2436"/>
                  </a:moveTo>
                  <a:lnTo>
                    <a:pt x="0" y="1334"/>
                  </a:lnTo>
                  <a:lnTo>
                    <a:pt x="149" y="1484"/>
                  </a:lnTo>
                  <a:lnTo>
                    <a:pt x="149" y="2829"/>
                  </a:lnTo>
                  <a:lnTo>
                    <a:pt x="126" y="2780"/>
                  </a:lnTo>
                  <a:lnTo>
                    <a:pt x="104" y="2731"/>
                  </a:lnTo>
                  <a:lnTo>
                    <a:pt x="84" y="2682"/>
                  </a:lnTo>
                  <a:lnTo>
                    <a:pt x="64" y="2632"/>
                  </a:lnTo>
                  <a:lnTo>
                    <a:pt x="47" y="2583"/>
                  </a:lnTo>
                  <a:lnTo>
                    <a:pt x="29" y="2534"/>
                  </a:lnTo>
                  <a:lnTo>
                    <a:pt x="14" y="2485"/>
                  </a:lnTo>
                  <a:lnTo>
                    <a:pt x="0" y="2436"/>
                  </a:lnTo>
                  <a:close/>
                  <a:moveTo>
                    <a:pt x="0" y="628"/>
                  </a:moveTo>
                  <a:lnTo>
                    <a:pt x="0" y="150"/>
                  </a:lnTo>
                  <a:lnTo>
                    <a:pt x="149" y="0"/>
                  </a:lnTo>
                  <a:lnTo>
                    <a:pt x="149" y="779"/>
                  </a:lnTo>
                  <a:lnTo>
                    <a:pt x="0" y="628"/>
                  </a:lnTo>
                  <a:close/>
                </a:path>
              </a:pathLst>
            </a:custGeom>
            <a:solidFill>
              <a:srgbClr val="54b46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" name=""/>
            <p:cNvSpPr/>
            <p:nvPr/>
          </p:nvSpPr>
          <p:spPr>
            <a:xfrm>
              <a:off x="316800" y="6328080"/>
              <a:ext cx="16560" cy="324720"/>
            </a:xfrm>
            <a:custGeom>
              <a:avLst/>
              <a:gdLst/>
              <a:ahLst/>
              <a:rect l="l" t="t" r="r" b="b"/>
              <a:pathLst>
                <a:path w="149" h="3049">
                  <a:moveTo>
                    <a:pt x="0" y="2733"/>
                  </a:moveTo>
                  <a:lnTo>
                    <a:pt x="0" y="1485"/>
                  </a:lnTo>
                  <a:lnTo>
                    <a:pt x="149" y="1636"/>
                  </a:lnTo>
                  <a:lnTo>
                    <a:pt x="149" y="3049"/>
                  </a:lnTo>
                  <a:lnTo>
                    <a:pt x="127" y="3010"/>
                  </a:lnTo>
                  <a:lnTo>
                    <a:pt x="106" y="2969"/>
                  </a:lnTo>
                  <a:lnTo>
                    <a:pt x="86" y="2930"/>
                  </a:lnTo>
                  <a:lnTo>
                    <a:pt x="67" y="2891"/>
                  </a:lnTo>
                  <a:lnTo>
                    <a:pt x="49" y="2851"/>
                  </a:lnTo>
                  <a:lnTo>
                    <a:pt x="31" y="2811"/>
                  </a:lnTo>
                  <a:lnTo>
                    <a:pt x="15" y="2772"/>
                  </a:lnTo>
                  <a:lnTo>
                    <a:pt x="0" y="2733"/>
                  </a:lnTo>
                  <a:close/>
                  <a:moveTo>
                    <a:pt x="0" y="780"/>
                  </a:moveTo>
                  <a:lnTo>
                    <a:pt x="0" y="151"/>
                  </a:lnTo>
                  <a:lnTo>
                    <a:pt x="149" y="0"/>
                  </a:lnTo>
                  <a:lnTo>
                    <a:pt x="149" y="931"/>
                  </a:lnTo>
                  <a:lnTo>
                    <a:pt x="0" y="780"/>
                  </a:lnTo>
                  <a:close/>
                </a:path>
              </a:pathLst>
            </a:custGeom>
            <a:solidFill>
              <a:srgbClr val="53b46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" name=""/>
            <p:cNvSpPr/>
            <p:nvPr/>
          </p:nvSpPr>
          <p:spPr>
            <a:xfrm>
              <a:off x="325080" y="6319800"/>
              <a:ext cx="16560" cy="345600"/>
            </a:xfrm>
            <a:custGeom>
              <a:avLst/>
              <a:gdLst/>
              <a:ahLst/>
              <a:rect l="l" t="t" r="r" b="b"/>
              <a:pathLst>
                <a:path w="150" h="3247">
                  <a:moveTo>
                    <a:pt x="0" y="2980"/>
                  </a:moveTo>
                  <a:lnTo>
                    <a:pt x="0" y="1635"/>
                  </a:lnTo>
                  <a:lnTo>
                    <a:pt x="150" y="1786"/>
                  </a:lnTo>
                  <a:lnTo>
                    <a:pt x="150" y="3247"/>
                  </a:lnTo>
                  <a:lnTo>
                    <a:pt x="129" y="3214"/>
                  </a:lnTo>
                  <a:lnTo>
                    <a:pt x="108" y="3181"/>
                  </a:lnTo>
                  <a:lnTo>
                    <a:pt x="89" y="3148"/>
                  </a:lnTo>
                  <a:lnTo>
                    <a:pt x="69" y="3114"/>
                  </a:lnTo>
                  <a:lnTo>
                    <a:pt x="51" y="3081"/>
                  </a:lnTo>
                  <a:lnTo>
                    <a:pt x="33" y="3048"/>
                  </a:lnTo>
                  <a:lnTo>
                    <a:pt x="16" y="3014"/>
                  </a:lnTo>
                  <a:lnTo>
                    <a:pt x="0" y="2980"/>
                  </a:lnTo>
                  <a:close/>
                  <a:moveTo>
                    <a:pt x="0" y="930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1081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52b47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" name=""/>
            <p:cNvSpPr/>
            <p:nvPr/>
          </p:nvSpPr>
          <p:spPr>
            <a:xfrm>
              <a:off x="333360" y="6311880"/>
              <a:ext cx="16560" cy="366480"/>
            </a:xfrm>
            <a:custGeom>
              <a:avLst/>
              <a:gdLst/>
              <a:ahLst/>
              <a:rect l="l" t="t" r="r" b="b"/>
              <a:pathLst>
                <a:path w="150" h="3430">
                  <a:moveTo>
                    <a:pt x="0" y="3199"/>
                  </a:moveTo>
                  <a:lnTo>
                    <a:pt x="0" y="1786"/>
                  </a:lnTo>
                  <a:lnTo>
                    <a:pt x="150" y="1936"/>
                  </a:lnTo>
                  <a:lnTo>
                    <a:pt x="150" y="3430"/>
                  </a:lnTo>
                  <a:lnTo>
                    <a:pt x="128" y="3401"/>
                  </a:lnTo>
                  <a:lnTo>
                    <a:pt x="109" y="3372"/>
                  </a:lnTo>
                  <a:lnTo>
                    <a:pt x="88" y="3343"/>
                  </a:lnTo>
                  <a:lnTo>
                    <a:pt x="70" y="3315"/>
                  </a:lnTo>
                  <a:lnTo>
                    <a:pt x="52" y="3286"/>
                  </a:lnTo>
                  <a:lnTo>
                    <a:pt x="34" y="3257"/>
                  </a:lnTo>
                  <a:lnTo>
                    <a:pt x="17" y="3228"/>
                  </a:lnTo>
                  <a:lnTo>
                    <a:pt x="0" y="3199"/>
                  </a:lnTo>
                  <a:close/>
                  <a:moveTo>
                    <a:pt x="0" y="1081"/>
                  </a:moveTo>
                  <a:lnTo>
                    <a:pt x="0" y="150"/>
                  </a:lnTo>
                  <a:lnTo>
                    <a:pt x="150" y="0"/>
                  </a:lnTo>
                  <a:lnTo>
                    <a:pt x="150" y="1231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rgbClr val="51b47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" name=""/>
            <p:cNvSpPr/>
            <p:nvPr/>
          </p:nvSpPr>
          <p:spPr>
            <a:xfrm>
              <a:off x="342000" y="6303960"/>
              <a:ext cx="16560" cy="384120"/>
            </a:xfrm>
            <a:custGeom>
              <a:avLst/>
              <a:gdLst/>
              <a:ahLst/>
              <a:rect l="l" t="t" r="r" b="b"/>
              <a:pathLst>
                <a:path w="150" h="3603">
                  <a:moveTo>
                    <a:pt x="0" y="3398"/>
                  </a:moveTo>
                  <a:lnTo>
                    <a:pt x="0" y="1937"/>
                  </a:lnTo>
                  <a:lnTo>
                    <a:pt x="150" y="2088"/>
                  </a:lnTo>
                  <a:lnTo>
                    <a:pt x="150" y="3603"/>
                  </a:lnTo>
                  <a:lnTo>
                    <a:pt x="129" y="3577"/>
                  </a:lnTo>
                  <a:lnTo>
                    <a:pt x="109" y="3553"/>
                  </a:lnTo>
                  <a:lnTo>
                    <a:pt x="89" y="3527"/>
                  </a:lnTo>
                  <a:lnTo>
                    <a:pt x="71" y="3501"/>
                  </a:lnTo>
                  <a:lnTo>
                    <a:pt x="52" y="3475"/>
                  </a:lnTo>
                  <a:lnTo>
                    <a:pt x="34" y="3449"/>
                  </a:lnTo>
                  <a:lnTo>
                    <a:pt x="17" y="3424"/>
                  </a:lnTo>
                  <a:lnTo>
                    <a:pt x="0" y="3398"/>
                  </a:lnTo>
                  <a:close/>
                  <a:moveTo>
                    <a:pt x="0" y="1232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1383"/>
                  </a:lnTo>
                  <a:lnTo>
                    <a:pt x="0" y="1232"/>
                  </a:lnTo>
                  <a:close/>
                </a:path>
              </a:pathLst>
            </a:custGeom>
            <a:solidFill>
              <a:srgbClr val="4fb47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" name=""/>
            <p:cNvSpPr/>
            <p:nvPr/>
          </p:nvSpPr>
          <p:spPr>
            <a:xfrm>
              <a:off x="350280" y="6296040"/>
              <a:ext cx="16560" cy="401400"/>
            </a:xfrm>
            <a:custGeom>
              <a:avLst/>
              <a:gdLst/>
              <a:ahLst/>
              <a:rect l="l" t="t" r="r" b="b"/>
              <a:pathLst>
                <a:path w="149" h="3764">
                  <a:moveTo>
                    <a:pt x="0" y="3579"/>
                  </a:moveTo>
                  <a:lnTo>
                    <a:pt x="0" y="2085"/>
                  </a:lnTo>
                  <a:lnTo>
                    <a:pt x="149" y="2236"/>
                  </a:lnTo>
                  <a:lnTo>
                    <a:pt x="149" y="3764"/>
                  </a:lnTo>
                  <a:lnTo>
                    <a:pt x="129" y="3741"/>
                  </a:lnTo>
                  <a:lnTo>
                    <a:pt x="109" y="3719"/>
                  </a:lnTo>
                  <a:lnTo>
                    <a:pt x="90" y="3695"/>
                  </a:lnTo>
                  <a:lnTo>
                    <a:pt x="71" y="3672"/>
                  </a:lnTo>
                  <a:lnTo>
                    <a:pt x="52" y="3649"/>
                  </a:lnTo>
                  <a:lnTo>
                    <a:pt x="34" y="3626"/>
                  </a:lnTo>
                  <a:lnTo>
                    <a:pt x="16" y="3603"/>
                  </a:lnTo>
                  <a:lnTo>
                    <a:pt x="0" y="3579"/>
                  </a:lnTo>
                  <a:close/>
                  <a:moveTo>
                    <a:pt x="0" y="1380"/>
                  </a:moveTo>
                  <a:lnTo>
                    <a:pt x="0" y="149"/>
                  </a:lnTo>
                  <a:lnTo>
                    <a:pt x="148" y="0"/>
                  </a:lnTo>
                  <a:lnTo>
                    <a:pt x="149" y="1"/>
                  </a:lnTo>
                  <a:lnTo>
                    <a:pt x="149" y="2"/>
                  </a:lnTo>
                  <a:lnTo>
                    <a:pt x="149" y="1531"/>
                  </a:lnTo>
                  <a:lnTo>
                    <a:pt x="0" y="1380"/>
                  </a:lnTo>
                  <a:close/>
                </a:path>
              </a:pathLst>
            </a:custGeom>
            <a:solidFill>
              <a:srgbClr val="4eb37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" name=""/>
            <p:cNvSpPr/>
            <p:nvPr/>
          </p:nvSpPr>
          <p:spPr>
            <a:xfrm>
              <a:off x="358560" y="6296040"/>
              <a:ext cx="16560" cy="401400"/>
            </a:xfrm>
            <a:custGeom>
              <a:avLst/>
              <a:gdLst/>
              <a:ahLst/>
              <a:rect l="l" t="t" r="r" b="b"/>
              <a:pathLst>
                <a:path w="149" h="3765">
                  <a:moveTo>
                    <a:pt x="0" y="3676"/>
                  </a:moveTo>
                  <a:lnTo>
                    <a:pt x="0" y="2161"/>
                  </a:lnTo>
                  <a:lnTo>
                    <a:pt x="149" y="2310"/>
                  </a:lnTo>
                  <a:lnTo>
                    <a:pt x="149" y="3691"/>
                  </a:lnTo>
                  <a:lnTo>
                    <a:pt x="75" y="3765"/>
                  </a:lnTo>
                  <a:lnTo>
                    <a:pt x="55" y="3743"/>
                  </a:lnTo>
                  <a:lnTo>
                    <a:pt x="36" y="3721"/>
                  </a:lnTo>
                  <a:lnTo>
                    <a:pt x="17" y="3699"/>
                  </a:lnTo>
                  <a:lnTo>
                    <a:pt x="0" y="3676"/>
                  </a:lnTo>
                  <a:close/>
                  <a:moveTo>
                    <a:pt x="0" y="1456"/>
                  </a:moveTo>
                  <a:lnTo>
                    <a:pt x="0" y="73"/>
                  </a:lnTo>
                  <a:lnTo>
                    <a:pt x="73" y="0"/>
                  </a:lnTo>
                  <a:lnTo>
                    <a:pt x="92" y="22"/>
                  </a:lnTo>
                  <a:lnTo>
                    <a:pt x="111" y="44"/>
                  </a:lnTo>
                  <a:lnTo>
                    <a:pt x="130" y="67"/>
                  </a:lnTo>
                  <a:lnTo>
                    <a:pt x="149" y="90"/>
                  </a:lnTo>
                  <a:lnTo>
                    <a:pt x="149" y="1606"/>
                  </a:lnTo>
                  <a:lnTo>
                    <a:pt x="0" y="1456"/>
                  </a:lnTo>
                  <a:close/>
                </a:path>
              </a:pathLst>
            </a:custGeom>
            <a:solidFill>
              <a:srgbClr val="4cb38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" name=""/>
            <p:cNvSpPr/>
            <p:nvPr/>
          </p:nvSpPr>
          <p:spPr>
            <a:xfrm>
              <a:off x="366840" y="6296040"/>
              <a:ext cx="16560" cy="401400"/>
            </a:xfrm>
            <a:custGeom>
              <a:avLst/>
              <a:gdLst/>
              <a:ahLst/>
              <a:rect l="l" t="t" r="r" b="b"/>
              <a:pathLst>
                <a:path w="149" h="3763">
                  <a:moveTo>
                    <a:pt x="0" y="3762"/>
                  </a:moveTo>
                  <a:lnTo>
                    <a:pt x="0" y="2234"/>
                  </a:lnTo>
                  <a:lnTo>
                    <a:pt x="149" y="2384"/>
                  </a:lnTo>
                  <a:lnTo>
                    <a:pt x="149" y="3613"/>
                  </a:lnTo>
                  <a:lnTo>
                    <a:pt x="1" y="3763"/>
                  </a:lnTo>
                  <a:lnTo>
                    <a:pt x="0" y="3762"/>
                  </a:lnTo>
                  <a:close/>
                  <a:moveTo>
                    <a:pt x="0" y="1529"/>
                  </a:moveTo>
                  <a:lnTo>
                    <a:pt x="0" y="0"/>
                  </a:lnTo>
                  <a:lnTo>
                    <a:pt x="19" y="22"/>
                  </a:lnTo>
                  <a:lnTo>
                    <a:pt x="39" y="43"/>
                  </a:lnTo>
                  <a:lnTo>
                    <a:pt x="57" y="66"/>
                  </a:lnTo>
                  <a:lnTo>
                    <a:pt x="76" y="89"/>
                  </a:lnTo>
                  <a:lnTo>
                    <a:pt x="95" y="113"/>
                  </a:lnTo>
                  <a:lnTo>
                    <a:pt x="114" y="135"/>
                  </a:lnTo>
                  <a:lnTo>
                    <a:pt x="132" y="160"/>
                  </a:lnTo>
                  <a:lnTo>
                    <a:pt x="149" y="184"/>
                  </a:lnTo>
                  <a:lnTo>
                    <a:pt x="149" y="1680"/>
                  </a:lnTo>
                  <a:lnTo>
                    <a:pt x="0" y="1529"/>
                  </a:lnTo>
                  <a:close/>
                </a:path>
              </a:pathLst>
            </a:custGeom>
            <a:solidFill>
              <a:srgbClr val="4db38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" name=""/>
            <p:cNvSpPr/>
            <p:nvPr/>
          </p:nvSpPr>
          <p:spPr>
            <a:xfrm>
              <a:off x="375480" y="6305760"/>
              <a:ext cx="16560" cy="383760"/>
            </a:xfrm>
            <a:custGeom>
              <a:avLst/>
              <a:gdLst/>
              <a:ahLst/>
              <a:rect l="l" t="t" r="r" b="b"/>
              <a:pathLst>
                <a:path w="149" h="3601">
                  <a:moveTo>
                    <a:pt x="0" y="3601"/>
                  </a:moveTo>
                  <a:lnTo>
                    <a:pt x="0" y="2220"/>
                  </a:lnTo>
                  <a:lnTo>
                    <a:pt x="149" y="2371"/>
                  </a:lnTo>
                  <a:lnTo>
                    <a:pt x="149" y="3450"/>
                  </a:lnTo>
                  <a:lnTo>
                    <a:pt x="0" y="3601"/>
                  </a:lnTo>
                  <a:close/>
                  <a:moveTo>
                    <a:pt x="0" y="1516"/>
                  </a:moveTo>
                  <a:lnTo>
                    <a:pt x="0" y="0"/>
                  </a:lnTo>
                  <a:lnTo>
                    <a:pt x="19" y="24"/>
                  </a:lnTo>
                  <a:lnTo>
                    <a:pt x="39" y="48"/>
                  </a:lnTo>
                  <a:lnTo>
                    <a:pt x="57" y="73"/>
                  </a:lnTo>
                  <a:lnTo>
                    <a:pt x="77" y="98"/>
                  </a:lnTo>
                  <a:lnTo>
                    <a:pt x="95" y="124"/>
                  </a:lnTo>
                  <a:lnTo>
                    <a:pt x="113" y="150"/>
                  </a:lnTo>
                  <a:lnTo>
                    <a:pt x="132" y="176"/>
                  </a:lnTo>
                  <a:lnTo>
                    <a:pt x="149" y="204"/>
                  </a:lnTo>
                  <a:lnTo>
                    <a:pt x="149" y="1667"/>
                  </a:lnTo>
                  <a:lnTo>
                    <a:pt x="0" y="1516"/>
                  </a:lnTo>
                  <a:close/>
                </a:path>
              </a:pathLst>
            </a:custGeom>
            <a:solidFill>
              <a:srgbClr val="4ab38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" name=""/>
            <p:cNvSpPr/>
            <p:nvPr/>
          </p:nvSpPr>
          <p:spPr>
            <a:xfrm>
              <a:off x="383760" y="6315120"/>
              <a:ext cx="16560" cy="366480"/>
            </a:xfrm>
            <a:custGeom>
              <a:avLst/>
              <a:gdLst/>
              <a:ahLst/>
              <a:rect l="l" t="t" r="r" b="b"/>
              <a:pathLst>
                <a:path w="150" h="3429">
                  <a:moveTo>
                    <a:pt x="0" y="3429"/>
                  </a:moveTo>
                  <a:lnTo>
                    <a:pt x="0" y="2200"/>
                  </a:lnTo>
                  <a:lnTo>
                    <a:pt x="150" y="2350"/>
                  </a:lnTo>
                  <a:lnTo>
                    <a:pt x="150" y="3279"/>
                  </a:lnTo>
                  <a:lnTo>
                    <a:pt x="0" y="3429"/>
                  </a:lnTo>
                  <a:close/>
                  <a:moveTo>
                    <a:pt x="0" y="1496"/>
                  </a:moveTo>
                  <a:lnTo>
                    <a:pt x="0" y="0"/>
                  </a:lnTo>
                  <a:lnTo>
                    <a:pt x="20" y="27"/>
                  </a:lnTo>
                  <a:lnTo>
                    <a:pt x="39" y="54"/>
                  </a:lnTo>
                  <a:lnTo>
                    <a:pt x="59" y="81"/>
                  </a:lnTo>
                  <a:lnTo>
                    <a:pt x="77" y="110"/>
                  </a:lnTo>
                  <a:lnTo>
                    <a:pt x="96" y="139"/>
                  </a:lnTo>
                  <a:lnTo>
                    <a:pt x="114" y="169"/>
                  </a:lnTo>
                  <a:lnTo>
                    <a:pt x="133" y="200"/>
                  </a:lnTo>
                  <a:lnTo>
                    <a:pt x="150" y="231"/>
                  </a:lnTo>
                  <a:lnTo>
                    <a:pt x="150" y="1646"/>
                  </a:lnTo>
                  <a:lnTo>
                    <a:pt x="0" y="1496"/>
                  </a:lnTo>
                  <a:close/>
                </a:path>
              </a:pathLst>
            </a:custGeom>
            <a:solidFill>
              <a:srgbClr val="48b28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" name=""/>
            <p:cNvSpPr/>
            <p:nvPr/>
          </p:nvSpPr>
          <p:spPr>
            <a:xfrm>
              <a:off x="392040" y="6328080"/>
              <a:ext cx="16560" cy="345240"/>
            </a:xfrm>
            <a:custGeom>
              <a:avLst/>
              <a:gdLst/>
              <a:ahLst/>
              <a:rect l="l" t="t" r="r" b="b"/>
              <a:pathLst>
                <a:path w="150" h="3246">
                  <a:moveTo>
                    <a:pt x="0" y="3246"/>
                  </a:moveTo>
                  <a:lnTo>
                    <a:pt x="0" y="2167"/>
                  </a:lnTo>
                  <a:lnTo>
                    <a:pt x="150" y="2318"/>
                  </a:lnTo>
                  <a:lnTo>
                    <a:pt x="150" y="3095"/>
                  </a:lnTo>
                  <a:lnTo>
                    <a:pt x="0" y="3246"/>
                  </a:lnTo>
                  <a:close/>
                  <a:moveTo>
                    <a:pt x="0" y="1463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39" y="61"/>
                  </a:lnTo>
                  <a:lnTo>
                    <a:pt x="59" y="93"/>
                  </a:lnTo>
                  <a:lnTo>
                    <a:pt x="77" y="126"/>
                  </a:lnTo>
                  <a:lnTo>
                    <a:pt x="96" y="160"/>
                  </a:lnTo>
                  <a:lnTo>
                    <a:pt x="114" y="195"/>
                  </a:lnTo>
                  <a:lnTo>
                    <a:pt x="133" y="230"/>
                  </a:lnTo>
                  <a:lnTo>
                    <a:pt x="150" y="268"/>
                  </a:lnTo>
                  <a:lnTo>
                    <a:pt x="150" y="1614"/>
                  </a:lnTo>
                  <a:lnTo>
                    <a:pt x="0" y="1463"/>
                  </a:lnTo>
                  <a:close/>
                </a:path>
              </a:pathLst>
            </a:custGeom>
            <a:solidFill>
              <a:srgbClr val="45b29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400680" y="6341040"/>
              <a:ext cx="16920" cy="324720"/>
            </a:xfrm>
            <a:custGeom>
              <a:avLst/>
              <a:gdLst/>
              <a:ahLst/>
              <a:rect l="l" t="t" r="r" b="b"/>
              <a:pathLst>
                <a:path w="150" h="3048">
                  <a:moveTo>
                    <a:pt x="0" y="3048"/>
                  </a:moveTo>
                  <a:lnTo>
                    <a:pt x="0" y="2119"/>
                  </a:lnTo>
                  <a:lnTo>
                    <a:pt x="150" y="2270"/>
                  </a:lnTo>
                  <a:lnTo>
                    <a:pt x="150" y="2897"/>
                  </a:lnTo>
                  <a:lnTo>
                    <a:pt x="0" y="3048"/>
                  </a:lnTo>
                  <a:close/>
                  <a:moveTo>
                    <a:pt x="0" y="1415"/>
                  </a:moveTo>
                  <a:lnTo>
                    <a:pt x="0" y="0"/>
                  </a:lnTo>
                  <a:lnTo>
                    <a:pt x="21" y="36"/>
                  </a:lnTo>
                  <a:lnTo>
                    <a:pt x="39" y="72"/>
                  </a:lnTo>
                  <a:lnTo>
                    <a:pt x="59" y="111"/>
                  </a:lnTo>
                  <a:lnTo>
                    <a:pt x="78" y="149"/>
                  </a:lnTo>
                  <a:lnTo>
                    <a:pt x="97" y="189"/>
                  </a:lnTo>
                  <a:lnTo>
                    <a:pt x="115" y="230"/>
                  </a:lnTo>
                  <a:lnTo>
                    <a:pt x="133" y="273"/>
                  </a:lnTo>
                  <a:lnTo>
                    <a:pt x="150" y="316"/>
                  </a:lnTo>
                  <a:lnTo>
                    <a:pt x="150" y="1566"/>
                  </a:lnTo>
                  <a:lnTo>
                    <a:pt x="0" y="1415"/>
                  </a:lnTo>
                  <a:close/>
                </a:path>
              </a:pathLst>
            </a:custGeom>
            <a:solidFill>
              <a:srgbClr val="42b1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408960" y="6355080"/>
              <a:ext cx="16920" cy="302400"/>
            </a:xfrm>
            <a:custGeom>
              <a:avLst/>
              <a:gdLst/>
              <a:ahLst/>
              <a:rect l="l" t="t" r="r" b="b"/>
              <a:pathLst>
                <a:path w="150" h="2827">
                  <a:moveTo>
                    <a:pt x="0" y="2827"/>
                  </a:moveTo>
                  <a:lnTo>
                    <a:pt x="0" y="2050"/>
                  </a:lnTo>
                  <a:lnTo>
                    <a:pt x="150" y="2201"/>
                  </a:lnTo>
                  <a:lnTo>
                    <a:pt x="150" y="2676"/>
                  </a:lnTo>
                  <a:lnTo>
                    <a:pt x="0" y="2827"/>
                  </a:lnTo>
                  <a:close/>
                  <a:moveTo>
                    <a:pt x="0" y="1346"/>
                  </a:moveTo>
                  <a:lnTo>
                    <a:pt x="0" y="0"/>
                  </a:lnTo>
                  <a:lnTo>
                    <a:pt x="17" y="33"/>
                  </a:lnTo>
                  <a:lnTo>
                    <a:pt x="31" y="67"/>
                  </a:lnTo>
                  <a:lnTo>
                    <a:pt x="46" y="101"/>
                  </a:lnTo>
                  <a:lnTo>
                    <a:pt x="62" y="137"/>
                  </a:lnTo>
                  <a:lnTo>
                    <a:pt x="76" y="173"/>
                  </a:lnTo>
                  <a:lnTo>
                    <a:pt x="90" y="211"/>
                  </a:lnTo>
                  <a:lnTo>
                    <a:pt x="105" y="249"/>
                  </a:lnTo>
                  <a:lnTo>
                    <a:pt x="119" y="289"/>
                  </a:lnTo>
                  <a:lnTo>
                    <a:pt x="127" y="313"/>
                  </a:lnTo>
                  <a:lnTo>
                    <a:pt x="135" y="337"/>
                  </a:lnTo>
                  <a:lnTo>
                    <a:pt x="143" y="362"/>
                  </a:lnTo>
                  <a:lnTo>
                    <a:pt x="150" y="387"/>
                  </a:lnTo>
                  <a:lnTo>
                    <a:pt x="150" y="1497"/>
                  </a:lnTo>
                  <a:lnTo>
                    <a:pt x="0" y="1346"/>
                  </a:lnTo>
                  <a:close/>
                </a:path>
              </a:pathLst>
            </a:custGeom>
            <a:solidFill>
              <a:srgbClr val="42b2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417600" y="6374160"/>
              <a:ext cx="16560" cy="275400"/>
            </a:xfrm>
            <a:custGeom>
              <a:avLst/>
              <a:gdLst/>
              <a:ahLst/>
              <a:rect l="l" t="t" r="r" b="b"/>
              <a:pathLst>
                <a:path w="150" h="2581">
                  <a:moveTo>
                    <a:pt x="0" y="2581"/>
                  </a:moveTo>
                  <a:lnTo>
                    <a:pt x="0" y="1954"/>
                  </a:lnTo>
                  <a:lnTo>
                    <a:pt x="150" y="2105"/>
                  </a:lnTo>
                  <a:lnTo>
                    <a:pt x="150" y="2430"/>
                  </a:lnTo>
                  <a:lnTo>
                    <a:pt x="0" y="2581"/>
                  </a:lnTo>
                  <a:close/>
                  <a:moveTo>
                    <a:pt x="0" y="1250"/>
                  </a:moveTo>
                  <a:lnTo>
                    <a:pt x="0" y="0"/>
                  </a:lnTo>
                  <a:lnTo>
                    <a:pt x="11" y="29"/>
                  </a:lnTo>
                  <a:lnTo>
                    <a:pt x="23" y="58"/>
                  </a:lnTo>
                  <a:lnTo>
                    <a:pt x="33" y="88"/>
                  </a:lnTo>
                  <a:lnTo>
                    <a:pt x="44" y="118"/>
                  </a:lnTo>
                  <a:lnTo>
                    <a:pt x="63" y="172"/>
                  </a:lnTo>
                  <a:lnTo>
                    <a:pt x="79" y="228"/>
                  </a:lnTo>
                  <a:lnTo>
                    <a:pt x="94" y="286"/>
                  </a:lnTo>
                  <a:lnTo>
                    <a:pt x="109" y="345"/>
                  </a:lnTo>
                  <a:lnTo>
                    <a:pt x="121" y="405"/>
                  </a:lnTo>
                  <a:lnTo>
                    <a:pt x="132" y="466"/>
                  </a:lnTo>
                  <a:lnTo>
                    <a:pt x="142" y="528"/>
                  </a:lnTo>
                  <a:lnTo>
                    <a:pt x="150" y="590"/>
                  </a:lnTo>
                  <a:lnTo>
                    <a:pt x="150" y="1188"/>
                  </a:lnTo>
                  <a:lnTo>
                    <a:pt x="147" y="1211"/>
                  </a:lnTo>
                  <a:lnTo>
                    <a:pt x="144" y="1234"/>
                  </a:lnTo>
                  <a:lnTo>
                    <a:pt x="140" y="1257"/>
                  </a:lnTo>
                  <a:lnTo>
                    <a:pt x="136" y="1280"/>
                  </a:lnTo>
                  <a:lnTo>
                    <a:pt x="133" y="1303"/>
                  </a:lnTo>
                  <a:lnTo>
                    <a:pt x="129" y="1326"/>
                  </a:lnTo>
                  <a:lnTo>
                    <a:pt x="124" y="1348"/>
                  </a:lnTo>
                  <a:lnTo>
                    <a:pt x="120" y="1371"/>
                  </a:lnTo>
                  <a:lnTo>
                    <a:pt x="0" y="1250"/>
                  </a:lnTo>
                  <a:close/>
                </a:path>
              </a:pathLst>
            </a:custGeom>
            <a:solidFill>
              <a:srgbClr val="3fb1a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425880" y="6396840"/>
              <a:ext cx="16560" cy="244800"/>
            </a:xfrm>
            <a:custGeom>
              <a:avLst/>
              <a:gdLst/>
              <a:ahLst/>
              <a:rect l="l" t="t" r="r" b="b"/>
              <a:pathLst>
                <a:path w="150" h="2289">
                  <a:moveTo>
                    <a:pt x="0" y="2289"/>
                  </a:moveTo>
                  <a:lnTo>
                    <a:pt x="0" y="1814"/>
                  </a:lnTo>
                  <a:lnTo>
                    <a:pt x="150" y="1964"/>
                  </a:lnTo>
                  <a:lnTo>
                    <a:pt x="150" y="2139"/>
                  </a:lnTo>
                  <a:lnTo>
                    <a:pt x="0" y="2289"/>
                  </a:lnTo>
                  <a:close/>
                  <a:moveTo>
                    <a:pt x="0" y="1110"/>
                  </a:moveTo>
                  <a:lnTo>
                    <a:pt x="0" y="0"/>
                  </a:lnTo>
                  <a:lnTo>
                    <a:pt x="9" y="32"/>
                  </a:lnTo>
                  <a:lnTo>
                    <a:pt x="18" y="65"/>
                  </a:lnTo>
                  <a:lnTo>
                    <a:pt x="27" y="98"/>
                  </a:lnTo>
                  <a:lnTo>
                    <a:pt x="34" y="132"/>
                  </a:lnTo>
                  <a:lnTo>
                    <a:pt x="41" y="166"/>
                  </a:lnTo>
                  <a:lnTo>
                    <a:pt x="48" y="200"/>
                  </a:lnTo>
                  <a:lnTo>
                    <a:pt x="54" y="235"/>
                  </a:lnTo>
                  <a:lnTo>
                    <a:pt x="60" y="270"/>
                  </a:lnTo>
                  <a:lnTo>
                    <a:pt x="65" y="306"/>
                  </a:lnTo>
                  <a:lnTo>
                    <a:pt x="71" y="341"/>
                  </a:lnTo>
                  <a:lnTo>
                    <a:pt x="76" y="378"/>
                  </a:lnTo>
                  <a:lnTo>
                    <a:pt x="80" y="414"/>
                  </a:lnTo>
                  <a:lnTo>
                    <a:pt x="83" y="451"/>
                  </a:lnTo>
                  <a:lnTo>
                    <a:pt x="86" y="487"/>
                  </a:lnTo>
                  <a:lnTo>
                    <a:pt x="88" y="524"/>
                  </a:lnTo>
                  <a:lnTo>
                    <a:pt x="90" y="561"/>
                  </a:lnTo>
                  <a:lnTo>
                    <a:pt x="91" y="599"/>
                  </a:lnTo>
                  <a:lnTo>
                    <a:pt x="92" y="636"/>
                  </a:lnTo>
                  <a:lnTo>
                    <a:pt x="93" y="673"/>
                  </a:lnTo>
                  <a:lnTo>
                    <a:pt x="92" y="710"/>
                  </a:lnTo>
                  <a:lnTo>
                    <a:pt x="92" y="747"/>
                  </a:lnTo>
                  <a:lnTo>
                    <a:pt x="90" y="785"/>
                  </a:lnTo>
                  <a:lnTo>
                    <a:pt x="88" y="823"/>
                  </a:lnTo>
                  <a:lnTo>
                    <a:pt x="86" y="860"/>
                  </a:lnTo>
                  <a:lnTo>
                    <a:pt x="83" y="897"/>
                  </a:lnTo>
                  <a:lnTo>
                    <a:pt x="79" y="934"/>
                  </a:lnTo>
                  <a:lnTo>
                    <a:pt x="75" y="971"/>
                  </a:lnTo>
                  <a:lnTo>
                    <a:pt x="71" y="1008"/>
                  </a:lnTo>
                  <a:lnTo>
                    <a:pt x="64" y="1046"/>
                  </a:lnTo>
                  <a:lnTo>
                    <a:pt x="58" y="1082"/>
                  </a:lnTo>
                  <a:lnTo>
                    <a:pt x="52" y="1118"/>
                  </a:lnTo>
                  <a:lnTo>
                    <a:pt x="45" y="1155"/>
                  </a:lnTo>
                  <a:lnTo>
                    <a:pt x="0" y="1110"/>
                  </a:lnTo>
                  <a:close/>
                </a:path>
              </a:pathLst>
            </a:custGeom>
            <a:solidFill>
              <a:srgbClr val="3cb1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434520" y="6436800"/>
              <a:ext cx="16560" cy="196920"/>
            </a:xfrm>
            <a:custGeom>
              <a:avLst/>
              <a:gdLst/>
              <a:ahLst/>
              <a:rect l="l" t="t" r="r" b="b"/>
              <a:pathLst>
                <a:path w="149" h="1840">
                  <a:moveTo>
                    <a:pt x="0" y="1840"/>
                  </a:moveTo>
                  <a:lnTo>
                    <a:pt x="0" y="1515"/>
                  </a:lnTo>
                  <a:lnTo>
                    <a:pt x="149" y="1666"/>
                  </a:lnTo>
                  <a:lnTo>
                    <a:pt x="149" y="1689"/>
                  </a:lnTo>
                  <a:lnTo>
                    <a:pt x="0" y="1840"/>
                  </a:lnTo>
                  <a:close/>
                  <a:moveTo>
                    <a:pt x="0" y="598"/>
                  </a:moveTo>
                  <a:lnTo>
                    <a:pt x="0" y="0"/>
                  </a:lnTo>
                  <a:lnTo>
                    <a:pt x="4" y="38"/>
                  </a:lnTo>
                  <a:lnTo>
                    <a:pt x="8" y="74"/>
                  </a:lnTo>
                  <a:lnTo>
                    <a:pt x="11" y="111"/>
                  </a:lnTo>
                  <a:lnTo>
                    <a:pt x="13" y="148"/>
                  </a:lnTo>
                  <a:lnTo>
                    <a:pt x="15" y="185"/>
                  </a:lnTo>
                  <a:lnTo>
                    <a:pt x="16" y="222"/>
                  </a:lnTo>
                  <a:lnTo>
                    <a:pt x="17" y="260"/>
                  </a:lnTo>
                  <a:lnTo>
                    <a:pt x="18" y="298"/>
                  </a:lnTo>
                  <a:lnTo>
                    <a:pt x="17" y="335"/>
                  </a:lnTo>
                  <a:lnTo>
                    <a:pt x="17" y="373"/>
                  </a:lnTo>
                  <a:lnTo>
                    <a:pt x="15" y="410"/>
                  </a:lnTo>
                  <a:lnTo>
                    <a:pt x="13" y="449"/>
                  </a:lnTo>
                  <a:lnTo>
                    <a:pt x="11" y="486"/>
                  </a:lnTo>
                  <a:lnTo>
                    <a:pt x="8" y="523"/>
                  </a:lnTo>
                  <a:lnTo>
                    <a:pt x="4" y="561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3ab0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442800" y="6603120"/>
              <a:ext cx="16560" cy="22320"/>
            </a:xfrm>
            <a:custGeom>
              <a:avLst/>
              <a:gdLst/>
              <a:ahLst/>
              <a:rect l="l" t="t" r="r" b="b"/>
              <a:pathLst>
                <a:path w="149" h="202">
                  <a:moveTo>
                    <a:pt x="0" y="202"/>
                  </a:moveTo>
                  <a:lnTo>
                    <a:pt x="0" y="27"/>
                  </a:lnTo>
                  <a:lnTo>
                    <a:pt x="87" y="114"/>
                  </a:lnTo>
                  <a:lnTo>
                    <a:pt x="0" y="202"/>
                  </a:lnTo>
                  <a:close/>
                  <a:moveTo>
                    <a:pt x="149" y="0"/>
                  </a:moveTo>
                  <a:lnTo>
                    <a:pt x="149" y="51"/>
                  </a:lnTo>
                  <a:lnTo>
                    <a:pt x="99" y="102"/>
                  </a:lnTo>
                  <a:lnTo>
                    <a:pt x="111" y="77"/>
                  </a:lnTo>
                  <a:lnTo>
                    <a:pt x="125" y="52"/>
                  </a:lnTo>
                  <a:lnTo>
                    <a:pt x="137" y="26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38afb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451080" y="6585480"/>
              <a:ext cx="16560" cy="32040"/>
            </a:xfrm>
            <a:custGeom>
              <a:avLst/>
              <a:gdLst/>
              <a:ahLst/>
              <a:rect l="l" t="t" r="r" b="b"/>
              <a:pathLst>
                <a:path w="150" h="297">
                  <a:moveTo>
                    <a:pt x="0" y="297"/>
                  </a:moveTo>
                  <a:lnTo>
                    <a:pt x="0" y="274"/>
                  </a:lnTo>
                  <a:lnTo>
                    <a:pt x="13" y="285"/>
                  </a:lnTo>
                  <a:lnTo>
                    <a:pt x="0" y="297"/>
                  </a:lnTo>
                  <a:close/>
                  <a:moveTo>
                    <a:pt x="150" y="0"/>
                  </a:moveTo>
                  <a:lnTo>
                    <a:pt x="150" y="147"/>
                  </a:lnTo>
                  <a:lnTo>
                    <a:pt x="25" y="273"/>
                  </a:lnTo>
                  <a:lnTo>
                    <a:pt x="41" y="240"/>
                  </a:lnTo>
                  <a:lnTo>
                    <a:pt x="59" y="207"/>
                  </a:lnTo>
                  <a:lnTo>
                    <a:pt x="75" y="172"/>
                  </a:lnTo>
                  <a:lnTo>
                    <a:pt x="91" y="138"/>
                  </a:lnTo>
                  <a:lnTo>
                    <a:pt x="106" y="104"/>
                  </a:lnTo>
                  <a:lnTo>
                    <a:pt x="121" y="70"/>
                  </a:lnTo>
                  <a:lnTo>
                    <a:pt x="136" y="35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38afb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459360" y="6563160"/>
              <a:ext cx="16560" cy="46440"/>
            </a:xfrm>
            <a:custGeom>
              <a:avLst/>
              <a:gdLst/>
              <a:ahLst/>
              <a:rect l="l" t="t" r="r" b="b"/>
              <a:pathLst>
                <a:path w="150" h="434">
                  <a:moveTo>
                    <a:pt x="0" y="434"/>
                  </a:moveTo>
                  <a:lnTo>
                    <a:pt x="0" y="383"/>
                  </a:lnTo>
                  <a:lnTo>
                    <a:pt x="22" y="337"/>
                  </a:lnTo>
                  <a:lnTo>
                    <a:pt x="43" y="291"/>
                  </a:lnTo>
                  <a:lnTo>
                    <a:pt x="63" y="243"/>
                  </a:lnTo>
                  <a:lnTo>
                    <a:pt x="82" y="196"/>
                  </a:lnTo>
                  <a:lnTo>
                    <a:pt x="101" y="147"/>
                  </a:lnTo>
                  <a:lnTo>
                    <a:pt x="118" y="99"/>
                  </a:lnTo>
                  <a:lnTo>
                    <a:pt x="135" y="50"/>
                  </a:lnTo>
                  <a:lnTo>
                    <a:pt x="150" y="0"/>
                  </a:lnTo>
                  <a:lnTo>
                    <a:pt x="150" y="283"/>
                  </a:lnTo>
                  <a:lnTo>
                    <a:pt x="0" y="434"/>
                  </a:lnTo>
                  <a:close/>
                </a:path>
              </a:pathLst>
            </a:custGeom>
            <a:solidFill>
              <a:srgbClr val="36afb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468000" y="6531480"/>
              <a:ext cx="16560" cy="70200"/>
            </a:xfrm>
            <a:custGeom>
              <a:avLst/>
              <a:gdLst/>
              <a:ahLst/>
              <a:rect l="l" t="t" r="r" b="b"/>
              <a:pathLst>
                <a:path w="150" h="650">
                  <a:moveTo>
                    <a:pt x="0" y="650"/>
                  </a:moveTo>
                  <a:lnTo>
                    <a:pt x="0" y="503"/>
                  </a:lnTo>
                  <a:lnTo>
                    <a:pt x="24" y="442"/>
                  </a:lnTo>
                  <a:lnTo>
                    <a:pt x="46" y="381"/>
                  </a:lnTo>
                  <a:lnTo>
                    <a:pt x="67" y="318"/>
                  </a:lnTo>
                  <a:lnTo>
                    <a:pt x="86" y="255"/>
                  </a:lnTo>
                  <a:lnTo>
                    <a:pt x="104" y="192"/>
                  </a:lnTo>
                  <a:lnTo>
                    <a:pt x="121" y="128"/>
                  </a:lnTo>
                  <a:lnTo>
                    <a:pt x="137" y="64"/>
                  </a:lnTo>
                  <a:lnTo>
                    <a:pt x="150" y="0"/>
                  </a:lnTo>
                  <a:lnTo>
                    <a:pt x="150" y="499"/>
                  </a:lnTo>
                  <a:lnTo>
                    <a:pt x="0" y="650"/>
                  </a:lnTo>
                  <a:close/>
                </a:path>
              </a:pathLst>
            </a:custGeom>
            <a:solidFill>
              <a:srgbClr val="35aeb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476280" y="6409440"/>
              <a:ext cx="16560" cy="184320"/>
            </a:xfrm>
            <a:custGeom>
              <a:avLst/>
              <a:gdLst/>
              <a:ahLst/>
              <a:rect l="l" t="t" r="r" b="b"/>
              <a:pathLst>
                <a:path w="150" h="1725">
                  <a:moveTo>
                    <a:pt x="0" y="1725"/>
                  </a:moveTo>
                  <a:lnTo>
                    <a:pt x="0" y="1442"/>
                  </a:lnTo>
                  <a:lnTo>
                    <a:pt x="12" y="1402"/>
                  </a:lnTo>
                  <a:lnTo>
                    <a:pt x="25" y="1361"/>
                  </a:lnTo>
                  <a:lnTo>
                    <a:pt x="36" y="1321"/>
                  </a:lnTo>
                  <a:lnTo>
                    <a:pt x="46" y="1279"/>
                  </a:lnTo>
                  <a:lnTo>
                    <a:pt x="56" y="1238"/>
                  </a:lnTo>
                  <a:lnTo>
                    <a:pt x="66" y="1196"/>
                  </a:lnTo>
                  <a:lnTo>
                    <a:pt x="75" y="1154"/>
                  </a:lnTo>
                  <a:lnTo>
                    <a:pt x="83" y="1112"/>
                  </a:lnTo>
                  <a:lnTo>
                    <a:pt x="90" y="1071"/>
                  </a:lnTo>
                  <a:lnTo>
                    <a:pt x="97" y="1028"/>
                  </a:lnTo>
                  <a:lnTo>
                    <a:pt x="104" y="986"/>
                  </a:lnTo>
                  <a:lnTo>
                    <a:pt x="110" y="944"/>
                  </a:lnTo>
                  <a:lnTo>
                    <a:pt x="115" y="902"/>
                  </a:lnTo>
                  <a:lnTo>
                    <a:pt x="120" y="859"/>
                  </a:lnTo>
                  <a:lnTo>
                    <a:pt x="124" y="817"/>
                  </a:lnTo>
                  <a:lnTo>
                    <a:pt x="128" y="775"/>
                  </a:lnTo>
                  <a:lnTo>
                    <a:pt x="130" y="731"/>
                  </a:lnTo>
                  <a:lnTo>
                    <a:pt x="133" y="689"/>
                  </a:lnTo>
                  <a:lnTo>
                    <a:pt x="134" y="647"/>
                  </a:lnTo>
                  <a:lnTo>
                    <a:pt x="136" y="604"/>
                  </a:lnTo>
                  <a:lnTo>
                    <a:pt x="136" y="561"/>
                  </a:lnTo>
                  <a:lnTo>
                    <a:pt x="136" y="519"/>
                  </a:lnTo>
                  <a:lnTo>
                    <a:pt x="135" y="476"/>
                  </a:lnTo>
                  <a:lnTo>
                    <a:pt x="134" y="434"/>
                  </a:lnTo>
                  <a:lnTo>
                    <a:pt x="132" y="392"/>
                  </a:lnTo>
                  <a:lnTo>
                    <a:pt x="129" y="349"/>
                  </a:lnTo>
                  <a:lnTo>
                    <a:pt x="126" y="307"/>
                  </a:lnTo>
                  <a:lnTo>
                    <a:pt x="122" y="265"/>
                  </a:lnTo>
                  <a:lnTo>
                    <a:pt x="118" y="223"/>
                  </a:lnTo>
                  <a:lnTo>
                    <a:pt x="113" y="181"/>
                  </a:lnTo>
                  <a:lnTo>
                    <a:pt x="107" y="140"/>
                  </a:lnTo>
                  <a:lnTo>
                    <a:pt x="101" y="97"/>
                  </a:lnTo>
                  <a:lnTo>
                    <a:pt x="96" y="74"/>
                  </a:lnTo>
                  <a:lnTo>
                    <a:pt x="92" y="49"/>
                  </a:lnTo>
                  <a:lnTo>
                    <a:pt x="87" y="24"/>
                  </a:lnTo>
                  <a:lnTo>
                    <a:pt x="83" y="0"/>
                  </a:lnTo>
                  <a:lnTo>
                    <a:pt x="150" y="67"/>
                  </a:lnTo>
                  <a:lnTo>
                    <a:pt x="150" y="1575"/>
                  </a:lnTo>
                  <a:lnTo>
                    <a:pt x="0" y="1725"/>
                  </a:lnTo>
                  <a:close/>
                </a:path>
              </a:pathLst>
            </a:custGeom>
            <a:solidFill>
              <a:srgbClr val="33ad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484560" y="6409440"/>
              <a:ext cx="16560" cy="175680"/>
            </a:xfrm>
            <a:custGeom>
              <a:avLst/>
              <a:gdLst/>
              <a:ahLst/>
              <a:rect l="l" t="t" r="r" b="b"/>
              <a:pathLst>
                <a:path w="150" h="1650">
                  <a:moveTo>
                    <a:pt x="0" y="1650"/>
                  </a:moveTo>
                  <a:lnTo>
                    <a:pt x="0" y="1151"/>
                  </a:lnTo>
                  <a:lnTo>
                    <a:pt x="12" y="1085"/>
                  </a:lnTo>
                  <a:lnTo>
                    <a:pt x="24" y="1020"/>
                  </a:lnTo>
                  <a:lnTo>
                    <a:pt x="34" y="954"/>
                  </a:lnTo>
                  <a:lnTo>
                    <a:pt x="42" y="888"/>
                  </a:lnTo>
                  <a:lnTo>
                    <a:pt x="49" y="822"/>
                  </a:lnTo>
                  <a:lnTo>
                    <a:pt x="54" y="756"/>
                  </a:lnTo>
                  <a:lnTo>
                    <a:pt x="58" y="690"/>
                  </a:lnTo>
                  <a:lnTo>
                    <a:pt x="60" y="624"/>
                  </a:lnTo>
                  <a:lnTo>
                    <a:pt x="61" y="557"/>
                  </a:lnTo>
                  <a:lnTo>
                    <a:pt x="60" y="491"/>
                  </a:lnTo>
                  <a:lnTo>
                    <a:pt x="58" y="425"/>
                  </a:lnTo>
                  <a:lnTo>
                    <a:pt x="55" y="358"/>
                  </a:lnTo>
                  <a:lnTo>
                    <a:pt x="50" y="293"/>
                  </a:lnTo>
                  <a:lnTo>
                    <a:pt x="44" y="227"/>
                  </a:lnTo>
                  <a:lnTo>
                    <a:pt x="36" y="162"/>
                  </a:lnTo>
                  <a:lnTo>
                    <a:pt x="26" y="97"/>
                  </a:lnTo>
                  <a:lnTo>
                    <a:pt x="21" y="74"/>
                  </a:lnTo>
                  <a:lnTo>
                    <a:pt x="17" y="49"/>
                  </a:lnTo>
                  <a:lnTo>
                    <a:pt x="12" y="24"/>
                  </a:lnTo>
                  <a:lnTo>
                    <a:pt x="8" y="0"/>
                  </a:lnTo>
                  <a:lnTo>
                    <a:pt x="150" y="143"/>
                  </a:lnTo>
                  <a:lnTo>
                    <a:pt x="150" y="1499"/>
                  </a:lnTo>
                  <a:lnTo>
                    <a:pt x="0" y="1650"/>
                  </a:lnTo>
                  <a:close/>
                </a:path>
              </a:pathLst>
            </a:custGeom>
            <a:solidFill>
              <a:srgbClr val="32acc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" name=""/>
            <p:cNvSpPr/>
            <p:nvPr/>
          </p:nvSpPr>
          <p:spPr>
            <a:xfrm>
              <a:off x="493200" y="6415920"/>
              <a:ext cx="16560" cy="161280"/>
            </a:xfrm>
            <a:custGeom>
              <a:avLst/>
              <a:gdLst/>
              <a:ahLst/>
              <a:rect l="l" t="t" r="r" b="b"/>
              <a:pathLst>
                <a:path w="150" h="1508">
                  <a:moveTo>
                    <a:pt x="0" y="1508"/>
                  </a:moveTo>
                  <a:lnTo>
                    <a:pt x="0" y="0"/>
                  </a:lnTo>
                  <a:lnTo>
                    <a:pt x="150" y="151"/>
                  </a:lnTo>
                  <a:lnTo>
                    <a:pt x="150" y="1357"/>
                  </a:lnTo>
                  <a:lnTo>
                    <a:pt x="0" y="1508"/>
                  </a:lnTo>
                  <a:close/>
                </a:path>
              </a:pathLst>
            </a:custGeom>
            <a:solidFill>
              <a:srgbClr val="30ac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501480" y="6423840"/>
              <a:ext cx="16560" cy="145440"/>
            </a:xfrm>
            <a:custGeom>
              <a:avLst/>
              <a:gdLst/>
              <a:ahLst/>
              <a:rect l="l" t="t" r="r" b="b"/>
              <a:pathLst>
                <a:path w="149" h="1356">
                  <a:moveTo>
                    <a:pt x="0" y="1356"/>
                  </a:moveTo>
                  <a:lnTo>
                    <a:pt x="0" y="0"/>
                  </a:lnTo>
                  <a:lnTo>
                    <a:pt x="149" y="150"/>
                  </a:lnTo>
                  <a:lnTo>
                    <a:pt x="149" y="1206"/>
                  </a:lnTo>
                  <a:lnTo>
                    <a:pt x="0" y="1356"/>
                  </a:lnTo>
                  <a:close/>
                </a:path>
              </a:pathLst>
            </a:custGeom>
            <a:solidFill>
              <a:srgbClr val="2fabd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509760" y="6432120"/>
              <a:ext cx="16560" cy="129240"/>
            </a:xfrm>
            <a:custGeom>
              <a:avLst/>
              <a:gdLst/>
              <a:ahLst/>
              <a:rect l="l" t="t" r="r" b="b"/>
              <a:pathLst>
                <a:path w="149" h="1206">
                  <a:moveTo>
                    <a:pt x="0" y="1206"/>
                  </a:moveTo>
                  <a:lnTo>
                    <a:pt x="0" y="0"/>
                  </a:lnTo>
                  <a:lnTo>
                    <a:pt x="149" y="151"/>
                  </a:lnTo>
                  <a:lnTo>
                    <a:pt x="149" y="1055"/>
                  </a:lnTo>
                  <a:lnTo>
                    <a:pt x="0" y="1206"/>
                  </a:lnTo>
                  <a:close/>
                </a:path>
              </a:pathLst>
            </a:custGeom>
            <a:solidFill>
              <a:srgbClr val="2faa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518040" y="6440040"/>
              <a:ext cx="16560" cy="113400"/>
            </a:xfrm>
            <a:custGeom>
              <a:avLst/>
              <a:gdLst/>
              <a:ahLst/>
              <a:rect l="l" t="t" r="r" b="b"/>
              <a:pathLst>
                <a:path w="150" h="1056">
                  <a:moveTo>
                    <a:pt x="0" y="1056"/>
                  </a:moveTo>
                  <a:lnTo>
                    <a:pt x="0" y="0"/>
                  </a:lnTo>
                  <a:lnTo>
                    <a:pt x="150" y="151"/>
                  </a:lnTo>
                  <a:lnTo>
                    <a:pt x="150" y="905"/>
                  </a:lnTo>
                  <a:lnTo>
                    <a:pt x="0" y="1056"/>
                  </a:lnTo>
                  <a:close/>
                </a:path>
              </a:pathLst>
            </a:custGeom>
            <a:solidFill>
              <a:srgbClr val="30a9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526680" y="6447960"/>
              <a:ext cx="16560" cy="97560"/>
            </a:xfrm>
            <a:custGeom>
              <a:avLst/>
              <a:gdLst/>
              <a:ahLst/>
              <a:rect l="l" t="t" r="r" b="b"/>
              <a:pathLst>
                <a:path w="150" h="904">
                  <a:moveTo>
                    <a:pt x="0" y="904"/>
                  </a:moveTo>
                  <a:lnTo>
                    <a:pt x="0" y="0"/>
                  </a:lnTo>
                  <a:lnTo>
                    <a:pt x="150" y="151"/>
                  </a:lnTo>
                  <a:lnTo>
                    <a:pt x="150" y="753"/>
                  </a:lnTo>
                  <a:lnTo>
                    <a:pt x="0" y="904"/>
                  </a:lnTo>
                  <a:close/>
                </a:path>
              </a:pathLst>
            </a:custGeom>
            <a:solidFill>
              <a:srgbClr val="31a8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534960" y="6455880"/>
              <a:ext cx="16560" cy="81360"/>
            </a:xfrm>
            <a:custGeom>
              <a:avLst/>
              <a:gdLst/>
              <a:ahLst/>
              <a:rect l="l" t="t" r="r" b="b"/>
              <a:pathLst>
                <a:path w="150" h="754">
                  <a:moveTo>
                    <a:pt x="0" y="754"/>
                  </a:moveTo>
                  <a:lnTo>
                    <a:pt x="0" y="0"/>
                  </a:lnTo>
                  <a:lnTo>
                    <a:pt x="150" y="151"/>
                  </a:lnTo>
                  <a:lnTo>
                    <a:pt x="150" y="603"/>
                  </a:lnTo>
                  <a:lnTo>
                    <a:pt x="0" y="754"/>
                  </a:lnTo>
                  <a:close/>
                </a:path>
              </a:pathLst>
            </a:custGeom>
            <a:solidFill>
              <a:srgbClr val="33a8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543240" y="6463800"/>
              <a:ext cx="16560" cy="65520"/>
            </a:xfrm>
            <a:custGeom>
              <a:avLst/>
              <a:gdLst/>
              <a:ahLst/>
              <a:rect l="l" t="t" r="r" b="b"/>
              <a:pathLst>
                <a:path w="150" h="602">
                  <a:moveTo>
                    <a:pt x="0" y="602"/>
                  </a:moveTo>
                  <a:lnTo>
                    <a:pt x="0" y="0"/>
                  </a:lnTo>
                  <a:lnTo>
                    <a:pt x="150" y="150"/>
                  </a:lnTo>
                  <a:lnTo>
                    <a:pt x="150" y="452"/>
                  </a:lnTo>
                  <a:lnTo>
                    <a:pt x="0" y="602"/>
                  </a:lnTo>
                  <a:close/>
                </a:path>
              </a:pathLst>
            </a:custGeom>
            <a:solidFill>
              <a:srgbClr val="34a7d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720" bIns="187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551880" y="6471720"/>
              <a:ext cx="16560" cy="49680"/>
            </a:xfrm>
            <a:custGeom>
              <a:avLst/>
              <a:gdLst/>
              <a:ahLst/>
              <a:rect l="l" t="t" r="r" b="b"/>
              <a:pathLst>
                <a:path w="150" h="452">
                  <a:moveTo>
                    <a:pt x="0" y="452"/>
                  </a:moveTo>
                  <a:lnTo>
                    <a:pt x="0" y="0"/>
                  </a:lnTo>
                  <a:lnTo>
                    <a:pt x="150" y="151"/>
                  </a:lnTo>
                  <a:lnTo>
                    <a:pt x="150" y="301"/>
                  </a:lnTo>
                  <a:lnTo>
                    <a:pt x="0" y="452"/>
                  </a:lnTo>
                  <a:close/>
                </a:path>
              </a:pathLst>
            </a:custGeom>
            <a:solidFill>
              <a:srgbClr val="35a5d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560160" y="6480000"/>
              <a:ext cx="16560" cy="33480"/>
            </a:xfrm>
            <a:custGeom>
              <a:avLst/>
              <a:gdLst/>
              <a:ahLst/>
              <a:rect l="l" t="t" r="r" b="b"/>
              <a:pathLst>
                <a:path w="150" h="302">
                  <a:moveTo>
                    <a:pt x="0" y="302"/>
                  </a:moveTo>
                  <a:lnTo>
                    <a:pt x="0" y="0"/>
                  </a:lnTo>
                  <a:lnTo>
                    <a:pt x="150" y="151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38a4d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568440" y="6487920"/>
              <a:ext cx="8280" cy="16200"/>
            </a:xfrm>
            <a:custGeom>
              <a:avLst/>
              <a:gdLst/>
              <a:ahLst/>
              <a:rect l="l" t="t" r="r" b="b"/>
              <a:pathLst>
                <a:path w="75" h="150">
                  <a:moveTo>
                    <a:pt x="0" y="150"/>
                  </a:moveTo>
                  <a:lnTo>
                    <a:pt x="0" y="0"/>
                  </a:lnTo>
                  <a:lnTo>
                    <a:pt x="75" y="75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3ca4d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684720" y="6432120"/>
              <a:ext cx="100440" cy="126360"/>
            </a:xfrm>
            <a:custGeom>
              <a:avLst/>
              <a:gdLst/>
              <a:ahLst/>
              <a:rect l="l" t="t" r="r" b="b"/>
              <a:pathLst>
                <a:path w="895" h="1176">
                  <a:moveTo>
                    <a:pt x="622" y="0"/>
                  </a:moveTo>
                  <a:lnTo>
                    <a:pt x="895" y="0"/>
                  </a:lnTo>
                  <a:lnTo>
                    <a:pt x="895" y="1176"/>
                  </a:lnTo>
                  <a:lnTo>
                    <a:pt x="691" y="1176"/>
                  </a:lnTo>
                  <a:lnTo>
                    <a:pt x="272" y="595"/>
                  </a:lnTo>
                  <a:lnTo>
                    <a:pt x="272" y="1176"/>
                  </a:lnTo>
                  <a:lnTo>
                    <a:pt x="0" y="1176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622" y="582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817200" y="6432120"/>
              <a:ext cx="191520" cy="127800"/>
            </a:xfrm>
            <a:custGeom>
              <a:avLst/>
              <a:gdLst/>
              <a:ahLst/>
              <a:rect l="l" t="t" r="r" b="b"/>
              <a:pathLst>
                <a:path w="1716" h="1195">
                  <a:moveTo>
                    <a:pt x="1311" y="1195"/>
                  </a:moveTo>
                  <a:lnTo>
                    <a:pt x="1085" y="1195"/>
                  </a:lnTo>
                  <a:lnTo>
                    <a:pt x="857" y="481"/>
                  </a:lnTo>
                  <a:lnTo>
                    <a:pt x="630" y="1195"/>
                  </a:lnTo>
                  <a:lnTo>
                    <a:pt x="404" y="1195"/>
                  </a:lnTo>
                  <a:lnTo>
                    <a:pt x="0" y="0"/>
                  </a:lnTo>
                  <a:lnTo>
                    <a:pt x="312" y="0"/>
                  </a:lnTo>
                  <a:lnTo>
                    <a:pt x="518" y="672"/>
                  </a:lnTo>
                  <a:lnTo>
                    <a:pt x="723" y="0"/>
                  </a:lnTo>
                  <a:lnTo>
                    <a:pt x="993" y="0"/>
                  </a:lnTo>
                  <a:lnTo>
                    <a:pt x="1198" y="672"/>
                  </a:lnTo>
                  <a:lnTo>
                    <a:pt x="1404" y="0"/>
                  </a:lnTo>
                  <a:lnTo>
                    <a:pt x="1716" y="0"/>
                  </a:lnTo>
                  <a:lnTo>
                    <a:pt x="1311" y="119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56" name=""/>
            <p:cNvGrpSpPr/>
            <p:nvPr/>
          </p:nvGrpSpPr>
          <p:grpSpPr>
            <a:xfrm>
              <a:off x="1151640" y="6411240"/>
              <a:ext cx="858960" cy="148320"/>
              <a:chOff x="1151640" y="6411240"/>
              <a:chExt cx="858960" cy="148320"/>
            </a:xfrm>
          </p:grpSpPr>
          <p:sp>
            <p:nvSpPr>
              <p:cNvPr id="57" name=""/>
              <p:cNvSpPr/>
              <p:nvPr/>
            </p:nvSpPr>
            <p:spPr>
              <a:xfrm>
                <a:off x="1151640" y="6431760"/>
                <a:ext cx="102240" cy="126360"/>
              </a:xfrm>
              <a:custGeom>
                <a:avLst/>
                <a:gdLst/>
                <a:ahLst/>
                <a:rect l="l" t="t" r="r" b="b"/>
                <a:pathLst>
                  <a:path w="895" h="1176">
                    <a:moveTo>
                      <a:pt x="621" y="0"/>
                    </a:moveTo>
                    <a:lnTo>
                      <a:pt x="895" y="0"/>
                    </a:lnTo>
                    <a:lnTo>
                      <a:pt x="895" y="1176"/>
                    </a:lnTo>
                    <a:lnTo>
                      <a:pt x="690" y="1176"/>
                    </a:lnTo>
                    <a:lnTo>
                      <a:pt x="272" y="595"/>
                    </a:lnTo>
                    <a:lnTo>
                      <a:pt x="272" y="1176"/>
                    </a:lnTo>
                    <a:lnTo>
                      <a:pt x="0" y="1176"/>
                    </a:lnTo>
                    <a:lnTo>
                      <a:pt x="0" y="0"/>
                    </a:lnTo>
                    <a:lnTo>
                      <a:pt x="203" y="0"/>
                    </a:lnTo>
                    <a:lnTo>
                      <a:pt x="621" y="582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8" name=""/>
              <p:cNvSpPr/>
              <p:nvPr/>
            </p:nvSpPr>
            <p:spPr>
              <a:xfrm>
                <a:off x="1294200" y="6457320"/>
                <a:ext cx="107640" cy="102240"/>
              </a:xfrm>
              <a:custGeom>
                <a:avLst/>
                <a:gdLst/>
                <a:ahLst/>
                <a:rect l="l" t="t" r="r" b="b"/>
                <a:pathLst>
                  <a:path w="926" h="959">
                    <a:moveTo>
                      <a:pt x="477" y="228"/>
                    </a:moveTo>
                    <a:lnTo>
                      <a:pt x="470" y="229"/>
                    </a:lnTo>
                    <a:lnTo>
                      <a:pt x="462" y="230"/>
                    </a:lnTo>
                    <a:lnTo>
                      <a:pt x="455" y="231"/>
                    </a:lnTo>
                    <a:lnTo>
                      <a:pt x="448" y="233"/>
                    </a:lnTo>
                    <a:lnTo>
                      <a:pt x="441" y="236"/>
                    </a:lnTo>
                    <a:lnTo>
                      <a:pt x="433" y="239"/>
                    </a:lnTo>
                    <a:lnTo>
                      <a:pt x="426" y="243"/>
                    </a:lnTo>
                    <a:lnTo>
                      <a:pt x="419" y="247"/>
                    </a:lnTo>
                    <a:lnTo>
                      <a:pt x="406" y="259"/>
                    </a:lnTo>
                    <a:lnTo>
                      <a:pt x="393" y="271"/>
                    </a:lnTo>
                    <a:lnTo>
                      <a:pt x="382" y="285"/>
                    </a:lnTo>
                    <a:lnTo>
                      <a:pt x="371" y="302"/>
                    </a:lnTo>
                    <a:lnTo>
                      <a:pt x="361" y="319"/>
                    </a:lnTo>
                    <a:lnTo>
                      <a:pt x="352" y="339"/>
                    </a:lnTo>
                    <a:lnTo>
                      <a:pt x="344" y="360"/>
                    </a:lnTo>
                    <a:lnTo>
                      <a:pt x="338" y="381"/>
                    </a:lnTo>
                    <a:lnTo>
                      <a:pt x="333" y="405"/>
                    </a:lnTo>
                    <a:lnTo>
                      <a:pt x="329" y="429"/>
                    </a:lnTo>
                    <a:lnTo>
                      <a:pt x="327" y="454"/>
                    </a:lnTo>
                    <a:lnTo>
                      <a:pt x="326" y="479"/>
                    </a:lnTo>
                    <a:lnTo>
                      <a:pt x="327" y="505"/>
                    </a:lnTo>
                    <a:lnTo>
                      <a:pt x="329" y="531"/>
                    </a:lnTo>
                    <a:lnTo>
                      <a:pt x="333" y="555"/>
                    </a:lnTo>
                    <a:lnTo>
                      <a:pt x="338" y="578"/>
                    </a:lnTo>
                    <a:lnTo>
                      <a:pt x="344" y="600"/>
                    </a:lnTo>
                    <a:lnTo>
                      <a:pt x="352" y="621"/>
                    </a:lnTo>
                    <a:lnTo>
                      <a:pt x="361" y="640"/>
                    </a:lnTo>
                    <a:lnTo>
                      <a:pt x="371" y="658"/>
                    </a:lnTo>
                    <a:lnTo>
                      <a:pt x="382" y="675"/>
                    </a:lnTo>
                    <a:lnTo>
                      <a:pt x="393" y="689"/>
                    </a:lnTo>
                    <a:lnTo>
                      <a:pt x="406" y="701"/>
                    </a:lnTo>
                    <a:lnTo>
                      <a:pt x="419" y="712"/>
                    </a:lnTo>
                    <a:lnTo>
                      <a:pt x="426" y="717"/>
                    </a:lnTo>
                    <a:lnTo>
                      <a:pt x="433" y="721"/>
                    </a:lnTo>
                    <a:lnTo>
                      <a:pt x="441" y="724"/>
                    </a:lnTo>
                    <a:lnTo>
                      <a:pt x="448" y="727"/>
                    </a:lnTo>
                    <a:lnTo>
                      <a:pt x="455" y="729"/>
                    </a:lnTo>
                    <a:lnTo>
                      <a:pt x="462" y="730"/>
                    </a:lnTo>
                    <a:lnTo>
                      <a:pt x="470" y="731"/>
                    </a:lnTo>
                    <a:lnTo>
                      <a:pt x="477" y="731"/>
                    </a:lnTo>
                    <a:lnTo>
                      <a:pt x="486" y="731"/>
                    </a:lnTo>
                    <a:lnTo>
                      <a:pt x="493" y="730"/>
                    </a:lnTo>
                    <a:lnTo>
                      <a:pt x="501" y="729"/>
                    </a:lnTo>
                    <a:lnTo>
                      <a:pt x="508" y="727"/>
                    </a:lnTo>
                    <a:lnTo>
                      <a:pt x="515" y="724"/>
                    </a:lnTo>
                    <a:lnTo>
                      <a:pt x="524" y="721"/>
                    </a:lnTo>
                    <a:lnTo>
                      <a:pt x="531" y="717"/>
                    </a:lnTo>
                    <a:lnTo>
                      <a:pt x="537" y="712"/>
                    </a:lnTo>
                    <a:lnTo>
                      <a:pt x="550" y="701"/>
                    </a:lnTo>
                    <a:lnTo>
                      <a:pt x="564" y="689"/>
                    </a:lnTo>
                    <a:lnTo>
                      <a:pt x="575" y="675"/>
                    </a:lnTo>
                    <a:lnTo>
                      <a:pt x="586" y="658"/>
                    </a:lnTo>
                    <a:lnTo>
                      <a:pt x="596" y="640"/>
                    </a:lnTo>
                    <a:lnTo>
                      <a:pt x="606" y="621"/>
                    </a:lnTo>
                    <a:lnTo>
                      <a:pt x="613" y="600"/>
                    </a:lnTo>
                    <a:lnTo>
                      <a:pt x="620" y="578"/>
                    </a:lnTo>
                    <a:lnTo>
                      <a:pt x="625" y="555"/>
                    </a:lnTo>
                    <a:lnTo>
                      <a:pt x="628" y="531"/>
                    </a:lnTo>
                    <a:lnTo>
                      <a:pt x="631" y="505"/>
                    </a:lnTo>
                    <a:lnTo>
                      <a:pt x="632" y="479"/>
                    </a:lnTo>
                    <a:lnTo>
                      <a:pt x="631" y="454"/>
                    </a:lnTo>
                    <a:lnTo>
                      <a:pt x="628" y="429"/>
                    </a:lnTo>
                    <a:lnTo>
                      <a:pt x="625" y="405"/>
                    </a:lnTo>
                    <a:lnTo>
                      <a:pt x="620" y="381"/>
                    </a:lnTo>
                    <a:lnTo>
                      <a:pt x="613" y="360"/>
                    </a:lnTo>
                    <a:lnTo>
                      <a:pt x="606" y="339"/>
                    </a:lnTo>
                    <a:lnTo>
                      <a:pt x="596" y="319"/>
                    </a:lnTo>
                    <a:lnTo>
                      <a:pt x="586" y="302"/>
                    </a:lnTo>
                    <a:lnTo>
                      <a:pt x="575" y="285"/>
                    </a:lnTo>
                    <a:lnTo>
                      <a:pt x="564" y="271"/>
                    </a:lnTo>
                    <a:lnTo>
                      <a:pt x="550" y="259"/>
                    </a:lnTo>
                    <a:lnTo>
                      <a:pt x="537" y="247"/>
                    </a:lnTo>
                    <a:lnTo>
                      <a:pt x="531" y="243"/>
                    </a:lnTo>
                    <a:lnTo>
                      <a:pt x="524" y="239"/>
                    </a:lnTo>
                    <a:lnTo>
                      <a:pt x="515" y="236"/>
                    </a:lnTo>
                    <a:lnTo>
                      <a:pt x="508" y="233"/>
                    </a:lnTo>
                    <a:lnTo>
                      <a:pt x="501" y="231"/>
                    </a:lnTo>
                    <a:lnTo>
                      <a:pt x="493" y="230"/>
                    </a:lnTo>
                    <a:lnTo>
                      <a:pt x="486" y="229"/>
                    </a:lnTo>
                    <a:lnTo>
                      <a:pt x="477" y="228"/>
                    </a:lnTo>
                    <a:close/>
                    <a:moveTo>
                      <a:pt x="859" y="940"/>
                    </a:moveTo>
                    <a:lnTo>
                      <a:pt x="737" y="835"/>
                    </a:lnTo>
                    <a:lnTo>
                      <a:pt x="722" y="848"/>
                    </a:lnTo>
                    <a:lnTo>
                      <a:pt x="706" y="861"/>
                    </a:lnTo>
                    <a:lnTo>
                      <a:pt x="690" y="875"/>
                    </a:lnTo>
                    <a:lnTo>
                      <a:pt x="673" y="886"/>
                    </a:lnTo>
                    <a:lnTo>
                      <a:pt x="656" y="898"/>
                    </a:lnTo>
                    <a:lnTo>
                      <a:pt x="639" y="908"/>
                    </a:lnTo>
                    <a:lnTo>
                      <a:pt x="620" y="917"/>
                    </a:lnTo>
                    <a:lnTo>
                      <a:pt x="602" y="925"/>
                    </a:lnTo>
                    <a:lnTo>
                      <a:pt x="583" y="934"/>
                    </a:lnTo>
                    <a:lnTo>
                      <a:pt x="564" y="940"/>
                    </a:lnTo>
                    <a:lnTo>
                      <a:pt x="543" y="946"/>
                    </a:lnTo>
                    <a:lnTo>
                      <a:pt x="524" y="950"/>
                    </a:lnTo>
                    <a:lnTo>
                      <a:pt x="503" y="954"/>
                    </a:lnTo>
                    <a:lnTo>
                      <a:pt x="482" y="957"/>
                    </a:lnTo>
                    <a:lnTo>
                      <a:pt x="461" y="958"/>
                    </a:lnTo>
                    <a:lnTo>
                      <a:pt x="440" y="959"/>
                    </a:lnTo>
                    <a:lnTo>
                      <a:pt x="417" y="958"/>
                    </a:lnTo>
                    <a:lnTo>
                      <a:pt x="394" y="956"/>
                    </a:lnTo>
                    <a:lnTo>
                      <a:pt x="372" y="953"/>
                    </a:lnTo>
                    <a:lnTo>
                      <a:pt x="350" y="949"/>
                    </a:lnTo>
                    <a:lnTo>
                      <a:pt x="329" y="944"/>
                    </a:lnTo>
                    <a:lnTo>
                      <a:pt x="308" y="938"/>
                    </a:lnTo>
                    <a:lnTo>
                      <a:pt x="288" y="931"/>
                    </a:lnTo>
                    <a:lnTo>
                      <a:pt x="268" y="922"/>
                    </a:lnTo>
                    <a:lnTo>
                      <a:pt x="249" y="912"/>
                    </a:lnTo>
                    <a:lnTo>
                      <a:pt x="229" y="902"/>
                    </a:lnTo>
                    <a:lnTo>
                      <a:pt x="211" y="890"/>
                    </a:lnTo>
                    <a:lnTo>
                      <a:pt x="193" y="878"/>
                    </a:lnTo>
                    <a:lnTo>
                      <a:pt x="176" y="865"/>
                    </a:lnTo>
                    <a:lnTo>
                      <a:pt x="160" y="850"/>
                    </a:lnTo>
                    <a:lnTo>
                      <a:pt x="143" y="836"/>
                    </a:lnTo>
                    <a:lnTo>
                      <a:pt x="128" y="819"/>
                    </a:lnTo>
                    <a:lnTo>
                      <a:pt x="113" y="803"/>
                    </a:lnTo>
                    <a:lnTo>
                      <a:pt x="100" y="785"/>
                    </a:lnTo>
                    <a:lnTo>
                      <a:pt x="87" y="767"/>
                    </a:lnTo>
                    <a:lnTo>
                      <a:pt x="74" y="749"/>
                    </a:lnTo>
                    <a:lnTo>
                      <a:pt x="63" y="729"/>
                    </a:lnTo>
                    <a:lnTo>
                      <a:pt x="53" y="709"/>
                    </a:lnTo>
                    <a:lnTo>
                      <a:pt x="43" y="688"/>
                    </a:lnTo>
                    <a:lnTo>
                      <a:pt x="34" y="667"/>
                    </a:lnTo>
                    <a:lnTo>
                      <a:pt x="26" y="646"/>
                    </a:lnTo>
                    <a:lnTo>
                      <a:pt x="19" y="623"/>
                    </a:lnTo>
                    <a:lnTo>
                      <a:pt x="14" y="600"/>
                    </a:lnTo>
                    <a:lnTo>
                      <a:pt x="9" y="576"/>
                    </a:lnTo>
                    <a:lnTo>
                      <a:pt x="5" y="553"/>
                    </a:lnTo>
                    <a:lnTo>
                      <a:pt x="2" y="529"/>
                    </a:lnTo>
                    <a:lnTo>
                      <a:pt x="1" y="504"/>
                    </a:lnTo>
                    <a:lnTo>
                      <a:pt x="0" y="479"/>
                    </a:lnTo>
                    <a:lnTo>
                      <a:pt x="1" y="455"/>
                    </a:lnTo>
                    <a:lnTo>
                      <a:pt x="2" y="431"/>
                    </a:lnTo>
                    <a:lnTo>
                      <a:pt x="5" y="406"/>
                    </a:lnTo>
                    <a:lnTo>
                      <a:pt x="9" y="382"/>
                    </a:lnTo>
                    <a:lnTo>
                      <a:pt x="14" y="360"/>
                    </a:lnTo>
                    <a:lnTo>
                      <a:pt x="19" y="337"/>
                    </a:lnTo>
                    <a:lnTo>
                      <a:pt x="26" y="314"/>
                    </a:lnTo>
                    <a:lnTo>
                      <a:pt x="34" y="293"/>
                    </a:lnTo>
                    <a:lnTo>
                      <a:pt x="43" y="272"/>
                    </a:lnTo>
                    <a:lnTo>
                      <a:pt x="53" y="251"/>
                    </a:lnTo>
                    <a:lnTo>
                      <a:pt x="63" y="231"/>
                    </a:lnTo>
                    <a:lnTo>
                      <a:pt x="74" y="211"/>
                    </a:lnTo>
                    <a:lnTo>
                      <a:pt x="87" y="192"/>
                    </a:lnTo>
                    <a:lnTo>
                      <a:pt x="100" y="175"/>
                    </a:lnTo>
                    <a:lnTo>
                      <a:pt x="113" y="157"/>
                    </a:lnTo>
                    <a:lnTo>
                      <a:pt x="128" y="141"/>
                    </a:lnTo>
                    <a:lnTo>
                      <a:pt x="143" y="124"/>
                    </a:lnTo>
                    <a:lnTo>
                      <a:pt x="160" y="110"/>
                    </a:lnTo>
                    <a:lnTo>
                      <a:pt x="176" y="95"/>
                    </a:lnTo>
                    <a:lnTo>
                      <a:pt x="193" y="82"/>
                    </a:lnTo>
                    <a:lnTo>
                      <a:pt x="211" y="70"/>
                    </a:lnTo>
                    <a:lnTo>
                      <a:pt x="229" y="58"/>
                    </a:lnTo>
                    <a:lnTo>
                      <a:pt x="249" y="48"/>
                    </a:lnTo>
                    <a:lnTo>
                      <a:pt x="268" y="38"/>
                    </a:lnTo>
                    <a:lnTo>
                      <a:pt x="288" y="29"/>
                    </a:lnTo>
                    <a:lnTo>
                      <a:pt x="308" y="22"/>
                    </a:lnTo>
                    <a:lnTo>
                      <a:pt x="329" y="16"/>
                    </a:lnTo>
                    <a:lnTo>
                      <a:pt x="350" y="10"/>
                    </a:lnTo>
                    <a:lnTo>
                      <a:pt x="372" y="6"/>
                    </a:lnTo>
                    <a:lnTo>
                      <a:pt x="394" y="2"/>
                    </a:lnTo>
                    <a:lnTo>
                      <a:pt x="417" y="1"/>
                    </a:lnTo>
                    <a:lnTo>
                      <a:pt x="440" y="0"/>
                    </a:lnTo>
                    <a:lnTo>
                      <a:pt x="461" y="1"/>
                    </a:lnTo>
                    <a:lnTo>
                      <a:pt x="482" y="2"/>
                    </a:lnTo>
                    <a:lnTo>
                      <a:pt x="503" y="6"/>
                    </a:lnTo>
                    <a:lnTo>
                      <a:pt x="524" y="9"/>
                    </a:lnTo>
                    <a:lnTo>
                      <a:pt x="543" y="14"/>
                    </a:lnTo>
                    <a:lnTo>
                      <a:pt x="564" y="19"/>
                    </a:lnTo>
                    <a:lnTo>
                      <a:pt x="583" y="26"/>
                    </a:lnTo>
                    <a:lnTo>
                      <a:pt x="602" y="33"/>
                    </a:lnTo>
                    <a:lnTo>
                      <a:pt x="620" y="42"/>
                    </a:lnTo>
                    <a:lnTo>
                      <a:pt x="639" y="51"/>
                    </a:lnTo>
                    <a:lnTo>
                      <a:pt x="656" y="61"/>
                    </a:lnTo>
                    <a:lnTo>
                      <a:pt x="673" y="73"/>
                    </a:lnTo>
                    <a:lnTo>
                      <a:pt x="690" y="85"/>
                    </a:lnTo>
                    <a:lnTo>
                      <a:pt x="706" y="97"/>
                    </a:lnTo>
                    <a:lnTo>
                      <a:pt x="722" y="111"/>
                    </a:lnTo>
                    <a:lnTo>
                      <a:pt x="737" y="125"/>
                    </a:lnTo>
                    <a:lnTo>
                      <a:pt x="859" y="20"/>
                    </a:lnTo>
                    <a:lnTo>
                      <a:pt x="926" y="20"/>
                    </a:lnTo>
                    <a:lnTo>
                      <a:pt x="926" y="940"/>
                    </a:lnTo>
                    <a:lnTo>
                      <a:pt x="859" y="94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9" name=""/>
              <p:cNvSpPr/>
              <p:nvPr/>
            </p:nvSpPr>
            <p:spPr>
              <a:xfrm>
                <a:off x="1431360" y="6425640"/>
                <a:ext cx="99360" cy="133920"/>
              </a:xfrm>
              <a:custGeom>
                <a:avLst/>
                <a:gdLst/>
                <a:ahLst/>
                <a:rect l="l" t="t" r="r" b="b"/>
                <a:pathLst>
                  <a:path w="860" h="1263">
                    <a:moveTo>
                      <a:pt x="570" y="1263"/>
                    </a:moveTo>
                    <a:lnTo>
                      <a:pt x="553" y="1262"/>
                    </a:lnTo>
                    <a:lnTo>
                      <a:pt x="535" y="1261"/>
                    </a:lnTo>
                    <a:lnTo>
                      <a:pt x="518" y="1259"/>
                    </a:lnTo>
                    <a:lnTo>
                      <a:pt x="501" y="1257"/>
                    </a:lnTo>
                    <a:lnTo>
                      <a:pt x="484" y="1253"/>
                    </a:lnTo>
                    <a:lnTo>
                      <a:pt x="467" y="1249"/>
                    </a:lnTo>
                    <a:lnTo>
                      <a:pt x="450" y="1244"/>
                    </a:lnTo>
                    <a:lnTo>
                      <a:pt x="434" y="1239"/>
                    </a:lnTo>
                    <a:lnTo>
                      <a:pt x="419" y="1231"/>
                    </a:lnTo>
                    <a:lnTo>
                      <a:pt x="403" y="1224"/>
                    </a:lnTo>
                    <a:lnTo>
                      <a:pt x="388" y="1216"/>
                    </a:lnTo>
                    <a:lnTo>
                      <a:pt x="372" y="1208"/>
                    </a:lnTo>
                    <a:lnTo>
                      <a:pt x="358" y="1198"/>
                    </a:lnTo>
                    <a:lnTo>
                      <a:pt x="344" y="1188"/>
                    </a:lnTo>
                    <a:lnTo>
                      <a:pt x="330" y="1177"/>
                    </a:lnTo>
                    <a:lnTo>
                      <a:pt x="317" y="1165"/>
                    </a:lnTo>
                    <a:lnTo>
                      <a:pt x="305" y="1153"/>
                    </a:lnTo>
                    <a:lnTo>
                      <a:pt x="293" y="1141"/>
                    </a:lnTo>
                    <a:lnTo>
                      <a:pt x="281" y="1126"/>
                    </a:lnTo>
                    <a:lnTo>
                      <a:pt x="271" y="1112"/>
                    </a:lnTo>
                    <a:lnTo>
                      <a:pt x="261" y="1097"/>
                    </a:lnTo>
                    <a:lnTo>
                      <a:pt x="251" y="1081"/>
                    </a:lnTo>
                    <a:lnTo>
                      <a:pt x="243" y="1065"/>
                    </a:lnTo>
                    <a:lnTo>
                      <a:pt x="235" y="1048"/>
                    </a:lnTo>
                    <a:lnTo>
                      <a:pt x="229" y="1030"/>
                    </a:lnTo>
                    <a:lnTo>
                      <a:pt x="223" y="1012"/>
                    </a:lnTo>
                    <a:lnTo>
                      <a:pt x="216" y="993"/>
                    </a:lnTo>
                    <a:lnTo>
                      <a:pt x="212" y="972"/>
                    </a:lnTo>
                    <a:lnTo>
                      <a:pt x="209" y="953"/>
                    </a:lnTo>
                    <a:lnTo>
                      <a:pt x="206" y="932"/>
                    </a:lnTo>
                    <a:lnTo>
                      <a:pt x="205" y="910"/>
                    </a:lnTo>
                    <a:lnTo>
                      <a:pt x="204" y="888"/>
                    </a:lnTo>
                    <a:lnTo>
                      <a:pt x="204" y="539"/>
                    </a:lnTo>
                    <a:lnTo>
                      <a:pt x="0" y="539"/>
                    </a:lnTo>
                    <a:lnTo>
                      <a:pt x="0" y="472"/>
                    </a:lnTo>
                    <a:lnTo>
                      <a:pt x="449" y="0"/>
                    </a:lnTo>
                    <a:lnTo>
                      <a:pt x="516" y="0"/>
                    </a:lnTo>
                    <a:lnTo>
                      <a:pt x="516" y="324"/>
                    </a:lnTo>
                    <a:lnTo>
                      <a:pt x="860" y="324"/>
                    </a:lnTo>
                    <a:lnTo>
                      <a:pt x="860" y="539"/>
                    </a:lnTo>
                    <a:lnTo>
                      <a:pt x="516" y="539"/>
                    </a:lnTo>
                    <a:lnTo>
                      <a:pt x="516" y="855"/>
                    </a:lnTo>
                    <a:lnTo>
                      <a:pt x="517" y="882"/>
                    </a:lnTo>
                    <a:lnTo>
                      <a:pt x="519" y="906"/>
                    </a:lnTo>
                    <a:lnTo>
                      <a:pt x="523" y="928"/>
                    </a:lnTo>
                    <a:lnTo>
                      <a:pt x="529" y="949"/>
                    </a:lnTo>
                    <a:lnTo>
                      <a:pt x="532" y="958"/>
                    </a:lnTo>
                    <a:lnTo>
                      <a:pt x="536" y="967"/>
                    </a:lnTo>
                    <a:lnTo>
                      <a:pt x="541" y="975"/>
                    </a:lnTo>
                    <a:lnTo>
                      <a:pt x="545" y="984"/>
                    </a:lnTo>
                    <a:lnTo>
                      <a:pt x="550" y="991"/>
                    </a:lnTo>
                    <a:lnTo>
                      <a:pt x="555" y="997"/>
                    </a:lnTo>
                    <a:lnTo>
                      <a:pt x="560" y="1004"/>
                    </a:lnTo>
                    <a:lnTo>
                      <a:pt x="565" y="1011"/>
                    </a:lnTo>
                    <a:lnTo>
                      <a:pt x="578" y="1021"/>
                    </a:lnTo>
                    <a:lnTo>
                      <a:pt x="591" y="1030"/>
                    </a:lnTo>
                    <a:lnTo>
                      <a:pt x="606" y="1037"/>
                    </a:lnTo>
                    <a:lnTo>
                      <a:pt x="622" y="1044"/>
                    </a:lnTo>
                    <a:lnTo>
                      <a:pt x="637" y="1048"/>
                    </a:lnTo>
                    <a:lnTo>
                      <a:pt x="654" y="1051"/>
                    </a:lnTo>
                    <a:lnTo>
                      <a:pt x="673" y="1053"/>
                    </a:lnTo>
                    <a:lnTo>
                      <a:pt x="691" y="1054"/>
                    </a:lnTo>
                    <a:lnTo>
                      <a:pt x="701" y="1053"/>
                    </a:lnTo>
                    <a:lnTo>
                      <a:pt x="710" y="1052"/>
                    </a:lnTo>
                    <a:lnTo>
                      <a:pt x="721" y="1050"/>
                    </a:lnTo>
                    <a:lnTo>
                      <a:pt x="732" y="1048"/>
                    </a:lnTo>
                    <a:lnTo>
                      <a:pt x="756" y="1041"/>
                    </a:lnTo>
                    <a:lnTo>
                      <a:pt x="782" y="1032"/>
                    </a:lnTo>
                    <a:lnTo>
                      <a:pt x="805" y="1023"/>
                    </a:lnTo>
                    <a:lnTo>
                      <a:pt x="828" y="1012"/>
                    </a:lnTo>
                    <a:lnTo>
                      <a:pt x="837" y="1006"/>
                    </a:lnTo>
                    <a:lnTo>
                      <a:pt x="846" y="1001"/>
                    </a:lnTo>
                    <a:lnTo>
                      <a:pt x="853" y="995"/>
                    </a:lnTo>
                    <a:lnTo>
                      <a:pt x="860" y="990"/>
                    </a:lnTo>
                    <a:lnTo>
                      <a:pt x="860" y="1172"/>
                    </a:lnTo>
                    <a:lnTo>
                      <a:pt x="848" y="1182"/>
                    </a:lnTo>
                    <a:lnTo>
                      <a:pt x="835" y="1192"/>
                    </a:lnTo>
                    <a:lnTo>
                      <a:pt x="820" y="1202"/>
                    </a:lnTo>
                    <a:lnTo>
                      <a:pt x="802" y="1211"/>
                    </a:lnTo>
                    <a:lnTo>
                      <a:pt x="785" y="1219"/>
                    </a:lnTo>
                    <a:lnTo>
                      <a:pt x="765" y="1226"/>
                    </a:lnTo>
                    <a:lnTo>
                      <a:pt x="746" y="1234"/>
                    </a:lnTo>
                    <a:lnTo>
                      <a:pt x="725" y="1240"/>
                    </a:lnTo>
                    <a:lnTo>
                      <a:pt x="705" y="1245"/>
                    </a:lnTo>
                    <a:lnTo>
                      <a:pt x="684" y="1250"/>
                    </a:lnTo>
                    <a:lnTo>
                      <a:pt x="664" y="1254"/>
                    </a:lnTo>
                    <a:lnTo>
                      <a:pt x="643" y="1257"/>
                    </a:lnTo>
                    <a:lnTo>
                      <a:pt x="624" y="1259"/>
                    </a:lnTo>
                    <a:lnTo>
                      <a:pt x="605" y="1261"/>
                    </a:lnTo>
                    <a:lnTo>
                      <a:pt x="587" y="1262"/>
                    </a:lnTo>
                    <a:lnTo>
                      <a:pt x="570" y="126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0" name=""/>
              <p:cNvSpPr/>
              <p:nvPr/>
            </p:nvSpPr>
            <p:spPr>
              <a:xfrm>
                <a:off x="1569240" y="6458760"/>
                <a:ext cx="102240" cy="100800"/>
              </a:xfrm>
              <a:custGeom>
                <a:avLst/>
                <a:gdLst/>
                <a:ahLst/>
                <a:rect l="l" t="t" r="r" b="b"/>
                <a:pathLst>
                  <a:path w="894" h="939">
                    <a:moveTo>
                      <a:pt x="827" y="920"/>
                    </a:moveTo>
                    <a:lnTo>
                      <a:pt x="688" y="798"/>
                    </a:lnTo>
                    <a:lnTo>
                      <a:pt x="677" y="811"/>
                    </a:lnTo>
                    <a:lnTo>
                      <a:pt x="663" y="824"/>
                    </a:lnTo>
                    <a:lnTo>
                      <a:pt x="649" y="836"/>
                    </a:lnTo>
                    <a:lnTo>
                      <a:pt x="633" y="849"/>
                    </a:lnTo>
                    <a:lnTo>
                      <a:pt x="617" y="861"/>
                    </a:lnTo>
                    <a:lnTo>
                      <a:pt x="600" y="872"/>
                    </a:lnTo>
                    <a:lnTo>
                      <a:pt x="581" y="884"/>
                    </a:lnTo>
                    <a:lnTo>
                      <a:pt x="562" y="894"/>
                    </a:lnTo>
                    <a:lnTo>
                      <a:pt x="541" y="903"/>
                    </a:lnTo>
                    <a:lnTo>
                      <a:pt x="520" y="913"/>
                    </a:lnTo>
                    <a:lnTo>
                      <a:pt x="498" y="920"/>
                    </a:lnTo>
                    <a:lnTo>
                      <a:pt x="476" y="927"/>
                    </a:lnTo>
                    <a:lnTo>
                      <a:pt x="453" y="932"/>
                    </a:lnTo>
                    <a:lnTo>
                      <a:pt x="429" y="936"/>
                    </a:lnTo>
                    <a:lnTo>
                      <a:pt x="406" y="938"/>
                    </a:lnTo>
                    <a:lnTo>
                      <a:pt x="381" y="939"/>
                    </a:lnTo>
                    <a:lnTo>
                      <a:pt x="356" y="938"/>
                    </a:lnTo>
                    <a:lnTo>
                      <a:pt x="332" y="937"/>
                    </a:lnTo>
                    <a:lnTo>
                      <a:pt x="308" y="935"/>
                    </a:lnTo>
                    <a:lnTo>
                      <a:pt x="286" y="932"/>
                    </a:lnTo>
                    <a:lnTo>
                      <a:pt x="265" y="928"/>
                    </a:lnTo>
                    <a:lnTo>
                      <a:pt x="245" y="923"/>
                    </a:lnTo>
                    <a:lnTo>
                      <a:pt x="225" y="917"/>
                    </a:lnTo>
                    <a:lnTo>
                      <a:pt x="206" y="911"/>
                    </a:lnTo>
                    <a:lnTo>
                      <a:pt x="188" y="903"/>
                    </a:lnTo>
                    <a:lnTo>
                      <a:pt x="172" y="895"/>
                    </a:lnTo>
                    <a:lnTo>
                      <a:pt x="156" y="886"/>
                    </a:lnTo>
                    <a:lnTo>
                      <a:pt x="140" y="877"/>
                    </a:lnTo>
                    <a:lnTo>
                      <a:pt x="126" y="866"/>
                    </a:lnTo>
                    <a:lnTo>
                      <a:pt x="112" y="856"/>
                    </a:lnTo>
                    <a:lnTo>
                      <a:pt x="100" y="845"/>
                    </a:lnTo>
                    <a:lnTo>
                      <a:pt x="88" y="833"/>
                    </a:lnTo>
                    <a:lnTo>
                      <a:pt x="77" y="821"/>
                    </a:lnTo>
                    <a:lnTo>
                      <a:pt x="66" y="807"/>
                    </a:lnTo>
                    <a:lnTo>
                      <a:pt x="57" y="794"/>
                    </a:lnTo>
                    <a:lnTo>
                      <a:pt x="48" y="781"/>
                    </a:lnTo>
                    <a:lnTo>
                      <a:pt x="40" y="766"/>
                    </a:lnTo>
                    <a:lnTo>
                      <a:pt x="32" y="752"/>
                    </a:lnTo>
                    <a:lnTo>
                      <a:pt x="26" y="737"/>
                    </a:lnTo>
                    <a:lnTo>
                      <a:pt x="20" y="722"/>
                    </a:lnTo>
                    <a:lnTo>
                      <a:pt x="15" y="706"/>
                    </a:lnTo>
                    <a:lnTo>
                      <a:pt x="11" y="690"/>
                    </a:lnTo>
                    <a:lnTo>
                      <a:pt x="8" y="674"/>
                    </a:lnTo>
                    <a:lnTo>
                      <a:pt x="5" y="658"/>
                    </a:lnTo>
                    <a:lnTo>
                      <a:pt x="3" y="641"/>
                    </a:lnTo>
                    <a:lnTo>
                      <a:pt x="1" y="624"/>
                    </a:lnTo>
                    <a:lnTo>
                      <a:pt x="0" y="607"/>
                    </a:lnTo>
                    <a:lnTo>
                      <a:pt x="0" y="591"/>
                    </a:lnTo>
                    <a:lnTo>
                      <a:pt x="0" y="0"/>
                    </a:lnTo>
                    <a:lnTo>
                      <a:pt x="311" y="0"/>
                    </a:lnTo>
                    <a:lnTo>
                      <a:pt x="311" y="504"/>
                    </a:lnTo>
                    <a:lnTo>
                      <a:pt x="311" y="531"/>
                    </a:lnTo>
                    <a:lnTo>
                      <a:pt x="312" y="554"/>
                    </a:lnTo>
                    <a:lnTo>
                      <a:pt x="314" y="576"/>
                    </a:lnTo>
                    <a:lnTo>
                      <a:pt x="318" y="596"/>
                    </a:lnTo>
                    <a:lnTo>
                      <a:pt x="322" y="613"/>
                    </a:lnTo>
                    <a:lnTo>
                      <a:pt x="326" y="629"/>
                    </a:lnTo>
                    <a:lnTo>
                      <a:pt x="332" y="643"/>
                    </a:lnTo>
                    <a:lnTo>
                      <a:pt x="338" y="655"/>
                    </a:lnTo>
                    <a:lnTo>
                      <a:pt x="345" y="665"/>
                    </a:lnTo>
                    <a:lnTo>
                      <a:pt x="353" y="674"/>
                    </a:lnTo>
                    <a:lnTo>
                      <a:pt x="363" y="681"/>
                    </a:lnTo>
                    <a:lnTo>
                      <a:pt x="373" y="687"/>
                    </a:lnTo>
                    <a:lnTo>
                      <a:pt x="384" y="691"/>
                    </a:lnTo>
                    <a:lnTo>
                      <a:pt x="397" y="694"/>
                    </a:lnTo>
                    <a:lnTo>
                      <a:pt x="409" y="696"/>
                    </a:lnTo>
                    <a:lnTo>
                      <a:pt x="423" y="696"/>
                    </a:lnTo>
                    <a:lnTo>
                      <a:pt x="437" y="696"/>
                    </a:lnTo>
                    <a:lnTo>
                      <a:pt x="450" y="694"/>
                    </a:lnTo>
                    <a:lnTo>
                      <a:pt x="463" y="692"/>
                    </a:lnTo>
                    <a:lnTo>
                      <a:pt x="474" y="689"/>
                    </a:lnTo>
                    <a:lnTo>
                      <a:pt x="487" y="686"/>
                    </a:lnTo>
                    <a:lnTo>
                      <a:pt x="497" y="680"/>
                    </a:lnTo>
                    <a:lnTo>
                      <a:pt x="508" y="675"/>
                    </a:lnTo>
                    <a:lnTo>
                      <a:pt x="518" y="669"/>
                    </a:lnTo>
                    <a:lnTo>
                      <a:pt x="528" y="662"/>
                    </a:lnTo>
                    <a:lnTo>
                      <a:pt x="536" y="655"/>
                    </a:lnTo>
                    <a:lnTo>
                      <a:pt x="545" y="646"/>
                    </a:lnTo>
                    <a:lnTo>
                      <a:pt x="553" y="637"/>
                    </a:lnTo>
                    <a:lnTo>
                      <a:pt x="562" y="628"/>
                    </a:lnTo>
                    <a:lnTo>
                      <a:pt x="569" y="617"/>
                    </a:lnTo>
                    <a:lnTo>
                      <a:pt x="576" y="607"/>
                    </a:lnTo>
                    <a:lnTo>
                      <a:pt x="582" y="596"/>
                    </a:lnTo>
                    <a:lnTo>
                      <a:pt x="582" y="0"/>
                    </a:lnTo>
                    <a:lnTo>
                      <a:pt x="894" y="0"/>
                    </a:lnTo>
                    <a:lnTo>
                      <a:pt x="894" y="920"/>
                    </a:lnTo>
                    <a:lnTo>
                      <a:pt x="827" y="92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1" name=""/>
              <p:cNvSpPr/>
              <p:nvPr/>
            </p:nvSpPr>
            <p:spPr>
              <a:xfrm>
                <a:off x="1718640" y="6457320"/>
                <a:ext cx="65520" cy="100800"/>
              </a:xfrm>
              <a:custGeom>
                <a:avLst/>
                <a:gdLst/>
                <a:ahLst/>
                <a:rect l="l" t="t" r="r" b="b"/>
                <a:pathLst>
                  <a:path w="574" h="940">
                    <a:moveTo>
                      <a:pt x="312" y="940"/>
                    </a:moveTo>
                    <a:lnTo>
                      <a:pt x="0" y="940"/>
                    </a:lnTo>
                    <a:lnTo>
                      <a:pt x="0" y="20"/>
                    </a:lnTo>
                    <a:lnTo>
                      <a:pt x="67" y="20"/>
                    </a:lnTo>
                    <a:lnTo>
                      <a:pt x="191" y="127"/>
                    </a:lnTo>
                    <a:lnTo>
                      <a:pt x="203" y="115"/>
                    </a:lnTo>
                    <a:lnTo>
                      <a:pt x="216" y="104"/>
                    </a:lnTo>
                    <a:lnTo>
                      <a:pt x="231" y="91"/>
                    </a:lnTo>
                    <a:lnTo>
                      <a:pt x="247" y="80"/>
                    </a:lnTo>
                    <a:lnTo>
                      <a:pt x="265" y="70"/>
                    </a:lnTo>
                    <a:lnTo>
                      <a:pt x="282" y="58"/>
                    </a:lnTo>
                    <a:lnTo>
                      <a:pt x="302" y="49"/>
                    </a:lnTo>
                    <a:lnTo>
                      <a:pt x="321" y="40"/>
                    </a:lnTo>
                    <a:lnTo>
                      <a:pt x="342" y="31"/>
                    </a:lnTo>
                    <a:lnTo>
                      <a:pt x="362" y="23"/>
                    </a:lnTo>
                    <a:lnTo>
                      <a:pt x="383" y="17"/>
                    </a:lnTo>
                    <a:lnTo>
                      <a:pt x="404" y="11"/>
                    </a:lnTo>
                    <a:lnTo>
                      <a:pt x="425" y="7"/>
                    </a:lnTo>
                    <a:lnTo>
                      <a:pt x="446" y="4"/>
                    </a:lnTo>
                    <a:lnTo>
                      <a:pt x="468" y="1"/>
                    </a:lnTo>
                    <a:lnTo>
                      <a:pt x="488" y="0"/>
                    </a:lnTo>
                    <a:lnTo>
                      <a:pt x="502" y="0"/>
                    </a:lnTo>
                    <a:lnTo>
                      <a:pt x="515" y="1"/>
                    </a:lnTo>
                    <a:lnTo>
                      <a:pt x="527" y="4"/>
                    </a:lnTo>
                    <a:lnTo>
                      <a:pt x="539" y="6"/>
                    </a:lnTo>
                    <a:lnTo>
                      <a:pt x="549" y="8"/>
                    </a:lnTo>
                    <a:lnTo>
                      <a:pt x="558" y="11"/>
                    </a:lnTo>
                    <a:lnTo>
                      <a:pt x="567" y="14"/>
                    </a:lnTo>
                    <a:lnTo>
                      <a:pt x="574" y="18"/>
                    </a:lnTo>
                    <a:lnTo>
                      <a:pt x="574" y="521"/>
                    </a:lnTo>
                    <a:lnTo>
                      <a:pt x="513" y="521"/>
                    </a:lnTo>
                    <a:lnTo>
                      <a:pt x="312" y="317"/>
                    </a:lnTo>
                    <a:lnTo>
                      <a:pt x="312" y="94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" name=""/>
              <p:cNvSpPr/>
              <p:nvPr/>
            </p:nvSpPr>
            <p:spPr>
              <a:xfrm>
                <a:off x="1821240" y="6457320"/>
                <a:ext cx="105840" cy="102240"/>
              </a:xfrm>
              <a:custGeom>
                <a:avLst/>
                <a:gdLst/>
                <a:ahLst/>
                <a:rect l="l" t="t" r="r" b="b"/>
                <a:pathLst>
                  <a:path w="926" h="959">
                    <a:moveTo>
                      <a:pt x="478" y="228"/>
                    </a:moveTo>
                    <a:lnTo>
                      <a:pt x="470" y="229"/>
                    </a:lnTo>
                    <a:lnTo>
                      <a:pt x="463" y="230"/>
                    </a:lnTo>
                    <a:lnTo>
                      <a:pt x="454" y="231"/>
                    </a:lnTo>
                    <a:lnTo>
                      <a:pt x="447" y="233"/>
                    </a:lnTo>
                    <a:lnTo>
                      <a:pt x="440" y="236"/>
                    </a:lnTo>
                    <a:lnTo>
                      <a:pt x="433" y="239"/>
                    </a:lnTo>
                    <a:lnTo>
                      <a:pt x="426" y="243"/>
                    </a:lnTo>
                    <a:lnTo>
                      <a:pt x="419" y="247"/>
                    </a:lnTo>
                    <a:lnTo>
                      <a:pt x="406" y="259"/>
                    </a:lnTo>
                    <a:lnTo>
                      <a:pt x="393" y="271"/>
                    </a:lnTo>
                    <a:lnTo>
                      <a:pt x="382" y="285"/>
                    </a:lnTo>
                    <a:lnTo>
                      <a:pt x="370" y="302"/>
                    </a:lnTo>
                    <a:lnTo>
                      <a:pt x="361" y="319"/>
                    </a:lnTo>
                    <a:lnTo>
                      <a:pt x="352" y="339"/>
                    </a:lnTo>
                    <a:lnTo>
                      <a:pt x="344" y="360"/>
                    </a:lnTo>
                    <a:lnTo>
                      <a:pt x="337" y="381"/>
                    </a:lnTo>
                    <a:lnTo>
                      <a:pt x="332" y="405"/>
                    </a:lnTo>
                    <a:lnTo>
                      <a:pt x="328" y="429"/>
                    </a:lnTo>
                    <a:lnTo>
                      <a:pt x="326" y="454"/>
                    </a:lnTo>
                    <a:lnTo>
                      <a:pt x="325" y="479"/>
                    </a:lnTo>
                    <a:lnTo>
                      <a:pt x="326" y="505"/>
                    </a:lnTo>
                    <a:lnTo>
                      <a:pt x="328" y="531"/>
                    </a:lnTo>
                    <a:lnTo>
                      <a:pt x="332" y="555"/>
                    </a:lnTo>
                    <a:lnTo>
                      <a:pt x="337" y="578"/>
                    </a:lnTo>
                    <a:lnTo>
                      <a:pt x="344" y="600"/>
                    </a:lnTo>
                    <a:lnTo>
                      <a:pt x="352" y="621"/>
                    </a:lnTo>
                    <a:lnTo>
                      <a:pt x="361" y="640"/>
                    </a:lnTo>
                    <a:lnTo>
                      <a:pt x="370" y="658"/>
                    </a:lnTo>
                    <a:lnTo>
                      <a:pt x="382" y="675"/>
                    </a:lnTo>
                    <a:lnTo>
                      <a:pt x="393" y="689"/>
                    </a:lnTo>
                    <a:lnTo>
                      <a:pt x="406" y="701"/>
                    </a:lnTo>
                    <a:lnTo>
                      <a:pt x="419" y="712"/>
                    </a:lnTo>
                    <a:lnTo>
                      <a:pt x="426" y="717"/>
                    </a:lnTo>
                    <a:lnTo>
                      <a:pt x="433" y="721"/>
                    </a:lnTo>
                    <a:lnTo>
                      <a:pt x="440" y="724"/>
                    </a:lnTo>
                    <a:lnTo>
                      <a:pt x="447" y="727"/>
                    </a:lnTo>
                    <a:lnTo>
                      <a:pt x="454" y="729"/>
                    </a:lnTo>
                    <a:lnTo>
                      <a:pt x="463" y="730"/>
                    </a:lnTo>
                    <a:lnTo>
                      <a:pt x="470" y="731"/>
                    </a:lnTo>
                    <a:lnTo>
                      <a:pt x="478" y="731"/>
                    </a:lnTo>
                    <a:lnTo>
                      <a:pt x="485" y="731"/>
                    </a:lnTo>
                    <a:lnTo>
                      <a:pt x="493" y="730"/>
                    </a:lnTo>
                    <a:lnTo>
                      <a:pt x="501" y="729"/>
                    </a:lnTo>
                    <a:lnTo>
                      <a:pt x="509" y="727"/>
                    </a:lnTo>
                    <a:lnTo>
                      <a:pt x="516" y="724"/>
                    </a:lnTo>
                    <a:lnTo>
                      <a:pt x="523" y="721"/>
                    </a:lnTo>
                    <a:lnTo>
                      <a:pt x="530" y="717"/>
                    </a:lnTo>
                    <a:lnTo>
                      <a:pt x="537" y="712"/>
                    </a:lnTo>
                    <a:lnTo>
                      <a:pt x="551" y="701"/>
                    </a:lnTo>
                    <a:lnTo>
                      <a:pt x="563" y="689"/>
                    </a:lnTo>
                    <a:lnTo>
                      <a:pt x="575" y="675"/>
                    </a:lnTo>
                    <a:lnTo>
                      <a:pt x="586" y="658"/>
                    </a:lnTo>
                    <a:lnTo>
                      <a:pt x="596" y="640"/>
                    </a:lnTo>
                    <a:lnTo>
                      <a:pt x="605" y="621"/>
                    </a:lnTo>
                    <a:lnTo>
                      <a:pt x="613" y="600"/>
                    </a:lnTo>
                    <a:lnTo>
                      <a:pt x="619" y="578"/>
                    </a:lnTo>
                    <a:lnTo>
                      <a:pt x="625" y="555"/>
                    </a:lnTo>
                    <a:lnTo>
                      <a:pt x="629" y="531"/>
                    </a:lnTo>
                    <a:lnTo>
                      <a:pt x="631" y="505"/>
                    </a:lnTo>
                    <a:lnTo>
                      <a:pt x="632" y="479"/>
                    </a:lnTo>
                    <a:lnTo>
                      <a:pt x="631" y="454"/>
                    </a:lnTo>
                    <a:lnTo>
                      <a:pt x="629" y="429"/>
                    </a:lnTo>
                    <a:lnTo>
                      <a:pt x="625" y="405"/>
                    </a:lnTo>
                    <a:lnTo>
                      <a:pt x="619" y="381"/>
                    </a:lnTo>
                    <a:lnTo>
                      <a:pt x="613" y="360"/>
                    </a:lnTo>
                    <a:lnTo>
                      <a:pt x="605" y="339"/>
                    </a:lnTo>
                    <a:lnTo>
                      <a:pt x="596" y="319"/>
                    </a:lnTo>
                    <a:lnTo>
                      <a:pt x="586" y="302"/>
                    </a:lnTo>
                    <a:lnTo>
                      <a:pt x="575" y="285"/>
                    </a:lnTo>
                    <a:lnTo>
                      <a:pt x="563" y="271"/>
                    </a:lnTo>
                    <a:lnTo>
                      <a:pt x="551" y="259"/>
                    </a:lnTo>
                    <a:lnTo>
                      <a:pt x="537" y="247"/>
                    </a:lnTo>
                    <a:lnTo>
                      <a:pt x="530" y="243"/>
                    </a:lnTo>
                    <a:lnTo>
                      <a:pt x="523" y="239"/>
                    </a:lnTo>
                    <a:lnTo>
                      <a:pt x="516" y="236"/>
                    </a:lnTo>
                    <a:lnTo>
                      <a:pt x="509" y="233"/>
                    </a:lnTo>
                    <a:lnTo>
                      <a:pt x="501" y="231"/>
                    </a:lnTo>
                    <a:lnTo>
                      <a:pt x="493" y="230"/>
                    </a:lnTo>
                    <a:lnTo>
                      <a:pt x="485" y="229"/>
                    </a:lnTo>
                    <a:lnTo>
                      <a:pt x="478" y="228"/>
                    </a:lnTo>
                    <a:close/>
                    <a:moveTo>
                      <a:pt x="859" y="940"/>
                    </a:moveTo>
                    <a:lnTo>
                      <a:pt x="736" y="835"/>
                    </a:lnTo>
                    <a:lnTo>
                      <a:pt x="722" y="848"/>
                    </a:lnTo>
                    <a:lnTo>
                      <a:pt x="706" y="861"/>
                    </a:lnTo>
                    <a:lnTo>
                      <a:pt x="690" y="875"/>
                    </a:lnTo>
                    <a:lnTo>
                      <a:pt x="673" y="886"/>
                    </a:lnTo>
                    <a:lnTo>
                      <a:pt x="656" y="898"/>
                    </a:lnTo>
                    <a:lnTo>
                      <a:pt x="638" y="908"/>
                    </a:lnTo>
                    <a:lnTo>
                      <a:pt x="621" y="917"/>
                    </a:lnTo>
                    <a:lnTo>
                      <a:pt x="602" y="925"/>
                    </a:lnTo>
                    <a:lnTo>
                      <a:pt x="583" y="934"/>
                    </a:lnTo>
                    <a:lnTo>
                      <a:pt x="563" y="940"/>
                    </a:lnTo>
                    <a:lnTo>
                      <a:pt x="544" y="946"/>
                    </a:lnTo>
                    <a:lnTo>
                      <a:pt x="523" y="950"/>
                    </a:lnTo>
                    <a:lnTo>
                      <a:pt x="503" y="954"/>
                    </a:lnTo>
                    <a:lnTo>
                      <a:pt x="482" y="957"/>
                    </a:lnTo>
                    <a:lnTo>
                      <a:pt x="461" y="958"/>
                    </a:lnTo>
                    <a:lnTo>
                      <a:pt x="439" y="959"/>
                    </a:lnTo>
                    <a:lnTo>
                      <a:pt x="416" y="958"/>
                    </a:lnTo>
                    <a:lnTo>
                      <a:pt x="394" y="956"/>
                    </a:lnTo>
                    <a:lnTo>
                      <a:pt x="372" y="953"/>
                    </a:lnTo>
                    <a:lnTo>
                      <a:pt x="350" y="949"/>
                    </a:lnTo>
                    <a:lnTo>
                      <a:pt x="329" y="944"/>
                    </a:lnTo>
                    <a:lnTo>
                      <a:pt x="308" y="938"/>
                    </a:lnTo>
                    <a:lnTo>
                      <a:pt x="287" y="931"/>
                    </a:lnTo>
                    <a:lnTo>
                      <a:pt x="268" y="922"/>
                    </a:lnTo>
                    <a:lnTo>
                      <a:pt x="248" y="912"/>
                    </a:lnTo>
                    <a:lnTo>
                      <a:pt x="229" y="902"/>
                    </a:lnTo>
                    <a:lnTo>
                      <a:pt x="211" y="890"/>
                    </a:lnTo>
                    <a:lnTo>
                      <a:pt x="193" y="878"/>
                    </a:lnTo>
                    <a:lnTo>
                      <a:pt x="175" y="865"/>
                    </a:lnTo>
                    <a:lnTo>
                      <a:pt x="159" y="850"/>
                    </a:lnTo>
                    <a:lnTo>
                      <a:pt x="144" y="836"/>
                    </a:lnTo>
                    <a:lnTo>
                      <a:pt x="128" y="819"/>
                    </a:lnTo>
                    <a:lnTo>
                      <a:pt x="114" y="803"/>
                    </a:lnTo>
                    <a:lnTo>
                      <a:pt x="99" y="785"/>
                    </a:lnTo>
                    <a:lnTo>
                      <a:pt x="86" y="767"/>
                    </a:lnTo>
                    <a:lnTo>
                      <a:pt x="75" y="749"/>
                    </a:lnTo>
                    <a:lnTo>
                      <a:pt x="63" y="729"/>
                    </a:lnTo>
                    <a:lnTo>
                      <a:pt x="52" y="709"/>
                    </a:lnTo>
                    <a:lnTo>
                      <a:pt x="43" y="688"/>
                    </a:lnTo>
                    <a:lnTo>
                      <a:pt x="34" y="667"/>
                    </a:lnTo>
                    <a:lnTo>
                      <a:pt x="26" y="646"/>
                    </a:lnTo>
                    <a:lnTo>
                      <a:pt x="19" y="623"/>
                    </a:lnTo>
                    <a:lnTo>
                      <a:pt x="13" y="600"/>
                    </a:lnTo>
                    <a:lnTo>
                      <a:pt x="8" y="576"/>
                    </a:lnTo>
                    <a:lnTo>
                      <a:pt x="4" y="553"/>
                    </a:lnTo>
                    <a:lnTo>
                      <a:pt x="2" y="529"/>
                    </a:lnTo>
                    <a:lnTo>
                      <a:pt x="0" y="504"/>
                    </a:lnTo>
                    <a:lnTo>
                      <a:pt x="0" y="479"/>
                    </a:lnTo>
                    <a:lnTo>
                      <a:pt x="0" y="455"/>
                    </a:lnTo>
                    <a:lnTo>
                      <a:pt x="2" y="431"/>
                    </a:lnTo>
                    <a:lnTo>
                      <a:pt x="4" y="406"/>
                    </a:lnTo>
                    <a:lnTo>
                      <a:pt x="8" y="382"/>
                    </a:lnTo>
                    <a:lnTo>
                      <a:pt x="13" y="360"/>
                    </a:lnTo>
                    <a:lnTo>
                      <a:pt x="19" y="337"/>
                    </a:lnTo>
                    <a:lnTo>
                      <a:pt x="26" y="314"/>
                    </a:lnTo>
                    <a:lnTo>
                      <a:pt x="34" y="293"/>
                    </a:lnTo>
                    <a:lnTo>
                      <a:pt x="43" y="272"/>
                    </a:lnTo>
                    <a:lnTo>
                      <a:pt x="52" y="251"/>
                    </a:lnTo>
                    <a:lnTo>
                      <a:pt x="63" y="231"/>
                    </a:lnTo>
                    <a:lnTo>
                      <a:pt x="75" y="211"/>
                    </a:lnTo>
                    <a:lnTo>
                      <a:pt x="86" y="192"/>
                    </a:lnTo>
                    <a:lnTo>
                      <a:pt x="99" y="175"/>
                    </a:lnTo>
                    <a:lnTo>
                      <a:pt x="114" y="157"/>
                    </a:lnTo>
                    <a:lnTo>
                      <a:pt x="128" y="141"/>
                    </a:lnTo>
                    <a:lnTo>
                      <a:pt x="144" y="124"/>
                    </a:lnTo>
                    <a:lnTo>
                      <a:pt x="159" y="110"/>
                    </a:lnTo>
                    <a:lnTo>
                      <a:pt x="175" y="95"/>
                    </a:lnTo>
                    <a:lnTo>
                      <a:pt x="193" y="82"/>
                    </a:lnTo>
                    <a:lnTo>
                      <a:pt x="211" y="70"/>
                    </a:lnTo>
                    <a:lnTo>
                      <a:pt x="229" y="58"/>
                    </a:lnTo>
                    <a:lnTo>
                      <a:pt x="248" y="48"/>
                    </a:lnTo>
                    <a:lnTo>
                      <a:pt x="268" y="38"/>
                    </a:lnTo>
                    <a:lnTo>
                      <a:pt x="287" y="29"/>
                    </a:lnTo>
                    <a:lnTo>
                      <a:pt x="308" y="22"/>
                    </a:lnTo>
                    <a:lnTo>
                      <a:pt x="329" y="16"/>
                    </a:lnTo>
                    <a:lnTo>
                      <a:pt x="350" y="10"/>
                    </a:lnTo>
                    <a:lnTo>
                      <a:pt x="372" y="6"/>
                    </a:lnTo>
                    <a:lnTo>
                      <a:pt x="394" y="2"/>
                    </a:lnTo>
                    <a:lnTo>
                      <a:pt x="416" y="1"/>
                    </a:lnTo>
                    <a:lnTo>
                      <a:pt x="439" y="0"/>
                    </a:lnTo>
                    <a:lnTo>
                      <a:pt x="461" y="1"/>
                    </a:lnTo>
                    <a:lnTo>
                      <a:pt x="482" y="2"/>
                    </a:lnTo>
                    <a:lnTo>
                      <a:pt x="503" y="6"/>
                    </a:lnTo>
                    <a:lnTo>
                      <a:pt x="523" y="9"/>
                    </a:lnTo>
                    <a:lnTo>
                      <a:pt x="544" y="14"/>
                    </a:lnTo>
                    <a:lnTo>
                      <a:pt x="563" y="19"/>
                    </a:lnTo>
                    <a:lnTo>
                      <a:pt x="583" y="26"/>
                    </a:lnTo>
                    <a:lnTo>
                      <a:pt x="602" y="33"/>
                    </a:lnTo>
                    <a:lnTo>
                      <a:pt x="621" y="42"/>
                    </a:lnTo>
                    <a:lnTo>
                      <a:pt x="638" y="51"/>
                    </a:lnTo>
                    <a:lnTo>
                      <a:pt x="656" y="61"/>
                    </a:lnTo>
                    <a:lnTo>
                      <a:pt x="673" y="73"/>
                    </a:lnTo>
                    <a:lnTo>
                      <a:pt x="690" y="85"/>
                    </a:lnTo>
                    <a:lnTo>
                      <a:pt x="706" y="97"/>
                    </a:lnTo>
                    <a:lnTo>
                      <a:pt x="722" y="111"/>
                    </a:lnTo>
                    <a:lnTo>
                      <a:pt x="736" y="125"/>
                    </a:lnTo>
                    <a:lnTo>
                      <a:pt x="859" y="20"/>
                    </a:lnTo>
                    <a:lnTo>
                      <a:pt x="926" y="20"/>
                    </a:lnTo>
                    <a:lnTo>
                      <a:pt x="926" y="940"/>
                    </a:lnTo>
                    <a:lnTo>
                      <a:pt x="859" y="94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3" name=""/>
              <p:cNvSpPr/>
              <p:nvPr/>
            </p:nvSpPr>
            <p:spPr>
              <a:xfrm>
                <a:off x="1974240" y="6411240"/>
                <a:ext cx="36360" cy="14688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pic>
        <p:nvPicPr>
          <p:cNvPr id="64" name="PGE" descr=""/>
          <p:cNvPicPr/>
          <p:nvPr/>
        </p:nvPicPr>
        <p:blipFill>
          <a:blip r:embed="rId3"/>
          <a:stretch/>
        </p:blipFill>
        <p:spPr>
          <a:xfrm>
            <a:off x="8867880" y="6264360"/>
            <a:ext cx="490320" cy="46656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body"/>
          </p:nvPr>
        </p:nvSpPr>
        <p:spPr>
          <a:xfrm>
            <a:off x="593280" y="1663560"/>
            <a:ext cx="8767800" cy="4584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2160" tIns="46080" bIns="46080" anchor="t">
            <a:normAutofit/>
          </a:bodyPr>
          <a:p>
            <a:pPr marL="343080" indent="-343080">
              <a:spcBef>
                <a:spcPts val="2251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2251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2251"/>
              </a:spcBef>
              <a:buClr>
                <a:srgbClr val="ffba1d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2251"/>
              </a:spcBef>
              <a:buClr>
                <a:srgbClr val="ffba1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2251"/>
              </a:spcBef>
              <a:buClr>
                <a:srgbClr val="ffba1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225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225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67" name=""/>
          <p:cNvGrpSpPr/>
          <p:nvPr/>
        </p:nvGrpSpPr>
        <p:grpSpPr>
          <a:xfrm>
            <a:off x="157320" y="6296040"/>
            <a:ext cx="1853280" cy="401400"/>
            <a:chOff x="157320" y="6296040"/>
            <a:chExt cx="1853280" cy="401400"/>
          </a:xfrm>
        </p:grpSpPr>
        <p:sp>
          <p:nvSpPr>
            <p:cNvPr id="3" name=""/>
            <p:cNvSpPr/>
            <p:nvPr/>
          </p:nvSpPr>
          <p:spPr>
            <a:xfrm>
              <a:off x="157320" y="6487920"/>
              <a:ext cx="8280" cy="16200"/>
            </a:xfrm>
            <a:custGeom>
              <a:avLst/>
              <a:gdLst/>
              <a:ahLst/>
              <a:rect l="l" t="t" r="r" b="b"/>
              <a:pathLst>
                <a:path w="75" h="150">
                  <a:moveTo>
                    <a:pt x="75" y="0"/>
                  </a:moveTo>
                  <a:lnTo>
                    <a:pt x="75" y="150"/>
                  </a:lnTo>
                  <a:lnTo>
                    <a:pt x="0" y="7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61b7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" name=""/>
            <p:cNvSpPr/>
            <p:nvPr/>
          </p:nvSpPr>
          <p:spPr>
            <a:xfrm>
              <a:off x="157320" y="6480000"/>
              <a:ext cx="16560" cy="33480"/>
            </a:xfrm>
            <a:custGeom>
              <a:avLst/>
              <a:gdLst/>
              <a:ahLst/>
              <a:rect l="l" t="t" r="r" b="b"/>
              <a:pathLst>
                <a:path w="150" h="302">
                  <a:moveTo>
                    <a:pt x="150" y="0"/>
                  </a:moveTo>
                  <a:lnTo>
                    <a:pt x="150" y="302"/>
                  </a:lnTo>
                  <a:lnTo>
                    <a:pt x="0" y="151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61b7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" name=""/>
            <p:cNvSpPr/>
            <p:nvPr/>
          </p:nvSpPr>
          <p:spPr>
            <a:xfrm>
              <a:off x="165600" y="6471720"/>
              <a:ext cx="16560" cy="49680"/>
            </a:xfrm>
            <a:custGeom>
              <a:avLst/>
              <a:gdLst/>
              <a:ahLst/>
              <a:rect l="l" t="t" r="r" b="b"/>
              <a:pathLst>
                <a:path w="150" h="452">
                  <a:moveTo>
                    <a:pt x="0" y="301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452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61b7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" name=""/>
            <p:cNvSpPr/>
            <p:nvPr/>
          </p:nvSpPr>
          <p:spPr>
            <a:xfrm>
              <a:off x="173880" y="6463800"/>
              <a:ext cx="16560" cy="65520"/>
            </a:xfrm>
            <a:custGeom>
              <a:avLst/>
              <a:gdLst/>
              <a:ahLst/>
              <a:rect l="l" t="t" r="r" b="b"/>
              <a:pathLst>
                <a:path w="149" h="602">
                  <a:moveTo>
                    <a:pt x="0" y="452"/>
                  </a:moveTo>
                  <a:lnTo>
                    <a:pt x="0" y="150"/>
                  </a:lnTo>
                  <a:lnTo>
                    <a:pt x="149" y="0"/>
                  </a:lnTo>
                  <a:lnTo>
                    <a:pt x="149" y="602"/>
                  </a:lnTo>
                  <a:lnTo>
                    <a:pt x="0" y="452"/>
                  </a:lnTo>
                  <a:close/>
                </a:path>
              </a:pathLst>
            </a:custGeom>
            <a:solidFill>
              <a:srgbClr val="60b7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720" bIns="187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" name=""/>
            <p:cNvSpPr/>
            <p:nvPr/>
          </p:nvSpPr>
          <p:spPr>
            <a:xfrm>
              <a:off x="182160" y="6455880"/>
              <a:ext cx="16560" cy="81360"/>
            </a:xfrm>
            <a:custGeom>
              <a:avLst/>
              <a:gdLst/>
              <a:ahLst/>
              <a:rect l="l" t="t" r="r" b="b"/>
              <a:pathLst>
                <a:path w="149" h="754">
                  <a:moveTo>
                    <a:pt x="0" y="603"/>
                  </a:moveTo>
                  <a:lnTo>
                    <a:pt x="0" y="151"/>
                  </a:lnTo>
                  <a:lnTo>
                    <a:pt x="149" y="0"/>
                  </a:lnTo>
                  <a:lnTo>
                    <a:pt x="149" y="754"/>
                  </a:lnTo>
                  <a:lnTo>
                    <a:pt x="0" y="603"/>
                  </a:lnTo>
                  <a:close/>
                </a:path>
              </a:pathLst>
            </a:custGeom>
            <a:solidFill>
              <a:srgbClr val="60b75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" name=""/>
            <p:cNvSpPr/>
            <p:nvPr/>
          </p:nvSpPr>
          <p:spPr>
            <a:xfrm>
              <a:off x="190800" y="6447960"/>
              <a:ext cx="16560" cy="97560"/>
            </a:xfrm>
            <a:custGeom>
              <a:avLst/>
              <a:gdLst/>
              <a:ahLst/>
              <a:rect l="l" t="t" r="r" b="b"/>
              <a:pathLst>
                <a:path w="150" h="904">
                  <a:moveTo>
                    <a:pt x="0" y="753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904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5eb65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" name=""/>
            <p:cNvSpPr/>
            <p:nvPr/>
          </p:nvSpPr>
          <p:spPr>
            <a:xfrm>
              <a:off x="199080" y="6440040"/>
              <a:ext cx="16560" cy="113400"/>
            </a:xfrm>
            <a:custGeom>
              <a:avLst/>
              <a:gdLst/>
              <a:ahLst/>
              <a:rect l="l" t="t" r="r" b="b"/>
              <a:pathLst>
                <a:path w="150" h="1056">
                  <a:moveTo>
                    <a:pt x="0" y="905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1056"/>
                  </a:lnTo>
                  <a:lnTo>
                    <a:pt x="0" y="905"/>
                  </a:lnTo>
                  <a:close/>
                </a:path>
              </a:pathLst>
            </a:custGeom>
            <a:solidFill>
              <a:srgbClr val="5eb6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" name=""/>
            <p:cNvSpPr/>
            <p:nvPr/>
          </p:nvSpPr>
          <p:spPr>
            <a:xfrm>
              <a:off x="207360" y="6432120"/>
              <a:ext cx="16560" cy="129240"/>
            </a:xfrm>
            <a:custGeom>
              <a:avLst/>
              <a:gdLst/>
              <a:ahLst/>
              <a:rect l="l" t="t" r="r" b="b"/>
              <a:pathLst>
                <a:path w="150" h="1206">
                  <a:moveTo>
                    <a:pt x="0" y="1055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1206"/>
                  </a:lnTo>
                  <a:lnTo>
                    <a:pt x="0" y="1055"/>
                  </a:lnTo>
                  <a:close/>
                </a:path>
              </a:pathLst>
            </a:custGeom>
            <a:solidFill>
              <a:srgbClr val="5db65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" name=""/>
            <p:cNvSpPr/>
            <p:nvPr/>
          </p:nvSpPr>
          <p:spPr>
            <a:xfrm>
              <a:off x="215640" y="6423840"/>
              <a:ext cx="16560" cy="145440"/>
            </a:xfrm>
            <a:custGeom>
              <a:avLst/>
              <a:gdLst/>
              <a:ahLst/>
              <a:rect l="l" t="t" r="r" b="b"/>
              <a:pathLst>
                <a:path w="150" h="1356">
                  <a:moveTo>
                    <a:pt x="0" y="1206"/>
                  </a:moveTo>
                  <a:lnTo>
                    <a:pt x="0" y="150"/>
                  </a:lnTo>
                  <a:lnTo>
                    <a:pt x="150" y="0"/>
                  </a:lnTo>
                  <a:lnTo>
                    <a:pt x="150" y="1356"/>
                  </a:lnTo>
                  <a:lnTo>
                    <a:pt x="0" y="1206"/>
                  </a:lnTo>
                  <a:close/>
                </a:path>
              </a:pathLst>
            </a:custGeom>
            <a:solidFill>
              <a:srgbClr val="5db65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" name=""/>
            <p:cNvSpPr/>
            <p:nvPr/>
          </p:nvSpPr>
          <p:spPr>
            <a:xfrm>
              <a:off x="224280" y="6415920"/>
              <a:ext cx="16920" cy="161280"/>
            </a:xfrm>
            <a:custGeom>
              <a:avLst/>
              <a:gdLst/>
              <a:ahLst/>
              <a:rect l="l" t="t" r="r" b="b"/>
              <a:pathLst>
                <a:path w="150" h="1508">
                  <a:moveTo>
                    <a:pt x="0" y="1357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1508"/>
                  </a:lnTo>
                  <a:lnTo>
                    <a:pt x="0" y="1357"/>
                  </a:lnTo>
                  <a:close/>
                </a:path>
              </a:pathLst>
            </a:custGeom>
            <a:solidFill>
              <a:srgbClr val="5cb6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" name=""/>
            <p:cNvSpPr/>
            <p:nvPr/>
          </p:nvSpPr>
          <p:spPr>
            <a:xfrm>
              <a:off x="232560" y="6408000"/>
              <a:ext cx="16920" cy="175680"/>
            </a:xfrm>
            <a:custGeom>
              <a:avLst/>
              <a:gdLst/>
              <a:ahLst/>
              <a:rect l="l" t="t" r="r" b="b"/>
              <a:pathLst>
                <a:path w="150" h="1649">
                  <a:moveTo>
                    <a:pt x="0" y="1507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493"/>
                  </a:lnTo>
                  <a:lnTo>
                    <a:pt x="141" y="536"/>
                  </a:lnTo>
                  <a:lnTo>
                    <a:pt x="133" y="578"/>
                  </a:lnTo>
                  <a:lnTo>
                    <a:pt x="126" y="621"/>
                  </a:lnTo>
                  <a:lnTo>
                    <a:pt x="119" y="666"/>
                  </a:lnTo>
                  <a:lnTo>
                    <a:pt x="113" y="710"/>
                  </a:lnTo>
                  <a:lnTo>
                    <a:pt x="108" y="756"/>
                  </a:lnTo>
                  <a:lnTo>
                    <a:pt x="102" y="802"/>
                  </a:lnTo>
                  <a:lnTo>
                    <a:pt x="98" y="849"/>
                  </a:lnTo>
                  <a:lnTo>
                    <a:pt x="94" y="896"/>
                  </a:lnTo>
                  <a:lnTo>
                    <a:pt x="91" y="945"/>
                  </a:lnTo>
                  <a:lnTo>
                    <a:pt x="89" y="993"/>
                  </a:lnTo>
                  <a:lnTo>
                    <a:pt x="88" y="1043"/>
                  </a:lnTo>
                  <a:lnTo>
                    <a:pt x="88" y="1093"/>
                  </a:lnTo>
                  <a:lnTo>
                    <a:pt x="88" y="1144"/>
                  </a:lnTo>
                  <a:lnTo>
                    <a:pt x="89" y="1195"/>
                  </a:lnTo>
                  <a:lnTo>
                    <a:pt x="91" y="1247"/>
                  </a:lnTo>
                  <a:lnTo>
                    <a:pt x="95" y="1299"/>
                  </a:lnTo>
                  <a:lnTo>
                    <a:pt x="98" y="1350"/>
                  </a:lnTo>
                  <a:lnTo>
                    <a:pt x="103" y="1401"/>
                  </a:lnTo>
                  <a:lnTo>
                    <a:pt x="110" y="1451"/>
                  </a:lnTo>
                  <a:lnTo>
                    <a:pt x="116" y="1502"/>
                  </a:lnTo>
                  <a:lnTo>
                    <a:pt x="123" y="1552"/>
                  </a:lnTo>
                  <a:lnTo>
                    <a:pt x="131" y="1600"/>
                  </a:lnTo>
                  <a:lnTo>
                    <a:pt x="140" y="1649"/>
                  </a:lnTo>
                  <a:lnTo>
                    <a:pt x="0" y="1507"/>
                  </a:lnTo>
                  <a:close/>
                </a:path>
              </a:pathLst>
            </a:custGeom>
            <a:solidFill>
              <a:srgbClr val="5bb65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" name=""/>
            <p:cNvSpPr/>
            <p:nvPr/>
          </p:nvSpPr>
          <p:spPr>
            <a:xfrm>
              <a:off x="241200" y="6400080"/>
              <a:ext cx="16560" cy="183960"/>
            </a:xfrm>
            <a:custGeom>
              <a:avLst/>
              <a:gdLst/>
              <a:ahLst/>
              <a:rect l="l" t="t" r="r" b="b"/>
              <a:pathLst>
                <a:path w="149" h="1724">
                  <a:moveTo>
                    <a:pt x="0" y="1658"/>
                  </a:moveTo>
                  <a:lnTo>
                    <a:pt x="0" y="150"/>
                  </a:lnTo>
                  <a:lnTo>
                    <a:pt x="149" y="0"/>
                  </a:lnTo>
                  <a:lnTo>
                    <a:pt x="149" y="280"/>
                  </a:lnTo>
                  <a:lnTo>
                    <a:pt x="133" y="334"/>
                  </a:lnTo>
                  <a:lnTo>
                    <a:pt x="118" y="389"/>
                  </a:lnTo>
                  <a:lnTo>
                    <a:pt x="102" y="447"/>
                  </a:lnTo>
                  <a:lnTo>
                    <a:pt x="88" y="504"/>
                  </a:lnTo>
                  <a:lnTo>
                    <a:pt x="76" y="564"/>
                  </a:lnTo>
                  <a:lnTo>
                    <a:pt x="63" y="626"/>
                  </a:lnTo>
                  <a:lnTo>
                    <a:pt x="52" y="689"/>
                  </a:lnTo>
                  <a:lnTo>
                    <a:pt x="42" y="754"/>
                  </a:lnTo>
                  <a:lnTo>
                    <a:pt x="34" y="820"/>
                  </a:lnTo>
                  <a:lnTo>
                    <a:pt x="26" y="887"/>
                  </a:lnTo>
                  <a:lnTo>
                    <a:pt x="20" y="957"/>
                  </a:lnTo>
                  <a:lnTo>
                    <a:pt x="16" y="1027"/>
                  </a:lnTo>
                  <a:lnTo>
                    <a:pt x="14" y="1098"/>
                  </a:lnTo>
                  <a:lnTo>
                    <a:pt x="13" y="1171"/>
                  </a:lnTo>
                  <a:lnTo>
                    <a:pt x="14" y="1246"/>
                  </a:lnTo>
                  <a:lnTo>
                    <a:pt x="16" y="1322"/>
                  </a:lnTo>
                  <a:lnTo>
                    <a:pt x="20" y="1374"/>
                  </a:lnTo>
                  <a:lnTo>
                    <a:pt x="23" y="1425"/>
                  </a:lnTo>
                  <a:lnTo>
                    <a:pt x="28" y="1476"/>
                  </a:lnTo>
                  <a:lnTo>
                    <a:pt x="35" y="1526"/>
                  </a:lnTo>
                  <a:lnTo>
                    <a:pt x="41" y="1577"/>
                  </a:lnTo>
                  <a:lnTo>
                    <a:pt x="48" y="1627"/>
                  </a:lnTo>
                  <a:lnTo>
                    <a:pt x="56" y="1675"/>
                  </a:lnTo>
                  <a:lnTo>
                    <a:pt x="65" y="1724"/>
                  </a:lnTo>
                  <a:lnTo>
                    <a:pt x="0" y="1658"/>
                  </a:lnTo>
                  <a:close/>
                </a:path>
              </a:pathLst>
            </a:custGeom>
            <a:solidFill>
              <a:srgbClr val="5bb65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" name=""/>
            <p:cNvSpPr/>
            <p:nvPr/>
          </p:nvSpPr>
          <p:spPr>
            <a:xfrm>
              <a:off x="249840" y="6392160"/>
              <a:ext cx="16560" cy="68760"/>
            </a:xfrm>
            <a:custGeom>
              <a:avLst/>
              <a:gdLst/>
              <a:ahLst/>
              <a:rect l="l" t="t" r="r" b="b"/>
              <a:pathLst>
                <a:path w="149" h="644">
                  <a:moveTo>
                    <a:pt x="0" y="644"/>
                  </a:moveTo>
                  <a:lnTo>
                    <a:pt x="0" y="151"/>
                  </a:lnTo>
                  <a:lnTo>
                    <a:pt x="149" y="0"/>
                  </a:lnTo>
                  <a:lnTo>
                    <a:pt x="149" y="146"/>
                  </a:lnTo>
                  <a:lnTo>
                    <a:pt x="128" y="201"/>
                  </a:lnTo>
                  <a:lnTo>
                    <a:pt x="107" y="257"/>
                  </a:lnTo>
                  <a:lnTo>
                    <a:pt x="88" y="316"/>
                  </a:lnTo>
                  <a:lnTo>
                    <a:pt x="68" y="377"/>
                  </a:lnTo>
                  <a:lnTo>
                    <a:pt x="49" y="441"/>
                  </a:lnTo>
                  <a:lnTo>
                    <a:pt x="31" y="506"/>
                  </a:lnTo>
                  <a:lnTo>
                    <a:pt x="15" y="57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5ab55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" name=""/>
            <p:cNvSpPr/>
            <p:nvPr/>
          </p:nvSpPr>
          <p:spPr>
            <a:xfrm>
              <a:off x="258120" y="6383880"/>
              <a:ext cx="16560" cy="46440"/>
            </a:xfrm>
            <a:custGeom>
              <a:avLst/>
              <a:gdLst/>
              <a:ahLst/>
              <a:rect l="l" t="t" r="r" b="b"/>
              <a:pathLst>
                <a:path w="150" h="431">
                  <a:moveTo>
                    <a:pt x="0" y="431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49"/>
                  </a:lnTo>
                  <a:lnTo>
                    <a:pt x="131" y="90"/>
                  </a:lnTo>
                  <a:lnTo>
                    <a:pt x="112" y="133"/>
                  </a:lnTo>
                  <a:lnTo>
                    <a:pt x="93" y="177"/>
                  </a:lnTo>
                  <a:lnTo>
                    <a:pt x="73" y="225"/>
                  </a:lnTo>
                  <a:lnTo>
                    <a:pt x="55" y="273"/>
                  </a:lnTo>
                  <a:lnTo>
                    <a:pt x="36" y="324"/>
                  </a:lnTo>
                  <a:lnTo>
                    <a:pt x="18" y="377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59b55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" name=""/>
            <p:cNvSpPr/>
            <p:nvPr/>
          </p:nvSpPr>
          <p:spPr>
            <a:xfrm>
              <a:off x="266400" y="6375960"/>
              <a:ext cx="16560" cy="31680"/>
            </a:xfrm>
            <a:custGeom>
              <a:avLst/>
              <a:gdLst/>
              <a:ahLst/>
              <a:rect l="l" t="t" r="r" b="b"/>
              <a:pathLst>
                <a:path w="150" h="296">
                  <a:moveTo>
                    <a:pt x="0" y="296"/>
                  </a:moveTo>
                  <a:lnTo>
                    <a:pt x="0" y="150"/>
                  </a:lnTo>
                  <a:lnTo>
                    <a:pt x="124" y="25"/>
                  </a:lnTo>
                  <a:lnTo>
                    <a:pt x="109" y="54"/>
                  </a:lnTo>
                  <a:lnTo>
                    <a:pt x="94" y="85"/>
                  </a:lnTo>
                  <a:lnTo>
                    <a:pt x="78" y="116"/>
                  </a:lnTo>
                  <a:lnTo>
                    <a:pt x="63" y="149"/>
                  </a:lnTo>
                  <a:lnTo>
                    <a:pt x="47" y="184"/>
                  </a:lnTo>
                  <a:lnTo>
                    <a:pt x="31" y="220"/>
                  </a:lnTo>
                  <a:lnTo>
                    <a:pt x="16" y="258"/>
                  </a:lnTo>
                  <a:lnTo>
                    <a:pt x="0" y="296"/>
                  </a:lnTo>
                  <a:close/>
                  <a:moveTo>
                    <a:pt x="150" y="0"/>
                  </a:moveTo>
                  <a:lnTo>
                    <a:pt x="150" y="25"/>
                  </a:lnTo>
                  <a:lnTo>
                    <a:pt x="137" y="13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58b5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" name=""/>
            <p:cNvSpPr/>
            <p:nvPr/>
          </p:nvSpPr>
          <p:spPr>
            <a:xfrm>
              <a:off x="274680" y="6368040"/>
              <a:ext cx="16560" cy="20520"/>
            </a:xfrm>
            <a:custGeom>
              <a:avLst/>
              <a:gdLst/>
              <a:ahLst/>
              <a:rect l="l" t="t" r="r" b="b"/>
              <a:pathLst>
                <a:path w="150" h="200">
                  <a:moveTo>
                    <a:pt x="0" y="200"/>
                  </a:moveTo>
                  <a:lnTo>
                    <a:pt x="0" y="151"/>
                  </a:lnTo>
                  <a:lnTo>
                    <a:pt x="49" y="101"/>
                  </a:lnTo>
                  <a:lnTo>
                    <a:pt x="37" y="125"/>
                  </a:lnTo>
                  <a:lnTo>
                    <a:pt x="25" y="149"/>
                  </a:lnTo>
                  <a:lnTo>
                    <a:pt x="12" y="175"/>
                  </a:lnTo>
                  <a:lnTo>
                    <a:pt x="0" y="200"/>
                  </a:lnTo>
                  <a:close/>
                  <a:moveTo>
                    <a:pt x="150" y="0"/>
                  </a:moveTo>
                  <a:lnTo>
                    <a:pt x="150" y="177"/>
                  </a:lnTo>
                  <a:lnTo>
                    <a:pt x="62" y="89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57b56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" name=""/>
            <p:cNvSpPr/>
            <p:nvPr/>
          </p:nvSpPr>
          <p:spPr>
            <a:xfrm>
              <a:off x="283320" y="6360120"/>
              <a:ext cx="16560" cy="196560"/>
            </a:xfrm>
            <a:custGeom>
              <a:avLst/>
              <a:gdLst/>
              <a:ahLst/>
              <a:rect l="l" t="t" r="r" b="b"/>
              <a:pathLst>
                <a:path w="150" h="1849">
                  <a:moveTo>
                    <a:pt x="0" y="176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327"/>
                  </a:lnTo>
                  <a:lnTo>
                    <a:pt x="0" y="176"/>
                  </a:lnTo>
                  <a:close/>
                  <a:moveTo>
                    <a:pt x="150" y="1249"/>
                  </a:moveTo>
                  <a:lnTo>
                    <a:pt x="150" y="1849"/>
                  </a:lnTo>
                  <a:lnTo>
                    <a:pt x="145" y="1810"/>
                  </a:lnTo>
                  <a:lnTo>
                    <a:pt x="142" y="1769"/>
                  </a:lnTo>
                  <a:lnTo>
                    <a:pt x="137" y="1730"/>
                  </a:lnTo>
                  <a:lnTo>
                    <a:pt x="135" y="1690"/>
                  </a:lnTo>
                  <a:lnTo>
                    <a:pt x="133" y="1652"/>
                  </a:lnTo>
                  <a:lnTo>
                    <a:pt x="132" y="1612"/>
                  </a:lnTo>
                  <a:lnTo>
                    <a:pt x="132" y="1574"/>
                  </a:lnTo>
                  <a:lnTo>
                    <a:pt x="132" y="1536"/>
                  </a:lnTo>
                  <a:lnTo>
                    <a:pt x="132" y="1499"/>
                  </a:lnTo>
                  <a:lnTo>
                    <a:pt x="133" y="1462"/>
                  </a:lnTo>
                  <a:lnTo>
                    <a:pt x="135" y="1424"/>
                  </a:lnTo>
                  <a:lnTo>
                    <a:pt x="137" y="1388"/>
                  </a:lnTo>
                  <a:lnTo>
                    <a:pt x="143" y="1318"/>
                  </a:lnTo>
                  <a:lnTo>
                    <a:pt x="150" y="1249"/>
                  </a:lnTo>
                  <a:close/>
                </a:path>
              </a:pathLst>
            </a:custGeom>
            <a:solidFill>
              <a:srgbClr val="57b5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" name=""/>
            <p:cNvSpPr/>
            <p:nvPr/>
          </p:nvSpPr>
          <p:spPr>
            <a:xfrm>
              <a:off x="291600" y="6352200"/>
              <a:ext cx="16560" cy="243000"/>
            </a:xfrm>
            <a:custGeom>
              <a:avLst/>
              <a:gdLst/>
              <a:ahLst/>
              <a:rect l="l" t="t" r="r" b="b"/>
              <a:pathLst>
                <a:path w="150" h="2286">
                  <a:moveTo>
                    <a:pt x="0" y="328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478"/>
                  </a:lnTo>
                  <a:lnTo>
                    <a:pt x="0" y="328"/>
                  </a:lnTo>
                  <a:close/>
                  <a:moveTo>
                    <a:pt x="150" y="1184"/>
                  </a:moveTo>
                  <a:lnTo>
                    <a:pt x="150" y="2286"/>
                  </a:lnTo>
                  <a:lnTo>
                    <a:pt x="147" y="2276"/>
                  </a:lnTo>
                  <a:lnTo>
                    <a:pt x="144" y="2266"/>
                  </a:lnTo>
                  <a:lnTo>
                    <a:pt x="140" y="2256"/>
                  </a:lnTo>
                  <a:lnTo>
                    <a:pt x="137" y="2246"/>
                  </a:lnTo>
                  <a:lnTo>
                    <a:pt x="127" y="2208"/>
                  </a:lnTo>
                  <a:lnTo>
                    <a:pt x="118" y="2169"/>
                  </a:lnTo>
                  <a:lnTo>
                    <a:pt x="110" y="2131"/>
                  </a:lnTo>
                  <a:lnTo>
                    <a:pt x="101" y="2093"/>
                  </a:lnTo>
                  <a:lnTo>
                    <a:pt x="94" y="2055"/>
                  </a:lnTo>
                  <a:lnTo>
                    <a:pt x="87" y="2017"/>
                  </a:lnTo>
                  <a:lnTo>
                    <a:pt x="82" y="1979"/>
                  </a:lnTo>
                  <a:lnTo>
                    <a:pt x="77" y="1941"/>
                  </a:lnTo>
                  <a:lnTo>
                    <a:pt x="72" y="1904"/>
                  </a:lnTo>
                  <a:lnTo>
                    <a:pt x="68" y="1867"/>
                  </a:lnTo>
                  <a:lnTo>
                    <a:pt x="65" y="1830"/>
                  </a:lnTo>
                  <a:lnTo>
                    <a:pt x="62" y="1793"/>
                  </a:lnTo>
                  <a:lnTo>
                    <a:pt x="60" y="1757"/>
                  </a:lnTo>
                  <a:lnTo>
                    <a:pt x="58" y="1719"/>
                  </a:lnTo>
                  <a:lnTo>
                    <a:pt x="57" y="1683"/>
                  </a:lnTo>
                  <a:lnTo>
                    <a:pt x="57" y="1648"/>
                  </a:lnTo>
                  <a:lnTo>
                    <a:pt x="57" y="1577"/>
                  </a:lnTo>
                  <a:lnTo>
                    <a:pt x="59" y="1509"/>
                  </a:lnTo>
                  <a:lnTo>
                    <a:pt x="64" y="1442"/>
                  </a:lnTo>
                  <a:lnTo>
                    <a:pt x="69" y="1376"/>
                  </a:lnTo>
                  <a:lnTo>
                    <a:pt x="76" y="1313"/>
                  </a:lnTo>
                  <a:lnTo>
                    <a:pt x="84" y="1252"/>
                  </a:lnTo>
                  <a:lnTo>
                    <a:pt x="93" y="1193"/>
                  </a:lnTo>
                  <a:lnTo>
                    <a:pt x="102" y="1137"/>
                  </a:lnTo>
                  <a:lnTo>
                    <a:pt x="150" y="1184"/>
                  </a:lnTo>
                  <a:close/>
                </a:path>
              </a:pathLst>
            </a:custGeom>
            <a:solidFill>
              <a:srgbClr val="56b56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" name=""/>
            <p:cNvSpPr/>
            <p:nvPr/>
          </p:nvSpPr>
          <p:spPr>
            <a:xfrm>
              <a:off x="299880" y="6344280"/>
              <a:ext cx="16560" cy="275040"/>
            </a:xfrm>
            <a:custGeom>
              <a:avLst/>
              <a:gdLst/>
              <a:ahLst/>
              <a:rect l="l" t="t" r="r" b="b"/>
              <a:pathLst>
                <a:path w="150" h="2582">
                  <a:moveTo>
                    <a:pt x="0" y="2000"/>
                  </a:moveTo>
                  <a:lnTo>
                    <a:pt x="0" y="1400"/>
                  </a:lnTo>
                  <a:lnTo>
                    <a:pt x="3" y="1375"/>
                  </a:lnTo>
                  <a:lnTo>
                    <a:pt x="6" y="1351"/>
                  </a:lnTo>
                  <a:lnTo>
                    <a:pt x="9" y="1327"/>
                  </a:lnTo>
                  <a:lnTo>
                    <a:pt x="12" y="1303"/>
                  </a:lnTo>
                  <a:lnTo>
                    <a:pt x="16" y="1279"/>
                  </a:lnTo>
                  <a:lnTo>
                    <a:pt x="19" y="1256"/>
                  </a:lnTo>
                  <a:lnTo>
                    <a:pt x="23" y="1234"/>
                  </a:lnTo>
                  <a:lnTo>
                    <a:pt x="27" y="1212"/>
                  </a:lnTo>
                  <a:lnTo>
                    <a:pt x="150" y="1334"/>
                  </a:lnTo>
                  <a:lnTo>
                    <a:pt x="150" y="2582"/>
                  </a:lnTo>
                  <a:lnTo>
                    <a:pt x="136" y="2549"/>
                  </a:lnTo>
                  <a:lnTo>
                    <a:pt x="125" y="2516"/>
                  </a:lnTo>
                  <a:lnTo>
                    <a:pt x="114" y="2484"/>
                  </a:lnTo>
                  <a:lnTo>
                    <a:pt x="102" y="2451"/>
                  </a:lnTo>
                  <a:lnTo>
                    <a:pt x="92" y="2419"/>
                  </a:lnTo>
                  <a:lnTo>
                    <a:pt x="82" y="2386"/>
                  </a:lnTo>
                  <a:lnTo>
                    <a:pt x="72" y="2354"/>
                  </a:lnTo>
                  <a:lnTo>
                    <a:pt x="62" y="2321"/>
                  </a:lnTo>
                  <a:lnTo>
                    <a:pt x="52" y="2281"/>
                  </a:lnTo>
                  <a:lnTo>
                    <a:pt x="42" y="2240"/>
                  </a:lnTo>
                  <a:lnTo>
                    <a:pt x="33" y="2200"/>
                  </a:lnTo>
                  <a:lnTo>
                    <a:pt x="24" y="2160"/>
                  </a:lnTo>
                  <a:lnTo>
                    <a:pt x="17" y="2120"/>
                  </a:lnTo>
                  <a:lnTo>
                    <a:pt x="10" y="2079"/>
                  </a:lnTo>
                  <a:lnTo>
                    <a:pt x="5" y="2040"/>
                  </a:lnTo>
                  <a:lnTo>
                    <a:pt x="0" y="2000"/>
                  </a:lnTo>
                  <a:close/>
                  <a:moveTo>
                    <a:pt x="0" y="478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629"/>
                  </a:lnTo>
                  <a:lnTo>
                    <a:pt x="0" y="478"/>
                  </a:lnTo>
                  <a:close/>
                </a:path>
              </a:pathLst>
            </a:custGeom>
            <a:solidFill>
              <a:srgbClr val="55b4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" name=""/>
            <p:cNvSpPr/>
            <p:nvPr/>
          </p:nvSpPr>
          <p:spPr>
            <a:xfrm>
              <a:off x="308160" y="6336000"/>
              <a:ext cx="16560" cy="302040"/>
            </a:xfrm>
            <a:custGeom>
              <a:avLst/>
              <a:gdLst/>
              <a:ahLst/>
              <a:rect l="l" t="t" r="r" b="b"/>
              <a:pathLst>
                <a:path w="149" h="2829">
                  <a:moveTo>
                    <a:pt x="0" y="2436"/>
                  </a:moveTo>
                  <a:lnTo>
                    <a:pt x="0" y="1334"/>
                  </a:lnTo>
                  <a:lnTo>
                    <a:pt x="149" y="1484"/>
                  </a:lnTo>
                  <a:lnTo>
                    <a:pt x="149" y="2829"/>
                  </a:lnTo>
                  <a:lnTo>
                    <a:pt x="126" y="2780"/>
                  </a:lnTo>
                  <a:lnTo>
                    <a:pt x="104" y="2731"/>
                  </a:lnTo>
                  <a:lnTo>
                    <a:pt x="84" y="2682"/>
                  </a:lnTo>
                  <a:lnTo>
                    <a:pt x="64" y="2632"/>
                  </a:lnTo>
                  <a:lnTo>
                    <a:pt x="47" y="2583"/>
                  </a:lnTo>
                  <a:lnTo>
                    <a:pt x="29" y="2534"/>
                  </a:lnTo>
                  <a:lnTo>
                    <a:pt x="14" y="2485"/>
                  </a:lnTo>
                  <a:lnTo>
                    <a:pt x="0" y="2436"/>
                  </a:lnTo>
                  <a:close/>
                  <a:moveTo>
                    <a:pt x="0" y="628"/>
                  </a:moveTo>
                  <a:lnTo>
                    <a:pt x="0" y="150"/>
                  </a:lnTo>
                  <a:lnTo>
                    <a:pt x="149" y="0"/>
                  </a:lnTo>
                  <a:lnTo>
                    <a:pt x="149" y="779"/>
                  </a:lnTo>
                  <a:lnTo>
                    <a:pt x="0" y="628"/>
                  </a:lnTo>
                  <a:close/>
                </a:path>
              </a:pathLst>
            </a:custGeom>
            <a:solidFill>
              <a:srgbClr val="54b46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" name=""/>
            <p:cNvSpPr/>
            <p:nvPr/>
          </p:nvSpPr>
          <p:spPr>
            <a:xfrm>
              <a:off x="316800" y="6328080"/>
              <a:ext cx="16560" cy="324720"/>
            </a:xfrm>
            <a:custGeom>
              <a:avLst/>
              <a:gdLst/>
              <a:ahLst/>
              <a:rect l="l" t="t" r="r" b="b"/>
              <a:pathLst>
                <a:path w="149" h="3049">
                  <a:moveTo>
                    <a:pt x="0" y="2733"/>
                  </a:moveTo>
                  <a:lnTo>
                    <a:pt x="0" y="1485"/>
                  </a:lnTo>
                  <a:lnTo>
                    <a:pt x="149" y="1636"/>
                  </a:lnTo>
                  <a:lnTo>
                    <a:pt x="149" y="3049"/>
                  </a:lnTo>
                  <a:lnTo>
                    <a:pt x="127" y="3010"/>
                  </a:lnTo>
                  <a:lnTo>
                    <a:pt x="106" y="2969"/>
                  </a:lnTo>
                  <a:lnTo>
                    <a:pt x="86" y="2930"/>
                  </a:lnTo>
                  <a:lnTo>
                    <a:pt x="67" y="2891"/>
                  </a:lnTo>
                  <a:lnTo>
                    <a:pt x="49" y="2851"/>
                  </a:lnTo>
                  <a:lnTo>
                    <a:pt x="31" y="2811"/>
                  </a:lnTo>
                  <a:lnTo>
                    <a:pt x="15" y="2772"/>
                  </a:lnTo>
                  <a:lnTo>
                    <a:pt x="0" y="2733"/>
                  </a:lnTo>
                  <a:close/>
                  <a:moveTo>
                    <a:pt x="0" y="780"/>
                  </a:moveTo>
                  <a:lnTo>
                    <a:pt x="0" y="151"/>
                  </a:lnTo>
                  <a:lnTo>
                    <a:pt x="149" y="0"/>
                  </a:lnTo>
                  <a:lnTo>
                    <a:pt x="149" y="931"/>
                  </a:lnTo>
                  <a:lnTo>
                    <a:pt x="0" y="780"/>
                  </a:lnTo>
                  <a:close/>
                </a:path>
              </a:pathLst>
            </a:custGeom>
            <a:solidFill>
              <a:srgbClr val="53b46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" name=""/>
            <p:cNvSpPr/>
            <p:nvPr/>
          </p:nvSpPr>
          <p:spPr>
            <a:xfrm>
              <a:off x="325080" y="6319800"/>
              <a:ext cx="16560" cy="345600"/>
            </a:xfrm>
            <a:custGeom>
              <a:avLst/>
              <a:gdLst/>
              <a:ahLst/>
              <a:rect l="l" t="t" r="r" b="b"/>
              <a:pathLst>
                <a:path w="150" h="3247">
                  <a:moveTo>
                    <a:pt x="0" y="2980"/>
                  </a:moveTo>
                  <a:lnTo>
                    <a:pt x="0" y="1635"/>
                  </a:lnTo>
                  <a:lnTo>
                    <a:pt x="150" y="1786"/>
                  </a:lnTo>
                  <a:lnTo>
                    <a:pt x="150" y="3247"/>
                  </a:lnTo>
                  <a:lnTo>
                    <a:pt x="129" y="3214"/>
                  </a:lnTo>
                  <a:lnTo>
                    <a:pt x="108" y="3181"/>
                  </a:lnTo>
                  <a:lnTo>
                    <a:pt x="89" y="3148"/>
                  </a:lnTo>
                  <a:lnTo>
                    <a:pt x="69" y="3114"/>
                  </a:lnTo>
                  <a:lnTo>
                    <a:pt x="51" y="3081"/>
                  </a:lnTo>
                  <a:lnTo>
                    <a:pt x="33" y="3048"/>
                  </a:lnTo>
                  <a:lnTo>
                    <a:pt x="16" y="3014"/>
                  </a:lnTo>
                  <a:lnTo>
                    <a:pt x="0" y="2980"/>
                  </a:lnTo>
                  <a:close/>
                  <a:moveTo>
                    <a:pt x="0" y="930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1081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52b47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" name=""/>
            <p:cNvSpPr/>
            <p:nvPr/>
          </p:nvSpPr>
          <p:spPr>
            <a:xfrm>
              <a:off x="333360" y="6311880"/>
              <a:ext cx="16560" cy="366480"/>
            </a:xfrm>
            <a:custGeom>
              <a:avLst/>
              <a:gdLst/>
              <a:ahLst/>
              <a:rect l="l" t="t" r="r" b="b"/>
              <a:pathLst>
                <a:path w="150" h="3430">
                  <a:moveTo>
                    <a:pt x="0" y="3199"/>
                  </a:moveTo>
                  <a:lnTo>
                    <a:pt x="0" y="1786"/>
                  </a:lnTo>
                  <a:lnTo>
                    <a:pt x="150" y="1936"/>
                  </a:lnTo>
                  <a:lnTo>
                    <a:pt x="150" y="3430"/>
                  </a:lnTo>
                  <a:lnTo>
                    <a:pt x="128" y="3401"/>
                  </a:lnTo>
                  <a:lnTo>
                    <a:pt x="109" y="3372"/>
                  </a:lnTo>
                  <a:lnTo>
                    <a:pt x="88" y="3343"/>
                  </a:lnTo>
                  <a:lnTo>
                    <a:pt x="70" y="3315"/>
                  </a:lnTo>
                  <a:lnTo>
                    <a:pt x="52" y="3286"/>
                  </a:lnTo>
                  <a:lnTo>
                    <a:pt x="34" y="3257"/>
                  </a:lnTo>
                  <a:lnTo>
                    <a:pt x="17" y="3228"/>
                  </a:lnTo>
                  <a:lnTo>
                    <a:pt x="0" y="3199"/>
                  </a:lnTo>
                  <a:close/>
                  <a:moveTo>
                    <a:pt x="0" y="1081"/>
                  </a:moveTo>
                  <a:lnTo>
                    <a:pt x="0" y="150"/>
                  </a:lnTo>
                  <a:lnTo>
                    <a:pt x="150" y="0"/>
                  </a:lnTo>
                  <a:lnTo>
                    <a:pt x="150" y="1231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rgbClr val="51b47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" name=""/>
            <p:cNvSpPr/>
            <p:nvPr/>
          </p:nvSpPr>
          <p:spPr>
            <a:xfrm>
              <a:off x="342000" y="6303960"/>
              <a:ext cx="16560" cy="384120"/>
            </a:xfrm>
            <a:custGeom>
              <a:avLst/>
              <a:gdLst/>
              <a:ahLst/>
              <a:rect l="l" t="t" r="r" b="b"/>
              <a:pathLst>
                <a:path w="150" h="3603">
                  <a:moveTo>
                    <a:pt x="0" y="3398"/>
                  </a:moveTo>
                  <a:lnTo>
                    <a:pt x="0" y="1937"/>
                  </a:lnTo>
                  <a:lnTo>
                    <a:pt x="150" y="2088"/>
                  </a:lnTo>
                  <a:lnTo>
                    <a:pt x="150" y="3603"/>
                  </a:lnTo>
                  <a:lnTo>
                    <a:pt x="129" y="3577"/>
                  </a:lnTo>
                  <a:lnTo>
                    <a:pt x="109" y="3553"/>
                  </a:lnTo>
                  <a:lnTo>
                    <a:pt x="89" y="3527"/>
                  </a:lnTo>
                  <a:lnTo>
                    <a:pt x="71" y="3501"/>
                  </a:lnTo>
                  <a:lnTo>
                    <a:pt x="52" y="3475"/>
                  </a:lnTo>
                  <a:lnTo>
                    <a:pt x="34" y="3449"/>
                  </a:lnTo>
                  <a:lnTo>
                    <a:pt x="17" y="3424"/>
                  </a:lnTo>
                  <a:lnTo>
                    <a:pt x="0" y="3398"/>
                  </a:lnTo>
                  <a:close/>
                  <a:moveTo>
                    <a:pt x="0" y="1232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1383"/>
                  </a:lnTo>
                  <a:lnTo>
                    <a:pt x="0" y="1232"/>
                  </a:lnTo>
                  <a:close/>
                </a:path>
              </a:pathLst>
            </a:custGeom>
            <a:solidFill>
              <a:srgbClr val="4fb47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" name=""/>
            <p:cNvSpPr/>
            <p:nvPr/>
          </p:nvSpPr>
          <p:spPr>
            <a:xfrm>
              <a:off x="350280" y="6296040"/>
              <a:ext cx="16560" cy="401400"/>
            </a:xfrm>
            <a:custGeom>
              <a:avLst/>
              <a:gdLst/>
              <a:ahLst/>
              <a:rect l="l" t="t" r="r" b="b"/>
              <a:pathLst>
                <a:path w="149" h="3764">
                  <a:moveTo>
                    <a:pt x="0" y="3579"/>
                  </a:moveTo>
                  <a:lnTo>
                    <a:pt x="0" y="2085"/>
                  </a:lnTo>
                  <a:lnTo>
                    <a:pt x="149" y="2236"/>
                  </a:lnTo>
                  <a:lnTo>
                    <a:pt x="149" y="3764"/>
                  </a:lnTo>
                  <a:lnTo>
                    <a:pt x="129" y="3741"/>
                  </a:lnTo>
                  <a:lnTo>
                    <a:pt x="109" y="3719"/>
                  </a:lnTo>
                  <a:lnTo>
                    <a:pt x="90" y="3695"/>
                  </a:lnTo>
                  <a:lnTo>
                    <a:pt x="71" y="3672"/>
                  </a:lnTo>
                  <a:lnTo>
                    <a:pt x="52" y="3649"/>
                  </a:lnTo>
                  <a:lnTo>
                    <a:pt x="34" y="3626"/>
                  </a:lnTo>
                  <a:lnTo>
                    <a:pt x="16" y="3603"/>
                  </a:lnTo>
                  <a:lnTo>
                    <a:pt x="0" y="3579"/>
                  </a:lnTo>
                  <a:close/>
                  <a:moveTo>
                    <a:pt x="0" y="1380"/>
                  </a:moveTo>
                  <a:lnTo>
                    <a:pt x="0" y="149"/>
                  </a:lnTo>
                  <a:lnTo>
                    <a:pt x="148" y="0"/>
                  </a:lnTo>
                  <a:lnTo>
                    <a:pt x="149" y="1"/>
                  </a:lnTo>
                  <a:lnTo>
                    <a:pt x="149" y="2"/>
                  </a:lnTo>
                  <a:lnTo>
                    <a:pt x="149" y="1531"/>
                  </a:lnTo>
                  <a:lnTo>
                    <a:pt x="0" y="1380"/>
                  </a:lnTo>
                  <a:close/>
                </a:path>
              </a:pathLst>
            </a:custGeom>
            <a:solidFill>
              <a:srgbClr val="4eb37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" name=""/>
            <p:cNvSpPr/>
            <p:nvPr/>
          </p:nvSpPr>
          <p:spPr>
            <a:xfrm>
              <a:off x="358560" y="6296040"/>
              <a:ext cx="16560" cy="401400"/>
            </a:xfrm>
            <a:custGeom>
              <a:avLst/>
              <a:gdLst/>
              <a:ahLst/>
              <a:rect l="l" t="t" r="r" b="b"/>
              <a:pathLst>
                <a:path w="149" h="3765">
                  <a:moveTo>
                    <a:pt x="0" y="3676"/>
                  </a:moveTo>
                  <a:lnTo>
                    <a:pt x="0" y="2161"/>
                  </a:lnTo>
                  <a:lnTo>
                    <a:pt x="149" y="2310"/>
                  </a:lnTo>
                  <a:lnTo>
                    <a:pt x="149" y="3691"/>
                  </a:lnTo>
                  <a:lnTo>
                    <a:pt x="75" y="3765"/>
                  </a:lnTo>
                  <a:lnTo>
                    <a:pt x="55" y="3743"/>
                  </a:lnTo>
                  <a:lnTo>
                    <a:pt x="36" y="3721"/>
                  </a:lnTo>
                  <a:lnTo>
                    <a:pt x="17" y="3699"/>
                  </a:lnTo>
                  <a:lnTo>
                    <a:pt x="0" y="3676"/>
                  </a:lnTo>
                  <a:close/>
                  <a:moveTo>
                    <a:pt x="0" y="1456"/>
                  </a:moveTo>
                  <a:lnTo>
                    <a:pt x="0" y="73"/>
                  </a:lnTo>
                  <a:lnTo>
                    <a:pt x="73" y="0"/>
                  </a:lnTo>
                  <a:lnTo>
                    <a:pt x="92" y="22"/>
                  </a:lnTo>
                  <a:lnTo>
                    <a:pt x="111" y="44"/>
                  </a:lnTo>
                  <a:lnTo>
                    <a:pt x="130" y="67"/>
                  </a:lnTo>
                  <a:lnTo>
                    <a:pt x="149" y="90"/>
                  </a:lnTo>
                  <a:lnTo>
                    <a:pt x="149" y="1606"/>
                  </a:lnTo>
                  <a:lnTo>
                    <a:pt x="0" y="1456"/>
                  </a:lnTo>
                  <a:close/>
                </a:path>
              </a:pathLst>
            </a:custGeom>
            <a:solidFill>
              <a:srgbClr val="4cb38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" name=""/>
            <p:cNvSpPr/>
            <p:nvPr/>
          </p:nvSpPr>
          <p:spPr>
            <a:xfrm>
              <a:off x="366840" y="6296040"/>
              <a:ext cx="16560" cy="401400"/>
            </a:xfrm>
            <a:custGeom>
              <a:avLst/>
              <a:gdLst/>
              <a:ahLst/>
              <a:rect l="l" t="t" r="r" b="b"/>
              <a:pathLst>
                <a:path w="149" h="3763">
                  <a:moveTo>
                    <a:pt x="0" y="3762"/>
                  </a:moveTo>
                  <a:lnTo>
                    <a:pt x="0" y="2234"/>
                  </a:lnTo>
                  <a:lnTo>
                    <a:pt x="149" y="2384"/>
                  </a:lnTo>
                  <a:lnTo>
                    <a:pt x="149" y="3613"/>
                  </a:lnTo>
                  <a:lnTo>
                    <a:pt x="1" y="3763"/>
                  </a:lnTo>
                  <a:lnTo>
                    <a:pt x="0" y="3762"/>
                  </a:lnTo>
                  <a:close/>
                  <a:moveTo>
                    <a:pt x="0" y="1529"/>
                  </a:moveTo>
                  <a:lnTo>
                    <a:pt x="0" y="0"/>
                  </a:lnTo>
                  <a:lnTo>
                    <a:pt x="19" y="22"/>
                  </a:lnTo>
                  <a:lnTo>
                    <a:pt x="39" y="43"/>
                  </a:lnTo>
                  <a:lnTo>
                    <a:pt x="57" y="66"/>
                  </a:lnTo>
                  <a:lnTo>
                    <a:pt x="76" y="89"/>
                  </a:lnTo>
                  <a:lnTo>
                    <a:pt x="95" y="113"/>
                  </a:lnTo>
                  <a:lnTo>
                    <a:pt x="114" y="135"/>
                  </a:lnTo>
                  <a:lnTo>
                    <a:pt x="132" y="160"/>
                  </a:lnTo>
                  <a:lnTo>
                    <a:pt x="149" y="184"/>
                  </a:lnTo>
                  <a:lnTo>
                    <a:pt x="149" y="1680"/>
                  </a:lnTo>
                  <a:lnTo>
                    <a:pt x="0" y="1529"/>
                  </a:lnTo>
                  <a:close/>
                </a:path>
              </a:pathLst>
            </a:custGeom>
            <a:solidFill>
              <a:srgbClr val="4db38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" name=""/>
            <p:cNvSpPr/>
            <p:nvPr/>
          </p:nvSpPr>
          <p:spPr>
            <a:xfrm>
              <a:off x="375480" y="6305760"/>
              <a:ext cx="16560" cy="383760"/>
            </a:xfrm>
            <a:custGeom>
              <a:avLst/>
              <a:gdLst/>
              <a:ahLst/>
              <a:rect l="l" t="t" r="r" b="b"/>
              <a:pathLst>
                <a:path w="149" h="3601">
                  <a:moveTo>
                    <a:pt x="0" y="3601"/>
                  </a:moveTo>
                  <a:lnTo>
                    <a:pt x="0" y="2220"/>
                  </a:lnTo>
                  <a:lnTo>
                    <a:pt x="149" y="2371"/>
                  </a:lnTo>
                  <a:lnTo>
                    <a:pt x="149" y="3450"/>
                  </a:lnTo>
                  <a:lnTo>
                    <a:pt x="0" y="3601"/>
                  </a:lnTo>
                  <a:close/>
                  <a:moveTo>
                    <a:pt x="0" y="1516"/>
                  </a:moveTo>
                  <a:lnTo>
                    <a:pt x="0" y="0"/>
                  </a:lnTo>
                  <a:lnTo>
                    <a:pt x="19" y="24"/>
                  </a:lnTo>
                  <a:lnTo>
                    <a:pt x="39" y="48"/>
                  </a:lnTo>
                  <a:lnTo>
                    <a:pt x="57" y="73"/>
                  </a:lnTo>
                  <a:lnTo>
                    <a:pt x="77" y="98"/>
                  </a:lnTo>
                  <a:lnTo>
                    <a:pt x="95" y="124"/>
                  </a:lnTo>
                  <a:lnTo>
                    <a:pt x="113" y="150"/>
                  </a:lnTo>
                  <a:lnTo>
                    <a:pt x="132" y="176"/>
                  </a:lnTo>
                  <a:lnTo>
                    <a:pt x="149" y="204"/>
                  </a:lnTo>
                  <a:lnTo>
                    <a:pt x="149" y="1667"/>
                  </a:lnTo>
                  <a:lnTo>
                    <a:pt x="0" y="1516"/>
                  </a:lnTo>
                  <a:close/>
                </a:path>
              </a:pathLst>
            </a:custGeom>
            <a:solidFill>
              <a:srgbClr val="4ab38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" name=""/>
            <p:cNvSpPr/>
            <p:nvPr/>
          </p:nvSpPr>
          <p:spPr>
            <a:xfrm>
              <a:off x="383760" y="6315120"/>
              <a:ext cx="16560" cy="366480"/>
            </a:xfrm>
            <a:custGeom>
              <a:avLst/>
              <a:gdLst/>
              <a:ahLst/>
              <a:rect l="l" t="t" r="r" b="b"/>
              <a:pathLst>
                <a:path w="150" h="3429">
                  <a:moveTo>
                    <a:pt x="0" y="3429"/>
                  </a:moveTo>
                  <a:lnTo>
                    <a:pt x="0" y="2200"/>
                  </a:lnTo>
                  <a:lnTo>
                    <a:pt x="150" y="2350"/>
                  </a:lnTo>
                  <a:lnTo>
                    <a:pt x="150" y="3279"/>
                  </a:lnTo>
                  <a:lnTo>
                    <a:pt x="0" y="3429"/>
                  </a:lnTo>
                  <a:close/>
                  <a:moveTo>
                    <a:pt x="0" y="1496"/>
                  </a:moveTo>
                  <a:lnTo>
                    <a:pt x="0" y="0"/>
                  </a:lnTo>
                  <a:lnTo>
                    <a:pt x="20" y="27"/>
                  </a:lnTo>
                  <a:lnTo>
                    <a:pt x="39" y="54"/>
                  </a:lnTo>
                  <a:lnTo>
                    <a:pt x="59" y="81"/>
                  </a:lnTo>
                  <a:lnTo>
                    <a:pt x="77" y="110"/>
                  </a:lnTo>
                  <a:lnTo>
                    <a:pt x="96" y="139"/>
                  </a:lnTo>
                  <a:lnTo>
                    <a:pt x="114" y="169"/>
                  </a:lnTo>
                  <a:lnTo>
                    <a:pt x="133" y="200"/>
                  </a:lnTo>
                  <a:lnTo>
                    <a:pt x="150" y="231"/>
                  </a:lnTo>
                  <a:lnTo>
                    <a:pt x="150" y="1646"/>
                  </a:lnTo>
                  <a:lnTo>
                    <a:pt x="0" y="1496"/>
                  </a:lnTo>
                  <a:close/>
                </a:path>
              </a:pathLst>
            </a:custGeom>
            <a:solidFill>
              <a:srgbClr val="48b28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" name=""/>
            <p:cNvSpPr/>
            <p:nvPr/>
          </p:nvSpPr>
          <p:spPr>
            <a:xfrm>
              <a:off x="392040" y="6328080"/>
              <a:ext cx="16560" cy="345240"/>
            </a:xfrm>
            <a:custGeom>
              <a:avLst/>
              <a:gdLst/>
              <a:ahLst/>
              <a:rect l="l" t="t" r="r" b="b"/>
              <a:pathLst>
                <a:path w="150" h="3246">
                  <a:moveTo>
                    <a:pt x="0" y="3246"/>
                  </a:moveTo>
                  <a:lnTo>
                    <a:pt x="0" y="2167"/>
                  </a:lnTo>
                  <a:lnTo>
                    <a:pt x="150" y="2318"/>
                  </a:lnTo>
                  <a:lnTo>
                    <a:pt x="150" y="3095"/>
                  </a:lnTo>
                  <a:lnTo>
                    <a:pt x="0" y="3246"/>
                  </a:lnTo>
                  <a:close/>
                  <a:moveTo>
                    <a:pt x="0" y="1463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39" y="61"/>
                  </a:lnTo>
                  <a:lnTo>
                    <a:pt x="59" y="93"/>
                  </a:lnTo>
                  <a:lnTo>
                    <a:pt x="77" y="126"/>
                  </a:lnTo>
                  <a:lnTo>
                    <a:pt x="96" y="160"/>
                  </a:lnTo>
                  <a:lnTo>
                    <a:pt x="114" y="195"/>
                  </a:lnTo>
                  <a:lnTo>
                    <a:pt x="133" y="230"/>
                  </a:lnTo>
                  <a:lnTo>
                    <a:pt x="150" y="268"/>
                  </a:lnTo>
                  <a:lnTo>
                    <a:pt x="150" y="1614"/>
                  </a:lnTo>
                  <a:lnTo>
                    <a:pt x="0" y="1463"/>
                  </a:lnTo>
                  <a:close/>
                </a:path>
              </a:pathLst>
            </a:custGeom>
            <a:solidFill>
              <a:srgbClr val="45b29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400680" y="6341040"/>
              <a:ext cx="16920" cy="324720"/>
            </a:xfrm>
            <a:custGeom>
              <a:avLst/>
              <a:gdLst/>
              <a:ahLst/>
              <a:rect l="l" t="t" r="r" b="b"/>
              <a:pathLst>
                <a:path w="150" h="3048">
                  <a:moveTo>
                    <a:pt x="0" y="3048"/>
                  </a:moveTo>
                  <a:lnTo>
                    <a:pt x="0" y="2119"/>
                  </a:lnTo>
                  <a:lnTo>
                    <a:pt x="150" y="2270"/>
                  </a:lnTo>
                  <a:lnTo>
                    <a:pt x="150" y="2897"/>
                  </a:lnTo>
                  <a:lnTo>
                    <a:pt x="0" y="3048"/>
                  </a:lnTo>
                  <a:close/>
                  <a:moveTo>
                    <a:pt x="0" y="1415"/>
                  </a:moveTo>
                  <a:lnTo>
                    <a:pt x="0" y="0"/>
                  </a:lnTo>
                  <a:lnTo>
                    <a:pt x="21" y="36"/>
                  </a:lnTo>
                  <a:lnTo>
                    <a:pt x="39" y="72"/>
                  </a:lnTo>
                  <a:lnTo>
                    <a:pt x="59" y="111"/>
                  </a:lnTo>
                  <a:lnTo>
                    <a:pt x="78" y="149"/>
                  </a:lnTo>
                  <a:lnTo>
                    <a:pt x="97" y="189"/>
                  </a:lnTo>
                  <a:lnTo>
                    <a:pt x="115" y="230"/>
                  </a:lnTo>
                  <a:lnTo>
                    <a:pt x="133" y="273"/>
                  </a:lnTo>
                  <a:lnTo>
                    <a:pt x="150" y="316"/>
                  </a:lnTo>
                  <a:lnTo>
                    <a:pt x="150" y="1566"/>
                  </a:lnTo>
                  <a:lnTo>
                    <a:pt x="0" y="1415"/>
                  </a:lnTo>
                  <a:close/>
                </a:path>
              </a:pathLst>
            </a:custGeom>
            <a:solidFill>
              <a:srgbClr val="42b1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408960" y="6355080"/>
              <a:ext cx="16920" cy="302400"/>
            </a:xfrm>
            <a:custGeom>
              <a:avLst/>
              <a:gdLst/>
              <a:ahLst/>
              <a:rect l="l" t="t" r="r" b="b"/>
              <a:pathLst>
                <a:path w="150" h="2827">
                  <a:moveTo>
                    <a:pt x="0" y="2827"/>
                  </a:moveTo>
                  <a:lnTo>
                    <a:pt x="0" y="2050"/>
                  </a:lnTo>
                  <a:lnTo>
                    <a:pt x="150" y="2201"/>
                  </a:lnTo>
                  <a:lnTo>
                    <a:pt x="150" y="2676"/>
                  </a:lnTo>
                  <a:lnTo>
                    <a:pt x="0" y="2827"/>
                  </a:lnTo>
                  <a:close/>
                  <a:moveTo>
                    <a:pt x="0" y="1346"/>
                  </a:moveTo>
                  <a:lnTo>
                    <a:pt x="0" y="0"/>
                  </a:lnTo>
                  <a:lnTo>
                    <a:pt x="17" y="33"/>
                  </a:lnTo>
                  <a:lnTo>
                    <a:pt x="31" y="67"/>
                  </a:lnTo>
                  <a:lnTo>
                    <a:pt x="46" y="101"/>
                  </a:lnTo>
                  <a:lnTo>
                    <a:pt x="62" y="137"/>
                  </a:lnTo>
                  <a:lnTo>
                    <a:pt x="76" y="173"/>
                  </a:lnTo>
                  <a:lnTo>
                    <a:pt x="90" y="211"/>
                  </a:lnTo>
                  <a:lnTo>
                    <a:pt x="105" y="249"/>
                  </a:lnTo>
                  <a:lnTo>
                    <a:pt x="119" y="289"/>
                  </a:lnTo>
                  <a:lnTo>
                    <a:pt x="127" y="313"/>
                  </a:lnTo>
                  <a:lnTo>
                    <a:pt x="135" y="337"/>
                  </a:lnTo>
                  <a:lnTo>
                    <a:pt x="143" y="362"/>
                  </a:lnTo>
                  <a:lnTo>
                    <a:pt x="150" y="387"/>
                  </a:lnTo>
                  <a:lnTo>
                    <a:pt x="150" y="1497"/>
                  </a:lnTo>
                  <a:lnTo>
                    <a:pt x="0" y="1346"/>
                  </a:lnTo>
                  <a:close/>
                </a:path>
              </a:pathLst>
            </a:custGeom>
            <a:solidFill>
              <a:srgbClr val="42b2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417600" y="6374160"/>
              <a:ext cx="16560" cy="275400"/>
            </a:xfrm>
            <a:custGeom>
              <a:avLst/>
              <a:gdLst/>
              <a:ahLst/>
              <a:rect l="l" t="t" r="r" b="b"/>
              <a:pathLst>
                <a:path w="150" h="2581">
                  <a:moveTo>
                    <a:pt x="0" y="2581"/>
                  </a:moveTo>
                  <a:lnTo>
                    <a:pt x="0" y="1954"/>
                  </a:lnTo>
                  <a:lnTo>
                    <a:pt x="150" y="2105"/>
                  </a:lnTo>
                  <a:lnTo>
                    <a:pt x="150" y="2430"/>
                  </a:lnTo>
                  <a:lnTo>
                    <a:pt x="0" y="2581"/>
                  </a:lnTo>
                  <a:close/>
                  <a:moveTo>
                    <a:pt x="0" y="1250"/>
                  </a:moveTo>
                  <a:lnTo>
                    <a:pt x="0" y="0"/>
                  </a:lnTo>
                  <a:lnTo>
                    <a:pt x="11" y="29"/>
                  </a:lnTo>
                  <a:lnTo>
                    <a:pt x="23" y="58"/>
                  </a:lnTo>
                  <a:lnTo>
                    <a:pt x="33" y="88"/>
                  </a:lnTo>
                  <a:lnTo>
                    <a:pt x="44" y="118"/>
                  </a:lnTo>
                  <a:lnTo>
                    <a:pt x="63" y="172"/>
                  </a:lnTo>
                  <a:lnTo>
                    <a:pt x="79" y="228"/>
                  </a:lnTo>
                  <a:lnTo>
                    <a:pt x="94" y="286"/>
                  </a:lnTo>
                  <a:lnTo>
                    <a:pt x="109" y="345"/>
                  </a:lnTo>
                  <a:lnTo>
                    <a:pt x="121" y="405"/>
                  </a:lnTo>
                  <a:lnTo>
                    <a:pt x="132" y="466"/>
                  </a:lnTo>
                  <a:lnTo>
                    <a:pt x="142" y="528"/>
                  </a:lnTo>
                  <a:lnTo>
                    <a:pt x="150" y="590"/>
                  </a:lnTo>
                  <a:lnTo>
                    <a:pt x="150" y="1188"/>
                  </a:lnTo>
                  <a:lnTo>
                    <a:pt x="147" y="1211"/>
                  </a:lnTo>
                  <a:lnTo>
                    <a:pt x="144" y="1234"/>
                  </a:lnTo>
                  <a:lnTo>
                    <a:pt x="140" y="1257"/>
                  </a:lnTo>
                  <a:lnTo>
                    <a:pt x="136" y="1280"/>
                  </a:lnTo>
                  <a:lnTo>
                    <a:pt x="133" y="1303"/>
                  </a:lnTo>
                  <a:lnTo>
                    <a:pt x="129" y="1326"/>
                  </a:lnTo>
                  <a:lnTo>
                    <a:pt x="124" y="1348"/>
                  </a:lnTo>
                  <a:lnTo>
                    <a:pt x="120" y="1371"/>
                  </a:lnTo>
                  <a:lnTo>
                    <a:pt x="0" y="1250"/>
                  </a:lnTo>
                  <a:close/>
                </a:path>
              </a:pathLst>
            </a:custGeom>
            <a:solidFill>
              <a:srgbClr val="3fb1a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425880" y="6396840"/>
              <a:ext cx="16560" cy="244800"/>
            </a:xfrm>
            <a:custGeom>
              <a:avLst/>
              <a:gdLst/>
              <a:ahLst/>
              <a:rect l="l" t="t" r="r" b="b"/>
              <a:pathLst>
                <a:path w="150" h="2289">
                  <a:moveTo>
                    <a:pt x="0" y="2289"/>
                  </a:moveTo>
                  <a:lnTo>
                    <a:pt x="0" y="1814"/>
                  </a:lnTo>
                  <a:lnTo>
                    <a:pt x="150" y="1964"/>
                  </a:lnTo>
                  <a:lnTo>
                    <a:pt x="150" y="2139"/>
                  </a:lnTo>
                  <a:lnTo>
                    <a:pt x="0" y="2289"/>
                  </a:lnTo>
                  <a:close/>
                  <a:moveTo>
                    <a:pt x="0" y="1110"/>
                  </a:moveTo>
                  <a:lnTo>
                    <a:pt x="0" y="0"/>
                  </a:lnTo>
                  <a:lnTo>
                    <a:pt x="9" y="32"/>
                  </a:lnTo>
                  <a:lnTo>
                    <a:pt x="18" y="65"/>
                  </a:lnTo>
                  <a:lnTo>
                    <a:pt x="27" y="98"/>
                  </a:lnTo>
                  <a:lnTo>
                    <a:pt x="34" y="132"/>
                  </a:lnTo>
                  <a:lnTo>
                    <a:pt x="41" y="166"/>
                  </a:lnTo>
                  <a:lnTo>
                    <a:pt x="48" y="200"/>
                  </a:lnTo>
                  <a:lnTo>
                    <a:pt x="54" y="235"/>
                  </a:lnTo>
                  <a:lnTo>
                    <a:pt x="60" y="270"/>
                  </a:lnTo>
                  <a:lnTo>
                    <a:pt x="65" y="306"/>
                  </a:lnTo>
                  <a:lnTo>
                    <a:pt x="71" y="341"/>
                  </a:lnTo>
                  <a:lnTo>
                    <a:pt x="76" y="378"/>
                  </a:lnTo>
                  <a:lnTo>
                    <a:pt x="80" y="414"/>
                  </a:lnTo>
                  <a:lnTo>
                    <a:pt x="83" y="451"/>
                  </a:lnTo>
                  <a:lnTo>
                    <a:pt x="86" y="487"/>
                  </a:lnTo>
                  <a:lnTo>
                    <a:pt x="88" y="524"/>
                  </a:lnTo>
                  <a:lnTo>
                    <a:pt x="90" y="561"/>
                  </a:lnTo>
                  <a:lnTo>
                    <a:pt x="91" y="599"/>
                  </a:lnTo>
                  <a:lnTo>
                    <a:pt x="92" y="636"/>
                  </a:lnTo>
                  <a:lnTo>
                    <a:pt x="93" y="673"/>
                  </a:lnTo>
                  <a:lnTo>
                    <a:pt x="92" y="710"/>
                  </a:lnTo>
                  <a:lnTo>
                    <a:pt x="92" y="747"/>
                  </a:lnTo>
                  <a:lnTo>
                    <a:pt x="90" y="785"/>
                  </a:lnTo>
                  <a:lnTo>
                    <a:pt x="88" y="823"/>
                  </a:lnTo>
                  <a:lnTo>
                    <a:pt x="86" y="860"/>
                  </a:lnTo>
                  <a:lnTo>
                    <a:pt x="83" y="897"/>
                  </a:lnTo>
                  <a:lnTo>
                    <a:pt x="79" y="934"/>
                  </a:lnTo>
                  <a:lnTo>
                    <a:pt x="75" y="971"/>
                  </a:lnTo>
                  <a:lnTo>
                    <a:pt x="71" y="1008"/>
                  </a:lnTo>
                  <a:lnTo>
                    <a:pt x="64" y="1046"/>
                  </a:lnTo>
                  <a:lnTo>
                    <a:pt x="58" y="1082"/>
                  </a:lnTo>
                  <a:lnTo>
                    <a:pt x="52" y="1118"/>
                  </a:lnTo>
                  <a:lnTo>
                    <a:pt x="45" y="1155"/>
                  </a:lnTo>
                  <a:lnTo>
                    <a:pt x="0" y="1110"/>
                  </a:lnTo>
                  <a:close/>
                </a:path>
              </a:pathLst>
            </a:custGeom>
            <a:solidFill>
              <a:srgbClr val="3cb1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434520" y="6436800"/>
              <a:ext cx="16560" cy="196920"/>
            </a:xfrm>
            <a:custGeom>
              <a:avLst/>
              <a:gdLst/>
              <a:ahLst/>
              <a:rect l="l" t="t" r="r" b="b"/>
              <a:pathLst>
                <a:path w="149" h="1840">
                  <a:moveTo>
                    <a:pt x="0" y="1840"/>
                  </a:moveTo>
                  <a:lnTo>
                    <a:pt x="0" y="1515"/>
                  </a:lnTo>
                  <a:lnTo>
                    <a:pt x="149" y="1666"/>
                  </a:lnTo>
                  <a:lnTo>
                    <a:pt x="149" y="1689"/>
                  </a:lnTo>
                  <a:lnTo>
                    <a:pt x="0" y="1840"/>
                  </a:lnTo>
                  <a:close/>
                  <a:moveTo>
                    <a:pt x="0" y="598"/>
                  </a:moveTo>
                  <a:lnTo>
                    <a:pt x="0" y="0"/>
                  </a:lnTo>
                  <a:lnTo>
                    <a:pt x="4" y="38"/>
                  </a:lnTo>
                  <a:lnTo>
                    <a:pt x="8" y="74"/>
                  </a:lnTo>
                  <a:lnTo>
                    <a:pt x="11" y="111"/>
                  </a:lnTo>
                  <a:lnTo>
                    <a:pt x="13" y="148"/>
                  </a:lnTo>
                  <a:lnTo>
                    <a:pt x="15" y="185"/>
                  </a:lnTo>
                  <a:lnTo>
                    <a:pt x="16" y="222"/>
                  </a:lnTo>
                  <a:lnTo>
                    <a:pt x="17" y="260"/>
                  </a:lnTo>
                  <a:lnTo>
                    <a:pt x="18" y="298"/>
                  </a:lnTo>
                  <a:lnTo>
                    <a:pt x="17" y="335"/>
                  </a:lnTo>
                  <a:lnTo>
                    <a:pt x="17" y="373"/>
                  </a:lnTo>
                  <a:lnTo>
                    <a:pt x="15" y="410"/>
                  </a:lnTo>
                  <a:lnTo>
                    <a:pt x="13" y="449"/>
                  </a:lnTo>
                  <a:lnTo>
                    <a:pt x="11" y="486"/>
                  </a:lnTo>
                  <a:lnTo>
                    <a:pt x="8" y="523"/>
                  </a:lnTo>
                  <a:lnTo>
                    <a:pt x="4" y="561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3ab0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442800" y="6603120"/>
              <a:ext cx="16560" cy="22320"/>
            </a:xfrm>
            <a:custGeom>
              <a:avLst/>
              <a:gdLst/>
              <a:ahLst/>
              <a:rect l="l" t="t" r="r" b="b"/>
              <a:pathLst>
                <a:path w="149" h="202">
                  <a:moveTo>
                    <a:pt x="0" y="202"/>
                  </a:moveTo>
                  <a:lnTo>
                    <a:pt x="0" y="27"/>
                  </a:lnTo>
                  <a:lnTo>
                    <a:pt x="87" y="114"/>
                  </a:lnTo>
                  <a:lnTo>
                    <a:pt x="0" y="202"/>
                  </a:lnTo>
                  <a:close/>
                  <a:moveTo>
                    <a:pt x="149" y="0"/>
                  </a:moveTo>
                  <a:lnTo>
                    <a:pt x="149" y="51"/>
                  </a:lnTo>
                  <a:lnTo>
                    <a:pt x="99" y="102"/>
                  </a:lnTo>
                  <a:lnTo>
                    <a:pt x="111" y="77"/>
                  </a:lnTo>
                  <a:lnTo>
                    <a:pt x="125" y="52"/>
                  </a:lnTo>
                  <a:lnTo>
                    <a:pt x="137" y="26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38afb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451080" y="6585480"/>
              <a:ext cx="16560" cy="32040"/>
            </a:xfrm>
            <a:custGeom>
              <a:avLst/>
              <a:gdLst/>
              <a:ahLst/>
              <a:rect l="l" t="t" r="r" b="b"/>
              <a:pathLst>
                <a:path w="150" h="297">
                  <a:moveTo>
                    <a:pt x="0" y="297"/>
                  </a:moveTo>
                  <a:lnTo>
                    <a:pt x="0" y="274"/>
                  </a:lnTo>
                  <a:lnTo>
                    <a:pt x="13" y="285"/>
                  </a:lnTo>
                  <a:lnTo>
                    <a:pt x="0" y="297"/>
                  </a:lnTo>
                  <a:close/>
                  <a:moveTo>
                    <a:pt x="150" y="0"/>
                  </a:moveTo>
                  <a:lnTo>
                    <a:pt x="150" y="147"/>
                  </a:lnTo>
                  <a:lnTo>
                    <a:pt x="25" y="273"/>
                  </a:lnTo>
                  <a:lnTo>
                    <a:pt x="41" y="240"/>
                  </a:lnTo>
                  <a:lnTo>
                    <a:pt x="59" y="207"/>
                  </a:lnTo>
                  <a:lnTo>
                    <a:pt x="75" y="172"/>
                  </a:lnTo>
                  <a:lnTo>
                    <a:pt x="91" y="138"/>
                  </a:lnTo>
                  <a:lnTo>
                    <a:pt x="106" y="104"/>
                  </a:lnTo>
                  <a:lnTo>
                    <a:pt x="121" y="70"/>
                  </a:lnTo>
                  <a:lnTo>
                    <a:pt x="136" y="35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38afb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459360" y="6563160"/>
              <a:ext cx="16560" cy="46440"/>
            </a:xfrm>
            <a:custGeom>
              <a:avLst/>
              <a:gdLst/>
              <a:ahLst/>
              <a:rect l="l" t="t" r="r" b="b"/>
              <a:pathLst>
                <a:path w="150" h="434">
                  <a:moveTo>
                    <a:pt x="0" y="434"/>
                  </a:moveTo>
                  <a:lnTo>
                    <a:pt x="0" y="383"/>
                  </a:lnTo>
                  <a:lnTo>
                    <a:pt x="22" y="337"/>
                  </a:lnTo>
                  <a:lnTo>
                    <a:pt x="43" y="291"/>
                  </a:lnTo>
                  <a:lnTo>
                    <a:pt x="63" y="243"/>
                  </a:lnTo>
                  <a:lnTo>
                    <a:pt x="82" y="196"/>
                  </a:lnTo>
                  <a:lnTo>
                    <a:pt x="101" y="147"/>
                  </a:lnTo>
                  <a:lnTo>
                    <a:pt x="118" y="99"/>
                  </a:lnTo>
                  <a:lnTo>
                    <a:pt x="135" y="50"/>
                  </a:lnTo>
                  <a:lnTo>
                    <a:pt x="150" y="0"/>
                  </a:lnTo>
                  <a:lnTo>
                    <a:pt x="150" y="283"/>
                  </a:lnTo>
                  <a:lnTo>
                    <a:pt x="0" y="434"/>
                  </a:lnTo>
                  <a:close/>
                </a:path>
              </a:pathLst>
            </a:custGeom>
            <a:solidFill>
              <a:srgbClr val="36afb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468000" y="6531480"/>
              <a:ext cx="16560" cy="70200"/>
            </a:xfrm>
            <a:custGeom>
              <a:avLst/>
              <a:gdLst/>
              <a:ahLst/>
              <a:rect l="l" t="t" r="r" b="b"/>
              <a:pathLst>
                <a:path w="150" h="650">
                  <a:moveTo>
                    <a:pt x="0" y="650"/>
                  </a:moveTo>
                  <a:lnTo>
                    <a:pt x="0" y="503"/>
                  </a:lnTo>
                  <a:lnTo>
                    <a:pt x="24" y="442"/>
                  </a:lnTo>
                  <a:lnTo>
                    <a:pt x="46" y="381"/>
                  </a:lnTo>
                  <a:lnTo>
                    <a:pt x="67" y="318"/>
                  </a:lnTo>
                  <a:lnTo>
                    <a:pt x="86" y="255"/>
                  </a:lnTo>
                  <a:lnTo>
                    <a:pt x="104" y="192"/>
                  </a:lnTo>
                  <a:lnTo>
                    <a:pt x="121" y="128"/>
                  </a:lnTo>
                  <a:lnTo>
                    <a:pt x="137" y="64"/>
                  </a:lnTo>
                  <a:lnTo>
                    <a:pt x="150" y="0"/>
                  </a:lnTo>
                  <a:lnTo>
                    <a:pt x="150" y="499"/>
                  </a:lnTo>
                  <a:lnTo>
                    <a:pt x="0" y="650"/>
                  </a:lnTo>
                  <a:close/>
                </a:path>
              </a:pathLst>
            </a:custGeom>
            <a:solidFill>
              <a:srgbClr val="35aeb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476280" y="6409440"/>
              <a:ext cx="16560" cy="184320"/>
            </a:xfrm>
            <a:custGeom>
              <a:avLst/>
              <a:gdLst/>
              <a:ahLst/>
              <a:rect l="l" t="t" r="r" b="b"/>
              <a:pathLst>
                <a:path w="150" h="1725">
                  <a:moveTo>
                    <a:pt x="0" y="1725"/>
                  </a:moveTo>
                  <a:lnTo>
                    <a:pt x="0" y="1442"/>
                  </a:lnTo>
                  <a:lnTo>
                    <a:pt x="12" y="1402"/>
                  </a:lnTo>
                  <a:lnTo>
                    <a:pt x="25" y="1361"/>
                  </a:lnTo>
                  <a:lnTo>
                    <a:pt x="36" y="1321"/>
                  </a:lnTo>
                  <a:lnTo>
                    <a:pt x="46" y="1279"/>
                  </a:lnTo>
                  <a:lnTo>
                    <a:pt x="56" y="1238"/>
                  </a:lnTo>
                  <a:lnTo>
                    <a:pt x="66" y="1196"/>
                  </a:lnTo>
                  <a:lnTo>
                    <a:pt x="75" y="1154"/>
                  </a:lnTo>
                  <a:lnTo>
                    <a:pt x="83" y="1112"/>
                  </a:lnTo>
                  <a:lnTo>
                    <a:pt x="90" y="1071"/>
                  </a:lnTo>
                  <a:lnTo>
                    <a:pt x="97" y="1028"/>
                  </a:lnTo>
                  <a:lnTo>
                    <a:pt x="104" y="986"/>
                  </a:lnTo>
                  <a:lnTo>
                    <a:pt x="110" y="944"/>
                  </a:lnTo>
                  <a:lnTo>
                    <a:pt x="115" y="902"/>
                  </a:lnTo>
                  <a:lnTo>
                    <a:pt x="120" y="859"/>
                  </a:lnTo>
                  <a:lnTo>
                    <a:pt x="124" y="817"/>
                  </a:lnTo>
                  <a:lnTo>
                    <a:pt x="128" y="775"/>
                  </a:lnTo>
                  <a:lnTo>
                    <a:pt x="130" y="731"/>
                  </a:lnTo>
                  <a:lnTo>
                    <a:pt x="133" y="689"/>
                  </a:lnTo>
                  <a:lnTo>
                    <a:pt x="134" y="647"/>
                  </a:lnTo>
                  <a:lnTo>
                    <a:pt x="136" y="604"/>
                  </a:lnTo>
                  <a:lnTo>
                    <a:pt x="136" y="561"/>
                  </a:lnTo>
                  <a:lnTo>
                    <a:pt x="136" y="519"/>
                  </a:lnTo>
                  <a:lnTo>
                    <a:pt x="135" y="476"/>
                  </a:lnTo>
                  <a:lnTo>
                    <a:pt x="134" y="434"/>
                  </a:lnTo>
                  <a:lnTo>
                    <a:pt x="132" y="392"/>
                  </a:lnTo>
                  <a:lnTo>
                    <a:pt x="129" y="349"/>
                  </a:lnTo>
                  <a:lnTo>
                    <a:pt x="126" y="307"/>
                  </a:lnTo>
                  <a:lnTo>
                    <a:pt x="122" y="265"/>
                  </a:lnTo>
                  <a:lnTo>
                    <a:pt x="118" y="223"/>
                  </a:lnTo>
                  <a:lnTo>
                    <a:pt x="113" y="181"/>
                  </a:lnTo>
                  <a:lnTo>
                    <a:pt x="107" y="140"/>
                  </a:lnTo>
                  <a:lnTo>
                    <a:pt x="101" y="97"/>
                  </a:lnTo>
                  <a:lnTo>
                    <a:pt x="96" y="74"/>
                  </a:lnTo>
                  <a:lnTo>
                    <a:pt x="92" y="49"/>
                  </a:lnTo>
                  <a:lnTo>
                    <a:pt x="87" y="24"/>
                  </a:lnTo>
                  <a:lnTo>
                    <a:pt x="83" y="0"/>
                  </a:lnTo>
                  <a:lnTo>
                    <a:pt x="150" y="67"/>
                  </a:lnTo>
                  <a:lnTo>
                    <a:pt x="150" y="1575"/>
                  </a:lnTo>
                  <a:lnTo>
                    <a:pt x="0" y="1725"/>
                  </a:lnTo>
                  <a:close/>
                </a:path>
              </a:pathLst>
            </a:custGeom>
            <a:solidFill>
              <a:srgbClr val="33ad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484560" y="6409440"/>
              <a:ext cx="16560" cy="175680"/>
            </a:xfrm>
            <a:custGeom>
              <a:avLst/>
              <a:gdLst/>
              <a:ahLst/>
              <a:rect l="l" t="t" r="r" b="b"/>
              <a:pathLst>
                <a:path w="150" h="1650">
                  <a:moveTo>
                    <a:pt x="0" y="1650"/>
                  </a:moveTo>
                  <a:lnTo>
                    <a:pt x="0" y="1151"/>
                  </a:lnTo>
                  <a:lnTo>
                    <a:pt x="12" y="1085"/>
                  </a:lnTo>
                  <a:lnTo>
                    <a:pt x="24" y="1020"/>
                  </a:lnTo>
                  <a:lnTo>
                    <a:pt x="34" y="954"/>
                  </a:lnTo>
                  <a:lnTo>
                    <a:pt x="42" y="888"/>
                  </a:lnTo>
                  <a:lnTo>
                    <a:pt x="49" y="822"/>
                  </a:lnTo>
                  <a:lnTo>
                    <a:pt x="54" y="756"/>
                  </a:lnTo>
                  <a:lnTo>
                    <a:pt x="58" y="690"/>
                  </a:lnTo>
                  <a:lnTo>
                    <a:pt x="60" y="624"/>
                  </a:lnTo>
                  <a:lnTo>
                    <a:pt x="61" y="557"/>
                  </a:lnTo>
                  <a:lnTo>
                    <a:pt x="60" y="491"/>
                  </a:lnTo>
                  <a:lnTo>
                    <a:pt x="58" y="425"/>
                  </a:lnTo>
                  <a:lnTo>
                    <a:pt x="55" y="358"/>
                  </a:lnTo>
                  <a:lnTo>
                    <a:pt x="50" y="293"/>
                  </a:lnTo>
                  <a:lnTo>
                    <a:pt x="44" y="227"/>
                  </a:lnTo>
                  <a:lnTo>
                    <a:pt x="36" y="162"/>
                  </a:lnTo>
                  <a:lnTo>
                    <a:pt x="26" y="97"/>
                  </a:lnTo>
                  <a:lnTo>
                    <a:pt x="21" y="74"/>
                  </a:lnTo>
                  <a:lnTo>
                    <a:pt x="17" y="49"/>
                  </a:lnTo>
                  <a:lnTo>
                    <a:pt x="12" y="24"/>
                  </a:lnTo>
                  <a:lnTo>
                    <a:pt x="8" y="0"/>
                  </a:lnTo>
                  <a:lnTo>
                    <a:pt x="150" y="143"/>
                  </a:lnTo>
                  <a:lnTo>
                    <a:pt x="150" y="1499"/>
                  </a:lnTo>
                  <a:lnTo>
                    <a:pt x="0" y="1650"/>
                  </a:lnTo>
                  <a:close/>
                </a:path>
              </a:pathLst>
            </a:custGeom>
            <a:solidFill>
              <a:srgbClr val="32acc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" name=""/>
            <p:cNvSpPr/>
            <p:nvPr/>
          </p:nvSpPr>
          <p:spPr>
            <a:xfrm>
              <a:off x="493200" y="6415920"/>
              <a:ext cx="16560" cy="161280"/>
            </a:xfrm>
            <a:custGeom>
              <a:avLst/>
              <a:gdLst/>
              <a:ahLst/>
              <a:rect l="l" t="t" r="r" b="b"/>
              <a:pathLst>
                <a:path w="150" h="1508">
                  <a:moveTo>
                    <a:pt x="0" y="1508"/>
                  </a:moveTo>
                  <a:lnTo>
                    <a:pt x="0" y="0"/>
                  </a:lnTo>
                  <a:lnTo>
                    <a:pt x="150" y="151"/>
                  </a:lnTo>
                  <a:lnTo>
                    <a:pt x="150" y="1357"/>
                  </a:lnTo>
                  <a:lnTo>
                    <a:pt x="0" y="1508"/>
                  </a:lnTo>
                  <a:close/>
                </a:path>
              </a:pathLst>
            </a:custGeom>
            <a:solidFill>
              <a:srgbClr val="30ac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501480" y="6423840"/>
              <a:ext cx="16560" cy="145440"/>
            </a:xfrm>
            <a:custGeom>
              <a:avLst/>
              <a:gdLst/>
              <a:ahLst/>
              <a:rect l="l" t="t" r="r" b="b"/>
              <a:pathLst>
                <a:path w="149" h="1356">
                  <a:moveTo>
                    <a:pt x="0" y="1356"/>
                  </a:moveTo>
                  <a:lnTo>
                    <a:pt x="0" y="0"/>
                  </a:lnTo>
                  <a:lnTo>
                    <a:pt x="149" y="150"/>
                  </a:lnTo>
                  <a:lnTo>
                    <a:pt x="149" y="1206"/>
                  </a:lnTo>
                  <a:lnTo>
                    <a:pt x="0" y="1356"/>
                  </a:lnTo>
                  <a:close/>
                </a:path>
              </a:pathLst>
            </a:custGeom>
            <a:solidFill>
              <a:srgbClr val="2fabd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509760" y="6432120"/>
              <a:ext cx="16560" cy="129240"/>
            </a:xfrm>
            <a:custGeom>
              <a:avLst/>
              <a:gdLst/>
              <a:ahLst/>
              <a:rect l="l" t="t" r="r" b="b"/>
              <a:pathLst>
                <a:path w="149" h="1206">
                  <a:moveTo>
                    <a:pt x="0" y="1206"/>
                  </a:moveTo>
                  <a:lnTo>
                    <a:pt x="0" y="0"/>
                  </a:lnTo>
                  <a:lnTo>
                    <a:pt x="149" y="151"/>
                  </a:lnTo>
                  <a:lnTo>
                    <a:pt x="149" y="1055"/>
                  </a:lnTo>
                  <a:lnTo>
                    <a:pt x="0" y="1206"/>
                  </a:lnTo>
                  <a:close/>
                </a:path>
              </a:pathLst>
            </a:custGeom>
            <a:solidFill>
              <a:srgbClr val="2faa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518040" y="6440040"/>
              <a:ext cx="16560" cy="113400"/>
            </a:xfrm>
            <a:custGeom>
              <a:avLst/>
              <a:gdLst/>
              <a:ahLst/>
              <a:rect l="l" t="t" r="r" b="b"/>
              <a:pathLst>
                <a:path w="150" h="1056">
                  <a:moveTo>
                    <a:pt x="0" y="1056"/>
                  </a:moveTo>
                  <a:lnTo>
                    <a:pt x="0" y="0"/>
                  </a:lnTo>
                  <a:lnTo>
                    <a:pt x="150" y="151"/>
                  </a:lnTo>
                  <a:lnTo>
                    <a:pt x="150" y="905"/>
                  </a:lnTo>
                  <a:lnTo>
                    <a:pt x="0" y="1056"/>
                  </a:lnTo>
                  <a:close/>
                </a:path>
              </a:pathLst>
            </a:custGeom>
            <a:solidFill>
              <a:srgbClr val="30a9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526680" y="6447960"/>
              <a:ext cx="16560" cy="97560"/>
            </a:xfrm>
            <a:custGeom>
              <a:avLst/>
              <a:gdLst/>
              <a:ahLst/>
              <a:rect l="l" t="t" r="r" b="b"/>
              <a:pathLst>
                <a:path w="150" h="904">
                  <a:moveTo>
                    <a:pt x="0" y="904"/>
                  </a:moveTo>
                  <a:lnTo>
                    <a:pt x="0" y="0"/>
                  </a:lnTo>
                  <a:lnTo>
                    <a:pt x="150" y="151"/>
                  </a:lnTo>
                  <a:lnTo>
                    <a:pt x="150" y="753"/>
                  </a:lnTo>
                  <a:lnTo>
                    <a:pt x="0" y="904"/>
                  </a:lnTo>
                  <a:close/>
                </a:path>
              </a:pathLst>
            </a:custGeom>
            <a:solidFill>
              <a:srgbClr val="31a8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534960" y="6455880"/>
              <a:ext cx="16560" cy="81360"/>
            </a:xfrm>
            <a:custGeom>
              <a:avLst/>
              <a:gdLst/>
              <a:ahLst/>
              <a:rect l="l" t="t" r="r" b="b"/>
              <a:pathLst>
                <a:path w="150" h="754">
                  <a:moveTo>
                    <a:pt x="0" y="754"/>
                  </a:moveTo>
                  <a:lnTo>
                    <a:pt x="0" y="0"/>
                  </a:lnTo>
                  <a:lnTo>
                    <a:pt x="150" y="151"/>
                  </a:lnTo>
                  <a:lnTo>
                    <a:pt x="150" y="603"/>
                  </a:lnTo>
                  <a:lnTo>
                    <a:pt x="0" y="754"/>
                  </a:lnTo>
                  <a:close/>
                </a:path>
              </a:pathLst>
            </a:custGeom>
            <a:solidFill>
              <a:srgbClr val="33a8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543240" y="6463800"/>
              <a:ext cx="16560" cy="65520"/>
            </a:xfrm>
            <a:custGeom>
              <a:avLst/>
              <a:gdLst/>
              <a:ahLst/>
              <a:rect l="l" t="t" r="r" b="b"/>
              <a:pathLst>
                <a:path w="150" h="602">
                  <a:moveTo>
                    <a:pt x="0" y="602"/>
                  </a:moveTo>
                  <a:lnTo>
                    <a:pt x="0" y="0"/>
                  </a:lnTo>
                  <a:lnTo>
                    <a:pt x="150" y="150"/>
                  </a:lnTo>
                  <a:lnTo>
                    <a:pt x="150" y="452"/>
                  </a:lnTo>
                  <a:lnTo>
                    <a:pt x="0" y="602"/>
                  </a:lnTo>
                  <a:close/>
                </a:path>
              </a:pathLst>
            </a:custGeom>
            <a:solidFill>
              <a:srgbClr val="34a7d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720" bIns="187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551880" y="6471720"/>
              <a:ext cx="16560" cy="49680"/>
            </a:xfrm>
            <a:custGeom>
              <a:avLst/>
              <a:gdLst/>
              <a:ahLst/>
              <a:rect l="l" t="t" r="r" b="b"/>
              <a:pathLst>
                <a:path w="150" h="452">
                  <a:moveTo>
                    <a:pt x="0" y="452"/>
                  </a:moveTo>
                  <a:lnTo>
                    <a:pt x="0" y="0"/>
                  </a:lnTo>
                  <a:lnTo>
                    <a:pt x="150" y="151"/>
                  </a:lnTo>
                  <a:lnTo>
                    <a:pt x="150" y="301"/>
                  </a:lnTo>
                  <a:lnTo>
                    <a:pt x="0" y="452"/>
                  </a:lnTo>
                  <a:close/>
                </a:path>
              </a:pathLst>
            </a:custGeom>
            <a:solidFill>
              <a:srgbClr val="35a5d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560160" y="6480000"/>
              <a:ext cx="16560" cy="33480"/>
            </a:xfrm>
            <a:custGeom>
              <a:avLst/>
              <a:gdLst/>
              <a:ahLst/>
              <a:rect l="l" t="t" r="r" b="b"/>
              <a:pathLst>
                <a:path w="150" h="302">
                  <a:moveTo>
                    <a:pt x="0" y="302"/>
                  </a:moveTo>
                  <a:lnTo>
                    <a:pt x="0" y="0"/>
                  </a:lnTo>
                  <a:lnTo>
                    <a:pt x="150" y="151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38a4d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568440" y="6487920"/>
              <a:ext cx="8280" cy="16200"/>
            </a:xfrm>
            <a:custGeom>
              <a:avLst/>
              <a:gdLst/>
              <a:ahLst/>
              <a:rect l="l" t="t" r="r" b="b"/>
              <a:pathLst>
                <a:path w="75" h="150">
                  <a:moveTo>
                    <a:pt x="0" y="150"/>
                  </a:moveTo>
                  <a:lnTo>
                    <a:pt x="0" y="0"/>
                  </a:lnTo>
                  <a:lnTo>
                    <a:pt x="75" y="75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3ca4d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684720" y="6432120"/>
              <a:ext cx="100440" cy="126360"/>
            </a:xfrm>
            <a:custGeom>
              <a:avLst/>
              <a:gdLst/>
              <a:ahLst/>
              <a:rect l="l" t="t" r="r" b="b"/>
              <a:pathLst>
                <a:path w="895" h="1176">
                  <a:moveTo>
                    <a:pt x="622" y="0"/>
                  </a:moveTo>
                  <a:lnTo>
                    <a:pt x="895" y="0"/>
                  </a:lnTo>
                  <a:lnTo>
                    <a:pt x="895" y="1176"/>
                  </a:lnTo>
                  <a:lnTo>
                    <a:pt x="691" y="1176"/>
                  </a:lnTo>
                  <a:lnTo>
                    <a:pt x="272" y="595"/>
                  </a:lnTo>
                  <a:lnTo>
                    <a:pt x="272" y="1176"/>
                  </a:lnTo>
                  <a:lnTo>
                    <a:pt x="0" y="1176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622" y="582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817200" y="6432120"/>
              <a:ext cx="191520" cy="127800"/>
            </a:xfrm>
            <a:custGeom>
              <a:avLst/>
              <a:gdLst/>
              <a:ahLst/>
              <a:rect l="l" t="t" r="r" b="b"/>
              <a:pathLst>
                <a:path w="1716" h="1195">
                  <a:moveTo>
                    <a:pt x="1311" y="1195"/>
                  </a:moveTo>
                  <a:lnTo>
                    <a:pt x="1085" y="1195"/>
                  </a:lnTo>
                  <a:lnTo>
                    <a:pt x="857" y="481"/>
                  </a:lnTo>
                  <a:lnTo>
                    <a:pt x="630" y="1195"/>
                  </a:lnTo>
                  <a:lnTo>
                    <a:pt x="404" y="1195"/>
                  </a:lnTo>
                  <a:lnTo>
                    <a:pt x="0" y="0"/>
                  </a:lnTo>
                  <a:lnTo>
                    <a:pt x="312" y="0"/>
                  </a:lnTo>
                  <a:lnTo>
                    <a:pt x="518" y="672"/>
                  </a:lnTo>
                  <a:lnTo>
                    <a:pt x="723" y="0"/>
                  </a:lnTo>
                  <a:lnTo>
                    <a:pt x="993" y="0"/>
                  </a:lnTo>
                  <a:lnTo>
                    <a:pt x="1198" y="672"/>
                  </a:lnTo>
                  <a:lnTo>
                    <a:pt x="1404" y="0"/>
                  </a:lnTo>
                  <a:lnTo>
                    <a:pt x="1716" y="0"/>
                  </a:lnTo>
                  <a:lnTo>
                    <a:pt x="1311" y="119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68" name=""/>
            <p:cNvGrpSpPr/>
            <p:nvPr/>
          </p:nvGrpSpPr>
          <p:grpSpPr>
            <a:xfrm>
              <a:off x="1151640" y="6411240"/>
              <a:ext cx="858960" cy="148320"/>
              <a:chOff x="1151640" y="6411240"/>
              <a:chExt cx="858960" cy="148320"/>
            </a:xfrm>
          </p:grpSpPr>
          <p:sp>
            <p:nvSpPr>
              <p:cNvPr id="57" name=""/>
              <p:cNvSpPr/>
              <p:nvPr/>
            </p:nvSpPr>
            <p:spPr>
              <a:xfrm>
                <a:off x="1151640" y="6431760"/>
                <a:ext cx="102240" cy="126360"/>
              </a:xfrm>
              <a:custGeom>
                <a:avLst/>
                <a:gdLst/>
                <a:ahLst/>
                <a:rect l="l" t="t" r="r" b="b"/>
                <a:pathLst>
                  <a:path w="895" h="1176">
                    <a:moveTo>
                      <a:pt x="621" y="0"/>
                    </a:moveTo>
                    <a:lnTo>
                      <a:pt x="895" y="0"/>
                    </a:lnTo>
                    <a:lnTo>
                      <a:pt x="895" y="1176"/>
                    </a:lnTo>
                    <a:lnTo>
                      <a:pt x="690" y="1176"/>
                    </a:lnTo>
                    <a:lnTo>
                      <a:pt x="272" y="595"/>
                    </a:lnTo>
                    <a:lnTo>
                      <a:pt x="272" y="1176"/>
                    </a:lnTo>
                    <a:lnTo>
                      <a:pt x="0" y="1176"/>
                    </a:lnTo>
                    <a:lnTo>
                      <a:pt x="0" y="0"/>
                    </a:lnTo>
                    <a:lnTo>
                      <a:pt x="203" y="0"/>
                    </a:lnTo>
                    <a:lnTo>
                      <a:pt x="621" y="582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8" name=""/>
              <p:cNvSpPr/>
              <p:nvPr/>
            </p:nvSpPr>
            <p:spPr>
              <a:xfrm>
                <a:off x="1294200" y="6457320"/>
                <a:ext cx="107640" cy="102240"/>
              </a:xfrm>
              <a:custGeom>
                <a:avLst/>
                <a:gdLst/>
                <a:ahLst/>
                <a:rect l="l" t="t" r="r" b="b"/>
                <a:pathLst>
                  <a:path w="926" h="959">
                    <a:moveTo>
                      <a:pt x="477" y="228"/>
                    </a:moveTo>
                    <a:lnTo>
                      <a:pt x="470" y="229"/>
                    </a:lnTo>
                    <a:lnTo>
                      <a:pt x="462" y="230"/>
                    </a:lnTo>
                    <a:lnTo>
                      <a:pt x="455" y="231"/>
                    </a:lnTo>
                    <a:lnTo>
                      <a:pt x="448" y="233"/>
                    </a:lnTo>
                    <a:lnTo>
                      <a:pt x="441" y="236"/>
                    </a:lnTo>
                    <a:lnTo>
                      <a:pt x="433" y="239"/>
                    </a:lnTo>
                    <a:lnTo>
                      <a:pt x="426" y="243"/>
                    </a:lnTo>
                    <a:lnTo>
                      <a:pt x="419" y="247"/>
                    </a:lnTo>
                    <a:lnTo>
                      <a:pt x="406" y="259"/>
                    </a:lnTo>
                    <a:lnTo>
                      <a:pt x="393" y="271"/>
                    </a:lnTo>
                    <a:lnTo>
                      <a:pt x="382" y="285"/>
                    </a:lnTo>
                    <a:lnTo>
                      <a:pt x="371" y="302"/>
                    </a:lnTo>
                    <a:lnTo>
                      <a:pt x="361" y="319"/>
                    </a:lnTo>
                    <a:lnTo>
                      <a:pt x="352" y="339"/>
                    </a:lnTo>
                    <a:lnTo>
                      <a:pt x="344" y="360"/>
                    </a:lnTo>
                    <a:lnTo>
                      <a:pt x="338" y="381"/>
                    </a:lnTo>
                    <a:lnTo>
                      <a:pt x="333" y="405"/>
                    </a:lnTo>
                    <a:lnTo>
                      <a:pt x="329" y="429"/>
                    </a:lnTo>
                    <a:lnTo>
                      <a:pt x="327" y="454"/>
                    </a:lnTo>
                    <a:lnTo>
                      <a:pt x="326" y="479"/>
                    </a:lnTo>
                    <a:lnTo>
                      <a:pt x="327" y="505"/>
                    </a:lnTo>
                    <a:lnTo>
                      <a:pt x="329" y="531"/>
                    </a:lnTo>
                    <a:lnTo>
                      <a:pt x="333" y="555"/>
                    </a:lnTo>
                    <a:lnTo>
                      <a:pt x="338" y="578"/>
                    </a:lnTo>
                    <a:lnTo>
                      <a:pt x="344" y="600"/>
                    </a:lnTo>
                    <a:lnTo>
                      <a:pt x="352" y="621"/>
                    </a:lnTo>
                    <a:lnTo>
                      <a:pt x="361" y="640"/>
                    </a:lnTo>
                    <a:lnTo>
                      <a:pt x="371" y="658"/>
                    </a:lnTo>
                    <a:lnTo>
                      <a:pt x="382" y="675"/>
                    </a:lnTo>
                    <a:lnTo>
                      <a:pt x="393" y="689"/>
                    </a:lnTo>
                    <a:lnTo>
                      <a:pt x="406" y="701"/>
                    </a:lnTo>
                    <a:lnTo>
                      <a:pt x="419" y="712"/>
                    </a:lnTo>
                    <a:lnTo>
                      <a:pt x="426" y="717"/>
                    </a:lnTo>
                    <a:lnTo>
                      <a:pt x="433" y="721"/>
                    </a:lnTo>
                    <a:lnTo>
                      <a:pt x="441" y="724"/>
                    </a:lnTo>
                    <a:lnTo>
                      <a:pt x="448" y="727"/>
                    </a:lnTo>
                    <a:lnTo>
                      <a:pt x="455" y="729"/>
                    </a:lnTo>
                    <a:lnTo>
                      <a:pt x="462" y="730"/>
                    </a:lnTo>
                    <a:lnTo>
                      <a:pt x="470" y="731"/>
                    </a:lnTo>
                    <a:lnTo>
                      <a:pt x="477" y="731"/>
                    </a:lnTo>
                    <a:lnTo>
                      <a:pt x="486" y="731"/>
                    </a:lnTo>
                    <a:lnTo>
                      <a:pt x="493" y="730"/>
                    </a:lnTo>
                    <a:lnTo>
                      <a:pt x="501" y="729"/>
                    </a:lnTo>
                    <a:lnTo>
                      <a:pt x="508" y="727"/>
                    </a:lnTo>
                    <a:lnTo>
                      <a:pt x="515" y="724"/>
                    </a:lnTo>
                    <a:lnTo>
                      <a:pt x="524" y="721"/>
                    </a:lnTo>
                    <a:lnTo>
                      <a:pt x="531" y="717"/>
                    </a:lnTo>
                    <a:lnTo>
                      <a:pt x="537" y="712"/>
                    </a:lnTo>
                    <a:lnTo>
                      <a:pt x="550" y="701"/>
                    </a:lnTo>
                    <a:lnTo>
                      <a:pt x="564" y="689"/>
                    </a:lnTo>
                    <a:lnTo>
                      <a:pt x="575" y="675"/>
                    </a:lnTo>
                    <a:lnTo>
                      <a:pt x="586" y="658"/>
                    </a:lnTo>
                    <a:lnTo>
                      <a:pt x="596" y="640"/>
                    </a:lnTo>
                    <a:lnTo>
                      <a:pt x="606" y="621"/>
                    </a:lnTo>
                    <a:lnTo>
                      <a:pt x="613" y="600"/>
                    </a:lnTo>
                    <a:lnTo>
                      <a:pt x="620" y="578"/>
                    </a:lnTo>
                    <a:lnTo>
                      <a:pt x="625" y="555"/>
                    </a:lnTo>
                    <a:lnTo>
                      <a:pt x="628" y="531"/>
                    </a:lnTo>
                    <a:lnTo>
                      <a:pt x="631" y="505"/>
                    </a:lnTo>
                    <a:lnTo>
                      <a:pt x="632" y="479"/>
                    </a:lnTo>
                    <a:lnTo>
                      <a:pt x="631" y="454"/>
                    </a:lnTo>
                    <a:lnTo>
                      <a:pt x="628" y="429"/>
                    </a:lnTo>
                    <a:lnTo>
                      <a:pt x="625" y="405"/>
                    </a:lnTo>
                    <a:lnTo>
                      <a:pt x="620" y="381"/>
                    </a:lnTo>
                    <a:lnTo>
                      <a:pt x="613" y="360"/>
                    </a:lnTo>
                    <a:lnTo>
                      <a:pt x="606" y="339"/>
                    </a:lnTo>
                    <a:lnTo>
                      <a:pt x="596" y="319"/>
                    </a:lnTo>
                    <a:lnTo>
                      <a:pt x="586" y="302"/>
                    </a:lnTo>
                    <a:lnTo>
                      <a:pt x="575" y="285"/>
                    </a:lnTo>
                    <a:lnTo>
                      <a:pt x="564" y="271"/>
                    </a:lnTo>
                    <a:lnTo>
                      <a:pt x="550" y="259"/>
                    </a:lnTo>
                    <a:lnTo>
                      <a:pt x="537" y="247"/>
                    </a:lnTo>
                    <a:lnTo>
                      <a:pt x="531" y="243"/>
                    </a:lnTo>
                    <a:lnTo>
                      <a:pt x="524" y="239"/>
                    </a:lnTo>
                    <a:lnTo>
                      <a:pt x="515" y="236"/>
                    </a:lnTo>
                    <a:lnTo>
                      <a:pt x="508" y="233"/>
                    </a:lnTo>
                    <a:lnTo>
                      <a:pt x="501" y="231"/>
                    </a:lnTo>
                    <a:lnTo>
                      <a:pt x="493" y="230"/>
                    </a:lnTo>
                    <a:lnTo>
                      <a:pt x="486" y="229"/>
                    </a:lnTo>
                    <a:lnTo>
                      <a:pt x="477" y="228"/>
                    </a:lnTo>
                    <a:close/>
                    <a:moveTo>
                      <a:pt x="859" y="940"/>
                    </a:moveTo>
                    <a:lnTo>
                      <a:pt x="737" y="835"/>
                    </a:lnTo>
                    <a:lnTo>
                      <a:pt x="722" y="848"/>
                    </a:lnTo>
                    <a:lnTo>
                      <a:pt x="706" y="861"/>
                    </a:lnTo>
                    <a:lnTo>
                      <a:pt x="690" y="875"/>
                    </a:lnTo>
                    <a:lnTo>
                      <a:pt x="673" y="886"/>
                    </a:lnTo>
                    <a:lnTo>
                      <a:pt x="656" y="898"/>
                    </a:lnTo>
                    <a:lnTo>
                      <a:pt x="639" y="908"/>
                    </a:lnTo>
                    <a:lnTo>
                      <a:pt x="620" y="917"/>
                    </a:lnTo>
                    <a:lnTo>
                      <a:pt x="602" y="925"/>
                    </a:lnTo>
                    <a:lnTo>
                      <a:pt x="583" y="934"/>
                    </a:lnTo>
                    <a:lnTo>
                      <a:pt x="564" y="940"/>
                    </a:lnTo>
                    <a:lnTo>
                      <a:pt x="543" y="946"/>
                    </a:lnTo>
                    <a:lnTo>
                      <a:pt x="524" y="950"/>
                    </a:lnTo>
                    <a:lnTo>
                      <a:pt x="503" y="954"/>
                    </a:lnTo>
                    <a:lnTo>
                      <a:pt x="482" y="957"/>
                    </a:lnTo>
                    <a:lnTo>
                      <a:pt x="461" y="958"/>
                    </a:lnTo>
                    <a:lnTo>
                      <a:pt x="440" y="959"/>
                    </a:lnTo>
                    <a:lnTo>
                      <a:pt x="417" y="958"/>
                    </a:lnTo>
                    <a:lnTo>
                      <a:pt x="394" y="956"/>
                    </a:lnTo>
                    <a:lnTo>
                      <a:pt x="372" y="953"/>
                    </a:lnTo>
                    <a:lnTo>
                      <a:pt x="350" y="949"/>
                    </a:lnTo>
                    <a:lnTo>
                      <a:pt x="329" y="944"/>
                    </a:lnTo>
                    <a:lnTo>
                      <a:pt x="308" y="938"/>
                    </a:lnTo>
                    <a:lnTo>
                      <a:pt x="288" y="931"/>
                    </a:lnTo>
                    <a:lnTo>
                      <a:pt x="268" y="922"/>
                    </a:lnTo>
                    <a:lnTo>
                      <a:pt x="249" y="912"/>
                    </a:lnTo>
                    <a:lnTo>
                      <a:pt x="229" y="902"/>
                    </a:lnTo>
                    <a:lnTo>
                      <a:pt x="211" y="890"/>
                    </a:lnTo>
                    <a:lnTo>
                      <a:pt x="193" y="878"/>
                    </a:lnTo>
                    <a:lnTo>
                      <a:pt x="176" y="865"/>
                    </a:lnTo>
                    <a:lnTo>
                      <a:pt x="160" y="850"/>
                    </a:lnTo>
                    <a:lnTo>
                      <a:pt x="143" y="836"/>
                    </a:lnTo>
                    <a:lnTo>
                      <a:pt x="128" y="819"/>
                    </a:lnTo>
                    <a:lnTo>
                      <a:pt x="113" y="803"/>
                    </a:lnTo>
                    <a:lnTo>
                      <a:pt x="100" y="785"/>
                    </a:lnTo>
                    <a:lnTo>
                      <a:pt x="87" y="767"/>
                    </a:lnTo>
                    <a:lnTo>
                      <a:pt x="74" y="749"/>
                    </a:lnTo>
                    <a:lnTo>
                      <a:pt x="63" y="729"/>
                    </a:lnTo>
                    <a:lnTo>
                      <a:pt x="53" y="709"/>
                    </a:lnTo>
                    <a:lnTo>
                      <a:pt x="43" y="688"/>
                    </a:lnTo>
                    <a:lnTo>
                      <a:pt x="34" y="667"/>
                    </a:lnTo>
                    <a:lnTo>
                      <a:pt x="26" y="646"/>
                    </a:lnTo>
                    <a:lnTo>
                      <a:pt x="19" y="623"/>
                    </a:lnTo>
                    <a:lnTo>
                      <a:pt x="14" y="600"/>
                    </a:lnTo>
                    <a:lnTo>
                      <a:pt x="9" y="576"/>
                    </a:lnTo>
                    <a:lnTo>
                      <a:pt x="5" y="553"/>
                    </a:lnTo>
                    <a:lnTo>
                      <a:pt x="2" y="529"/>
                    </a:lnTo>
                    <a:lnTo>
                      <a:pt x="1" y="504"/>
                    </a:lnTo>
                    <a:lnTo>
                      <a:pt x="0" y="479"/>
                    </a:lnTo>
                    <a:lnTo>
                      <a:pt x="1" y="455"/>
                    </a:lnTo>
                    <a:lnTo>
                      <a:pt x="2" y="431"/>
                    </a:lnTo>
                    <a:lnTo>
                      <a:pt x="5" y="406"/>
                    </a:lnTo>
                    <a:lnTo>
                      <a:pt x="9" y="382"/>
                    </a:lnTo>
                    <a:lnTo>
                      <a:pt x="14" y="360"/>
                    </a:lnTo>
                    <a:lnTo>
                      <a:pt x="19" y="337"/>
                    </a:lnTo>
                    <a:lnTo>
                      <a:pt x="26" y="314"/>
                    </a:lnTo>
                    <a:lnTo>
                      <a:pt x="34" y="293"/>
                    </a:lnTo>
                    <a:lnTo>
                      <a:pt x="43" y="272"/>
                    </a:lnTo>
                    <a:lnTo>
                      <a:pt x="53" y="251"/>
                    </a:lnTo>
                    <a:lnTo>
                      <a:pt x="63" y="231"/>
                    </a:lnTo>
                    <a:lnTo>
                      <a:pt x="74" y="211"/>
                    </a:lnTo>
                    <a:lnTo>
                      <a:pt x="87" y="192"/>
                    </a:lnTo>
                    <a:lnTo>
                      <a:pt x="100" y="175"/>
                    </a:lnTo>
                    <a:lnTo>
                      <a:pt x="113" y="157"/>
                    </a:lnTo>
                    <a:lnTo>
                      <a:pt x="128" y="141"/>
                    </a:lnTo>
                    <a:lnTo>
                      <a:pt x="143" y="124"/>
                    </a:lnTo>
                    <a:lnTo>
                      <a:pt x="160" y="110"/>
                    </a:lnTo>
                    <a:lnTo>
                      <a:pt x="176" y="95"/>
                    </a:lnTo>
                    <a:lnTo>
                      <a:pt x="193" y="82"/>
                    </a:lnTo>
                    <a:lnTo>
                      <a:pt x="211" y="70"/>
                    </a:lnTo>
                    <a:lnTo>
                      <a:pt x="229" y="58"/>
                    </a:lnTo>
                    <a:lnTo>
                      <a:pt x="249" y="48"/>
                    </a:lnTo>
                    <a:lnTo>
                      <a:pt x="268" y="38"/>
                    </a:lnTo>
                    <a:lnTo>
                      <a:pt x="288" y="29"/>
                    </a:lnTo>
                    <a:lnTo>
                      <a:pt x="308" y="22"/>
                    </a:lnTo>
                    <a:lnTo>
                      <a:pt x="329" y="16"/>
                    </a:lnTo>
                    <a:lnTo>
                      <a:pt x="350" y="10"/>
                    </a:lnTo>
                    <a:lnTo>
                      <a:pt x="372" y="6"/>
                    </a:lnTo>
                    <a:lnTo>
                      <a:pt x="394" y="2"/>
                    </a:lnTo>
                    <a:lnTo>
                      <a:pt x="417" y="1"/>
                    </a:lnTo>
                    <a:lnTo>
                      <a:pt x="440" y="0"/>
                    </a:lnTo>
                    <a:lnTo>
                      <a:pt x="461" y="1"/>
                    </a:lnTo>
                    <a:lnTo>
                      <a:pt x="482" y="2"/>
                    </a:lnTo>
                    <a:lnTo>
                      <a:pt x="503" y="6"/>
                    </a:lnTo>
                    <a:lnTo>
                      <a:pt x="524" y="9"/>
                    </a:lnTo>
                    <a:lnTo>
                      <a:pt x="543" y="14"/>
                    </a:lnTo>
                    <a:lnTo>
                      <a:pt x="564" y="19"/>
                    </a:lnTo>
                    <a:lnTo>
                      <a:pt x="583" y="26"/>
                    </a:lnTo>
                    <a:lnTo>
                      <a:pt x="602" y="33"/>
                    </a:lnTo>
                    <a:lnTo>
                      <a:pt x="620" y="42"/>
                    </a:lnTo>
                    <a:lnTo>
                      <a:pt x="639" y="51"/>
                    </a:lnTo>
                    <a:lnTo>
                      <a:pt x="656" y="61"/>
                    </a:lnTo>
                    <a:lnTo>
                      <a:pt x="673" y="73"/>
                    </a:lnTo>
                    <a:lnTo>
                      <a:pt x="690" y="85"/>
                    </a:lnTo>
                    <a:lnTo>
                      <a:pt x="706" y="97"/>
                    </a:lnTo>
                    <a:lnTo>
                      <a:pt x="722" y="111"/>
                    </a:lnTo>
                    <a:lnTo>
                      <a:pt x="737" y="125"/>
                    </a:lnTo>
                    <a:lnTo>
                      <a:pt x="859" y="20"/>
                    </a:lnTo>
                    <a:lnTo>
                      <a:pt x="926" y="20"/>
                    </a:lnTo>
                    <a:lnTo>
                      <a:pt x="926" y="940"/>
                    </a:lnTo>
                    <a:lnTo>
                      <a:pt x="859" y="94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9" name=""/>
              <p:cNvSpPr/>
              <p:nvPr/>
            </p:nvSpPr>
            <p:spPr>
              <a:xfrm>
                <a:off x="1431360" y="6425640"/>
                <a:ext cx="99360" cy="133920"/>
              </a:xfrm>
              <a:custGeom>
                <a:avLst/>
                <a:gdLst/>
                <a:ahLst/>
                <a:rect l="l" t="t" r="r" b="b"/>
                <a:pathLst>
                  <a:path w="860" h="1263">
                    <a:moveTo>
                      <a:pt x="570" y="1263"/>
                    </a:moveTo>
                    <a:lnTo>
                      <a:pt x="553" y="1262"/>
                    </a:lnTo>
                    <a:lnTo>
                      <a:pt x="535" y="1261"/>
                    </a:lnTo>
                    <a:lnTo>
                      <a:pt x="518" y="1259"/>
                    </a:lnTo>
                    <a:lnTo>
                      <a:pt x="501" y="1257"/>
                    </a:lnTo>
                    <a:lnTo>
                      <a:pt x="484" y="1253"/>
                    </a:lnTo>
                    <a:lnTo>
                      <a:pt x="467" y="1249"/>
                    </a:lnTo>
                    <a:lnTo>
                      <a:pt x="450" y="1244"/>
                    </a:lnTo>
                    <a:lnTo>
                      <a:pt x="434" y="1239"/>
                    </a:lnTo>
                    <a:lnTo>
                      <a:pt x="419" y="1231"/>
                    </a:lnTo>
                    <a:lnTo>
                      <a:pt x="403" y="1224"/>
                    </a:lnTo>
                    <a:lnTo>
                      <a:pt x="388" y="1216"/>
                    </a:lnTo>
                    <a:lnTo>
                      <a:pt x="372" y="1208"/>
                    </a:lnTo>
                    <a:lnTo>
                      <a:pt x="358" y="1198"/>
                    </a:lnTo>
                    <a:lnTo>
                      <a:pt x="344" y="1188"/>
                    </a:lnTo>
                    <a:lnTo>
                      <a:pt x="330" y="1177"/>
                    </a:lnTo>
                    <a:lnTo>
                      <a:pt x="317" y="1165"/>
                    </a:lnTo>
                    <a:lnTo>
                      <a:pt x="305" y="1153"/>
                    </a:lnTo>
                    <a:lnTo>
                      <a:pt x="293" y="1141"/>
                    </a:lnTo>
                    <a:lnTo>
                      <a:pt x="281" y="1126"/>
                    </a:lnTo>
                    <a:lnTo>
                      <a:pt x="271" y="1112"/>
                    </a:lnTo>
                    <a:lnTo>
                      <a:pt x="261" y="1097"/>
                    </a:lnTo>
                    <a:lnTo>
                      <a:pt x="251" y="1081"/>
                    </a:lnTo>
                    <a:lnTo>
                      <a:pt x="243" y="1065"/>
                    </a:lnTo>
                    <a:lnTo>
                      <a:pt x="235" y="1048"/>
                    </a:lnTo>
                    <a:lnTo>
                      <a:pt x="229" y="1030"/>
                    </a:lnTo>
                    <a:lnTo>
                      <a:pt x="223" y="1012"/>
                    </a:lnTo>
                    <a:lnTo>
                      <a:pt x="216" y="993"/>
                    </a:lnTo>
                    <a:lnTo>
                      <a:pt x="212" y="972"/>
                    </a:lnTo>
                    <a:lnTo>
                      <a:pt x="209" y="953"/>
                    </a:lnTo>
                    <a:lnTo>
                      <a:pt x="206" y="932"/>
                    </a:lnTo>
                    <a:lnTo>
                      <a:pt x="205" y="910"/>
                    </a:lnTo>
                    <a:lnTo>
                      <a:pt x="204" y="888"/>
                    </a:lnTo>
                    <a:lnTo>
                      <a:pt x="204" y="539"/>
                    </a:lnTo>
                    <a:lnTo>
                      <a:pt x="0" y="539"/>
                    </a:lnTo>
                    <a:lnTo>
                      <a:pt x="0" y="472"/>
                    </a:lnTo>
                    <a:lnTo>
                      <a:pt x="449" y="0"/>
                    </a:lnTo>
                    <a:lnTo>
                      <a:pt x="516" y="0"/>
                    </a:lnTo>
                    <a:lnTo>
                      <a:pt x="516" y="324"/>
                    </a:lnTo>
                    <a:lnTo>
                      <a:pt x="860" y="324"/>
                    </a:lnTo>
                    <a:lnTo>
                      <a:pt x="860" y="539"/>
                    </a:lnTo>
                    <a:lnTo>
                      <a:pt x="516" y="539"/>
                    </a:lnTo>
                    <a:lnTo>
                      <a:pt x="516" y="855"/>
                    </a:lnTo>
                    <a:lnTo>
                      <a:pt x="517" y="882"/>
                    </a:lnTo>
                    <a:lnTo>
                      <a:pt x="519" y="906"/>
                    </a:lnTo>
                    <a:lnTo>
                      <a:pt x="523" y="928"/>
                    </a:lnTo>
                    <a:lnTo>
                      <a:pt x="529" y="949"/>
                    </a:lnTo>
                    <a:lnTo>
                      <a:pt x="532" y="958"/>
                    </a:lnTo>
                    <a:lnTo>
                      <a:pt x="536" y="967"/>
                    </a:lnTo>
                    <a:lnTo>
                      <a:pt x="541" y="975"/>
                    </a:lnTo>
                    <a:lnTo>
                      <a:pt x="545" y="984"/>
                    </a:lnTo>
                    <a:lnTo>
                      <a:pt x="550" y="991"/>
                    </a:lnTo>
                    <a:lnTo>
                      <a:pt x="555" y="997"/>
                    </a:lnTo>
                    <a:lnTo>
                      <a:pt x="560" y="1004"/>
                    </a:lnTo>
                    <a:lnTo>
                      <a:pt x="565" y="1011"/>
                    </a:lnTo>
                    <a:lnTo>
                      <a:pt x="578" y="1021"/>
                    </a:lnTo>
                    <a:lnTo>
                      <a:pt x="591" y="1030"/>
                    </a:lnTo>
                    <a:lnTo>
                      <a:pt x="606" y="1037"/>
                    </a:lnTo>
                    <a:lnTo>
                      <a:pt x="622" y="1044"/>
                    </a:lnTo>
                    <a:lnTo>
                      <a:pt x="637" y="1048"/>
                    </a:lnTo>
                    <a:lnTo>
                      <a:pt x="654" y="1051"/>
                    </a:lnTo>
                    <a:lnTo>
                      <a:pt x="673" y="1053"/>
                    </a:lnTo>
                    <a:lnTo>
                      <a:pt x="691" y="1054"/>
                    </a:lnTo>
                    <a:lnTo>
                      <a:pt x="701" y="1053"/>
                    </a:lnTo>
                    <a:lnTo>
                      <a:pt x="710" y="1052"/>
                    </a:lnTo>
                    <a:lnTo>
                      <a:pt x="721" y="1050"/>
                    </a:lnTo>
                    <a:lnTo>
                      <a:pt x="732" y="1048"/>
                    </a:lnTo>
                    <a:lnTo>
                      <a:pt x="756" y="1041"/>
                    </a:lnTo>
                    <a:lnTo>
                      <a:pt x="782" y="1032"/>
                    </a:lnTo>
                    <a:lnTo>
                      <a:pt x="805" y="1023"/>
                    </a:lnTo>
                    <a:lnTo>
                      <a:pt x="828" y="1012"/>
                    </a:lnTo>
                    <a:lnTo>
                      <a:pt x="837" y="1006"/>
                    </a:lnTo>
                    <a:lnTo>
                      <a:pt x="846" y="1001"/>
                    </a:lnTo>
                    <a:lnTo>
                      <a:pt x="853" y="995"/>
                    </a:lnTo>
                    <a:lnTo>
                      <a:pt x="860" y="990"/>
                    </a:lnTo>
                    <a:lnTo>
                      <a:pt x="860" y="1172"/>
                    </a:lnTo>
                    <a:lnTo>
                      <a:pt x="848" y="1182"/>
                    </a:lnTo>
                    <a:lnTo>
                      <a:pt x="835" y="1192"/>
                    </a:lnTo>
                    <a:lnTo>
                      <a:pt x="820" y="1202"/>
                    </a:lnTo>
                    <a:lnTo>
                      <a:pt x="802" y="1211"/>
                    </a:lnTo>
                    <a:lnTo>
                      <a:pt x="785" y="1219"/>
                    </a:lnTo>
                    <a:lnTo>
                      <a:pt x="765" y="1226"/>
                    </a:lnTo>
                    <a:lnTo>
                      <a:pt x="746" y="1234"/>
                    </a:lnTo>
                    <a:lnTo>
                      <a:pt x="725" y="1240"/>
                    </a:lnTo>
                    <a:lnTo>
                      <a:pt x="705" y="1245"/>
                    </a:lnTo>
                    <a:lnTo>
                      <a:pt x="684" y="1250"/>
                    </a:lnTo>
                    <a:lnTo>
                      <a:pt x="664" y="1254"/>
                    </a:lnTo>
                    <a:lnTo>
                      <a:pt x="643" y="1257"/>
                    </a:lnTo>
                    <a:lnTo>
                      <a:pt x="624" y="1259"/>
                    </a:lnTo>
                    <a:lnTo>
                      <a:pt x="605" y="1261"/>
                    </a:lnTo>
                    <a:lnTo>
                      <a:pt x="587" y="1262"/>
                    </a:lnTo>
                    <a:lnTo>
                      <a:pt x="570" y="126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0" name=""/>
              <p:cNvSpPr/>
              <p:nvPr/>
            </p:nvSpPr>
            <p:spPr>
              <a:xfrm>
                <a:off x="1569240" y="6458760"/>
                <a:ext cx="102240" cy="100800"/>
              </a:xfrm>
              <a:custGeom>
                <a:avLst/>
                <a:gdLst/>
                <a:ahLst/>
                <a:rect l="l" t="t" r="r" b="b"/>
                <a:pathLst>
                  <a:path w="894" h="939">
                    <a:moveTo>
                      <a:pt x="827" y="920"/>
                    </a:moveTo>
                    <a:lnTo>
                      <a:pt x="688" y="798"/>
                    </a:lnTo>
                    <a:lnTo>
                      <a:pt x="677" y="811"/>
                    </a:lnTo>
                    <a:lnTo>
                      <a:pt x="663" y="824"/>
                    </a:lnTo>
                    <a:lnTo>
                      <a:pt x="649" y="836"/>
                    </a:lnTo>
                    <a:lnTo>
                      <a:pt x="633" y="849"/>
                    </a:lnTo>
                    <a:lnTo>
                      <a:pt x="617" y="861"/>
                    </a:lnTo>
                    <a:lnTo>
                      <a:pt x="600" y="872"/>
                    </a:lnTo>
                    <a:lnTo>
                      <a:pt x="581" y="884"/>
                    </a:lnTo>
                    <a:lnTo>
                      <a:pt x="562" y="894"/>
                    </a:lnTo>
                    <a:lnTo>
                      <a:pt x="541" y="903"/>
                    </a:lnTo>
                    <a:lnTo>
                      <a:pt x="520" y="913"/>
                    </a:lnTo>
                    <a:lnTo>
                      <a:pt x="498" y="920"/>
                    </a:lnTo>
                    <a:lnTo>
                      <a:pt x="476" y="927"/>
                    </a:lnTo>
                    <a:lnTo>
                      <a:pt x="453" y="932"/>
                    </a:lnTo>
                    <a:lnTo>
                      <a:pt x="429" y="936"/>
                    </a:lnTo>
                    <a:lnTo>
                      <a:pt x="406" y="938"/>
                    </a:lnTo>
                    <a:lnTo>
                      <a:pt x="381" y="939"/>
                    </a:lnTo>
                    <a:lnTo>
                      <a:pt x="356" y="938"/>
                    </a:lnTo>
                    <a:lnTo>
                      <a:pt x="332" y="937"/>
                    </a:lnTo>
                    <a:lnTo>
                      <a:pt x="308" y="935"/>
                    </a:lnTo>
                    <a:lnTo>
                      <a:pt x="286" y="932"/>
                    </a:lnTo>
                    <a:lnTo>
                      <a:pt x="265" y="928"/>
                    </a:lnTo>
                    <a:lnTo>
                      <a:pt x="245" y="923"/>
                    </a:lnTo>
                    <a:lnTo>
                      <a:pt x="225" y="917"/>
                    </a:lnTo>
                    <a:lnTo>
                      <a:pt x="206" y="911"/>
                    </a:lnTo>
                    <a:lnTo>
                      <a:pt x="188" y="903"/>
                    </a:lnTo>
                    <a:lnTo>
                      <a:pt x="172" y="895"/>
                    </a:lnTo>
                    <a:lnTo>
                      <a:pt x="156" y="886"/>
                    </a:lnTo>
                    <a:lnTo>
                      <a:pt x="140" y="877"/>
                    </a:lnTo>
                    <a:lnTo>
                      <a:pt x="126" y="866"/>
                    </a:lnTo>
                    <a:lnTo>
                      <a:pt x="112" y="856"/>
                    </a:lnTo>
                    <a:lnTo>
                      <a:pt x="100" y="845"/>
                    </a:lnTo>
                    <a:lnTo>
                      <a:pt x="88" y="833"/>
                    </a:lnTo>
                    <a:lnTo>
                      <a:pt x="77" y="821"/>
                    </a:lnTo>
                    <a:lnTo>
                      <a:pt x="66" y="807"/>
                    </a:lnTo>
                    <a:lnTo>
                      <a:pt x="57" y="794"/>
                    </a:lnTo>
                    <a:lnTo>
                      <a:pt x="48" y="781"/>
                    </a:lnTo>
                    <a:lnTo>
                      <a:pt x="40" y="766"/>
                    </a:lnTo>
                    <a:lnTo>
                      <a:pt x="32" y="752"/>
                    </a:lnTo>
                    <a:lnTo>
                      <a:pt x="26" y="737"/>
                    </a:lnTo>
                    <a:lnTo>
                      <a:pt x="20" y="722"/>
                    </a:lnTo>
                    <a:lnTo>
                      <a:pt x="15" y="706"/>
                    </a:lnTo>
                    <a:lnTo>
                      <a:pt x="11" y="690"/>
                    </a:lnTo>
                    <a:lnTo>
                      <a:pt x="8" y="674"/>
                    </a:lnTo>
                    <a:lnTo>
                      <a:pt x="5" y="658"/>
                    </a:lnTo>
                    <a:lnTo>
                      <a:pt x="3" y="641"/>
                    </a:lnTo>
                    <a:lnTo>
                      <a:pt x="1" y="624"/>
                    </a:lnTo>
                    <a:lnTo>
                      <a:pt x="0" y="607"/>
                    </a:lnTo>
                    <a:lnTo>
                      <a:pt x="0" y="591"/>
                    </a:lnTo>
                    <a:lnTo>
                      <a:pt x="0" y="0"/>
                    </a:lnTo>
                    <a:lnTo>
                      <a:pt x="311" y="0"/>
                    </a:lnTo>
                    <a:lnTo>
                      <a:pt x="311" y="504"/>
                    </a:lnTo>
                    <a:lnTo>
                      <a:pt x="311" y="531"/>
                    </a:lnTo>
                    <a:lnTo>
                      <a:pt x="312" y="554"/>
                    </a:lnTo>
                    <a:lnTo>
                      <a:pt x="314" y="576"/>
                    </a:lnTo>
                    <a:lnTo>
                      <a:pt x="318" y="596"/>
                    </a:lnTo>
                    <a:lnTo>
                      <a:pt x="322" y="613"/>
                    </a:lnTo>
                    <a:lnTo>
                      <a:pt x="326" y="629"/>
                    </a:lnTo>
                    <a:lnTo>
                      <a:pt x="332" y="643"/>
                    </a:lnTo>
                    <a:lnTo>
                      <a:pt x="338" y="655"/>
                    </a:lnTo>
                    <a:lnTo>
                      <a:pt x="345" y="665"/>
                    </a:lnTo>
                    <a:lnTo>
                      <a:pt x="353" y="674"/>
                    </a:lnTo>
                    <a:lnTo>
                      <a:pt x="363" y="681"/>
                    </a:lnTo>
                    <a:lnTo>
                      <a:pt x="373" y="687"/>
                    </a:lnTo>
                    <a:lnTo>
                      <a:pt x="384" y="691"/>
                    </a:lnTo>
                    <a:lnTo>
                      <a:pt x="397" y="694"/>
                    </a:lnTo>
                    <a:lnTo>
                      <a:pt x="409" y="696"/>
                    </a:lnTo>
                    <a:lnTo>
                      <a:pt x="423" y="696"/>
                    </a:lnTo>
                    <a:lnTo>
                      <a:pt x="437" y="696"/>
                    </a:lnTo>
                    <a:lnTo>
                      <a:pt x="450" y="694"/>
                    </a:lnTo>
                    <a:lnTo>
                      <a:pt x="463" y="692"/>
                    </a:lnTo>
                    <a:lnTo>
                      <a:pt x="474" y="689"/>
                    </a:lnTo>
                    <a:lnTo>
                      <a:pt x="487" y="686"/>
                    </a:lnTo>
                    <a:lnTo>
                      <a:pt x="497" y="680"/>
                    </a:lnTo>
                    <a:lnTo>
                      <a:pt x="508" y="675"/>
                    </a:lnTo>
                    <a:lnTo>
                      <a:pt x="518" y="669"/>
                    </a:lnTo>
                    <a:lnTo>
                      <a:pt x="528" y="662"/>
                    </a:lnTo>
                    <a:lnTo>
                      <a:pt x="536" y="655"/>
                    </a:lnTo>
                    <a:lnTo>
                      <a:pt x="545" y="646"/>
                    </a:lnTo>
                    <a:lnTo>
                      <a:pt x="553" y="637"/>
                    </a:lnTo>
                    <a:lnTo>
                      <a:pt x="562" y="628"/>
                    </a:lnTo>
                    <a:lnTo>
                      <a:pt x="569" y="617"/>
                    </a:lnTo>
                    <a:lnTo>
                      <a:pt x="576" y="607"/>
                    </a:lnTo>
                    <a:lnTo>
                      <a:pt x="582" y="596"/>
                    </a:lnTo>
                    <a:lnTo>
                      <a:pt x="582" y="0"/>
                    </a:lnTo>
                    <a:lnTo>
                      <a:pt x="894" y="0"/>
                    </a:lnTo>
                    <a:lnTo>
                      <a:pt x="894" y="920"/>
                    </a:lnTo>
                    <a:lnTo>
                      <a:pt x="827" y="92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1" name=""/>
              <p:cNvSpPr/>
              <p:nvPr/>
            </p:nvSpPr>
            <p:spPr>
              <a:xfrm>
                <a:off x="1718640" y="6457320"/>
                <a:ext cx="65520" cy="100800"/>
              </a:xfrm>
              <a:custGeom>
                <a:avLst/>
                <a:gdLst/>
                <a:ahLst/>
                <a:rect l="l" t="t" r="r" b="b"/>
                <a:pathLst>
                  <a:path w="574" h="940">
                    <a:moveTo>
                      <a:pt x="312" y="940"/>
                    </a:moveTo>
                    <a:lnTo>
                      <a:pt x="0" y="940"/>
                    </a:lnTo>
                    <a:lnTo>
                      <a:pt x="0" y="20"/>
                    </a:lnTo>
                    <a:lnTo>
                      <a:pt x="67" y="20"/>
                    </a:lnTo>
                    <a:lnTo>
                      <a:pt x="191" y="127"/>
                    </a:lnTo>
                    <a:lnTo>
                      <a:pt x="203" y="115"/>
                    </a:lnTo>
                    <a:lnTo>
                      <a:pt x="216" y="104"/>
                    </a:lnTo>
                    <a:lnTo>
                      <a:pt x="231" y="91"/>
                    </a:lnTo>
                    <a:lnTo>
                      <a:pt x="247" y="80"/>
                    </a:lnTo>
                    <a:lnTo>
                      <a:pt x="265" y="70"/>
                    </a:lnTo>
                    <a:lnTo>
                      <a:pt x="282" y="58"/>
                    </a:lnTo>
                    <a:lnTo>
                      <a:pt x="302" y="49"/>
                    </a:lnTo>
                    <a:lnTo>
                      <a:pt x="321" y="40"/>
                    </a:lnTo>
                    <a:lnTo>
                      <a:pt x="342" y="31"/>
                    </a:lnTo>
                    <a:lnTo>
                      <a:pt x="362" y="23"/>
                    </a:lnTo>
                    <a:lnTo>
                      <a:pt x="383" y="17"/>
                    </a:lnTo>
                    <a:lnTo>
                      <a:pt x="404" y="11"/>
                    </a:lnTo>
                    <a:lnTo>
                      <a:pt x="425" y="7"/>
                    </a:lnTo>
                    <a:lnTo>
                      <a:pt x="446" y="4"/>
                    </a:lnTo>
                    <a:lnTo>
                      <a:pt x="468" y="1"/>
                    </a:lnTo>
                    <a:lnTo>
                      <a:pt x="488" y="0"/>
                    </a:lnTo>
                    <a:lnTo>
                      <a:pt x="502" y="0"/>
                    </a:lnTo>
                    <a:lnTo>
                      <a:pt x="515" y="1"/>
                    </a:lnTo>
                    <a:lnTo>
                      <a:pt x="527" y="4"/>
                    </a:lnTo>
                    <a:lnTo>
                      <a:pt x="539" y="6"/>
                    </a:lnTo>
                    <a:lnTo>
                      <a:pt x="549" y="8"/>
                    </a:lnTo>
                    <a:lnTo>
                      <a:pt x="558" y="11"/>
                    </a:lnTo>
                    <a:lnTo>
                      <a:pt x="567" y="14"/>
                    </a:lnTo>
                    <a:lnTo>
                      <a:pt x="574" y="18"/>
                    </a:lnTo>
                    <a:lnTo>
                      <a:pt x="574" y="521"/>
                    </a:lnTo>
                    <a:lnTo>
                      <a:pt x="513" y="521"/>
                    </a:lnTo>
                    <a:lnTo>
                      <a:pt x="312" y="317"/>
                    </a:lnTo>
                    <a:lnTo>
                      <a:pt x="312" y="94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" name=""/>
              <p:cNvSpPr/>
              <p:nvPr/>
            </p:nvSpPr>
            <p:spPr>
              <a:xfrm>
                <a:off x="1821240" y="6457320"/>
                <a:ext cx="105840" cy="102240"/>
              </a:xfrm>
              <a:custGeom>
                <a:avLst/>
                <a:gdLst/>
                <a:ahLst/>
                <a:rect l="l" t="t" r="r" b="b"/>
                <a:pathLst>
                  <a:path w="926" h="959">
                    <a:moveTo>
                      <a:pt x="478" y="228"/>
                    </a:moveTo>
                    <a:lnTo>
                      <a:pt x="470" y="229"/>
                    </a:lnTo>
                    <a:lnTo>
                      <a:pt x="463" y="230"/>
                    </a:lnTo>
                    <a:lnTo>
                      <a:pt x="454" y="231"/>
                    </a:lnTo>
                    <a:lnTo>
                      <a:pt x="447" y="233"/>
                    </a:lnTo>
                    <a:lnTo>
                      <a:pt x="440" y="236"/>
                    </a:lnTo>
                    <a:lnTo>
                      <a:pt x="433" y="239"/>
                    </a:lnTo>
                    <a:lnTo>
                      <a:pt x="426" y="243"/>
                    </a:lnTo>
                    <a:lnTo>
                      <a:pt x="419" y="247"/>
                    </a:lnTo>
                    <a:lnTo>
                      <a:pt x="406" y="259"/>
                    </a:lnTo>
                    <a:lnTo>
                      <a:pt x="393" y="271"/>
                    </a:lnTo>
                    <a:lnTo>
                      <a:pt x="382" y="285"/>
                    </a:lnTo>
                    <a:lnTo>
                      <a:pt x="370" y="302"/>
                    </a:lnTo>
                    <a:lnTo>
                      <a:pt x="361" y="319"/>
                    </a:lnTo>
                    <a:lnTo>
                      <a:pt x="352" y="339"/>
                    </a:lnTo>
                    <a:lnTo>
                      <a:pt x="344" y="360"/>
                    </a:lnTo>
                    <a:lnTo>
                      <a:pt x="337" y="381"/>
                    </a:lnTo>
                    <a:lnTo>
                      <a:pt x="332" y="405"/>
                    </a:lnTo>
                    <a:lnTo>
                      <a:pt x="328" y="429"/>
                    </a:lnTo>
                    <a:lnTo>
                      <a:pt x="326" y="454"/>
                    </a:lnTo>
                    <a:lnTo>
                      <a:pt x="325" y="479"/>
                    </a:lnTo>
                    <a:lnTo>
                      <a:pt x="326" y="505"/>
                    </a:lnTo>
                    <a:lnTo>
                      <a:pt x="328" y="531"/>
                    </a:lnTo>
                    <a:lnTo>
                      <a:pt x="332" y="555"/>
                    </a:lnTo>
                    <a:lnTo>
                      <a:pt x="337" y="578"/>
                    </a:lnTo>
                    <a:lnTo>
                      <a:pt x="344" y="600"/>
                    </a:lnTo>
                    <a:lnTo>
                      <a:pt x="352" y="621"/>
                    </a:lnTo>
                    <a:lnTo>
                      <a:pt x="361" y="640"/>
                    </a:lnTo>
                    <a:lnTo>
                      <a:pt x="370" y="658"/>
                    </a:lnTo>
                    <a:lnTo>
                      <a:pt x="382" y="675"/>
                    </a:lnTo>
                    <a:lnTo>
                      <a:pt x="393" y="689"/>
                    </a:lnTo>
                    <a:lnTo>
                      <a:pt x="406" y="701"/>
                    </a:lnTo>
                    <a:lnTo>
                      <a:pt x="419" y="712"/>
                    </a:lnTo>
                    <a:lnTo>
                      <a:pt x="426" y="717"/>
                    </a:lnTo>
                    <a:lnTo>
                      <a:pt x="433" y="721"/>
                    </a:lnTo>
                    <a:lnTo>
                      <a:pt x="440" y="724"/>
                    </a:lnTo>
                    <a:lnTo>
                      <a:pt x="447" y="727"/>
                    </a:lnTo>
                    <a:lnTo>
                      <a:pt x="454" y="729"/>
                    </a:lnTo>
                    <a:lnTo>
                      <a:pt x="463" y="730"/>
                    </a:lnTo>
                    <a:lnTo>
                      <a:pt x="470" y="731"/>
                    </a:lnTo>
                    <a:lnTo>
                      <a:pt x="478" y="731"/>
                    </a:lnTo>
                    <a:lnTo>
                      <a:pt x="485" y="731"/>
                    </a:lnTo>
                    <a:lnTo>
                      <a:pt x="493" y="730"/>
                    </a:lnTo>
                    <a:lnTo>
                      <a:pt x="501" y="729"/>
                    </a:lnTo>
                    <a:lnTo>
                      <a:pt x="509" y="727"/>
                    </a:lnTo>
                    <a:lnTo>
                      <a:pt x="516" y="724"/>
                    </a:lnTo>
                    <a:lnTo>
                      <a:pt x="523" y="721"/>
                    </a:lnTo>
                    <a:lnTo>
                      <a:pt x="530" y="717"/>
                    </a:lnTo>
                    <a:lnTo>
                      <a:pt x="537" y="712"/>
                    </a:lnTo>
                    <a:lnTo>
                      <a:pt x="551" y="701"/>
                    </a:lnTo>
                    <a:lnTo>
                      <a:pt x="563" y="689"/>
                    </a:lnTo>
                    <a:lnTo>
                      <a:pt x="575" y="675"/>
                    </a:lnTo>
                    <a:lnTo>
                      <a:pt x="586" y="658"/>
                    </a:lnTo>
                    <a:lnTo>
                      <a:pt x="596" y="640"/>
                    </a:lnTo>
                    <a:lnTo>
                      <a:pt x="605" y="621"/>
                    </a:lnTo>
                    <a:lnTo>
                      <a:pt x="613" y="600"/>
                    </a:lnTo>
                    <a:lnTo>
                      <a:pt x="619" y="578"/>
                    </a:lnTo>
                    <a:lnTo>
                      <a:pt x="625" y="555"/>
                    </a:lnTo>
                    <a:lnTo>
                      <a:pt x="629" y="531"/>
                    </a:lnTo>
                    <a:lnTo>
                      <a:pt x="631" y="505"/>
                    </a:lnTo>
                    <a:lnTo>
                      <a:pt x="632" y="479"/>
                    </a:lnTo>
                    <a:lnTo>
                      <a:pt x="631" y="454"/>
                    </a:lnTo>
                    <a:lnTo>
                      <a:pt x="629" y="429"/>
                    </a:lnTo>
                    <a:lnTo>
                      <a:pt x="625" y="405"/>
                    </a:lnTo>
                    <a:lnTo>
                      <a:pt x="619" y="381"/>
                    </a:lnTo>
                    <a:lnTo>
                      <a:pt x="613" y="360"/>
                    </a:lnTo>
                    <a:lnTo>
                      <a:pt x="605" y="339"/>
                    </a:lnTo>
                    <a:lnTo>
                      <a:pt x="596" y="319"/>
                    </a:lnTo>
                    <a:lnTo>
                      <a:pt x="586" y="302"/>
                    </a:lnTo>
                    <a:lnTo>
                      <a:pt x="575" y="285"/>
                    </a:lnTo>
                    <a:lnTo>
                      <a:pt x="563" y="271"/>
                    </a:lnTo>
                    <a:lnTo>
                      <a:pt x="551" y="259"/>
                    </a:lnTo>
                    <a:lnTo>
                      <a:pt x="537" y="247"/>
                    </a:lnTo>
                    <a:lnTo>
                      <a:pt x="530" y="243"/>
                    </a:lnTo>
                    <a:lnTo>
                      <a:pt x="523" y="239"/>
                    </a:lnTo>
                    <a:lnTo>
                      <a:pt x="516" y="236"/>
                    </a:lnTo>
                    <a:lnTo>
                      <a:pt x="509" y="233"/>
                    </a:lnTo>
                    <a:lnTo>
                      <a:pt x="501" y="231"/>
                    </a:lnTo>
                    <a:lnTo>
                      <a:pt x="493" y="230"/>
                    </a:lnTo>
                    <a:lnTo>
                      <a:pt x="485" y="229"/>
                    </a:lnTo>
                    <a:lnTo>
                      <a:pt x="478" y="228"/>
                    </a:lnTo>
                    <a:close/>
                    <a:moveTo>
                      <a:pt x="859" y="940"/>
                    </a:moveTo>
                    <a:lnTo>
                      <a:pt x="736" y="835"/>
                    </a:lnTo>
                    <a:lnTo>
                      <a:pt x="722" y="848"/>
                    </a:lnTo>
                    <a:lnTo>
                      <a:pt x="706" y="861"/>
                    </a:lnTo>
                    <a:lnTo>
                      <a:pt x="690" y="875"/>
                    </a:lnTo>
                    <a:lnTo>
                      <a:pt x="673" y="886"/>
                    </a:lnTo>
                    <a:lnTo>
                      <a:pt x="656" y="898"/>
                    </a:lnTo>
                    <a:lnTo>
                      <a:pt x="638" y="908"/>
                    </a:lnTo>
                    <a:lnTo>
                      <a:pt x="621" y="917"/>
                    </a:lnTo>
                    <a:lnTo>
                      <a:pt x="602" y="925"/>
                    </a:lnTo>
                    <a:lnTo>
                      <a:pt x="583" y="934"/>
                    </a:lnTo>
                    <a:lnTo>
                      <a:pt x="563" y="940"/>
                    </a:lnTo>
                    <a:lnTo>
                      <a:pt x="544" y="946"/>
                    </a:lnTo>
                    <a:lnTo>
                      <a:pt x="523" y="950"/>
                    </a:lnTo>
                    <a:lnTo>
                      <a:pt x="503" y="954"/>
                    </a:lnTo>
                    <a:lnTo>
                      <a:pt x="482" y="957"/>
                    </a:lnTo>
                    <a:lnTo>
                      <a:pt x="461" y="958"/>
                    </a:lnTo>
                    <a:lnTo>
                      <a:pt x="439" y="959"/>
                    </a:lnTo>
                    <a:lnTo>
                      <a:pt x="416" y="958"/>
                    </a:lnTo>
                    <a:lnTo>
                      <a:pt x="394" y="956"/>
                    </a:lnTo>
                    <a:lnTo>
                      <a:pt x="372" y="953"/>
                    </a:lnTo>
                    <a:lnTo>
                      <a:pt x="350" y="949"/>
                    </a:lnTo>
                    <a:lnTo>
                      <a:pt x="329" y="944"/>
                    </a:lnTo>
                    <a:lnTo>
                      <a:pt x="308" y="938"/>
                    </a:lnTo>
                    <a:lnTo>
                      <a:pt x="287" y="931"/>
                    </a:lnTo>
                    <a:lnTo>
                      <a:pt x="268" y="922"/>
                    </a:lnTo>
                    <a:lnTo>
                      <a:pt x="248" y="912"/>
                    </a:lnTo>
                    <a:lnTo>
                      <a:pt x="229" y="902"/>
                    </a:lnTo>
                    <a:lnTo>
                      <a:pt x="211" y="890"/>
                    </a:lnTo>
                    <a:lnTo>
                      <a:pt x="193" y="878"/>
                    </a:lnTo>
                    <a:lnTo>
                      <a:pt x="175" y="865"/>
                    </a:lnTo>
                    <a:lnTo>
                      <a:pt x="159" y="850"/>
                    </a:lnTo>
                    <a:lnTo>
                      <a:pt x="144" y="836"/>
                    </a:lnTo>
                    <a:lnTo>
                      <a:pt x="128" y="819"/>
                    </a:lnTo>
                    <a:lnTo>
                      <a:pt x="114" y="803"/>
                    </a:lnTo>
                    <a:lnTo>
                      <a:pt x="99" y="785"/>
                    </a:lnTo>
                    <a:lnTo>
                      <a:pt x="86" y="767"/>
                    </a:lnTo>
                    <a:lnTo>
                      <a:pt x="75" y="749"/>
                    </a:lnTo>
                    <a:lnTo>
                      <a:pt x="63" y="729"/>
                    </a:lnTo>
                    <a:lnTo>
                      <a:pt x="52" y="709"/>
                    </a:lnTo>
                    <a:lnTo>
                      <a:pt x="43" y="688"/>
                    </a:lnTo>
                    <a:lnTo>
                      <a:pt x="34" y="667"/>
                    </a:lnTo>
                    <a:lnTo>
                      <a:pt x="26" y="646"/>
                    </a:lnTo>
                    <a:lnTo>
                      <a:pt x="19" y="623"/>
                    </a:lnTo>
                    <a:lnTo>
                      <a:pt x="13" y="600"/>
                    </a:lnTo>
                    <a:lnTo>
                      <a:pt x="8" y="576"/>
                    </a:lnTo>
                    <a:lnTo>
                      <a:pt x="4" y="553"/>
                    </a:lnTo>
                    <a:lnTo>
                      <a:pt x="2" y="529"/>
                    </a:lnTo>
                    <a:lnTo>
                      <a:pt x="0" y="504"/>
                    </a:lnTo>
                    <a:lnTo>
                      <a:pt x="0" y="479"/>
                    </a:lnTo>
                    <a:lnTo>
                      <a:pt x="0" y="455"/>
                    </a:lnTo>
                    <a:lnTo>
                      <a:pt x="2" y="431"/>
                    </a:lnTo>
                    <a:lnTo>
                      <a:pt x="4" y="406"/>
                    </a:lnTo>
                    <a:lnTo>
                      <a:pt x="8" y="382"/>
                    </a:lnTo>
                    <a:lnTo>
                      <a:pt x="13" y="360"/>
                    </a:lnTo>
                    <a:lnTo>
                      <a:pt x="19" y="337"/>
                    </a:lnTo>
                    <a:lnTo>
                      <a:pt x="26" y="314"/>
                    </a:lnTo>
                    <a:lnTo>
                      <a:pt x="34" y="293"/>
                    </a:lnTo>
                    <a:lnTo>
                      <a:pt x="43" y="272"/>
                    </a:lnTo>
                    <a:lnTo>
                      <a:pt x="52" y="251"/>
                    </a:lnTo>
                    <a:lnTo>
                      <a:pt x="63" y="231"/>
                    </a:lnTo>
                    <a:lnTo>
                      <a:pt x="75" y="211"/>
                    </a:lnTo>
                    <a:lnTo>
                      <a:pt x="86" y="192"/>
                    </a:lnTo>
                    <a:lnTo>
                      <a:pt x="99" y="175"/>
                    </a:lnTo>
                    <a:lnTo>
                      <a:pt x="114" y="157"/>
                    </a:lnTo>
                    <a:lnTo>
                      <a:pt x="128" y="141"/>
                    </a:lnTo>
                    <a:lnTo>
                      <a:pt x="144" y="124"/>
                    </a:lnTo>
                    <a:lnTo>
                      <a:pt x="159" y="110"/>
                    </a:lnTo>
                    <a:lnTo>
                      <a:pt x="175" y="95"/>
                    </a:lnTo>
                    <a:lnTo>
                      <a:pt x="193" y="82"/>
                    </a:lnTo>
                    <a:lnTo>
                      <a:pt x="211" y="70"/>
                    </a:lnTo>
                    <a:lnTo>
                      <a:pt x="229" y="58"/>
                    </a:lnTo>
                    <a:lnTo>
                      <a:pt x="248" y="48"/>
                    </a:lnTo>
                    <a:lnTo>
                      <a:pt x="268" y="38"/>
                    </a:lnTo>
                    <a:lnTo>
                      <a:pt x="287" y="29"/>
                    </a:lnTo>
                    <a:lnTo>
                      <a:pt x="308" y="22"/>
                    </a:lnTo>
                    <a:lnTo>
                      <a:pt x="329" y="16"/>
                    </a:lnTo>
                    <a:lnTo>
                      <a:pt x="350" y="10"/>
                    </a:lnTo>
                    <a:lnTo>
                      <a:pt x="372" y="6"/>
                    </a:lnTo>
                    <a:lnTo>
                      <a:pt x="394" y="2"/>
                    </a:lnTo>
                    <a:lnTo>
                      <a:pt x="416" y="1"/>
                    </a:lnTo>
                    <a:lnTo>
                      <a:pt x="439" y="0"/>
                    </a:lnTo>
                    <a:lnTo>
                      <a:pt x="461" y="1"/>
                    </a:lnTo>
                    <a:lnTo>
                      <a:pt x="482" y="2"/>
                    </a:lnTo>
                    <a:lnTo>
                      <a:pt x="503" y="6"/>
                    </a:lnTo>
                    <a:lnTo>
                      <a:pt x="523" y="9"/>
                    </a:lnTo>
                    <a:lnTo>
                      <a:pt x="544" y="14"/>
                    </a:lnTo>
                    <a:lnTo>
                      <a:pt x="563" y="19"/>
                    </a:lnTo>
                    <a:lnTo>
                      <a:pt x="583" y="26"/>
                    </a:lnTo>
                    <a:lnTo>
                      <a:pt x="602" y="33"/>
                    </a:lnTo>
                    <a:lnTo>
                      <a:pt x="621" y="42"/>
                    </a:lnTo>
                    <a:lnTo>
                      <a:pt x="638" y="51"/>
                    </a:lnTo>
                    <a:lnTo>
                      <a:pt x="656" y="61"/>
                    </a:lnTo>
                    <a:lnTo>
                      <a:pt x="673" y="73"/>
                    </a:lnTo>
                    <a:lnTo>
                      <a:pt x="690" y="85"/>
                    </a:lnTo>
                    <a:lnTo>
                      <a:pt x="706" y="97"/>
                    </a:lnTo>
                    <a:lnTo>
                      <a:pt x="722" y="111"/>
                    </a:lnTo>
                    <a:lnTo>
                      <a:pt x="736" y="125"/>
                    </a:lnTo>
                    <a:lnTo>
                      <a:pt x="859" y="20"/>
                    </a:lnTo>
                    <a:lnTo>
                      <a:pt x="926" y="20"/>
                    </a:lnTo>
                    <a:lnTo>
                      <a:pt x="926" y="940"/>
                    </a:lnTo>
                    <a:lnTo>
                      <a:pt x="859" y="94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3" name=""/>
              <p:cNvSpPr/>
              <p:nvPr/>
            </p:nvSpPr>
            <p:spPr>
              <a:xfrm>
                <a:off x="1974240" y="6411240"/>
                <a:ext cx="36360" cy="14688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pic>
        <p:nvPicPr>
          <p:cNvPr id="69" name="PGE" descr=""/>
          <p:cNvPicPr/>
          <p:nvPr/>
        </p:nvPicPr>
        <p:blipFill>
          <a:blip r:embed="rId3"/>
          <a:stretch/>
        </p:blipFill>
        <p:spPr>
          <a:xfrm>
            <a:off x="8867880" y="6264360"/>
            <a:ext cx="490320" cy="46656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body"/>
          </p:nvPr>
        </p:nvSpPr>
        <p:spPr>
          <a:xfrm>
            <a:off x="593280" y="1663560"/>
            <a:ext cx="8767800" cy="4584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2160" tIns="46080" bIns="46080" anchor="t">
            <a:normAutofit/>
          </a:bodyPr>
          <a:p>
            <a:pPr marL="343080" indent="-343080">
              <a:spcBef>
                <a:spcPts val="2251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2251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2251"/>
              </a:spcBef>
              <a:buClr>
                <a:srgbClr val="ffba1d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2251"/>
              </a:spcBef>
              <a:buClr>
                <a:srgbClr val="ffba1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2251"/>
              </a:spcBef>
              <a:buClr>
                <a:srgbClr val="ffba1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225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225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72" name=""/>
          <p:cNvGrpSpPr/>
          <p:nvPr/>
        </p:nvGrpSpPr>
        <p:grpSpPr>
          <a:xfrm>
            <a:off x="157320" y="6296040"/>
            <a:ext cx="1853280" cy="401400"/>
            <a:chOff x="157320" y="6296040"/>
            <a:chExt cx="1853280" cy="401400"/>
          </a:xfrm>
        </p:grpSpPr>
        <p:sp>
          <p:nvSpPr>
            <p:cNvPr id="3" name=""/>
            <p:cNvSpPr/>
            <p:nvPr/>
          </p:nvSpPr>
          <p:spPr>
            <a:xfrm>
              <a:off x="157320" y="6487920"/>
              <a:ext cx="8280" cy="16200"/>
            </a:xfrm>
            <a:custGeom>
              <a:avLst/>
              <a:gdLst/>
              <a:ahLst/>
              <a:rect l="l" t="t" r="r" b="b"/>
              <a:pathLst>
                <a:path w="75" h="150">
                  <a:moveTo>
                    <a:pt x="75" y="0"/>
                  </a:moveTo>
                  <a:lnTo>
                    <a:pt x="75" y="150"/>
                  </a:lnTo>
                  <a:lnTo>
                    <a:pt x="0" y="7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61b7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" name=""/>
            <p:cNvSpPr/>
            <p:nvPr/>
          </p:nvSpPr>
          <p:spPr>
            <a:xfrm>
              <a:off x="157320" y="6480000"/>
              <a:ext cx="16560" cy="33480"/>
            </a:xfrm>
            <a:custGeom>
              <a:avLst/>
              <a:gdLst/>
              <a:ahLst/>
              <a:rect l="l" t="t" r="r" b="b"/>
              <a:pathLst>
                <a:path w="150" h="302">
                  <a:moveTo>
                    <a:pt x="150" y="0"/>
                  </a:moveTo>
                  <a:lnTo>
                    <a:pt x="150" y="302"/>
                  </a:lnTo>
                  <a:lnTo>
                    <a:pt x="0" y="151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61b7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" name=""/>
            <p:cNvSpPr/>
            <p:nvPr/>
          </p:nvSpPr>
          <p:spPr>
            <a:xfrm>
              <a:off x="165600" y="6471720"/>
              <a:ext cx="16560" cy="49680"/>
            </a:xfrm>
            <a:custGeom>
              <a:avLst/>
              <a:gdLst/>
              <a:ahLst/>
              <a:rect l="l" t="t" r="r" b="b"/>
              <a:pathLst>
                <a:path w="150" h="452">
                  <a:moveTo>
                    <a:pt x="0" y="301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452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61b7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" name=""/>
            <p:cNvSpPr/>
            <p:nvPr/>
          </p:nvSpPr>
          <p:spPr>
            <a:xfrm>
              <a:off x="173880" y="6463800"/>
              <a:ext cx="16560" cy="65520"/>
            </a:xfrm>
            <a:custGeom>
              <a:avLst/>
              <a:gdLst/>
              <a:ahLst/>
              <a:rect l="l" t="t" r="r" b="b"/>
              <a:pathLst>
                <a:path w="149" h="602">
                  <a:moveTo>
                    <a:pt x="0" y="452"/>
                  </a:moveTo>
                  <a:lnTo>
                    <a:pt x="0" y="150"/>
                  </a:lnTo>
                  <a:lnTo>
                    <a:pt x="149" y="0"/>
                  </a:lnTo>
                  <a:lnTo>
                    <a:pt x="149" y="602"/>
                  </a:lnTo>
                  <a:lnTo>
                    <a:pt x="0" y="452"/>
                  </a:lnTo>
                  <a:close/>
                </a:path>
              </a:pathLst>
            </a:custGeom>
            <a:solidFill>
              <a:srgbClr val="60b7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720" bIns="187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" name=""/>
            <p:cNvSpPr/>
            <p:nvPr/>
          </p:nvSpPr>
          <p:spPr>
            <a:xfrm>
              <a:off x="182160" y="6455880"/>
              <a:ext cx="16560" cy="81360"/>
            </a:xfrm>
            <a:custGeom>
              <a:avLst/>
              <a:gdLst/>
              <a:ahLst/>
              <a:rect l="l" t="t" r="r" b="b"/>
              <a:pathLst>
                <a:path w="149" h="754">
                  <a:moveTo>
                    <a:pt x="0" y="603"/>
                  </a:moveTo>
                  <a:lnTo>
                    <a:pt x="0" y="151"/>
                  </a:lnTo>
                  <a:lnTo>
                    <a:pt x="149" y="0"/>
                  </a:lnTo>
                  <a:lnTo>
                    <a:pt x="149" y="754"/>
                  </a:lnTo>
                  <a:lnTo>
                    <a:pt x="0" y="603"/>
                  </a:lnTo>
                  <a:close/>
                </a:path>
              </a:pathLst>
            </a:custGeom>
            <a:solidFill>
              <a:srgbClr val="60b75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" name=""/>
            <p:cNvSpPr/>
            <p:nvPr/>
          </p:nvSpPr>
          <p:spPr>
            <a:xfrm>
              <a:off x="190800" y="6447960"/>
              <a:ext cx="16560" cy="97560"/>
            </a:xfrm>
            <a:custGeom>
              <a:avLst/>
              <a:gdLst/>
              <a:ahLst/>
              <a:rect l="l" t="t" r="r" b="b"/>
              <a:pathLst>
                <a:path w="150" h="904">
                  <a:moveTo>
                    <a:pt x="0" y="753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904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5eb65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" name=""/>
            <p:cNvSpPr/>
            <p:nvPr/>
          </p:nvSpPr>
          <p:spPr>
            <a:xfrm>
              <a:off x="199080" y="6440040"/>
              <a:ext cx="16560" cy="113400"/>
            </a:xfrm>
            <a:custGeom>
              <a:avLst/>
              <a:gdLst/>
              <a:ahLst/>
              <a:rect l="l" t="t" r="r" b="b"/>
              <a:pathLst>
                <a:path w="150" h="1056">
                  <a:moveTo>
                    <a:pt x="0" y="905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1056"/>
                  </a:lnTo>
                  <a:lnTo>
                    <a:pt x="0" y="905"/>
                  </a:lnTo>
                  <a:close/>
                </a:path>
              </a:pathLst>
            </a:custGeom>
            <a:solidFill>
              <a:srgbClr val="5eb6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" name=""/>
            <p:cNvSpPr/>
            <p:nvPr/>
          </p:nvSpPr>
          <p:spPr>
            <a:xfrm>
              <a:off x="207360" y="6432120"/>
              <a:ext cx="16560" cy="129240"/>
            </a:xfrm>
            <a:custGeom>
              <a:avLst/>
              <a:gdLst/>
              <a:ahLst/>
              <a:rect l="l" t="t" r="r" b="b"/>
              <a:pathLst>
                <a:path w="150" h="1206">
                  <a:moveTo>
                    <a:pt x="0" y="1055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1206"/>
                  </a:lnTo>
                  <a:lnTo>
                    <a:pt x="0" y="1055"/>
                  </a:lnTo>
                  <a:close/>
                </a:path>
              </a:pathLst>
            </a:custGeom>
            <a:solidFill>
              <a:srgbClr val="5db65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" name=""/>
            <p:cNvSpPr/>
            <p:nvPr/>
          </p:nvSpPr>
          <p:spPr>
            <a:xfrm>
              <a:off x="215640" y="6423840"/>
              <a:ext cx="16560" cy="145440"/>
            </a:xfrm>
            <a:custGeom>
              <a:avLst/>
              <a:gdLst/>
              <a:ahLst/>
              <a:rect l="l" t="t" r="r" b="b"/>
              <a:pathLst>
                <a:path w="150" h="1356">
                  <a:moveTo>
                    <a:pt x="0" y="1206"/>
                  </a:moveTo>
                  <a:lnTo>
                    <a:pt x="0" y="150"/>
                  </a:lnTo>
                  <a:lnTo>
                    <a:pt x="150" y="0"/>
                  </a:lnTo>
                  <a:lnTo>
                    <a:pt x="150" y="1356"/>
                  </a:lnTo>
                  <a:lnTo>
                    <a:pt x="0" y="1206"/>
                  </a:lnTo>
                  <a:close/>
                </a:path>
              </a:pathLst>
            </a:custGeom>
            <a:solidFill>
              <a:srgbClr val="5db65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" name=""/>
            <p:cNvSpPr/>
            <p:nvPr/>
          </p:nvSpPr>
          <p:spPr>
            <a:xfrm>
              <a:off x="224280" y="6415920"/>
              <a:ext cx="16920" cy="161280"/>
            </a:xfrm>
            <a:custGeom>
              <a:avLst/>
              <a:gdLst/>
              <a:ahLst/>
              <a:rect l="l" t="t" r="r" b="b"/>
              <a:pathLst>
                <a:path w="150" h="1508">
                  <a:moveTo>
                    <a:pt x="0" y="1357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1508"/>
                  </a:lnTo>
                  <a:lnTo>
                    <a:pt x="0" y="1357"/>
                  </a:lnTo>
                  <a:close/>
                </a:path>
              </a:pathLst>
            </a:custGeom>
            <a:solidFill>
              <a:srgbClr val="5cb6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" name=""/>
            <p:cNvSpPr/>
            <p:nvPr/>
          </p:nvSpPr>
          <p:spPr>
            <a:xfrm>
              <a:off x="232560" y="6408000"/>
              <a:ext cx="16920" cy="175680"/>
            </a:xfrm>
            <a:custGeom>
              <a:avLst/>
              <a:gdLst/>
              <a:ahLst/>
              <a:rect l="l" t="t" r="r" b="b"/>
              <a:pathLst>
                <a:path w="150" h="1649">
                  <a:moveTo>
                    <a:pt x="0" y="1507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493"/>
                  </a:lnTo>
                  <a:lnTo>
                    <a:pt x="141" y="536"/>
                  </a:lnTo>
                  <a:lnTo>
                    <a:pt x="133" y="578"/>
                  </a:lnTo>
                  <a:lnTo>
                    <a:pt x="126" y="621"/>
                  </a:lnTo>
                  <a:lnTo>
                    <a:pt x="119" y="666"/>
                  </a:lnTo>
                  <a:lnTo>
                    <a:pt x="113" y="710"/>
                  </a:lnTo>
                  <a:lnTo>
                    <a:pt x="108" y="756"/>
                  </a:lnTo>
                  <a:lnTo>
                    <a:pt x="102" y="802"/>
                  </a:lnTo>
                  <a:lnTo>
                    <a:pt x="98" y="849"/>
                  </a:lnTo>
                  <a:lnTo>
                    <a:pt x="94" y="896"/>
                  </a:lnTo>
                  <a:lnTo>
                    <a:pt x="91" y="945"/>
                  </a:lnTo>
                  <a:lnTo>
                    <a:pt x="89" y="993"/>
                  </a:lnTo>
                  <a:lnTo>
                    <a:pt x="88" y="1043"/>
                  </a:lnTo>
                  <a:lnTo>
                    <a:pt x="88" y="1093"/>
                  </a:lnTo>
                  <a:lnTo>
                    <a:pt x="88" y="1144"/>
                  </a:lnTo>
                  <a:lnTo>
                    <a:pt x="89" y="1195"/>
                  </a:lnTo>
                  <a:lnTo>
                    <a:pt x="91" y="1247"/>
                  </a:lnTo>
                  <a:lnTo>
                    <a:pt x="95" y="1299"/>
                  </a:lnTo>
                  <a:lnTo>
                    <a:pt x="98" y="1350"/>
                  </a:lnTo>
                  <a:lnTo>
                    <a:pt x="103" y="1401"/>
                  </a:lnTo>
                  <a:lnTo>
                    <a:pt x="110" y="1451"/>
                  </a:lnTo>
                  <a:lnTo>
                    <a:pt x="116" y="1502"/>
                  </a:lnTo>
                  <a:lnTo>
                    <a:pt x="123" y="1552"/>
                  </a:lnTo>
                  <a:lnTo>
                    <a:pt x="131" y="1600"/>
                  </a:lnTo>
                  <a:lnTo>
                    <a:pt x="140" y="1649"/>
                  </a:lnTo>
                  <a:lnTo>
                    <a:pt x="0" y="1507"/>
                  </a:lnTo>
                  <a:close/>
                </a:path>
              </a:pathLst>
            </a:custGeom>
            <a:solidFill>
              <a:srgbClr val="5bb65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" name=""/>
            <p:cNvSpPr/>
            <p:nvPr/>
          </p:nvSpPr>
          <p:spPr>
            <a:xfrm>
              <a:off x="241200" y="6400080"/>
              <a:ext cx="16560" cy="183960"/>
            </a:xfrm>
            <a:custGeom>
              <a:avLst/>
              <a:gdLst/>
              <a:ahLst/>
              <a:rect l="l" t="t" r="r" b="b"/>
              <a:pathLst>
                <a:path w="149" h="1724">
                  <a:moveTo>
                    <a:pt x="0" y="1658"/>
                  </a:moveTo>
                  <a:lnTo>
                    <a:pt x="0" y="150"/>
                  </a:lnTo>
                  <a:lnTo>
                    <a:pt x="149" y="0"/>
                  </a:lnTo>
                  <a:lnTo>
                    <a:pt x="149" y="280"/>
                  </a:lnTo>
                  <a:lnTo>
                    <a:pt x="133" y="334"/>
                  </a:lnTo>
                  <a:lnTo>
                    <a:pt x="118" y="389"/>
                  </a:lnTo>
                  <a:lnTo>
                    <a:pt x="102" y="447"/>
                  </a:lnTo>
                  <a:lnTo>
                    <a:pt x="88" y="504"/>
                  </a:lnTo>
                  <a:lnTo>
                    <a:pt x="76" y="564"/>
                  </a:lnTo>
                  <a:lnTo>
                    <a:pt x="63" y="626"/>
                  </a:lnTo>
                  <a:lnTo>
                    <a:pt x="52" y="689"/>
                  </a:lnTo>
                  <a:lnTo>
                    <a:pt x="42" y="754"/>
                  </a:lnTo>
                  <a:lnTo>
                    <a:pt x="34" y="820"/>
                  </a:lnTo>
                  <a:lnTo>
                    <a:pt x="26" y="887"/>
                  </a:lnTo>
                  <a:lnTo>
                    <a:pt x="20" y="957"/>
                  </a:lnTo>
                  <a:lnTo>
                    <a:pt x="16" y="1027"/>
                  </a:lnTo>
                  <a:lnTo>
                    <a:pt x="14" y="1098"/>
                  </a:lnTo>
                  <a:lnTo>
                    <a:pt x="13" y="1171"/>
                  </a:lnTo>
                  <a:lnTo>
                    <a:pt x="14" y="1246"/>
                  </a:lnTo>
                  <a:lnTo>
                    <a:pt x="16" y="1322"/>
                  </a:lnTo>
                  <a:lnTo>
                    <a:pt x="20" y="1374"/>
                  </a:lnTo>
                  <a:lnTo>
                    <a:pt x="23" y="1425"/>
                  </a:lnTo>
                  <a:lnTo>
                    <a:pt x="28" y="1476"/>
                  </a:lnTo>
                  <a:lnTo>
                    <a:pt x="35" y="1526"/>
                  </a:lnTo>
                  <a:lnTo>
                    <a:pt x="41" y="1577"/>
                  </a:lnTo>
                  <a:lnTo>
                    <a:pt x="48" y="1627"/>
                  </a:lnTo>
                  <a:lnTo>
                    <a:pt x="56" y="1675"/>
                  </a:lnTo>
                  <a:lnTo>
                    <a:pt x="65" y="1724"/>
                  </a:lnTo>
                  <a:lnTo>
                    <a:pt x="0" y="1658"/>
                  </a:lnTo>
                  <a:close/>
                </a:path>
              </a:pathLst>
            </a:custGeom>
            <a:solidFill>
              <a:srgbClr val="5bb65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" name=""/>
            <p:cNvSpPr/>
            <p:nvPr/>
          </p:nvSpPr>
          <p:spPr>
            <a:xfrm>
              <a:off x="249840" y="6392160"/>
              <a:ext cx="16560" cy="68760"/>
            </a:xfrm>
            <a:custGeom>
              <a:avLst/>
              <a:gdLst/>
              <a:ahLst/>
              <a:rect l="l" t="t" r="r" b="b"/>
              <a:pathLst>
                <a:path w="149" h="644">
                  <a:moveTo>
                    <a:pt x="0" y="644"/>
                  </a:moveTo>
                  <a:lnTo>
                    <a:pt x="0" y="151"/>
                  </a:lnTo>
                  <a:lnTo>
                    <a:pt x="149" y="0"/>
                  </a:lnTo>
                  <a:lnTo>
                    <a:pt x="149" y="146"/>
                  </a:lnTo>
                  <a:lnTo>
                    <a:pt x="128" y="201"/>
                  </a:lnTo>
                  <a:lnTo>
                    <a:pt x="107" y="257"/>
                  </a:lnTo>
                  <a:lnTo>
                    <a:pt x="88" y="316"/>
                  </a:lnTo>
                  <a:lnTo>
                    <a:pt x="68" y="377"/>
                  </a:lnTo>
                  <a:lnTo>
                    <a:pt x="49" y="441"/>
                  </a:lnTo>
                  <a:lnTo>
                    <a:pt x="31" y="506"/>
                  </a:lnTo>
                  <a:lnTo>
                    <a:pt x="15" y="57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5ab55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" name=""/>
            <p:cNvSpPr/>
            <p:nvPr/>
          </p:nvSpPr>
          <p:spPr>
            <a:xfrm>
              <a:off x="258120" y="6383880"/>
              <a:ext cx="16560" cy="46440"/>
            </a:xfrm>
            <a:custGeom>
              <a:avLst/>
              <a:gdLst/>
              <a:ahLst/>
              <a:rect l="l" t="t" r="r" b="b"/>
              <a:pathLst>
                <a:path w="150" h="431">
                  <a:moveTo>
                    <a:pt x="0" y="431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49"/>
                  </a:lnTo>
                  <a:lnTo>
                    <a:pt x="131" y="90"/>
                  </a:lnTo>
                  <a:lnTo>
                    <a:pt x="112" y="133"/>
                  </a:lnTo>
                  <a:lnTo>
                    <a:pt x="93" y="177"/>
                  </a:lnTo>
                  <a:lnTo>
                    <a:pt x="73" y="225"/>
                  </a:lnTo>
                  <a:lnTo>
                    <a:pt x="55" y="273"/>
                  </a:lnTo>
                  <a:lnTo>
                    <a:pt x="36" y="324"/>
                  </a:lnTo>
                  <a:lnTo>
                    <a:pt x="18" y="377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59b55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" name=""/>
            <p:cNvSpPr/>
            <p:nvPr/>
          </p:nvSpPr>
          <p:spPr>
            <a:xfrm>
              <a:off x="266400" y="6375960"/>
              <a:ext cx="16560" cy="31680"/>
            </a:xfrm>
            <a:custGeom>
              <a:avLst/>
              <a:gdLst/>
              <a:ahLst/>
              <a:rect l="l" t="t" r="r" b="b"/>
              <a:pathLst>
                <a:path w="150" h="296">
                  <a:moveTo>
                    <a:pt x="0" y="296"/>
                  </a:moveTo>
                  <a:lnTo>
                    <a:pt x="0" y="150"/>
                  </a:lnTo>
                  <a:lnTo>
                    <a:pt x="124" y="25"/>
                  </a:lnTo>
                  <a:lnTo>
                    <a:pt x="109" y="54"/>
                  </a:lnTo>
                  <a:lnTo>
                    <a:pt x="94" y="85"/>
                  </a:lnTo>
                  <a:lnTo>
                    <a:pt x="78" y="116"/>
                  </a:lnTo>
                  <a:lnTo>
                    <a:pt x="63" y="149"/>
                  </a:lnTo>
                  <a:lnTo>
                    <a:pt x="47" y="184"/>
                  </a:lnTo>
                  <a:lnTo>
                    <a:pt x="31" y="220"/>
                  </a:lnTo>
                  <a:lnTo>
                    <a:pt x="16" y="258"/>
                  </a:lnTo>
                  <a:lnTo>
                    <a:pt x="0" y="296"/>
                  </a:lnTo>
                  <a:close/>
                  <a:moveTo>
                    <a:pt x="150" y="0"/>
                  </a:moveTo>
                  <a:lnTo>
                    <a:pt x="150" y="25"/>
                  </a:lnTo>
                  <a:lnTo>
                    <a:pt x="137" y="13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58b5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" name=""/>
            <p:cNvSpPr/>
            <p:nvPr/>
          </p:nvSpPr>
          <p:spPr>
            <a:xfrm>
              <a:off x="274680" y="6368040"/>
              <a:ext cx="16560" cy="20520"/>
            </a:xfrm>
            <a:custGeom>
              <a:avLst/>
              <a:gdLst/>
              <a:ahLst/>
              <a:rect l="l" t="t" r="r" b="b"/>
              <a:pathLst>
                <a:path w="150" h="200">
                  <a:moveTo>
                    <a:pt x="0" y="200"/>
                  </a:moveTo>
                  <a:lnTo>
                    <a:pt x="0" y="151"/>
                  </a:lnTo>
                  <a:lnTo>
                    <a:pt x="49" y="101"/>
                  </a:lnTo>
                  <a:lnTo>
                    <a:pt x="37" y="125"/>
                  </a:lnTo>
                  <a:lnTo>
                    <a:pt x="25" y="149"/>
                  </a:lnTo>
                  <a:lnTo>
                    <a:pt x="12" y="175"/>
                  </a:lnTo>
                  <a:lnTo>
                    <a:pt x="0" y="200"/>
                  </a:lnTo>
                  <a:close/>
                  <a:moveTo>
                    <a:pt x="150" y="0"/>
                  </a:moveTo>
                  <a:lnTo>
                    <a:pt x="150" y="177"/>
                  </a:lnTo>
                  <a:lnTo>
                    <a:pt x="62" y="89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57b56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" name=""/>
            <p:cNvSpPr/>
            <p:nvPr/>
          </p:nvSpPr>
          <p:spPr>
            <a:xfrm>
              <a:off x="283320" y="6360120"/>
              <a:ext cx="16560" cy="196560"/>
            </a:xfrm>
            <a:custGeom>
              <a:avLst/>
              <a:gdLst/>
              <a:ahLst/>
              <a:rect l="l" t="t" r="r" b="b"/>
              <a:pathLst>
                <a:path w="150" h="1849">
                  <a:moveTo>
                    <a:pt x="0" y="176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327"/>
                  </a:lnTo>
                  <a:lnTo>
                    <a:pt x="0" y="176"/>
                  </a:lnTo>
                  <a:close/>
                  <a:moveTo>
                    <a:pt x="150" y="1249"/>
                  </a:moveTo>
                  <a:lnTo>
                    <a:pt x="150" y="1849"/>
                  </a:lnTo>
                  <a:lnTo>
                    <a:pt x="145" y="1810"/>
                  </a:lnTo>
                  <a:lnTo>
                    <a:pt x="142" y="1769"/>
                  </a:lnTo>
                  <a:lnTo>
                    <a:pt x="137" y="1730"/>
                  </a:lnTo>
                  <a:lnTo>
                    <a:pt x="135" y="1690"/>
                  </a:lnTo>
                  <a:lnTo>
                    <a:pt x="133" y="1652"/>
                  </a:lnTo>
                  <a:lnTo>
                    <a:pt x="132" y="1612"/>
                  </a:lnTo>
                  <a:lnTo>
                    <a:pt x="132" y="1574"/>
                  </a:lnTo>
                  <a:lnTo>
                    <a:pt x="132" y="1536"/>
                  </a:lnTo>
                  <a:lnTo>
                    <a:pt x="132" y="1499"/>
                  </a:lnTo>
                  <a:lnTo>
                    <a:pt x="133" y="1462"/>
                  </a:lnTo>
                  <a:lnTo>
                    <a:pt x="135" y="1424"/>
                  </a:lnTo>
                  <a:lnTo>
                    <a:pt x="137" y="1388"/>
                  </a:lnTo>
                  <a:lnTo>
                    <a:pt x="143" y="1318"/>
                  </a:lnTo>
                  <a:lnTo>
                    <a:pt x="150" y="1249"/>
                  </a:lnTo>
                  <a:close/>
                </a:path>
              </a:pathLst>
            </a:custGeom>
            <a:solidFill>
              <a:srgbClr val="57b5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" name=""/>
            <p:cNvSpPr/>
            <p:nvPr/>
          </p:nvSpPr>
          <p:spPr>
            <a:xfrm>
              <a:off x="291600" y="6352200"/>
              <a:ext cx="16560" cy="243000"/>
            </a:xfrm>
            <a:custGeom>
              <a:avLst/>
              <a:gdLst/>
              <a:ahLst/>
              <a:rect l="l" t="t" r="r" b="b"/>
              <a:pathLst>
                <a:path w="150" h="2286">
                  <a:moveTo>
                    <a:pt x="0" y="328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478"/>
                  </a:lnTo>
                  <a:lnTo>
                    <a:pt x="0" y="328"/>
                  </a:lnTo>
                  <a:close/>
                  <a:moveTo>
                    <a:pt x="150" y="1184"/>
                  </a:moveTo>
                  <a:lnTo>
                    <a:pt x="150" y="2286"/>
                  </a:lnTo>
                  <a:lnTo>
                    <a:pt x="147" y="2276"/>
                  </a:lnTo>
                  <a:lnTo>
                    <a:pt x="144" y="2266"/>
                  </a:lnTo>
                  <a:lnTo>
                    <a:pt x="140" y="2256"/>
                  </a:lnTo>
                  <a:lnTo>
                    <a:pt x="137" y="2246"/>
                  </a:lnTo>
                  <a:lnTo>
                    <a:pt x="127" y="2208"/>
                  </a:lnTo>
                  <a:lnTo>
                    <a:pt x="118" y="2169"/>
                  </a:lnTo>
                  <a:lnTo>
                    <a:pt x="110" y="2131"/>
                  </a:lnTo>
                  <a:lnTo>
                    <a:pt x="101" y="2093"/>
                  </a:lnTo>
                  <a:lnTo>
                    <a:pt x="94" y="2055"/>
                  </a:lnTo>
                  <a:lnTo>
                    <a:pt x="87" y="2017"/>
                  </a:lnTo>
                  <a:lnTo>
                    <a:pt x="82" y="1979"/>
                  </a:lnTo>
                  <a:lnTo>
                    <a:pt x="77" y="1941"/>
                  </a:lnTo>
                  <a:lnTo>
                    <a:pt x="72" y="1904"/>
                  </a:lnTo>
                  <a:lnTo>
                    <a:pt x="68" y="1867"/>
                  </a:lnTo>
                  <a:lnTo>
                    <a:pt x="65" y="1830"/>
                  </a:lnTo>
                  <a:lnTo>
                    <a:pt x="62" y="1793"/>
                  </a:lnTo>
                  <a:lnTo>
                    <a:pt x="60" y="1757"/>
                  </a:lnTo>
                  <a:lnTo>
                    <a:pt x="58" y="1719"/>
                  </a:lnTo>
                  <a:lnTo>
                    <a:pt x="57" y="1683"/>
                  </a:lnTo>
                  <a:lnTo>
                    <a:pt x="57" y="1648"/>
                  </a:lnTo>
                  <a:lnTo>
                    <a:pt x="57" y="1577"/>
                  </a:lnTo>
                  <a:lnTo>
                    <a:pt x="59" y="1509"/>
                  </a:lnTo>
                  <a:lnTo>
                    <a:pt x="64" y="1442"/>
                  </a:lnTo>
                  <a:lnTo>
                    <a:pt x="69" y="1376"/>
                  </a:lnTo>
                  <a:lnTo>
                    <a:pt x="76" y="1313"/>
                  </a:lnTo>
                  <a:lnTo>
                    <a:pt x="84" y="1252"/>
                  </a:lnTo>
                  <a:lnTo>
                    <a:pt x="93" y="1193"/>
                  </a:lnTo>
                  <a:lnTo>
                    <a:pt x="102" y="1137"/>
                  </a:lnTo>
                  <a:lnTo>
                    <a:pt x="150" y="1184"/>
                  </a:lnTo>
                  <a:close/>
                </a:path>
              </a:pathLst>
            </a:custGeom>
            <a:solidFill>
              <a:srgbClr val="56b56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" name=""/>
            <p:cNvSpPr/>
            <p:nvPr/>
          </p:nvSpPr>
          <p:spPr>
            <a:xfrm>
              <a:off x="299880" y="6344280"/>
              <a:ext cx="16560" cy="275040"/>
            </a:xfrm>
            <a:custGeom>
              <a:avLst/>
              <a:gdLst/>
              <a:ahLst/>
              <a:rect l="l" t="t" r="r" b="b"/>
              <a:pathLst>
                <a:path w="150" h="2582">
                  <a:moveTo>
                    <a:pt x="0" y="2000"/>
                  </a:moveTo>
                  <a:lnTo>
                    <a:pt x="0" y="1400"/>
                  </a:lnTo>
                  <a:lnTo>
                    <a:pt x="3" y="1375"/>
                  </a:lnTo>
                  <a:lnTo>
                    <a:pt x="6" y="1351"/>
                  </a:lnTo>
                  <a:lnTo>
                    <a:pt x="9" y="1327"/>
                  </a:lnTo>
                  <a:lnTo>
                    <a:pt x="12" y="1303"/>
                  </a:lnTo>
                  <a:lnTo>
                    <a:pt x="16" y="1279"/>
                  </a:lnTo>
                  <a:lnTo>
                    <a:pt x="19" y="1256"/>
                  </a:lnTo>
                  <a:lnTo>
                    <a:pt x="23" y="1234"/>
                  </a:lnTo>
                  <a:lnTo>
                    <a:pt x="27" y="1212"/>
                  </a:lnTo>
                  <a:lnTo>
                    <a:pt x="150" y="1334"/>
                  </a:lnTo>
                  <a:lnTo>
                    <a:pt x="150" y="2582"/>
                  </a:lnTo>
                  <a:lnTo>
                    <a:pt x="136" y="2549"/>
                  </a:lnTo>
                  <a:lnTo>
                    <a:pt x="125" y="2516"/>
                  </a:lnTo>
                  <a:lnTo>
                    <a:pt x="114" y="2484"/>
                  </a:lnTo>
                  <a:lnTo>
                    <a:pt x="102" y="2451"/>
                  </a:lnTo>
                  <a:lnTo>
                    <a:pt x="92" y="2419"/>
                  </a:lnTo>
                  <a:lnTo>
                    <a:pt x="82" y="2386"/>
                  </a:lnTo>
                  <a:lnTo>
                    <a:pt x="72" y="2354"/>
                  </a:lnTo>
                  <a:lnTo>
                    <a:pt x="62" y="2321"/>
                  </a:lnTo>
                  <a:lnTo>
                    <a:pt x="52" y="2281"/>
                  </a:lnTo>
                  <a:lnTo>
                    <a:pt x="42" y="2240"/>
                  </a:lnTo>
                  <a:lnTo>
                    <a:pt x="33" y="2200"/>
                  </a:lnTo>
                  <a:lnTo>
                    <a:pt x="24" y="2160"/>
                  </a:lnTo>
                  <a:lnTo>
                    <a:pt x="17" y="2120"/>
                  </a:lnTo>
                  <a:lnTo>
                    <a:pt x="10" y="2079"/>
                  </a:lnTo>
                  <a:lnTo>
                    <a:pt x="5" y="2040"/>
                  </a:lnTo>
                  <a:lnTo>
                    <a:pt x="0" y="2000"/>
                  </a:lnTo>
                  <a:close/>
                  <a:moveTo>
                    <a:pt x="0" y="478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629"/>
                  </a:lnTo>
                  <a:lnTo>
                    <a:pt x="0" y="478"/>
                  </a:lnTo>
                  <a:close/>
                </a:path>
              </a:pathLst>
            </a:custGeom>
            <a:solidFill>
              <a:srgbClr val="55b4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" name=""/>
            <p:cNvSpPr/>
            <p:nvPr/>
          </p:nvSpPr>
          <p:spPr>
            <a:xfrm>
              <a:off x="308160" y="6336000"/>
              <a:ext cx="16560" cy="302040"/>
            </a:xfrm>
            <a:custGeom>
              <a:avLst/>
              <a:gdLst/>
              <a:ahLst/>
              <a:rect l="l" t="t" r="r" b="b"/>
              <a:pathLst>
                <a:path w="149" h="2829">
                  <a:moveTo>
                    <a:pt x="0" y="2436"/>
                  </a:moveTo>
                  <a:lnTo>
                    <a:pt x="0" y="1334"/>
                  </a:lnTo>
                  <a:lnTo>
                    <a:pt x="149" y="1484"/>
                  </a:lnTo>
                  <a:lnTo>
                    <a:pt x="149" y="2829"/>
                  </a:lnTo>
                  <a:lnTo>
                    <a:pt x="126" y="2780"/>
                  </a:lnTo>
                  <a:lnTo>
                    <a:pt x="104" y="2731"/>
                  </a:lnTo>
                  <a:lnTo>
                    <a:pt x="84" y="2682"/>
                  </a:lnTo>
                  <a:lnTo>
                    <a:pt x="64" y="2632"/>
                  </a:lnTo>
                  <a:lnTo>
                    <a:pt x="47" y="2583"/>
                  </a:lnTo>
                  <a:lnTo>
                    <a:pt x="29" y="2534"/>
                  </a:lnTo>
                  <a:lnTo>
                    <a:pt x="14" y="2485"/>
                  </a:lnTo>
                  <a:lnTo>
                    <a:pt x="0" y="2436"/>
                  </a:lnTo>
                  <a:close/>
                  <a:moveTo>
                    <a:pt x="0" y="628"/>
                  </a:moveTo>
                  <a:lnTo>
                    <a:pt x="0" y="150"/>
                  </a:lnTo>
                  <a:lnTo>
                    <a:pt x="149" y="0"/>
                  </a:lnTo>
                  <a:lnTo>
                    <a:pt x="149" y="779"/>
                  </a:lnTo>
                  <a:lnTo>
                    <a:pt x="0" y="628"/>
                  </a:lnTo>
                  <a:close/>
                </a:path>
              </a:pathLst>
            </a:custGeom>
            <a:solidFill>
              <a:srgbClr val="54b46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" name=""/>
            <p:cNvSpPr/>
            <p:nvPr/>
          </p:nvSpPr>
          <p:spPr>
            <a:xfrm>
              <a:off x="316800" y="6328080"/>
              <a:ext cx="16560" cy="324720"/>
            </a:xfrm>
            <a:custGeom>
              <a:avLst/>
              <a:gdLst/>
              <a:ahLst/>
              <a:rect l="l" t="t" r="r" b="b"/>
              <a:pathLst>
                <a:path w="149" h="3049">
                  <a:moveTo>
                    <a:pt x="0" y="2733"/>
                  </a:moveTo>
                  <a:lnTo>
                    <a:pt x="0" y="1485"/>
                  </a:lnTo>
                  <a:lnTo>
                    <a:pt x="149" y="1636"/>
                  </a:lnTo>
                  <a:lnTo>
                    <a:pt x="149" y="3049"/>
                  </a:lnTo>
                  <a:lnTo>
                    <a:pt x="127" y="3010"/>
                  </a:lnTo>
                  <a:lnTo>
                    <a:pt x="106" y="2969"/>
                  </a:lnTo>
                  <a:lnTo>
                    <a:pt x="86" y="2930"/>
                  </a:lnTo>
                  <a:lnTo>
                    <a:pt x="67" y="2891"/>
                  </a:lnTo>
                  <a:lnTo>
                    <a:pt x="49" y="2851"/>
                  </a:lnTo>
                  <a:lnTo>
                    <a:pt x="31" y="2811"/>
                  </a:lnTo>
                  <a:lnTo>
                    <a:pt x="15" y="2772"/>
                  </a:lnTo>
                  <a:lnTo>
                    <a:pt x="0" y="2733"/>
                  </a:lnTo>
                  <a:close/>
                  <a:moveTo>
                    <a:pt x="0" y="780"/>
                  </a:moveTo>
                  <a:lnTo>
                    <a:pt x="0" y="151"/>
                  </a:lnTo>
                  <a:lnTo>
                    <a:pt x="149" y="0"/>
                  </a:lnTo>
                  <a:lnTo>
                    <a:pt x="149" y="931"/>
                  </a:lnTo>
                  <a:lnTo>
                    <a:pt x="0" y="780"/>
                  </a:lnTo>
                  <a:close/>
                </a:path>
              </a:pathLst>
            </a:custGeom>
            <a:solidFill>
              <a:srgbClr val="53b46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" name=""/>
            <p:cNvSpPr/>
            <p:nvPr/>
          </p:nvSpPr>
          <p:spPr>
            <a:xfrm>
              <a:off x="325080" y="6319800"/>
              <a:ext cx="16560" cy="345600"/>
            </a:xfrm>
            <a:custGeom>
              <a:avLst/>
              <a:gdLst/>
              <a:ahLst/>
              <a:rect l="l" t="t" r="r" b="b"/>
              <a:pathLst>
                <a:path w="150" h="3247">
                  <a:moveTo>
                    <a:pt x="0" y="2980"/>
                  </a:moveTo>
                  <a:lnTo>
                    <a:pt x="0" y="1635"/>
                  </a:lnTo>
                  <a:lnTo>
                    <a:pt x="150" y="1786"/>
                  </a:lnTo>
                  <a:lnTo>
                    <a:pt x="150" y="3247"/>
                  </a:lnTo>
                  <a:lnTo>
                    <a:pt x="129" y="3214"/>
                  </a:lnTo>
                  <a:lnTo>
                    <a:pt x="108" y="3181"/>
                  </a:lnTo>
                  <a:lnTo>
                    <a:pt x="89" y="3148"/>
                  </a:lnTo>
                  <a:lnTo>
                    <a:pt x="69" y="3114"/>
                  </a:lnTo>
                  <a:lnTo>
                    <a:pt x="51" y="3081"/>
                  </a:lnTo>
                  <a:lnTo>
                    <a:pt x="33" y="3048"/>
                  </a:lnTo>
                  <a:lnTo>
                    <a:pt x="16" y="3014"/>
                  </a:lnTo>
                  <a:lnTo>
                    <a:pt x="0" y="2980"/>
                  </a:lnTo>
                  <a:close/>
                  <a:moveTo>
                    <a:pt x="0" y="930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1081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52b47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" name=""/>
            <p:cNvSpPr/>
            <p:nvPr/>
          </p:nvSpPr>
          <p:spPr>
            <a:xfrm>
              <a:off x="333360" y="6311880"/>
              <a:ext cx="16560" cy="366480"/>
            </a:xfrm>
            <a:custGeom>
              <a:avLst/>
              <a:gdLst/>
              <a:ahLst/>
              <a:rect l="l" t="t" r="r" b="b"/>
              <a:pathLst>
                <a:path w="150" h="3430">
                  <a:moveTo>
                    <a:pt x="0" y="3199"/>
                  </a:moveTo>
                  <a:lnTo>
                    <a:pt x="0" y="1786"/>
                  </a:lnTo>
                  <a:lnTo>
                    <a:pt x="150" y="1936"/>
                  </a:lnTo>
                  <a:lnTo>
                    <a:pt x="150" y="3430"/>
                  </a:lnTo>
                  <a:lnTo>
                    <a:pt x="128" y="3401"/>
                  </a:lnTo>
                  <a:lnTo>
                    <a:pt x="109" y="3372"/>
                  </a:lnTo>
                  <a:lnTo>
                    <a:pt x="88" y="3343"/>
                  </a:lnTo>
                  <a:lnTo>
                    <a:pt x="70" y="3315"/>
                  </a:lnTo>
                  <a:lnTo>
                    <a:pt x="52" y="3286"/>
                  </a:lnTo>
                  <a:lnTo>
                    <a:pt x="34" y="3257"/>
                  </a:lnTo>
                  <a:lnTo>
                    <a:pt x="17" y="3228"/>
                  </a:lnTo>
                  <a:lnTo>
                    <a:pt x="0" y="3199"/>
                  </a:lnTo>
                  <a:close/>
                  <a:moveTo>
                    <a:pt x="0" y="1081"/>
                  </a:moveTo>
                  <a:lnTo>
                    <a:pt x="0" y="150"/>
                  </a:lnTo>
                  <a:lnTo>
                    <a:pt x="150" y="0"/>
                  </a:lnTo>
                  <a:lnTo>
                    <a:pt x="150" y="1231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rgbClr val="51b47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" name=""/>
            <p:cNvSpPr/>
            <p:nvPr/>
          </p:nvSpPr>
          <p:spPr>
            <a:xfrm>
              <a:off x="342000" y="6303960"/>
              <a:ext cx="16560" cy="384120"/>
            </a:xfrm>
            <a:custGeom>
              <a:avLst/>
              <a:gdLst/>
              <a:ahLst/>
              <a:rect l="l" t="t" r="r" b="b"/>
              <a:pathLst>
                <a:path w="150" h="3603">
                  <a:moveTo>
                    <a:pt x="0" y="3398"/>
                  </a:moveTo>
                  <a:lnTo>
                    <a:pt x="0" y="1937"/>
                  </a:lnTo>
                  <a:lnTo>
                    <a:pt x="150" y="2088"/>
                  </a:lnTo>
                  <a:lnTo>
                    <a:pt x="150" y="3603"/>
                  </a:lnTo>
                  <a:lnTo>
                    <a:pt x="129" y="3577"/>
                  </a:lnTo>
                  <a:lnTo>
                    <a:pt x="109" y="3553"/>
                  </a:lnTo>
                  <a:lnTo>
                    <a:pt x="89" y="3527"/>
                  </a:lnTo>
                  <a:lnTo>
                    <a:pt x="71" y="3501"/>
                  </a:lnTo>
                  <a:lnTo>
                    <a:pt x="52" y="3475"/>
                  </a:lnTo>
                  <a:lnTo>
                    <a:pt x="34" y="3449"/>
                  </a:lnTo>
                  <a:lnTo>
                    <a:pt x="17" y="3424"/>
                  </a:lnTo>
                  <a:lnTo>
                    <a:pt x="0" y="3398"/>
                  </a:lnTo>
                  <a:close/>
                  <a:moveTo>
                    <a:pt x="0" y="1232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1383"/>
                  </a:lnTo>
                  <a:lnTo>
                    <a:pt x="0" y="1232"/>
                  </a:lnTo>
                  <a:close/>
                </a:path>
              </a:pathLst>
            </a:custGeom>
            <a:solidFill>
              <a:srgbClr val="4fb47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" name=""/>
            <p:cNvSpPr/>
            <p:nvPr/>
          </p:nvSpPr>
          <p:spPr>
            <a:xfrm>
              <a:off x="350280" y="6296040"/>
              <a:ext cx="16560" cy="401400"/>
            </a:xfrm>
            <a:custGeom>
              <a:avLst/>
              <a:gdLst/>
              <a:ahLst/>
              <a:rect l="l" t="t" r="r" b="b"/>
              <a:pathLst>
                <a:path w="149" h="3764">
                  <a:moveTo>
                    <a:pt x="0" y="3579"/>
                  </a:moveTo>
                  <a:lnTo>
                    <a:pt x="0" y="2085"/>
                  </a:lnTo>
                  <a:lnTo>
                    <a:pt x="149" y="2236"/>
                  </a:lnTo>
                  <a:lnTo>
                    <a:pt x="149" y="3764"/>
                  </a:lnTo>
                  <a:lnTo>
                    <a:pt x="129" y="3741"/>
                  </a:lnTo>
                  <a:lnTo>
                    <a:pt x="109" y="3719"/>
                  </a:lnTo>
                  <a:lnTo>
                    <a:pt x="90" y="3695"/>
                  </a:lnTo>
                  <a:lnTo>
                    <a:pt x="71" y="3672"/>
                  </a:lnTo>
                  <a:lnTo>
                    <a:pt x="52" y="3649"/>
                  </a:lnTo>
                  <a:lnTo>
                    <a:pt x="34" y="3626"/>
                  </a:lnTo>
                  <a:lnTo>
                    <a:pt x="16" y="3603"/>
                  </a:lnTo>
                  <a:lnTo>
                    <a:pt x="0" y="3579"/>
                  </a:lnTo>
                  <a:close/>
                  <a:moveTo>
                    <a:pt x="0" y="1380"/>
                  </a:moveTo>
                  <a:lnTo>
                    <a:pt x="0" y="149"/>
                  </a:lnTo>
                  <a:lnTo>
                    <a:pt x="148" y="0"/>
                  </a:lnTo>
                  <a:lnTo>
                    <a:pt x="149" y="1"/>
                  </a:lnTo>
                  <a:lnTo>
                    <a:pt x="149" y="2"/>
                  </a:lnTo>
                  <a:lnTo>
                    <a:pt x="149" y="1531"/>
                  </a:lnTo>
                  <a:lnTo>
                    <a:pt x="0" y="1380"/>
                  </a:lnTo>
                  <a:close/>
                </a:path>
              </a:pathLst>
            </a:custGeom>
            <a:solidFill>
              <a:srgbClr val="4eb37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" name=""/>
            <p:cNvSpPr/>
            <p:nvPr/>
          </p:nvSpPr>
          <p:spPr>
            <a:xfrm>
              <a:off x="358560" y="6296040"/>
              <a:ext cx="16560" cy="401400"/>
            </a:xfrm>
            <a:custGeom>
              <a:avLst/>
              <a:gdLst/>
              <a:ahLst/>
              <a:rect l="l" t="t" r="r" b="b"/>
              <a:pathLst>
                <a:path w="149" h="3765">
                  <a:moveTo>
                    <a:pt x="0" y="3676"/>
                  </a:moveTo>
                  <a:lnTo>
                    <a:pt x="0" y="2161"/>
                  </a:lnTo>
                  <a:lnTo>
                    <a:pt x="149" y="2310"/>
                  </a:lnTo>
                  <a:lnTo>
                    <a:pt x="149" y="3691"/>
                  </a:lnTo>
                  <a:lnTo>
                    <a:pt x="75" y="3765"/>
                  </a:lnTo>
                  <a:lnTo>
                    <a:pt x="55" y="3743"/>
                  </a:lnTo>
                  <a:lnTo>
                    <a:pt x="36" y="3721"/>
                  </a:lnTo>
                  <a:lnTo>
                    <a:pt x="17" y="3699"/>
                  </a:lnTo>
                  <a:lnTo>
                    <a:pt x="0" y="3676"/>
                  </a:lnTo>
                  <a:close/>
                  <a:moveTo>
                    <a:pt x="0" y="1456"/>
                  </a:moveTo>
                  <a:lnTo>
                    <a:pt x="0" y="73"/>
                  </a:lnTo>
                  <a:lnTo>
                    <a:pt x="73" y="0"/>
                  </a:lnTo>
                  <a:lnTo>
                    <a:pt x="92" y="22"/>
                  </a:lnTo>
                  <a:lnTo>
                    <a:pt x="111" y="44"/>
                  </a:lnTo>
                  <a:lnTo>
                    <a:pt x="130" y="67"/>
                  </a:lnTo>
                  <a:lnTo>
                    <a:pt x="149" y="90"/>
                  </a:lnTo>
                  <a:lnTo>
                    <a:pt x="149" y="1606"/>
                  </a:lnTo>
                  <a:lnTo>
                    <a:pt x="0" y="1456"/>
                  </a:lnTo>
                  <a:close/>
                </a:path>
              </a:pathLst>
            </a:custGeom>
            <a:solidFill>
              <a:srgbClr val="4cb38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" name=""/>
            <p:cNvSpPr/>
            <p:nvPr/>
          </p:nvSpPr>
          <p:spPr>
            <a:xfrm>
              <a:off x="366840" y="6296040"/>
              <a:ext cx="16560" cy="401400"/>
            </a:xfrm>
            <a:custGeom>
              <a:avLst/>
              <a:gdLst/>
              <a:ahLst/>
              <a:rect l="l" t="t" r="r" b="b"/>
              <a:pathLst>
                <a:path w="149" h="3763">
                  <a:moveTo>
                    <a:pt x="0" y="3762"/>
                  </a:moveTo>
                  <a:lnTo>
                    <a:pt x="0" y="2234"/>
                  </a:lnTo>
                  <a:lnTo>
                    <a:pt x="149" y="2384"/>
                  </a:lnTo>
                  <a:lnTo>
                    <a:pt x="149" y="3613"/>
                  </a:lnTo>
                  <a:lnTo>
                    <a:pt x="1" y="3763"/>
                  </a:lnTo>
                  <a:lnTo>
                    <a:pt x="0" y="3762"/>
                  </a:lnTo>
                  <a:close/>
                  <a:moveTo>
                    <a:pt x="0" y="1529"/>
                  </a:moveTo>
                  <a:lnTo>
                    <a:pt x="0" y="0"/>
                  </a:lnTo>
                  <a:lnTo>
                    <a:pt x="19" y="22"/>
                  </a:lnTo>
                  <a:lnTo>
                    <a:pt x="39" y="43"/>
                  </a:lnTo>
                  <a:lnTo>
                    <a:pt x="57" y="66"/>
                  </a:lnTo>
                  <a:lnTo>
                    <a:pt x="76" y="89"/>
                  </a:lnTo>
                  <a:lnTo>
                    <a:pt x="95" y="113"/>
                  </a:lnTo>
                  <a:lnTo>
                    <a:pt x="114" y="135"/>
                  </a:lnTo>
                  <a:lnTo>
                    <a:pt x="132" y="160"/>
                  </a:lnTo>
                  <a:lnTo>
                    <a:pt x="149" y="184"/>
                  </a:lnTo>
                  <a:lnTo>
                    <a:pt x="149" y="1680"/>
                  </a:lnTo>
                  <a:lnTo>
                    <a:pt x="0" y="1529"/>
                  </a:lnTo>
                  <a:close/>
                </a:path>
              </a:pathLst>
            </a:custGeom>
            <a:solidFill>
              <a:srgbClr val="4db38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" name=""/>
            <p:cNvSpPr/>
            <p:nvPr/>
          </p:nvSpPr>
          <p:spPr>
            <a:xfrm>
              <a:off x="375480" y="6305760"/>
              <a:ext cx="16560" cy="383760"/>
            </a:xfrm>
            <a:custGeom>
              <a:avLst/>
              <a:gdLst/>
              <a:ahLst/>
              <a:rect l="l" t="t" r="r" b="b"/>
              <a:pathLst>
                <a:path w="149" h="3601">
                  <a:moveTo>
                    <a:pt x="0" y="3601"/>
                  </a:moveTo>
                  <a:lnTo>
                    <a:pt x="0" y="2220"/>
                  </a:lnTo>
                  <a:lnTo>
                    <a:pt x="149" y="2371"/>
                  </a:lnTo>
                  <a:lnTo>
                    <a:pt x="149" y="3450"/>
                  </a:lnTo>
                  <a:lnTo>
                    <a:pt x="0" y="3601"/>
                  </a:lnTo>
                  <a:close/>
                  <a:moveTo>
                    <a:pt x="0" y="1516"/>
                  </a:moveTo>
                  <a:lnTo>
                    <a:pt x="0" y="0"/>
                  </a:lnTo>
                  <a:lnTo>
                    <a:pt x="19" y="24"/>
                  </a:lnTo>
                  <a:lnTo>
                    <a:pt x="39" y="48"/>
                  </a:lnTo>
                  <a:lnTo>
                    <a:pt x="57" y="73"/>
                  </a:lnTo>
                  <a:lnTo>
                    <a:pt x="77" y="98"/>
                  </a:lnTo>
                  <a:lnTo>
                    <a:pt x="95" y="124"/>
                  </a:lnTo>
                  <a:lnTo>
                    <a:pt x="113" y="150"/>
                  </a:lnTo>
                  <a:lnTo>
                    <a:pt x="132" y="176"/>
                  </a:lnTo>
                  <a:lnTo>
                    <a:pt x="149" y="204"/>
                  </a:lnTo>
                  <a:lnTo>
                    <a:pt x="149" y="1667"/>
                  </a:lnTo>
                  <a:lnTo>
                    <a:pt x="0" y="1516"/>
                  </a:lnTo>
                  <a:close/>
                </a:path>
              </a:pathLst>
            </a:custGeom>
            <a:solidFill>
              <a:srgbClr val="4ab38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" name=""/>
            <p:cNvSpPr/>
            <p:nvPr/>
          </p:nvSpPr>
          <p:spPr>
            <a:xfrm>
              <a:off x="383760" y="6315120"/>
              <a:ext cx="16560" cy="366480"/>
            </a:xfrm>
            <a:custGeom>
              <a:avLst/>
              <a:gdLst/>
              <a:ahLst/>
              <a:rect l="l" t="t" r="r" b="b"/>
              <a:pathLst>
                <a:path w="150" h="3429">
                  <a:moveTo>
                    <a:pt x="0" y="3429"/>
                  </a:moveTo>
                  <a:lnTo>
                    <a:pt x="0" y="2200"/>
                  </a:lnTo>
                  <a:lnTo>
                    <a:pt x="150" y="2350"/>
                  </a:lnTo>
                  <a:lnTo>
                    <a:pt x="150" y="3279"/>
                  </a:lnTo>
                  <a:lnTo>
                    <a:pt x="0" y="3429"/>
                  </a:lnTo>
                  <a:close/>
                  <a:moveTo>
                    <a:pt x="0" y="1496"/>
                  </a:moveTo>
                  <a:lnTo>
                    <a:pt x="0" y="0"/>
                  </a:lnTo>
                  <a:lnTo>
                    <a:pt x="20" y="27"/>
                  </a:lnTo>
                  <a:lnTo>
                    <a:pt x="39" y="54"/>
                  </a:lnTo>
                  <a:lnTo>
                    <a:pt x="59" y="81"/>
                  </a:lnTo>
                  <a:lnTo>
                    <a:pt x="77" y="110"/>
                  </a:lnTo>
                  <a:lnTo>
                    <a:pt x="96" y="139"/>
                  </a:lnTo>
                  <a:lnTo>
                    <a:pt x="114" y="169"/>
                  </a:lnTo>
                  <a:lnTo>
                    <a:pt x="133" y="200"/>
                  </a:lnTo>
                  <a:lnTo>
                    <a:pt x="150" y="231"/>
                  </a:lnTo>
                  <a:lnTo>
                    <a:pt x="150" y="1646"/>
                  </a:lnTo>
                  <a:lnTo>
                    <a:pt x="0" y="1496"/>
                  </a:lnTo>
                  <a:close/>
                </a:path>
              </a:pathLst>
            </a:custGeom>
            <a:solidFill>
              <a:srgbClr val="48b28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" name=""/>
            <p:cNvSpPr/>
            <p:nvPr/>
          </p:nvSpPr>
          <p:spPr>
            <a:xfrm>
              <a:off x="392040" y="6328080"/>
              <a:ext cx="16560" cy="345240"/>
            </a:xfrm>
            <a:custGeom>
              <a:avLst/>
              <a:gdLst/>
              <a:ahLst/>
              <a:rect l="l" t="t" r="r" b="b"/>
              <a:pathLst>
                <a:path w="150" h="3246">
                  <a:moveTo>
                    <a:pt x="0" y="3246"/>
                  </a:moveTo>
                  <a:lnTo>
                    <a:pt x="0" y="2167"/>
                  </a:lnTo>
                  <a:lnTo>
                    <a:pt x="150" y="2318"/>
                  </a:lnTo>
                  <a:lnTo>
                    <a:pt x="150" y="3095"/>
                  </a:lnTo>
                  <a:lnTo>
                    <a:pt x="0" y="3246"/>
                  </a:lnTo>
                  <a:close/>
                  <a:moveTo>
                    <a:pt x="0" y="1463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39" y="61"/>
                  </a:lnTo>
                  <a:lnTo>
                    <a:pt x="59" y="93"/>
                  </a:lnTo>
                  <a:lnTo>
                    <a:pt x="77" y="126"/>
                  </a:lnTo>
                  <a:lnTo>
                    <a:pt x="96" y="160"/>
                  </a:lnTo>
                  <a:lnTo>
                    <a:pt x="114" y="195"/>
                  </a:lnTo>
                  <a:lnTo>
                    <a:pt x="133" y="230"/>
                  </a:lnTo>
                  <a:lnTo>
                    <a:pt x="150" y="268"/>
                  </a:lnTo>
                  <a:lnTo>
                    <a:pt x="150" y="1614"/>
                  </a:lnTo>
                  <a:lnTo>
                    <a:pt x="0" y="1463"/>
                  </a:lnTo>
                  <a:close/>
                </a:path>
              </a:pathLst>
            </a:custGeom>
            <a:solidFill>
              <a:srgbClr val="45b29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400680" y="6341040"/>
              <a:ext cx="16920" cy="324720"/>
            </a:xfrm>
            <a:custGeom>
              <a:avLst/>
              <a:gdLst/>
              <a:ahLst/>
              <a:rect l="l" t="t" r="r" b="b"/>
              <a:pathLst>
                <a:path w="150" h="3048">
                  <a:moveTo>
                    <a:pt x="0" y="3048"/>
                  </a:moveTo>
                  <a:lnTo>
                    <a:pt x="0" y="2119"/>
                  </a:lnTo>
                  <a:lnTo>
                    <a:pt x="150" y="2270"/>
                  </a:lnTo>
                  <a:lnTo>
                    <a:pt x="150" y="2897"/>
                  </a:lnTo>
                  <a:lnTo>
                    <a:pt x="0" y="3048"/>
                  </a:lnTo>
                  <a:close/>
                  <a:moveTo>
                    <a:pt x="0" y="1415"/>
                  </a:moveTo>
                  <a:lnTo>
                    <a:pt x="0" y="0"/>
                  </a:lnTo>
                  <a:lnTo>
                    <a:pt x="21" y="36"/>
                  </a:lnTo>
                  <a:lnTo>
                    <a:pt x="39" y="72"/>
                  </a:lnTo>
                  <a:lnTo>
                    <a:pt x="59" y="111"/>
                  </a:lnTo>
                  <a:lnTo>
                    <a:pt x="78" y="149"/>
                  </a:lnTo>
                  <a:lnTo>
                    <a:pt x="97" y="189"/>
                  </a:lnTo>
                  <a:lnTo>
                    <a:pt x="115" y="230"/>
                  </a:lnTo>
                  <a:lnTo>
                    <a:pt x="133" y="273"/>
                  </a:lnTo>
                  <a:lnTo>
                    <a:pt x="150" y="316"/>
                  </a:lnTo>
                  <a:lnTo>
                    <a:pt x="150" y="1566"/>
                  </a:lnTo>
                  <a:lnTo>
                    <a:pt x="0" y="1415"/>
                  </a:lnTo>
                  <a:close/>
                </a:path>
              </a:pathLst>
            </a:custGeom>
            <a:solidFill>
              <a:srgbClr val="42b1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408960" y="6355080"/>
              <a:ext cx="16920" cy="302400"/>
            </a:xfrm>
            <a:custGeom>
              <a:avLst/>
              <a:gdLst/>
              <a:ahLst/>
              <a:rect l="l" t="t" r="r" b="b"/>
              <a:pathLst>
                <a:path w="150" h="2827">
                  <a:moveTo>
                    <a:pt x="0" y="2827"/>
                  </a:moveTo>
                  <a:lnTo>
                    <a:pt x="0" y="2050"/>
                  </a:lnTo>
                  <a:lnTo>
                    <a:pt x="150" y="2201"/>
                  </a:lnTo>
                  <a:lnTo>
                    <a:pt x="150" y="2676"/>
                  </a:lnTo>
                  <a:lnTo>
                    <a:pt x="0" y="2827"/>
                  </a:lnTo>
                  <a:close/>
                  <a:moveTo>
                    <a:pt x="0" y="1346"/>
                  </a:moveTo>
                  <a:lnTo>
                    <a:pt x="0" y="0"/>
                  </a:lnTo>
                  <a:lnTo>
                    <a:pt x="17" y="33"/>
                  </a:lnTo>
                  <a:lnTo>
                    <a:pt x="31" y="67"/>
                  </a:lnTo>
                  <a:lnTo>
                    <a:pt x="46" y="101"/>
                  </a:lnTo>
                  <a:lnTo>
                    <a:pt x="62" y="137"/>
                  </a:lnTo>
                  <a:lnTo>
                    <a:pt x="76" y="173"/>
                  </a:lnTo>
                  <a:lnTo>
                    <a:pt x="90" y="211"/>
                  </a:lnTo>
                  <a:lnTo>
                    <a:pt x="105" y="249"/>
                  </a:lnTo>
                  <a:lnTo>
                    <a:pt x="119" y="289"/>
                  </a:lnTo>
                  <a:lnTo>
                    <a:pt x="127" y="313"/>
                  </a:lnTo>
                  <a:lnTo>
                    <a:pt x="135" y="337"/>
                  </a:lnTo>
                  <a:lnTo>
                    <a:pt x="143" y="362"/>
                  </a:lnTo>
                  <a:lnTo>
                    <a:pt x="150" y="387"/>
                  </a:lnTo>
                  <a:lnTo>
                    <a:pt x="150" y="1497"/>
                  </a:lnTo>
                  <a:lnTo>
                    <a:pt x="0" y="1346"/>
                  </a:lnTo>
                  <a:close/>
                </a:path>
              </a:pathLst>
            </a:custGeom>
            <a:solidFill>
              <a:srgbClr val="42b2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417600" y="6374160"/>
              <a:ext cx="16560" cy="275400"/>
            </a:xfrm>
            <a:custGeom>
              <a:avLst/>
              <a:gdLst/>
              <a:ahLst/>
              <a:rect l="l" t="t" r="r" b="b"/>
              <a:pathLst>
                <a:path w="150" h="2581">
                  <a:moveTo>
                    <a:pt x="0" y="2581"/>
                  </a:moveTo>
                  <a:lnTo>
                    <a:pt x="0" y="1954"/>
                  </a:lnTo>
                  <a:lnTo>
                    <a:pt x="150" y="2105"/>
                  </a:lnTo>
                  <a:lnTo>
                    <a:pt x="150" y="2430"/>
                  </a:lnTo>
                  <a:lnTo>
                    <a:pt x="0" y="2581"/>
                  </a:lnTo>
                  <a:close/>
                  <a:moveTo>
                    <a:pt x="0" y="1250"/>
                  </a:moveTo>
                  <a:lnTo>
                    <a:pt x="0" y="0"/>
                  </a:lnTo>
                  <a:lnTo>
                    <a:pt x="11" y="29"/>
                  </a:lnTo>
                  <a:lnTo>
                    <a:pt x="23" y="58"/>
                  </a:lnTo>
                  <a:lnTo>
                    <a:pt x="33" y="88"/>
                  </a:lnTo>
                  <a:lnTo>
                    <a:pt x="44" y="118"/>
                  </a:lnTo>
                  <a:lnTo>
                    <a:pt x="63" y="172"/>
                  </a:lnTo>
                  <a:lnTo>
                    <a:pt x="79" y="228"/>
                  </a:lnTo>
                  <a:lnTo>
                    <a:pt x="94" y="286"/>
                  </a:lnTo>
                  <a:lnTo>
                    <a:pt x="109" y="345"/>
                  </a:lnTo>
                  <a:lnTo>
                    <a:pt x="121" y="405"/>
                  </a:lnTo>
                  <a:lnTo>
                    <a:pt x="132" y="466"/>
                  </a:lnTo>
                  <a:lnTo>
                    <a:pt x="142" y="528"/>
                  </a:lnTo>
                  <a:lnTo>
                    <a:pt x="150" y="590"/>
                  </a:lnTo>
                  <a:lnTo>
                    <a:pt x="150" y="1188"/>
                  </a:lnTo>
                  <a:lnTo>
                    <a:pt x="147" y="1211"/>
                  </a:lnTo>
                  <a:lnTo>
                    <a:pt x="144" y="1234"/>
                  </a:lnTo>
                  <a:lnTo>
                    <a:pt x="140" y="1257"/>
                  </a:lnTo>
                  <a:lnTo>
                    <a:pt x="136" y="1280"/>
                  </a:lnTo>
                  <a:lnTo>
                    <a:pt x="133" y="1303"/>
                  </a:lnTo>
                  <a:lnTo>
                    <a:pt x="129" y="1326"/>
                  </a:lnTo>
                  <a:lnTo>
                    <a:pt x="124" y="1348"/>
                  </a:lnTo>
                  <a:lnTo>
                    <a:pt x="120" y="1371"/>
                  </a:lnTo>
                  <a:lnTo>
                    <a:pt x="0" y="1250"/>
                  </a:lnTo>
                  <a:close/>
                </a:path>
              </a:pathLst>
            </a:custGeom>
            <a:solidFill>
              <a:srgbClr val="3fb1a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425880" y="6396840"/>
              <a:ext cx="16560" cy="244800"/>
            </a:xfrm>
            <a:custGeom>
              <a:avLst/>
              <a:gdLst/>
              <a:ahLst/>
              <a:rect l="l" t="t" r="r" b="b"/>
              <a:pathLst>
                <a:path w="150" h="2289">
                  <a:moveTo>
                    <a:pt x="0" y="2289"/>
                  </a:moveTo>
                  <a:lnTo>
                    <a:pt x="0" y="1814"/>
                  </a:lnTo>
                  <a:lnTo>
                    <a:pt x="150" y="1964"/>
                  </a:lnTo>
                  <a:lnTo>
                    <a:pt x="150" y="2139"/>
                  </a:lnTo>
                  <a:lnTo>
                    <a:pt x="0" y="2289"/>
                  </a:lnTo>
                  <a:close/>
                  <a:moveTo>
                    <a:pt x="0" y="1110"/>
                  </a:moveTo>
                  <a:lnTo>
                    <a:pt x="0" y="0"/>
                  </a:lnTo>
                  <a:lnTo>
                    <a:pt x="9" y="32"/>
                  </a:lnTo>
                  <a:lnTo>
                    <a:pt x="18" y="65"/>
                  </a:lnTo>
                  <a:lnTo>
                    <a:pt x="27" y="98"/>
                  </a:lnTo>
                  <a:lnTo>
                    <a:pt x="34" y="132"/>
                  </a:lnTo>
                  <a:lnTo>
                    <a:pt x="41" y="166"/>
                  </a:lnTo>
                  <a:lnTo>
                    <a:pt x="48" y="200"/>
                  </a:lnTo>
                  <a:lnTo>
                    <a:pt x="54" y="235"/>
                  </a:lnTo>
                  <a:lnTo>
                    <a:pt x="60" y="270"/>
                  </a:lnTo>
                  <a:lnTo>
                    <a:pt x="65" y="306"/>
                  </a:lnTo>
                  <a:lnTo>
                    <a:pt x="71" y="341"/>
                  </a:lnTo>
                  <a:lnTo>
                    <a:pt x="76" y="378"/>
                  </a:lnTo>
                  <a:lnTo>
                    <a:pt x="80" y="414"/>
                  </a:lnTo>
                  <a:lnTo>
                    <a:pt x="83" y="451"/>
                  </a:lnTo>
                  <a:lnTo>
                    <a:pt x="86" y="487"/>
                  </a:lnTo>
                  <a:lnTo>
                    <a:pt x="88" y="524"/>
                  </a:lnTo>
                  <a:lnTo>
                    <a:pt x="90" y="561"/>
                  </a:lnTo>
                  <a:lnTo>
                    <a:pt x="91" y="599"/>
                  </a:lnTo>
                  <a:lnTo>
                    <a:pt x="92" y="636"/>
                  </a:lnTo>
                  <a:lnTo>
                    <a:pt x="93" y="673"/>
                  </a:lnTo>
                  <a:lnTo>
                    <a:pt x="92" y="710"/>
                  </a:lnTo>
                  <a:lnTo>
                    <a:pt x="92" y="747"/>
                  </a:lnTo>
                  <a:lnTo>
                    <a:pt x="90" y="785"/>
                  </a:lnTo>
                  <a:lnTo>
                    <a:pt x="88" y="823"/>
                  </a:lnTo>
                  <a:lnTo>
                    <a:pt x="86" y="860"/>
                  </a:lnTo>
                  <a:lnTo>
                    <a:pt x="83" y="897"/>
                  </a:lnTo>
                  <a:lnTo>
                    <a:pt x="79" y="934"/>
                  </a:lnTo>
                  <a:lnTo>
                    <a:pt x="75" y="971"/>
                  </a:lnTo>
                  <a:lnTo>
                    <a:pt x="71" y="1008"/>
                  </a:lnTo>
                  <a:lnTo>
                    <a:pt x="64" y="1046"/>
                  </a:lnTo>
                  <a:lnTo>
                    <a:pt x="58" y="1082"/>
                  </a:lnTo>
                  <a:lnTo>
                    <a:pt x="52" y="1118"/>
                  </a:lnTo>
                  <a:lnTo>
                    <a:pt x="45" y="1155"/>
                  </a:lnTo>
                  <a:lnTo>
                    <a:pt x="0" y="1110"/>
                  </a:lnTo>
                  <a:close/>
                </a:path>
              </a:pathLst>
            </a:custGeom>
            <a:solidFill>
              <a:srgbClr val="3cb1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434520" y="6436800"/>
              <a:ext cx="16560" cy="196920"/>
            </a:xfrm>
            <a:custGeom>
              <a:avLst/>
              <a:gdLst/>
              <a:ahLst/>
              <a:rect l="l" t="t" r="r" b="b"/>
              <a:pathLst>
                <a:path w="149" h="1840">
                  <a:moveTo>
                    <a:pt x="0" y="1840"/>
                  </a:moveTo>
                  <a:lnTo>
                    <a:pt x="0" y="1515"/>
                  </a:lnTo>
                  <a:lnTo>
                    <a:pt x="149" y="1666"/>
                  </a:lnTo>
                  <a:lnTo>
                    <a:pt x="149" y="1689"/>
                  </a:lnTo>
                  <a:lnTo>
                    <a:pt x="0" y="1840"/>
                  </a:lnTo>
                  <a:close/>
                  <a:moveTo>
                    <a:pt x="0" y="598"/>
                  </a:moveTo>
                  <a:lnTo>
                    <a:pt x="0" y="0"/>
                  </a:lnTo>
                  <a:lnTo>
                    <a:pt x="4" y="38"/>
                  </a:lnTo>
                  <a:lnTo>
                    <a:pt x="8" y="74"/>
                  </a:lnTo>
                  <a:lnTo>
                    <a:pt x="11" y="111"/>
                  </a:lnTo>
                  <a:lnTo>
                    <a:pt x="13" y="148"/>
                  </a:lnTo>
                  <a:lnTo>
                    <a:pt x="15" y="185"/>
                  </a:lnTo>
                  <a:lnTo>
                    <a:pt x="16" y="222"/>
                  </a:lnTo>
                  <a:lnTo>
                    <a:pt x="17" y="260"/>
                  </a:lnTo>
                  <a:lnTo>
                    <a:pt x="18" y="298"/>
                  </a:lnTo>
                  <a:lnTo>
                    <a:pt x="17" y="335"/>
                  </a:lnTo>
                  <a:lnTo>
                    <a:pt x="17" y="373"/>
                  </a:lnTo>
                  <a:lnTo>
                    <a:pt x="15" y="410"/>
                  </a:lnTo>
                  <a:lnTo>
                    <a:pt x="13" y="449"/>
                  </a:lnTo>
                  <a:lnTo>
                    <a:pt x="11" y="486"/>
                  </a:lnTo>
                  <a:lnTo>
                    <a:pt x="8" y="523"/>
                  </a:lnTo>
                  <a:lnTo>
                    <a:pt x="4" y="561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3ab0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442800" y="6603120"/>
              <a:ext cx="16560" cy="22320"/>
            </a:xfrm>
            <a:custGeom>
              <a:avLst/>
              <a:gdLst/>
              <a:ahLst/>
              <a:rect l="l" t="t" r="r" b="b"/>
              <a:pathLst>
                <a:path w="149" h="202">
                  <a:moveTo>
                    <a:pt x="0" y="202"/>
                  </a:moveTo>
                  <a:lnTo>
                    <a:pt x="0" y="27"/>
                  </a:lnTo>
                  <a:lnTo>
                    <a:pt x="87" y="114"/>
                  </a:lnTo>
                  <a:lnTo>
                    <a:pt x="0" y="202"/>
                  </a:lnTo>
                  <a:close/>
                  <a:moveTo>
                    <a:pt x="149" y="0"/>
                  </a:moveTo>
                  <a:lnTo>
                    <a:pt x="149" y="51"/>
                  </a:lnTo>
                  <a:lnTo>
                    <a:pt x="99" y="102"/>
                  </a:lnTo>
                  <a:lnTo>
                    <a:pt x="111" y="77"/>
                  </a:lnTo>
                  <a:lnTo>
                    <a:pt x="125" y="52"/>
                  </a:lnTo>
                  <a:lnTo>
                    <a:pt x="137" y="26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38afb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451080" y="6585480"/>
              <a:ext cx="16560" cy="32040"/>
            </a:xfrm>
            <a:custGeom>
              <a:avLst/>
              <a:gdLst/>
              <a:ahLst/>
              <a:rect l="l" t="t" r="r" b="b"/>
              <a:pathLst>
                <a:path w="150" h="297">
                  <a:moveTo>
                    <a:pt x="0" y="297"/>
                  </a:moveTo>
                  <a:lnTo>
                    <a:pt x="0" y="274"/>
                  </a:lnTo>
                  <a:lnTo>
                    <a:pt x="13" y="285"/>
                  </a:lnTo>
                  <a:lnTo>
                    <a:pt x="0" y="297"/>
                  </a:lnTo>
                  <a:close/>
                  <a:moveTo>
                    <a:pt x="150" y="0"/>
                  </a:moveTo>
                  <a:lnTo>
                    <a:pt x="150" y="147"/>
                  </a:lnTo>
                  <a:lnTo>
                    <a:pt x="25" y="273"/>
                  </a:lnTo>
                  <a:lnTo>
                    <a:pt x="41" y="240"/>
                  </a:lnTo>
                  <a:lnTo>
                    <a:pt x="59" y="207"/>
                  </a:lnTo>
                  <a:lnTo>
                    <a:pt x="75" y="172"/>
                  </a:lnTo>
                  <a:lnTo>
                    <a:pt x="91" y="138"/>
                  </a:lnTo>
                  <a:lnTo>
                    <a:pt x="106" y="104"/>
                  </a:lnTo>
                  <a:lnTo>
                    <a:pt x="121" y="70"/>
                  </a:lnTo>
                  <a:lnTo>
                    <a:pt x="136" y="35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38afb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459360" y="6563160"/>
              <a:ext cx="16560" cy="46440"/>
            </a:xfrm>
            <a:custGeom>
              <a:avLst/>
              <a:gdLst/>
              <a:ahLst/>
              <a:rect l="l" t="t" r="r" b="b"/>
              <a:pathLst>
                <a:path w="150" h="434">
                  <a:moveTo>
                    <a:pt x="0" y="434"/>
                  </a:moveTo>
                  <a:lnTo>
                    <a:pt x="0" y="383"/>
                  </a:lnTo>
                  <a:lnTo>
                    <a:pt x="22" y="337"/>
                  </a:lnTo>
                  <a:lnTo>
                    <a:pt x="43" y="291"/>
                  </a:lnTo>
                  <a:lnTo>
                    <a:pt x="63" y="243"/>
                  </a:lnTo>
                  <a:lnTo>
                    <a:pt x="82" y="196"/>
                  </a:lnTo>
                  <a:lnTo>
                    <a:pt x="101" y="147"/>
                  </a:lnTo>
                  <a:lnTo>
                    <a:pt x="118" y="99"/>
                  </a:lnTo>
                  <a:lnTo>
                    <a:pt x="135" y="50"/>
                  </a:lnTo>
                  <a:lnTo>
                    <a:pt x="150" y="0"/>
                  </a:lnTo>
                  <a:lnTo>
                    <a:pt x="150" y="283"/>
                  </a:lnTo>
                  <a:lnTo>
                    <a:pt x="0" y="434"/>
                  </a:lnTo>
                  <a:close/>
                </a:path>
              </a:pathLst>
            </a:custGeom>
            <a:solidFill>
              <a:srgbClr val="36afb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468000" y="6531480"/>
              <a:ext cx="16560" cy="70200"/>
            </a:xfrm>
            <a:custGeom>
              <a:avLst/>
              <a:gdLst/>
              <a:ahLst/>
              <a:rect l="l" t="t" r="r" b="b"/>
              <a:pathLst>
                <a:path w="150" h="650">
                  <a:moveTo>
                    <a:pt x="0" y="650"/>
                  </a:moveTo>
                  <a:lnTo>
                    <a:pt x="0" y="503"/>
                  </a:lnTo>
                  <a:lnTo>
                    <a:pt x="24" y="442"/>
                  </a:lnTo>
                  <a:lnTo>
                    <a:pt x="46" y="381"/>
                  </a:lnTo>
                  <a:lnTo>
                    <a:pt x="67" y="318"/>
                  </a:lnTo>
                  <a:lnTo>
                    <a:pt x="86" y="255"/>
                  </a:lnTo>
                  <a:lnTo>
                    <a:pt x="104" y="192"/>
                  </a:lnTo>
                  <a:lnTo>
                    <a:pt x="121" y="128"/>
                  </a:lnTo>
                  <a:lnTo>
                    <a:pt x="137" y="64"/>
                  </a:lnTo>
                  <a:lnTo>
                    <a:pt x="150" y="0"/>
                  </a:lnTo>
                  <a:lnTo>
                    <a:pt x="150" y="499"/>
                  </a:lnTo>
                  <a:lnTo>
                    <a:pt x="0" y="650"/>
                  </a:lnTo>
                  <a:close/>
                </a:path>
              </a:pathLst>
            </a:custGeom>
            <a:solidFill>
              <a:srgbClr val="35aeb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476280" y="6409440"/>
              <a:ext cx="16560" cy="184320"/>
            </a:xfrm>
            <a:custGeom>
              <a:avLst/>
              <a:gdLst/>
              <a:ahLst/>
              <a:rect l="l" t="t" r="r" b="b"/>
              <a:pathLst>
                <a:path w="150" h="1725">
                  <a:moveTo>
                    <a:pt x="0" y="1725"/>
                  </a:moveTo>
                  <a:lnTo>
                    <a:pt x="0" y="1442"/>
                  </a:lnTo>
                  <a:lnTo>
                    <a:pt x="12" y="1402"/>
                  </a:lnTo>
                  <a:lnTo>
                    <a:pt x="25" y="1361"/>
                  </a:lnTo>
                  <a:lnTo>
                    <a:pt x="36" y="1321"/>
                  </a:lnTo>
                  <a:lnTo>
                    <a:pt x="46" y="1279"/>
                  </a:lnTo>
                  <a:lnTo>
                    <a:pt x="56" y="1238"/>
                  </a:lnTo>
                  <a:lnTo>
                    <a:pt x="66" y="1196"/>
                  </a:lnTo>
                  <a:lnTo>
                    <a:pt x="75" y="1154"/>
                  </a:lnTo>
                  <a:lnTo>
                    <a:pt x="83" y="1112"/>
                  </a:lnTo>
                  <a:lnTo>
                    <a:pt x="90" y="1071"/>
                  </a:lnTo>
                  <a:lnTo>
                    <a:pt x="97" y="1028"/>
                  </a:lnTo>
                  <a:lnTo>
                    <a:pt x="104" y="986"/>
                  </a:lnTo>
                  <a:lnTo>
                    <a:pt x="110" y="944"/>
                  </a:lnTo>
                  <a:lnTo>
                    <a:pt x="115" y="902"/>
                  </a:lnTo>
                  <a:lnTo>
                    <a:pt x="120" y="859"/>
                  </a:lnTo>
                  <a:lnTo>
                    <a:pt x="124" y="817"/>
                  </a:lnTo>
                  <a:lnTo>
                    <a:pt x="128" y="775"/>
                  </a:lnTo>
                  <a:lnTo>
                    <a:pt x="130" y="731"/>
                  </a:lnTo>
                  <a:lnTo>
                    <a:pt x="133" y="689"/>
                  </a:lnTo>
                  <a:lnTo>
                    <a:pt x="134" y="647"/>
                  </a:lnTo>
                  <a:lnTo>
                    <a:pt x="136" y="604"/>
                  </a:lnTo>
                  <a:lnTo>
                    <a:pt x="136" y="561"/>
                  </a:lnTo>
                  <a:lnTo>
                    <a:pt x="136" y="519"/>
                  </a:lnTo>
                  <a:lnTo>
                    <a:pt x="135" y="476"/>
                  </a:lnTo>
                  <a:lnTo>
                    <a:pt x="134" y="434"/>
                  </a:lnTo>
                  <a:lnTo>
                    <a:pt x="132" y="392"/>
                  </a:lnTo>
                  <a:lnTo>
                    <a:pt x="129" y="349"/>
                  </a:lnTo>
                  <a:lnTo>
                    <a:pt x="126" y="307"/>
                  </a:lnTo>
                  <a:lnTo>
                    <a:pt x="122" y="265"/>
                  </a:lnTo>
                  <a:lnTo>
                    <a:pt x="118" y="223"/>
                  </a:lnTo>
                  <a:lnTo>
                    <a:pt x="113" y="181"/>
                  </a:lnTo>
                  <a:lnTo>
                    <a:pt x="107" y="140"/>
                  </a:lnTo>
                  <a:lnTo>
                    <a:pt x="101" y="97"/>
                  </a:lnTo>
                  <a:lnTo>
                    <a:pt x="96" y="74"/>
                  </a:lnTo>
                  <a:lnTo>
                    <a:pt x="92" y="49"/>
                  </a:lnTo>
                  <a:lnTo>
                    <a:pt x="87" y="24"/>
                  </a:lnTo>
                  <a:lnTo>
                    <a:pt x="83" y="0"/>
                  </a:lnTo>
                  <a:lnTo>
                    <a:pt x="150" y="67"/>
                  </a:lnTo>
                  <a:lnTo>
                    <a:pt x="150" y="1575"/>
                  </a:lnTo>
                  <a:lnTo>
                    <a:pt x="0" y="1725"/>
                  </a:lnTo>
                  <a:close/>
                </a:path>
              </a:pathLst>
            </a:custGeom>
            <a:solidFill>
              <a:srgbClr val="33ad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484560" y="6409440"/>
              <a:ext cx="16560" cy="175680"/>
            </a:xfrm>
            <a:custGeom>
              <a:avLst/>
              <a:gdLst/>
              <a:ahLst/>
              <a:rect l="l" t="t" r="r" b="b"/>
              <a:pathLst>
                <a:path w="150" h="1650">
                  <a:moveTo>
                    <a:pt x="0" y="1650"/>
                  </a:moveTo>
                  <a:lnTo>
                    <a:pt x="0" y="1151"/>
                  </a:lnTo>
                  <a:lnTo>
                    <a:pt x="12" y="1085"/>
                  </a:lnTo>
                  <a:lnTo>
                    <a:pt x="24" y="1020"/>
                  </a:lnTo>
                  <a:lnTo>
                    <a:pt x="34" y="954"/>
                  </a:lnTo>
                  <a:lnTo>
                    <a:pt x="42" y="888"/>
                  </a:lnTo>
                  <a:lnTo>
                    <a:pt x="49" y="822"/>
                  </a:lnTo>
                  <a:lnTo>
                    <a:pt x="54" y="756"/>
                  </a:lnTo>
                  <a:lnTo>
                    <a:pt x="58" y="690"/>
                  </a:lnTo>
                  <a:lnTo>
                    <a:pt x="60" y="624"/>
                  </a:lnTo>
                  <a:lnTo>
                    <a:pt x="61" y="557"/>
                  </a:lnTo>
                  <a:lnTo>
                    <a:pt x="60" y="491"/>
                  </a:lnTo>
                  <a:lnTo>
                    <a:pt x="58" y="425"/>
                  </a:lnTo>
                  <a:lnTo>
                    <a:pt x="55" y="358"/>
                  </a:lnTo>
                  <a:lnTo>
                    <a:pt x="50" y="293"/>
                  </a:lnTo>
                  <a:lnTo>
                    <a:pt x="44" y="227"/>
                  </a:lnTo>
                  <a:lnTo>
                    <a:pt x="36" y="162"/>
                  </a:lnTo>
                  <a:lnTo>
                    <a:pt x="26" y="97"/>
                  </a:lnTo>
                  <a:lnTo>
                    <a:pt x="21" y="74"/>
                  </a:lnTo>
                  <a:lnTo>
                    <a:pt x="17" y="49"/>
                  </a:lnTo>
                  <a:lnTo>
                    <a:pt x="12" y="24"/>
                  </a:lnTo>
                  <a:lnTo>
                    <a:pt x="8" y="0"/>
                  </a:lnTo>
                  <a:lnTo>
                    <a:pt x="150" y="143"/>
                  </a:lnTo>
                  <a:lnTo>
                    <a:pt x="150" y="1499"/>
                  </a:lnTo>
                  <a:lnTo>
                    <a:pt x="0" y="1650"/>
                  </a:lnTo>
                  <a:close/>
                </a:path>
              </a:pathLst>
            </a:custGeom>
            <a:solidFill>
              <a:srgbClr val="32acc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" name=""/>
            <p:cNvSpPr/>
            <p:nvPr/>
          </p:nvSpPr>
          <p:spPr>
            <a:xfrm>
              <a:off x="493200" y="6415920"/>
              <a:ext cx="16560" cy="161280"/>
            </a:xfrm>
            <a:custGeom>
              <a:avLst/>
              <a:gdLst/>
              <a:ahLst/>
              <a:rect l="l" t="t" r="r" b="b"/>
              <a:pathLst>
                <a:path w="150" h="1508">
                  <a:moveTo>
                    <a:pt x="0" y="1508"/>
                  </a:moveTo>
                  <a:lnTo>
                    <a:pt x="0" y="0"/>
                  </a:lnTo>
                  <a:lnTo>
                    <a:pt x="150" y="151"/>
                  </a:lnTo>
                  <a:lnTo>
                    <a:pt x="150" y="1357"/>
                  </a:lnTo>
                  <a:lnTo>
                    <a:pt x="0" y="1508"/>
                  </a:lnTo>
                  <a:close/>
                </a:path>
              </a:pathLst>
            </a:custGeom>
            <a:solidFill>
              <a:srgbClr val="30ac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501480" y="6423840"/>
              <a:ext cx="16560" cy="145440"/>
            </a:xfrm>
            <a:custGeom>
              <a:avLst/>
              <a:gdLst/>
              <a:ahLst/>
              <a:rect l="l" t="t" r="r" b="b"/>
              <a:pathLst>
                <a:path w="149" h="1356">
                  <a:moveTo>
                    <a:pt x="0" y="1356"/>
                  </a:moveTo>
                  <a:lnTo>
                    <a:pt x="0" y="0"/>
                  </a:lnTo>
                  <a:lnTo>
                    <a:pt x="149" y="150"/>
                  </a:lnTo>
                  <a:lnTo>
                    <a:pt x="149" y="1206"/>
                  </a:lnTo>
                  <a:lnTo>
                    <a:pt x="0" y="1356"/>
                  </a:lnTo>
                  <a:close/>
                </a:path>
              </a:pathLst>
            </a:custGeom>
            <a:solidFill>
              <a:srgbClr val="2fabd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509760" y="6432120"/>
              <a:ext cx="16560" cy="129240"/>
            </a:xfrm>
            <a:custGeom>
              <a:avLst/>
              <a:gdLst/>
              <a:ahLst/>
              <a:rect l="l" t="t" r="r" b="b"/>
              <a:pathLst>
                <a:path w="149" h="1206">
                  <a:moveTo>
                    <a:pt x="0" y="1206"/>
                  </a:moveTo>
                  <a:lnTo>
                    <a:pt x="0" y="0"/>
                  </a:lnTo>
                  <a:lnTo>
                    <a:pt x="149" y="151"/>
                  </a:lnTo>
                  <a:lnTo>
                    <a:pt x="149" y="1055"/>
                  </a:lnTo>
                  <a:lnTo>
                    <a:pt x="0" y="1206"/>
                  </a:lnTo>
                  <a:close/>
                </a:path>
              </a:pathLst>
            </a:custGeom>
            <a:solidFill>
              <a:srgbClr val="2faa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518040" y="6440040"/>
              <a:ext cx="16560" cy="113400"/>
            </a:xfrm>
            <a:custGeom>
              <a:avLst/>
              <a:gdLst/>
              <a:ahLst/>
              <a:rect l="l" t="t" r="r" b="b"/>
              <a:pathLst>
                <a:path w="150" h="1056">
                  <a:moveTo>
                    <a:pt x="0" y="1056"/>
                  </a:moveTo>
                  <a:lnTo>
                    <a:pt x="0" y="0"/>
                  </a:lnTo>
                  <a:lnTo>
                    <a:pt x="150" y="151"/>
                  </a:lnTo>
                  <a:lnTo>
                    <a:pt x="150" y="905"/>
                  </a:lnTo>
                  <a:lnTo>
                    <a:pt x="0" y="1056"/>
                  </a:lnTo>
                  <a:close/>
                </a:path>
              </a:pathLst>
            </a:custGeom>
            <a:solidFill>
              <a:srgbClr val="30a9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526680" y="6447960"/>
              <a:ext cx="16560" cy="97560"/>
            </a:xfrm>
            <a:custGeom>
              <a:avLst/>
              <a:gdLst/>
              <a:ahLst/>
              <a:rect l="l" t="t" r="r" b="b"/>
              <a:pathLst>
                <a:path w="150" h="904">
                  <a:moveTo>
                    <a:pt x="0" y="904"/>
                  </a:moveTo>
                  <a:lnTo>
                    <a:pt x="0" y="0"/>
                  </a:lnTo>
                  <a:lnTo>
                    <a:pt x="150" y="151"/>
                  </a:lnTo>
                  <a:lnTo>
                    <a:pt x="150" y="753"/>
                  </a:lnTo>
                  <a:lnTo>
                    <a:pt x="0" y="904"/>
                  </a:lnTo>
                  <a:close/>
                </a:path>
              </a:pathLst>
            </a:custGeom>
            <a:solidFill>
              <a:srgbClr val="31a8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534960" y="6455880"/>
              <a:ext cx="16560" cy="81360"/>
            </a:xfrm>
            <a:custGeom>
              <a:avLst/>
              <a:gdLst/>
              <a:ahLst/>
              <a:rect l="l" t="t" r="r" b="b"/>
              <a:pathLst>
                <a:path w="150" h="754">
                  <a:moveTo>
                    <a:pt x="0" y="754"/>
                  </a:moveTo>
                  <a:lnTo>
                    <a:pt x="0" y="0"/>
                  </a:lnTo>
                  <a:lnTo>
                    <a:pt x="150" y="151"/>
                  </a:lnTo>
                  <a:lnTo>
                    <a:pt x="150" y="603"/>
                  </a:lnTo>
                  <a:lnTo>
                    <a:pt x="0" y="754"/>
                  </a:lnTo>
                  <a:close/>
                </a:path>
              </a:pathLst>
            </a:custGeom>
            <a:solidFill>
              <a:srgbClr val="33a8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543240" y="6463800"/>
              <a:ext cx="16560" cy="65520"/>
            </a:xfrm>
            <a:custGeom>
              <a:avLst/>
              <a:gdLst/>
              <a:ahLst/>
              <a:rect l="l" t="t" r="r" b="b"/>
              <a:pathLst>
                <a:path w="150" h="602">
                  <a:moveTo>
                    <a:pt x="0" y="602"/>
                  </a:moveTo>
                  <a:lnTo>
                    <a:pt x="0" y="0"/>
                  </a:lnTo>
                  <a:lnTo>
                    <a:pt x="150" y="150"/>
                  </a:lnTo>
                  <a:lnTo>
                    <a:pt x="150" y="452"/>
                  </a:lnTo>
                  <a:lnTo>
                    <a:pt x="0" y="602"/>
                  </a:lnTo>
                  <a:close/>
                </a:path>
              </a:pathLst>
            </a:custGeom>
            <a:solidFill>
              <a:srgbClr val="34a7d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720" bIns="187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551880" y="6471720"/>
              <a:ext cx="16560" cy="49680"/>
            </a:xfrm>
            <a:custGeom>
              <a:avLst/>
              <a:gdLst/>
              <a:ahLst/>
              <a:rect l="l" t="t" r="r" b="b"/>
              <a:pathLst>
                <a:path w="150" h="452">
                  <a:moveTo>
                    <a:pt x="0" y="452"/>
                  </a:moveTo>
                  <a:lnTo>
                    <a:pt x="0" y="0"/>
                  </a:lnTo>
                  <a:lnTo>
                    <a:pt x="150" y="151"/>
                  </a:lnTo>
                  <a:lnTo>
                    <a:pt x="150" y="301"/>
                  </a:lnTo>
                  <a:lnTo>
                    <a:pt x="0" y="452"/>
                  </a:lnTo>
                  <a:close/>
                </a:path>
              </a:pathLst>
            </a:custGeom>
            <a:solidFill>
              <a:srgbClr val="35a5d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560160" y="6480000"/>
              <a:ext cx="16560" cy="33480"/>
            </a:xfrm>
            <a:custGeom>
              <a:avLst/>
              <a:gdLst/>
              <a:ahLst/>
              <a:rect l="l" t="t" r="r" b="b"/>
              <a:pathLst>
                <a:path w="150" h="302">
                  <a:moveTo>
                    <a:pt x="0" y="302"/>
                  </a:moveTo>
                  <a:lnTo>
                    <a:pt x="0" y="0"/>
                  </a:lnTo>
                  <a:lnTo>
                    <a:pt x="150" y="151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38a4d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568440" y="6487920"/>
              <a:ext cx="8280" cy="16200"/>
            </a:xfrm>
            <a:custGeom>
              <a:avLst/>
              <a:gdLst/>
              <a:ahLst/>
              <a:rect l="l" t="t" r="r" b="b"/>
              <a:pathLst>
                <a:path w="75" h="150">
                  <a:moveTo>
                    <a:pt x="0" y="150"/>
                  </a:moveTo>
                  <a:lnTo>
                    <a:pt x="0" y="0"/>
                  </a:lnTo>
                  <a:lnTo>
                    <a:pt x="75" y="75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3ca4d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684720" y="6432120"/>
              <a:ext cx="100440" cy="126360"/>
            </a:xfrm>
            <a:custGeom>
              <a:avLst/>
              <a:gdLst/>
              <a:ahLst/>
              <a:rect l="l" t="t" r="r" b="b"/>
              <a:pathLst>
                <a:path w="895" h="1176">
                  <a:moveTo>
                    <a:pt x="622" y="0"/>
                  </a:moveTo>
                  <a:lnTo>
                    <a:pt x="895" y="0"/>
                  </a:lnTo>
                  <a:lnTo>
                    <a:pt x="895" y="1176"/>
                  </a:lnTo>
                  <a:lnTo>
                    <a:pt x="691" y="1176"/>
                  </a:lnTo>
                  <a:lnTo>
                    <a:pt x="272" y="595"/>
                  </a:lnTo>
                  <a:lnTo>
                    <a:pt x="272" y="1176"/>
                  </a:lnTo>
                  <a:lnTo>
                    <a:pt x="0" y="1176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622" y="582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817200" y="6432120"/>
              <a:ext cx="191520" cy="127800"/>
            </a:xfrm>
            <a:custGeom>
              <a:avLst/>
              <a:gdLst/>
              <a:ahLst/>
              <a:rect l="l" t="t" r="r" b="b"/>
              <a:pathLst>
                <a:path w="1716" h="1195">
                  <a:moveTo>
                    <a:pt x="1311" y="1195"/>
                  </a:moveTo>
                  <a:lnTo>
                    <a:pt x="1085" y="1195"/>
                  </a:lnTo>
                  <a:lnTo>
                    <a:pt x="857" y="481"/>
                  </a:lnTo>
                  <a:lnTo>
                    <a:pt x="630" y="1195"/>
                  </a:lnTo>
                  <a:lnTo>
                    <a:pt x="404" y="1195"/>
                  </a:lnTo>
                  <a:lnTo>
                    <a:pt x="0" y="0"/>
                  </a:lnTo>
                  <a:lnTo>
                    <a:pt x="312" y="0"/>
                  </a:lnTo>
                  <a:lnTo>
                    <a:pt x="518" y="672"/>
                  </a:lnTo>
                  <a:lnTo>
                    <a:pt x="723" y="0"/>
                  </a:lnTo>
                  <a:lnTo>
                    <a:pt x="993" y="0"/>
                  </a:lnTo>
                  <a:lnTo>
                    <a:pt x="1198" y="672"/>
                  </a:lnTo>
                  <a:lnTo>
                    <a:pt x="1404" y="0"/>
                  </a:lnTo>
                  <a:lnTo>
                    <a:pt x="1716" y="0"/>
                  </a:lnTo>
                  <a:lnTo>
                    <a:pt x="1311" y="119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73" name=""/>
            <p:cNvGrpSpPr/>
            <p:nvPr/>
          </p:nvGrpSpPr>
          <p:grpSpPr>
            <a:xfrm>
              <a:off x="1151640" y="6411240"/>
              <a:ext cx="858960" cy="148320"/>
              <a:chOff x="1151640" y="6411240"/>
              <a:chExt cx="858960" cy="148320"/>
            </a:xfrm>
          </p:grpSpPr>
          <p:sp>
            <p:nvSpPr>
              <p:cNvPr id="57" name=""/>
              <p:cNvSpPr/>
              <p:nvPr/>
            </p:nvSpPr>
            <p:spPr>
              <a:xfrm>
                <a:off x="1151640" y="6431760"/>
                <a:ext cx="102240" cy="126360"/>
              </a:xfrm>
              <a:custGeom>
                <a:avLst/>
                <a:gdLst/>
                <a:ahLst/>
                <a:rect l="l" t="t" r="r" b="b"/>
                <a:pathLst>
                  <a:path w="895" h="1176">
                    <a:moveTo>
                      <a:pt x="621" y="0"/>
                    </a:moveTo>
                    <a:lnTo>
                      <a:pt x="895" y="0"/>
                    </a:lnTo>
                    <a:lnTo>
                      <a:pt x="895" y="1176"/>
                    </a:lnTo>
                    <a:lnTo>
                      <a:pt x="690" y="1176"/>
                    </a:lnTo>
                    <a:lnTo>
                      <a:pt x="272" y="595"/>
                    </a:lnTo>
                    <a:lnTo>
                      <a:pt x="272" y="1176"/>
                    </a:lnTo>
                    <a:lnTo>
                      <a:pt x="0" y="1176"/>
                    </a:lnTo>
                    <a:lnTo>
                      <a:pt x="0" y="0"/>
                    </a:lnTo>
                    <a:lnTo>
                      <a:pt x="203" y="0"/>
                    </a:lnTo>
                    <a:lnTo>
                      <a:pt x="621" y="582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8" name=""/>
              <p:cNvSpPr/>
              <p:nvPr/>
            </p:nvSpPr>
            <p:spPr>
              <a:xfrm>
                <a:off x="1294200" y="6457320"/>
                <a:ext cx="107640" cy="102240"/>
              </a:xfrm>
              <a:custGeom>
                <a:avLst/>
                <a:gdLst/>
                <a:ahLst/>
                <a:rect l="l" t="t" r="r" b="b"/>
                <a:pathLst>
                  <a:path w="926" h="959">
                    <a:moveTo>
                      <a:pt x="477" y="228"/>
                    </a:moveTo>
                    <a:lnTo>
                      <a:pt x="470" y="229"/>
                    </a:lnTo>
                    <a:lnTo>
                      <a:pt x="462" y="230"/>
                    </a:lnTo>
                    <a:lnTo>
                      <a:pt x="455" y="231"/>
                    </a:lnTo>
                    <a:lnTo>
                      <a:pt x="448" y="233"/>
                    </a:lnTo>
                    <a:lnTo>
                      <a:pt x="441" y="236"/>
                    </a:lnTo>
                    <a:lnTo>
                      <a:pt x="433" y="239"/>
                    </a:lnTo>
                    <a:lnTo>
                      <a:pt x="426" y="243"/>
                    </a:lnTo>
                    <a:lnTo>
                      <a:pt x="419" y="247"/>
                    </a:lnTo>
                    <a:lnTo>
                      <a:pt x="406" y="259"/>
                    </a:lnTo>
                    <a:lnTo>
                      <a:pt x="393" y="271"/>
                    </a:lnTo>
                    <a:lnTo>
                      <a:pt x="382" y="285"/>
                    </a:lnTo>
                    <a:lnTo>
                      <a:pt x="371" y="302"/>
                    </a:lnTo>
                    <a:lnTo>
                      <a:pt x="361" y="319"/>
                    </a:lnTo>
                    <a:lnTo>
                      <a:pt x="352" y="339"/>
                    </a:lnTo>
                    <a:lnTo>
                      <a:pt x="344" y="360"/>
                    </a:lnTo>
                    <a:lnTo>
                      <a:pt x="338" y="381"/>
                    </a:lnTo>
                    <a:lnTo>
                      <a:pt x="333" y="405"/>
                    </a:lnTo>
                    <a:lnTo>
                      <a:pt x="329" y="429"/>
                    </a:lnTo>
                    <a:lnTo>
                      <a:pt x="327" y="454"/>
                    </a:lnTo>
                    <a:lnTo>
                      <a:pt x="326" y="479"/>
                    </a:lnTo>
                    <a:lnTo>
                      <a:pt x="327" y="505"/>
                    </a:lnTo>
                    <a:lnTo>
                      <a:pt x="329" y="531"/>
                    </a:lnTo>
                    <a:lnTo>
                      <a:pt x="333" y="555"/>
                    </a:lnTo>
                    <a:lnTo>
                      <a:pt x="338" y="578"/>
                    </a:lnTo>
                    <a:lnTo>
                      <a:pt x="344" y="600"/>
                    </a:lnTo>
                    <a:lnTo>
                      <a:pt x="352" y="621"/>
                    </a:lnTo>
                    <a:lnTo>
                      <a:pt x="361" y="640"/>
                    </a:lnTo>
                    <a:lnTo>
                      <a:pt x="371" y="658"/>
                    </a:lnTo>
                    <a:lnTo>
                      <a:pt x="382" y="675"/>
                    </a:lnTo>
                    <a:lnTo>
                      <a:pt x="393" y="689"/>
                    </a:lnTo>
                    <a:lnTo>
                      <a:pt x="406" y="701"/>
                    </a:lnTo>
                    <a:lnTo>
                      <a:pt x="419" y="712"/>
                    </a:lnTo>
                    <a:lnTo>
                      <a:pt x="426" y="717"/>
                    </a:lnTo>
                    <a:lnTo>
                      <a:pt x="433" y="721"/>
                    </a:lnTo>
                    <a:lnTo>
                      <a:pt x="441" y="724"/>
                    </a:lnTo>
                    <a:lnTo>
                      <a:pt x="448" y="727"/>
                    </a:lnTo>
                    <a:lnTo>
                      <a:pt x="455" y="729"/>
                    </a:lnTo>
                    <a:lnTo>
                      <a:pt x="462" y="730"/>
                    </a:lnTo>
                    <a:lnTo>
                      <a:pt x="470" y="731"/>
                    </a:lnTo>
                    <a:lnTo>
                      <a:pt x="477" y="731"/>
                    </a:lnTo>
                    <a:lnTo>
                      <a:pt x="486" y="731"/>
                    </a:lnTo>
                    <a:lnTo>
                      <a:pt x="493" y="730"/>
                    </a:lnTo>
                    <a:lnTo>
                      <a:pt x="501" y="729"/>
                    </a:lnTo>
                    <a:lnTo>
                      <a:pt x="508" y="727"/>
                    </a:lnTo>
                    <a:lnTo>
                      <a:pt x="515" y="724"/>
                    </a:lnTo>
                    <a:lnTo>
                      <a:pt x="524" y="721"/>
                    </a:lnTo>
                    <a:lnTo>
                      <a:pt x="531" y="717"/>
                    </a:lnTo>
                    <a:lnTo>
                      <a:pt x="537" y="712"/>
                    </a:lnTo>
                    <a:lnTo>
                      <a:pt x="550" y="701"/>
                    </a:lnTo>
                    <a:lnTo>
                      <a:pt x="564" y="689"/>
                    </a:lnTo>
                    <a:lnTo>
                      <a:pt x="575" y="675"/>
                    </a:lnTo>
                    <a:lnTo>
                      <a:pt x="586" y="658"/>
                    </a:lnTo>
                    <a:lnTo>
                      <a:pt x="596" y="640"/>
                    </a:lnTo>
                    <a:lnTo>
                      <a:pt x="606" y="621"/>
                    </a:lnTo>
                    <a:lnTo>
                      <a:pt x="613" y="600"/>
                    </a:lnTo>
                    <a:lnTo>
                      <a:pt x="620" y="578"/>
                    </a:lnTo>
                    <a:lnTo>
                      <a:pt x="625" y="555"/>
                    </a:lnTo>
                    <a:lnTo>
                      <a:pt x="628" y="531"/>
                    </a:lnTo>
                    <a:lnTo>
                      <a:pt x="631" y="505"/>
                    </a:lnTo>
                    <a:lnTo>
                      <a:pt x="632" y="479"/>
                    </a:lnTo>
                    <a:lnTo>
                      <a:pt x="631" y="454"/>
                    </a:lnTo>
                    <a:lnTo>
                      <a:pt x="628" y="429"/>
                    </a:lnTo>
                    <a:lnTo>
                      <a:pt x="625" y="405"/>
                    </a:lnTo>
                    <a:lnTo>
                      <a:pt x="620" y="381"/>
                    </a:lnTo>
                    <a:lnTo>
                      <a:pt x="613" y="360"/>
                    </a:lnTo>
                    <a:lnTo>
                      <a:pt x="606" y="339"/>
                    </a:lnTo>
                    <a:lnTo>
                      <a:pt x="596" y="319"/>
                    </a:lnTo>
                    <a:lnTo>
                      <a:pt x="586" y="302"/>
                    </a:lnTo>
                    <a:lnTo>
                      <a:pt x="575" y="285"/>
                    </a:lnTo>
                    <a:lnTo>
                      <a:pt x="564" y="271"/>
                    </a:lnTo>
                    <a:lnTo>
                      <a:pt x="550" y="259"/>
                    </a:lnTo>
                    <a:lnTo>
                      <a:pt x="537" y="247"/>
                    </a:lnTo>
                    <a:lnTo>
                      <a:pt x="531" y="243"/>
                    </a:lnTo>
                    <a:lnTo>
                      <a:pt x="524" y="239"/>
                    </a:lnTo>
                    <a:lnTo>
                      <a:pt x="515" y="236"/>
                    </a:lnTo>
                    <a:lnTo>
                      <a:pt x="508" y="233"/>
                    </a:lnTo>
                    <a:lnTo>
                      <a:pt x="501" y="231"/>
                    </a:lnTo>
                    <a:lnTo>
                      <a:pt x="493" y="230"/>
                    </a:lnTo>
                    <a:lnTo>
                      <a:pt x="486" y="229"/>
                    </a:lnTo>
                    <a:lnTo>
                      <a:pt x="477" y="228"/>
                    </a:lnTo>
                    <a:close/>
                    <a:moveTo>
                      <a:pt x="859" y="940"/>
                    </a:moveTo>
                    <a:lnTo>
                      <a:pt x="737" y="835"/>
                    </a:lnTo>
                    <a:lnTo>
                      <a:pt x="722" y="848"/>
                    </a:lnTo>
                    <a:lnTo>
                      <a:pt x="706" y="861"/>
                    </a:lnTo>
                    <a:lnTo>
                      <a:pt x="690" y="875"/>
                    </a:lnTo>
                    <a:lnTo>
                      <a:pt x="673" y="886"/>
                    </a:lnTo>
                    <a:lnTo>
                      <a:pt x="656" y="898"/>
                    </a:lnTo>
                    <a:lnTo>
                      <a:pt x="639" y="908"/>
                    </a:lnTo>
                    <a:lnTo>
                      <a:pt x="620" y="917"/>
                    </a:lnTo>
                    <a:lnTo>
                      <a:pt x="602" y="925"/>
                    </a:lnTo>
                    <a:lnTo>
                      <a:pt x="583" y="934"/>
                    </a:lnTo>
                    <a:lnTo>
                      <a:pt x="564" y="940"/>
                    </a:lnTo>
                    <a:lnTo>
                      <a:pt x="543" y="946"/>
                    </a:lnTo>
                    <a:lnTo>
                      <a:pt x="524" y="950"/>
                    </a:lnTo>
                    <a:lnTo>
                      <a:pt x="503" y="954"/>
                    </a:lnTo>
                    <a:lnTo>
                      <a:pt x="482" y="957"/>
                    </a:lnTo>
                    <a:lnTo>
                      <a:pt x="461" y="958"/>
                    </a:lnTo>
                    <a:lnTo>
                      <a:pt x="440" y="959"/>
                    </a:lnTo>
                    <a:lnTo>
                      <a:pt x="417" y="958"/>
                    </a:lnTo>
                    <a:lnTo>
                      <a:pt x="394" y="956"/>
                    </a:lnTo>
                    <a:lnTo>
                      <a:pt x="372" y="953"/>
                    </a:lnTo>
                    <a:lnTo>
                      <a:pt x="350" y="949"/>
                    </a:lnTo>
                    <a:lnTo>
                      <a:pt x="329" y="944"/>
                    </a:lnTo>
                    <a:lnTo>
                      <a:pt x="308" y="938"/>
                    </a:lnTo>
                    <a:lnTo>
                      <a:pt x="288" y="931"/>
                    </a:lnTo>
                    <a:lnTo>
                      <a:pt x="268" y="922"/>
                    </a:lnTo>
                    <a:lnTo>
                      <a:pt x="249" y="912"/>
                    </a:lnTo>
                    <a:lnTo>
                      <a:pt x="229" y="902"/>
                    </a:lnTo>
                    <a:lnTo>
                      <a:pt x="211" y="890"/>
                    </a:lnTo>
                    <a:lnTo>
                      <a:pt x="193" y="878"/>
                    </a:lnTo>
                    <a:lnTo>
                      <a:pt x="176" y="865"/>
                    </a:lnTo>
                    <a:lnTo>
                      <a:pt x="160" y="850"/>
                    </a:lnTo>
                    <a:lnTo>
                      <a:pt x="143" y="836"/>
                    </a:lnTo>
                    <a:lnTo>
                      <a:pt x="128" y="819"/>
                    </a:lnTo>
                    <a:lnTo>
                      <a:pt x="113" y="803"/>
                    </a:lnTo>
                    <a:lnTo>
                      <a:pt x="100" y="785"/>
                    </a:lnTo>
                    <a:lnTo>
                      <a:pt x="87" y="767"/>
                    </a:lnTo>
                    <a:lnTo>
                      <a:pt x="74" y="749"/>
                    </a:lnTo>
                    <a:lnTo>
                      <a:pt x="63" y="729"/>
                    </a:lnTo>
                    <a:lnTo>
                      <a:pt x="53" y="709"/>
                    </a:lnTo>
                    <a:lnTo>
                      <a:pt x="43" y="688"/>
                    </a:lnTo>
                    <a:lnTo>
                      <a:pt x="34" y="667"/>
                    </a:lnTo>
                    <a:lnTo>
                      <a:pt x="26" y="646"/>
                    </a:lnTo>
                    <a:lnTo>
                      <a:pt x="19" y="623"/>
                    </a:lnTo>
                    <a:lnTo>
                      <a:pt x="14" y="600"/>
                    </a:lnTo>
                    <a:lnTo>
                      <a:pt x="9" y="576"/>
                    </a:lnTo>
                    <a:lnTo>
                      <a:pt x="5" y="553"/>
                    </a:lnTo>
                    <a:lnTo>
                      <a:pt x="2" y="529"/>
                    </a:lnTo>
                    <a:lnTo>
                      <a:pt x="1" y="504"/>
                    </a:lnTo>
                    <a:lnTo>
                      <a:pt x="0" y="479"/>
                    </a:lnTo>
                    <a:lnTo>
                      <a:pt x="1" y="455"/>
                    </a:lnTo>
                    <a:lnTo>
                      <a:pt x="2" y="431"/>
                    </a:lnTo>
                    <a:lnTo>
                      <a:pt x="5" y="406"/>
                    </a:lnTo>
                    <a:lnTo>
                      <a:pt x="9" y="382"/>
                    </a:lnTo>
                    <a:lnTo>
                      <a:pt x="14" y="360"/>
                    </a:lnTo>
                    <a:lnTo>
                      <a:pt x="19" y="337"/>
                    </a:lnTo>
                    <a:lnTo>
                      <a:pt x="26" y="314"/>
                    </a:lnTo>
                    <a:lnTo>
                      <a:pt x="34" y="293"/>
                    </a:lnTo>
                    <a:lnTo>
                      <a:pt x="43" y="272"/>
                    </a:lnTo>
                    <a:lnTo>
                      <a:pt x="53" y="251"/>
                    </a:lnTo>
                    <a:lnTo>
                      <a:pt x="63" y="231"/>
                    </a:lnTo>
                    <a:lnTo>
                      <a:pt x="74" y="211"/>
                    </a:lnTo>
                    <a:lnTo>
                      <a:pt x="87" y="192"/>
                    </a:lnTo>
                    <a:lnTo>
                      <a:pt x="100" y="175"/>
                    </a:lnTo>
                    <a:lnTo>
                      <a:pt x="113" y="157"/>
                    </a:lnTo>
                    <a:lnTo>
                      <a:pt x="128" y="141"/>
                    </a:lnTo>
                    <a:lnTo>
                      <a:pt x="143" y="124"/>
                    </a:lnTo>
                    <a:lnTo>
                      <a:pt x="160" y="110"/>
                    </a:lnTo>
                    <a:lnTo>
                      <a:pt x="176" y="95"/>
                    </a:lnTo>
                    <a:lnTo>
                      <a:pt x="193" y="82"/>
                    </a:lnTo>
                    <a:lnTo>
                      <a:pt x="211" y="70"/>
                    </a:lnTo>
                    <a:lnTo>
                      <a:pt x="229" y="58"/>
                    </a:lnTo>
                    <a:lnTo>
                      <a:pt x="249" y="48"/>
                    </a:lnTo>
                    <a:lnTo>
                      <a:pt x="268" y="38"/>
                    </a:lnTo>
                    <a:lnTo>
                      <a:pt x="288" y="29"/>
                    </a:lnTo>
                    <a:lnTo>
                      <a:pt x="308" y="22"/>
                    </a:lnTo>
                    <a:lnTo>
                      <a:pt x="329" y="16"/>
                    </a:lnTo>
                    <a:lnTo>
                      <a:pt x="350" y="10"/>
                    </a:lnTo>
                    <a:lnTo>
                      <a:pt x="372" y="6"/>
                    </a:lnTo>
                    <a:lnTo>
                      <a:pt x="394" y="2"/>
                    </a:lnTo>
                    <a:lnTo>
                      <a:pt x="417" y="1"/>
                    </a:lnTo>
                    <a:lnTo>
                      <a:pt x="440" y="0"/>
                    </a:lnTo>
                    <a:lnTo>
                      <a:pt x="461" y="1"/>
                    </a:lnTo>
                    <a:lnTo>
                      <a:pt x="482" y="2"/>
                    </a:lnTo>
                    <a:lnTo>
                      <a:pt x="503" y="6"/>
                    </a:lnTo>
                    <a:lnTo>
                      <a:pt x="524" y="9"/>
                    </a:lnTo>
                    <a:lnTo>
                      <a:pt x="543" y="14"/>
                    </a:lnTo>
                    <a:lnTo>
                      <a:pt x="564" y="19"/>
                    </a:lnTo>
                    <a:lnTo>
                      <a:pt x="583" y="26"/>
                    </a:lnTo>
                    <a:lnTo>
                      <a:pt x="602" y="33"/>
                    </a:lnTo>
                    <a:lnTo>
                      <a:pt x="620" y="42"/>
                    </a:lnTo>
                    <a:lnTo>
                      <a:pt x="639" y="51"/>
                    </a:lnTo>
                    <a:lnTo>
                      <a:pt x="656" y="61"/>
                    </a:lnTo>
                    <a:lnTo>
                      <a:pt x="673" y="73"/>
                    </a:lnTo>
                    <a:lnTo>
                      <a:pt x="690" y="85"/>
                    </a:lnTo>
                    <a:lnTo>
                      <a:pt x="706" y="97"/>
                    </a:lnTo>
                    <a:lnTo>
                      <a:pt x="722" y="111"/>
                    </a:lnTo>
                    <a:lnTo>
                      <a:pt x="737" y="125"/>
                    </a:lnTo>
                    <a:lnTo>
                      <a:pt x="859" y="20"/>
                    </a:lnTo>
                    <a:lnTo>
                      <a:pt x="926" y="20"/>
                    </a:lnTo>
                    <a:lnTo>
                      <a:pt x="926" y="940"/>
                    </a:lnTo>
                    <a:lnTo>
                      <a:pt x="859" y="94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9" name=""/>
              <p:cNvSpPr/>
              <p:nvPr/>
            </p:nvSpPr>
            <p:spPr>
              <a:xfrm>
                <a:off x="1431360" y="6425640"/>
                <a:ext cx="99360" cy="133920"/>
              </a:xfrm>
              <a:custGeom>
                <a:avLst/>
                <a:gdLst/>
                <a:ahLst/>
                <a:rect l="l" t="t" r="r" b="b"/>
                <a:pathLst>
                  <a:path w="860" h="1263">
                    <a:moveTo>
                      <a:pt x="570" y="1263"/>
                    </a:moveTo>
                    <a:lnTo>
                      <a:pt x="553" y="1262"/>
                    </a:lnTo>
                    <a:lnTo>
                      <a:pt x="535" y="1261"/>
                    </a:lnTo>
                    <a:lnTo>
                      <a:pt x="518" y="1259"/>
                    </a:lnTo>
                    <a:lnTo>
                      <a:pt x="501" y="1257"/>
                    </a:lnTo>
                    <a:lnTo>
                      <a:pt x="484" y="1253"/>
                    </a:lnTo>
                    <a:lnTo>
                      <a:pt x="467" y="1249"/>
                    </a:lnTo>
                    <a:lnTo>
                      <a:pt x="450" y="1244"/>
                    </a:lnTo>
                    <a:lnTo>
                      <a:pt x="434" y="1239"/>
                    </a:lnTo>
                    <a:lnTo>
                      <a:pt x="419" y="1231"/>
                    </a:lnTo>
                    <a:lnTo>
                      <a:pt x="403" y="1224"/>
                    </a:lnTo>
                    <a:lnTo>
                      <a:pt x="388" y="1216"/>
                    </a:lnTo>
                    <a:lnTo>
                      <a:pt x="372" y="1208"/>
                    </a:lnTo>
                    <a:lnTo>
                      <a:pt x="358" y="1198"/>
                    </a:lnTo>
                    <a:lnTo>
                      <a:pt x="344" y="1188"/>
                    </a:lnTo>
                    <a:lnTo>
                      <a:pt x="330" y="1177"/>
                    </a:lnTo>
                    <a:lnTo>
                      <a:pt x="317" y="1165"/>
                    </a:lnTo>
                    <a:lnTo>
                      <a:pt x="305" y="1153"/>
                    </a:lnTo>
                    <a:lnTo>
                      <a:pt x="293" y="1141"/>
                    </a:lnTo>
                    <a:lnTo>
                      <a:pt x="281" y="1126"/>
                    </a:lnTo>
                    <a:lnTo>
                      <a:pt x="271" y="1112"/>
                    </a:lnTo>
                    <a:lnTo>
                      <a:pt x="261" y="1097"/>
                    </a:lnTo>
                    <a:lnTo>
                      <a:pt x="251" y="1081"/>
                    </a:lnTo>
                    <a:lnTo>
                      <a:pt x="243" y="1065"/>
                    </a:lnTo>
                    <a:lnTo>
                      <a:pt x="235" y="1048"/>
                    </a:lnTo>
                    <a:lnTo>
                      <a:pt x="229" y="1030"/>
                    </a:lnTo>
                    <a:lnTo>
                      <a:pt x="223" y="1012"/>
                    </a:lnTo>
                    <a:lnTo>
                      <a:pt x="216" y="993"/>
                    </a:lnTo>
                    <a:lnTo>
                      <a:pt x="212" y="972"/>
                    </a:lnTo>
                    <a:lnTo>
                      <a:pt x="209" y="953"/>
                    </a:lnTo>
                    <a:lnTo>
                      <a:pt x="206" y="932"/>
                    </a:lnTo>
                    <a:lnTo>
                      <a:pt x="205" y="910"/>
                    </a:lnTo>
                    <a:lnTo>
                      <a:pt x="204" y="888"/>
                    </a:lnTo>
                    <a:lnTo>
                      <a:pt x="204" y="539"/>
                    </a:lnTo>
                    <a:lnTo>
                      <a:pt x="0" y="539"/>
                    </a:lnTo>
                    <a:lnTo>
                      <a:pt x="0" y="472"/>
                    </a:lnTo>
                    <a:lnTo>
                      <a:pt x="449" y="0"/>
                    </a:lnTo>
                    <a:lnTo>
                      <a:pt x="516" y="0"/>
                    </a:lnTo>
                    <a:lnTo>
                      <a:pt x="516" y="324"/>
                    </a:lnTo>
                    <a:lnTo>
                      <a:pt x="860" y="324"/>
                    </a:lnTo>
                    <a:lnTo>
                      <a:pt x="860" y="539"/>
                    </a:lnTo>
                    <a:lnTo>
                      <a:pt x="516" y="539"/>
                    </a:lnTo>
                    <a:lnTo>
                      <a:pt x="516" y="855"/>
                    </a:lnTo>
                    <a:lnTo>
                      <a:pt x="517" y="882"/>
                    </a:lnTo>
                    <a:lnTo>
                      <a:pt x="519" y="906"/>
                    </a:lnTo>
                    <a:lnTo>
                      <a:pt x="523" y="928"/>
                    </a:lnTo>
                    <a:lnTo>
                      <a:pt x="529" y="949"/>
                    </a:lnTo>
                    <a:lnTo>
                      <a:pt x="532" y="958"/>
                    </a:lnTo>
                    <a:lnTo>
                      <a:pt x="536" y="967"/>
                    </a:lnTo>
                    <a:lnTo>
                      <a:pt x="541" y="975"/>
                    </a:lnTo>
                    <a:lnTo>
                      <a:pt x="545" y="984"/>
                    </a:lnTo>
                    <a:lnTo>
                      <a:pt x="550" y="991"/>
                    </a:lnTo>
                    <a:lnTo>
                      <a:pt x="555" y="997"/>
                    </a:lnTo>
                    <a:lnTo>
                      <a:pt x="560" y="1004"/>
                    </a:lnTo>
                    <a:lnTo>
                      <a:pt x="565" y="1011"/>
                    </a:lnTo>
                    <a:lnTo>
                      <a:pt x="578" y="1021"/>
                    </a:lnTo>
                    <a:lnTo>
                      <a:pt x="591" y="1030"/>
                    </a:lnTo>
                    <a:lnTo>
                      <a:pt x="606" y="1037"/>
                    </a:lnTo>
                    <a:lnTo>
                      <a:pt x="622" y="1044"/>
                    </a:lnTo>
                    <a:lnTo>
                      <a:pt x="637" y="1048"/>
                    </a:lnTo>
                    <a:lnTo>
                      <a:pt x="654" y="1051"/>
                    </a:lnTo>
                    <a:lnTo>
                      <a:pt x="673" y="1053"/>
                    </a:lnTo>
                    <a:lnTo>
                      <a:pt x="691" y="1054"/>
                    </a:lnTo>
                    <a:lnTo>
                      <a:pt x="701" y="1053"/>
                    </a:lnTo>
                    <a:lnTo>
                      <a:pt x="710" y="1052"/>
                    </a:lnTo>
                    <a:lnTo>
                      <a:pt x="721" y="1050"/>
                    </a:lnTo>
                    <a:lnTo>
                      <a:pt x="732" y="1048"/>
                    </a:lnTo>
                    <a:lnTo>
                      <a:pt x="756" y="1041"/>
                    </a:lnTo>
                    <a:lnTo>
                      <a:pt x="782" y="1032"/>
                    </a:lnTo>
                    <a:lnTo>
                      <a:pt x="805" y="1023"/>
                    </a:lnTo>
                    <a:lnTo>
                      <a:pt x="828" y="1012"/>
                    </a:lnTo>
                    <a:lnTo>
                      <a:pt x="837" y="1006"/>
                    </a:lnTo>
                    <a:lnTo>
                      <a:pt x="846" y="1001"/>
                    </a:lnTo>
                    <a:lnTo>
                      <a:pt x="853" y="995"/>
                    </a:lnTo>
                    <a:lnTo>
                      <a:pt x="860" y="990"/>
                    </a:lnTo>
                    <a:lnTo>
                      <a:pt x="860" y="1172"/>
                    </a:lnTo>
                    <a:lnTo>
                      <a:pt x="848" y="1182"/>
                    </a:lnTo>
                    <a:lnTo>
                      <a:pt x="835" y="1192"/>
                    </a:lnTo>
                    <a:lnTo>
                      <a:pt x="820" y="1202"/>
                    </a:lnTo>
                    <a:lnTo>
                      <a:pt x="802" y="1211"/>
                    </a:lnTo>
                    <a:lnTo>
                      <a:pt x="785" y="1219"/>
                    </a:lnTo>
                    <a:lnTo>
                      <a:pt x="765" y="1226"/>
                    </a:lnTo>
                    <a:lnTo>
                      <a:pt x="746" y="1234"/>
                    </a:lnTo>
                    <a:lnTo>
                      <a:pt x="725" y="1240"/>
                    </a:lnTo>
                    <a:lnTo>
                      <a:pt x="705" y="1245"/>
                    </a:lnTo>
                    <a:lnTo>
                      <a:pt x="684" y="1250"/>
                    </a:lnTo>
                    <a:lnTo>
                      <a:pt x="664" y="1254"/>
                    </a:lnTo>
                    <a:lnTo>
                      <a:pt x="643" y="1257"/>
                    </a:lnTo>
                    <a:lnTo>
                      <a:pt x="624" y="1259"/>
                    </a:lnTo>
                    <a:lnTo>
                      <a:pt x="605" y="1261"/>
                    </a:lnTo>
                    <a:lnTo>
                      <a:pt x="587" y="1262"/>
                    </a:lnTo>
                    <a:lnTo>
                      <a:pt x="570" y="126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0" name=""/>
              <p:cNvSpPr/>
              <p:nvPr/>
            </p:nvSpPr>
            <p:spPr>
              <a:xfrm>
                <a:off x="1569240" y="6458760"/>
                <a:ext cx="102240" cy="100800"/>
              </a:xfrm>
              <a:custGeom>
                <a:avLst/>
                <a:gdLst/>
                <a:ahLst/>
                <a:rect l="l" t="t" r="r" b="b"/>
                <a:pathLst>
                  <a:path w="894" h="939">
                    <a:moveTo>
                      <a:pt x="827" y="920"/>
                    </a:moveTo>
                    <a:lnTo>
                      <a:pt x="688" y="798"/>
                    </a:lnTo>
                    <a:lnTo>
                      <a:pt x="677" y="811"/>
                    </a:lnTo>
                    <a:lnTo>
                      <a:pt x="663" y="824"/>
                    </a:lnTo>
                    <a:lnTo>
                      <a:pt x="649" y="836"/>
                    </a:lnTo>
                    <a:lnTo>
                      <a:pt x="633" y="849"/>
                    </a:lnTo>
                    <a:lnTo>
                      <a:pt x="617" y="861"/>
                    </a:lnTo>
                    <a:lnTo>
                      <a:pt x="600" y="872"/>
                    </a:lnTo>
                    <a:lnTo>
                      <a:pt x="581" y="884"/>
                    </a:lnTo>
                    <a:lnTo>
                      <a:pt x="562" y="894"/>
                    </a:lnTo>
                    <a:lnTo>
                      <a:pt x="541" y="903"/>
                    </a:lnTo>
                    <a:lnTo>
                      <a:pt x="520" y="913"/>
                    </a:lnTo>
                    <a:lnTo>
                      <a:pt x="498" y="920"/>
                    </a:lnTo>
                    <a:lnTo>
                      <a:pt x="476" y="927"/>
                    </a:lnTo>
                    <a:lnTo>
                      <a:pt x="453" y="932"/>
                    </a:lnTo>
                    <a:lnTo>
                      <a:pt x="429" y="936"/>
                    </a:lnTo>
                    <a:lnTo>
                      <a:pt x="406" y="938"/>
                    </a:lnTo>
                    <a:lnTo>
                      <a:pt x="381" y="939"/>
                    </a:lnTo>
                    <a:lnTo>
                      <a:pt x="356" y="938"/>
                    </a:lnTo>
                    <a:lnTo>
                      <a:pt x="332" y="937"/>
                    </a:lnTo>
                    <a:lnTo>
                      <a:pt x="308" y="935"/>
                    </a:lnTo>
                    <a:lnTo>
                      <a:pt x="286" y="932"/>
                    </a:lnTo>
                    <a:lnTo>
                      <a:pt x="265" y="928"/>
                    </a:lnTo>
                    <a:lnTo>
                      <a:pt x="245" y="923"/>
                    </a:lnTo>
                    <a:lnTo>
                      <a:pt x="225" y="917"/>
                    </a:lnTo>
                    <a:lnTo>
                      <a:pt x="206" y="911"/>
                    </a:lnTo>
                    <a:lnTo>
                      <a:pt x="188" y="903"/>
                    </a:lnTo>
                    <a:lnTo>
                      <a:pt x="172" y="895"/>
                    </a:lnTo>
                    <a:lnTo>
                      <a:pt x="156" y="886"/>
                    </a:lnTo>
                    <a:lnTo>
                      <a:pt x="140" y="877"/>
                    </a:lnTo>
                    <a:lnTo>
                      <a:pt x="126" y="866"/>
                    </a:lnTo>
                    <a:lnTo>
                      <a:pt x="112" y="856"/>
                    </a:lnTo>
                    <a:lnTo>
                      <a:pt x="100" y="845"/>
                    </a:lnTo>
                    <a:lnTo>
                      <a:pt x="88" y="833"/>
                    </a:lnTo>
                    <a:lnTo>
                      <a:pt x="77" y="821"/>
                    </a:lnTo>
                    <a:lnTo>
                      <a:pt x="66" y="807"/>
                    </a:lnTo>
                    <a:lnTo>
                      <a:pt x="57" y="794"/>
                    </a:lnTo>
                    <a:lnTo>
                      <a:pt x="48" y="781"/>
                    </a:lnTo>
                    <a:lnTo>
                      <a:pt x="40" y="766"/>
                    </a:lnTo>
                    <a:lnTo>
                      <a:pt x="32" y="752"/>
                    </a:lnTo>
                    <a:lnTo>
                      <a:pt x="26" y="737"/>
                    </a:lnTo>
                    <a:lnTo>
                      <a:pt x="20" y="722"/>
                    </a:lnTo>
                    <a:lnTo>
                      <a:pt x="15" y="706"/>
                    </a:lnTo>
                    <a:lnTo>
                      <a:pt x="11" y="690"/>
                    </a:lnTo>
                    <a:lnTo>
                      <a:pt x="8" y="674"/>
                    </a:lnTo>
                    <a:lnTo>
                      <a:pt x="5" y="658"/>
                    </a:lnTo>
                    <a:lnTo>
                      <a:pt x="3" y="641"/>
                    </a:lnTo>
                    <a:lnTo>
                      <a:pt x="1" y="624"/>
                    </a:lnTo>
                    <a:lnTo>
                      <a:pt x="0" y="607"/>
                    </a:lnTo>
                    <a:lnTo>
                      <a:pt x="0" y="591"/>
                    </a:lnTo>
                    <a:lnTo>
                      <a:pt x="0" y="0"/>
                    </a:lnTo>
                    <a:lnTo>
                      <a:pt x="311" y="0"/>
                    </a:lnTo>
                    <a:lnTo>
                      <a:pt x="311" y="504"/>
                    </a:lnTo>
                    <a:lnTo>
                      <a:pt x="311" y="531"/>
                    </a:lnTo>
                    <a:lnTo>
                      <a:pt x="312" y="554"/>
                    </a:lnTo>
                    <a:lnTo>
                      <a:pt x="314" y="576"/>
                    </a:lnTo>
                    <a:lnTo>
                      <a:pt x="318" y="596"/>
                    </a:lnTo>
                    <a:lnTo>
                      <a:pt x="322" y="613"/>
                    </a:lnTo>
                    <a:lnTo>
                      <a:pt x="326" y="629"/>
                    </a:lnTo>
                    <a:lnTo>
                      <a:pt x="332" y="643"/>
                    </a:lnTo>
                    <a:lnTo>
                      <a:pt x="338" y="655"/>
                    </a:lnTo>
                    <a:lnTo>
                      <a:pt x="345" y="665"/>
                    </a:lnTo>
                    <a:lnTo>
                      <a:pt x="353" y="674"/>
                    </a:lnTo>
                    <a:lnTo>
                      <a:pt x="363" y="681"/>
                    </a:lnTo>
                    <a:lnTo>
                      <a:pt x="373" y="687"/>
                    </a:lnTo>
                    <a:lnTo>
                      <a:pt x="384" y="691"/>
                    </a:lnTo>
                    <a:lnTo>
                      <a:pt x="397" y="694"/>
                    </a:lnTo>
                    <a:lnTo>
                      <a:pt x="409" y="696"/>
                    </a:lnTo>
                    <a:lnTo>
                      <a:pt x="423" y="696"/>
                    </a:lnTo>
                    <a:lnTo>
                      <a:pt x="437" y="696"/>
                    </a:lnTo>
                    <a:lnTo>
                      <a:pt x="450" y="694"/>
                    </a:lnTo>
                    <a:lnTo>
                      <a:pt x="463" y="692"/>
                    </a:lnTo>
                    <a:lnTo>
                      <a:pt x="474" y="689"/>
                    </a:lnTo>
                    <a:lnTo>
                      <a:pt x="487" y="686"/>
                    </a:lnTo>
                    <a:lnTo>
                      <a:pt x="497" y="680"/>
                    </a:lnTo>
                    <a:lnTo>
                      <a:pt x="508" y="675"/>
                    </a:lnTo>
                    <a:lnTo>
                      <a:pt x="518" y="669"/>
                    </a:lnTo>
                    <a:lnTo>
                      <a:pt x="528" y="662"/>
                    </a:lnTo>
                    <a:lnTo>
                      <a:pt x="536" y="655"/>
                    </a:lnTo>
                    <a:lnTo>
                      <a:pt x="545" y="646"/>
                    </a:lnTo>
                    <a:lnTo>
                      <a:pt x="553" y="637"/>
                    </a:lnTo>
                    <a:lnTo>
                      <a:pt x="562" y="628"/>
                    </a:lnTo>
                    <a:lnTo>
                      <a:pt x="569" y="617"/>
                    </a:lnTo>
                    <a:lnTo>
                      <a:pt x="576" y="607"/>
                    </a:lnTo>
                    <a:lnTo>
                      <a:pt x="582" y="596"/>
                    </a:lnTo>
                    <a:lnTo>
                      <a:pt x="582" y="0"/>
                    </a:lnTo>
                    <a:lnTo>
                      <a:pt x="894" y="0"/>
                    </a:lnTo>
                    <a:lnTo>
                      <a:pt x="894" y="920"/>
                    </a:lnTo>
                    <a:lnTo>
                      <a:pt x="827" y="92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1" name=""/>
              <p:cNvSpPr/>
              <p:nvPr/>
            </p:nvSpPr>
            <p:spPr>
              <a:xfrm>
                <a:off x="1718640" y="6457320"/>
                <a:ext cx="65520" cy="100800"/>
              </a:xfrm>
              <a:custGeom>
                <a:avLst/>
                <a:gdLst/>
                <a:ahLst/>
                <a:rect l="l" t="t" r="r" b="b"/>
                <a:pathLst>
                  <a:path w="574" h="940">
                    <a:moveTo>
                      <a:pt x="312" y="940"/>
                    </a:moveTo>
                    <a:lnTo>
                      <a:pt x="0" y="940"/>
                    </a:lnTo>
                    <a:lnTo>
                      <a:pt x="0" y="20"/>
                    </a:lnTo>
                    <a:lnTo>
                      <a:pt x="67" y="20"/>
                    </a:lnTo>
                    <a:lnTo>
                      <a:pt x="191" y="127"/>
                    </a:lnTo>
                    <a:lnTo>
                      <a:pt x="203" y="115"/>
                    </a:lnTo>
                    <a:lnTo>
                      <a:pt x="216" y="104"/>
                    </a:lnTo>
                    <a:lnTo>
                      <a:pt x="231" y="91"/>
                    </a:lnTo>
                    <a:lnTo>
                      <a:pt x="247" y="80"/>
                    </a:lnTo>
                    <a:lnTo>
                      <a:pt x="265" y="70"/>
                    </a:lnTo>
                    <a:lnTo>
                      <a:pt x="282" y="58"/>
                    </a:lnTo>
                    <a:lnTo>
                      <a:pt x="302" y="49"/>
                    </a:lnTo>
                    <a:lnTo>
                      <a:pt x="321" y="40"/>
                    </a:lnTo>
                    <a:lnTo>
                      <a:pt x="342" y="31"/>
                    </a:lnTo>
                    <a:lnTo>
                      <a:pt x="362" y="23"/>
                    </a:lnTo>
                    <a:lnTo>
                      <a:pt x="383" y="17"/>
                    </a:lnTo>
                    <a:lnTo>
                      <a:pt x="404" y="11"/>
                    </a:lnTo>
                    <a:lnTo>
                      <a:pt x="425" y="7"/>
                    </a:lnTo>
                    <a:lnTo>
                      <a:pt x="446" y="4"/>
                    </a:lnTo>
                    <a:lnTo>
                      <a:pt x="468" y="1"/>
                    </a:lnTo>
                    <a:lnTo>
                      <a:pt x="488" y="0"/>
                    </a:lnTo>
                    <a:lnTo>
                      <a:pt x="502" y="0"/>
                    </a:lnTo>
                    <a:lnTo>
                      <a:pt x="515" y="1"/>
                    </a:lnTo>
                    <a:lnTo>
                      <a:pt x="527" y="4"/>
                    </a:lnTo>
                    <a:lnTo>
                      <a:pt x="539" y="6"/>
                    </a:lnTo>
                    <a:lnTo>
                      <a:pt x="549" y="8"/>
                    </a:lnTo>
                    <a:lnTo>
                      <a:pt x="558" y="11"/>
                    </a:lnTo>
                    <a:lnTo>
                      <a:pt x="567" y="14"/>
                    </a:lnTo>
                    <a:lnTo>
                      <a:pt x="574" y="18"/>
                    </a:lnTo>
                    <a:lnTo>
                      <a:pt x="574" y="521"/>
                    </a:lnTo>
                    <a:lnTo>
                      <a:pt x="513" y="521"/>
                    </a:lnTo>
                    <a:lnTo>
                      <a:pt x="312" y="317"/>
                    </a:lnTo>
                    <a:lnTo>
                      <a:pt x="312" y="94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" name=""/>
              <p:cNvSpPr/>
              <p:nvPr/>
            </p:nvSpPr>
            <p:spPr>
              <a:xfrm>
                <a:off x="1821240" y="6457320"/>
                <a:ext cx="105840" cy="102240"/>
              </a:xfrm>
              <a:custGeom>
                <a:avLst/>
                <a:gdLst/>
                <a:ahLst/>
                <a:rect l="l" t="t" r="r" b="b"/>
                <a:pathLst>
                  <a:path w="926" h="959">
                    <a:moveTo>
                      <a:pt x="478" y="228"/>
                    </a:moveTo>
                    <a:lnTo>
                      <a:pt x="470" y="229"/>
                    </a:lnTo>
                    <a:lnTo>
                      <a:pt x="463" y="230"/>
                    </a:lnTo>
                    <a:lnTo>
                      <a:pt x="454" y="231"/>
                    </a:lnTo>
                    <a:lnTo>
                      <a:pt x="447" y="233"/>
                    </a:lnTo>
                    <a:lnTo>
                      <a:pt x="440" y="236"/>
                    </a:lnTo>
                    <a:lnTo>
                      <a:pt x="433" y="239"/>
                    </a:lnTo>
                    <a:lnTo>
                      <a:pt x="426" y="243"/>
                    </a:lnTo>
                    <a:lnTo>
                      <a:pt x="419" y="247"/>
                    </a:lnTo>
                    <a:lnTo>
                      <a:pt x="406" y="259"/>
                    </a:lnTo>
                    <a:lnTo>
                      <a:pt x="393" y="271"/>
                    </a:lnTo>
                    <a:lnTo>
                      <a:pt x="382" y="285"/>
                    </a:lnTo>
                    <a:lnTo>
                      <a:pt x="370" y="302"/>
                    </a:lnTo>
                    <a:lnTo>
                      <a:pt x="361" y="319"/>
                    </a:lnTo>
                    <a:lnTo>
                      <a:pt x="352" y="339"/>
                    </a:lnTo>
                    <a:lnTo>
                      <a:pt x="344" y="360"/>
                    </a:lnTo>
                    <a:lnTo>
                      <a:pt x="337" y="381"/>
                    </a:lnTo>
                    <a:lnTo>
                      <a:pt x="332" y="405"/>
                    </a:lnTo>
                    <a:lnTo>
                      <a:pt x="328" y="429"/>
                    </a:lnTo>
                    <a:lnTo>
                      <a:pt x="326" y="454"/>
                    </a:lnTo>
                    <a:lnTo>
                      <a:pt x="325" y="479"/>
                    </a:lnTo>
                    <a:lnTo>
                      <a:pt x="326" y="505"/>
                    </a:lnTo>
                    <a:lnTo>
                      <a:pt x="328" y="531"/>
                    </a:lnTo>
                    <a:lnTo>
                      <a:pt x="332" y="555"/>
                    </a:lnTo>
                    <a:lnTo>
                      <a:pt x="337" y="578"/>
                    </a:lnTo>
                    <a:lnTo>
                      <a:pt x="344" y="600"/>
                    </a:lnTo>
                    <a:lnTo>
                      <a:pt x="352" y="621"/>
                    </a:lnTo>
                    <a:lnTo>
                      <a:pt x="361" y="640"/>
                    </a:lnTo>
                    <a:lnTo>
                      <a:pt x="370" y="658"/>
                    </a:lnTo>
                    <a:lnTo>
                      <a:pt x="382" y="675"/>
                    </a:lnTo>
                    <a:lnTo>
                      <a:pt x="393" y="689"/>
                    </a:lnTo>
                    <a:lnTo>
                      <a:pt x="406" y="701"/>
                    </a:lnTo>
                    <a:lnTo>
                      <a:pt x="419" y="712"/>
                    </a:lnTo>
                    <a:lnTo>
                      <a:pt x="426" y="717"/>
                    </a:lnTo>
                    <a:lnTo>
                      <a:pt x="433" y="721"/>
                    </a:lnTo>
                    <a:lnTo>
                      <a:pt x="440" y="724"/>
                    </a:lnTo>
                    <a:lnTo>
                      <a:pt x="447" y="727"/>
                    </a:lnTo>
                    <a:lnTo>
                      <a:pt x="454" y="729"/>
                    </a:lnTo>
                    <a:lnTo>
                      <a:pt x="463" y="730"/>
                    </a:lnTo>
                    <a:lnTo>
                      <a:pt x="470" y="731"/>
                    </a:lnTo>
                    <a:lnTo>
                      <a:pt x="478" y="731"/>
                    </a:lnTo>
                    <a:lnTo>
                      <a:pt x="485" y="731"/>
                    </a:lnTo>
                    <a:lnTo>
                      <a:pt x="493" y="730"/>
                    </a:lnTo>
                    <a:lnTo>
                      <a:pt x="501" y="729"/>
                    </a:lnTo>
                    <a:lnTo>
                      <a:pt x="509" y="727"/>
                    </a:lnTo>
                    <a:lnTo>
                      <a:pt x="516" y="724"/>
                    </a:lnTo>
                    <a:lnTo>
                      <a:pt x="523" y="721"/>
                    </a:lnTo>
                    <a:lnTo>
                      <a:pt x="530" y="717"/>
                    </a:lnTo>
                    <a:lnTo>
                      <a:pt x="537" y="712"/>
                    </a:lnTo>
                    <a:lnTo>
                      <a:pt x="551" y="701"/>
                    </a:lnTo>
                    <a:lnTo>
                      <a:pt x="563" y="689"/>
                    </a:lnTo>
                    <a:lnTo>
                      <a:pt x="575" y="675"/>
                    </a:lnTo>
                    <a:lnTo>
                      <a:pt x="586" y="658"/>
                    </a:lnTo>
                    <a:lnTo>
                      <a:pt x="596" y="640"/>
                    </a:lnTo>
                    <a:lnTo>
                      <a:pt x="605" y="621"/>
                    </a:lnTo>
                    <a:lnTo>
                      <a:pt x="613" y="600"/>
                    </a:lnTo>
                    <a:lnTo>
                      <a:pt x="619" y="578"/>
                    </a:lnTo>
                    <a:lnTo>
                      <a:pt x="625" y="555"/>
                    </a:lnTo>
                    <a:lnTo>
                      <a:pt x="629" y="531"/>
                    </a:lnTo>
                    <a:lnTo>
                      <a:pt x="631" y="505"/>
                    </a:lnTo>
                    <a:lnTo>
                      <a:pt x="632" y="479"/>
                    </a:lnTo>
                    <a:lnTo>
                      <a:pt x="631" y="454"/>
                    </a:lnTo>
                    <a:lnTo>
                      <a:pt x="629" y="429"/>
                    </a:lnTo>
                    <a:lnTo>
                      <a:pt x="625" y="405"/>
                    </a:lnTo>
                    <a:lnTo>
                      <a:pt x="619" y="381"/>
                    </a:lnTo>
                    <a:lnTo>
                      <a:pt x="613" y="360"/>
                    </a:lnTo>
                    <a:lnTo>
                      <a:pt x="605" y="339"/>
                    </a:lnTo>
                    <a:lnTo>
                      <a:pt x="596" y="319"/>
                    </a:lnTo>
                    <a:lnTo>
                      <a:pt x="586" y="302"/>
                    </a:lnTo>
                    <a:lnTo>
                      <a:pt x="575" y="285"/>
                    </a:lnTo>
                    <a:lnTo>
                      <a:pt x="563" y="271"/>
                    </a:lnTo>
                    <a:lnTo>
                      <a:pt x="551" y="259"/>
                    </a:lnTo>
                    <a:lnTo>
                      <a:pt x="537" y="247"/>
                    </a:lnTo>
                    <a:lnTo>
                      <a:pt x="530" y="243"/>
                    </a:lnTo>
                    <a:lnTo>
                      <a:pt x="523" y="239"/>
                    </a:lnTo>
                    <a:lnTo>
                      <a:pt x="516" y="236"/>
                    </a:lnTo>
                    <a:lnTo>
                      <a:pt x="509" y="233"/>
                    </a:lnTo>
                    <a:lnTo>
                      <a:pt x="501" y="231"/>
                    </a:lnTo>
                    <a:lnTo>
                      <a:pt x="493" y="230"/>
                    </a:lnTo>
                    <a:lnTo>
                      <a:pt x="485" y="229"/>
                    </a:lnTo>
                    <a:lnTo>
                      <a:pt x="478" y="228"/>
                    </a:lnTo>
                    <a:close/>
                    <a:moveTo>
                      <a:pt x="859" y="940"/>
                    </a:moveTo>
                    <a:lnTo>
                      <a:pt x="736" y="835"/>
                    </a:lnTo>
                    <a:lnTo>
                      <a:pt x="722" y="848"/>
                    </a:lnTo>
                    <a:lnTo>
                      <a:pt x="706" y="861"/>
                    </a:lnTo>
                    <a:lnTo>
                      <a:pt x="690" y="875"/>
                    </a:lnTo>
                    <a:lnTo>
                      <a:pt x="673" y="886"/>
                    </a:lnTo>
                    <a:lnTo>
                      <a:pt x="656" y="898"/>
                    </a:lnTo>
                    <a:lnTo>
                      <a:pt x="638" y="908"/>
                    </a:lnTo>
                    <a:lnTo>
                      <a:pt x="621" y="917"/>
                    </a:lnTo>
                    <a:lnTo>
                      <a:pt x="602" y="925"/>
                    </a:lnTo>
                    <a:lnTo>
                      <a:pt x="583" y="934"/>
                    </a:lnTo>
                    <a:lnTo>
                      <a:pt x="563" y="940"/>
                    </a:lnTo>
                    <a:lnTo>
                      <a:pt x="544" y="946"/>
                    </a:lnTo>
                    <a:lnTo>
                      <a:pt x="523" y="950"/>
                    </a:lnTo>
                    <a:lnTo>
                      <a:pt x="503" y="954"/>
                    </a:lnTo>
                    <a:lnTo>
                      <a:pt x="482" y="957"/>
                    </a:lnTo>
                    <a:lnTo>
                      <a:pt x="461" y="958"/>
                    </a:lnTo>
                    <a:lnTo>
                      <a:pt x="439" y="959"/>
                    </a:lnTo>
                    <a:lnTo>
                      <a:pt x="416" y="958"/>
                    </a:lnTo>
                    <a:lnTo>
                      <a:pt x="394" y="956"/>
                    </a:lnTo>
                    <a:lnTo>
                      <a:pt x="372" y="953"/>
                    </a:lnTo>
                    <a:lnTo>
                      <a:pt x="350" y="949"/>
                    </a:lnTo>
                    <a:lnTo>
                      <a:pt x="329" y="944"/>
                    </a:lnTo>
                    <a:lnTo>
                      <a:pt x="308" y="938"/>
                    </a:lnTo>
                    <a:lnTo>
                      <a:pt x="287" y="931"/>
                    </a:lnTo>
                    <a:lnTo>
                      <a:pt x="268" y="922"/>
                    </a:lnTo>
                    <a:lnTo>
                      <a:pt x="248" y="912"/>
                    </a:lnTo>
                    <a:lnTo>
                      <a:pt x="229" y="902"/>
                    </a:lnTo>
                    <a:lnTo>
                      <a:pt x="211" y="890"/>
                    </a:lnTo>
                    <a:lnTo>
                      <a:pt x="193" y="878"/>
                    </a:lnTo>
                    <a:lnTo>
                      <a:pt x="175" y="865"/>
                    </a:lnTo>
                    <a:lnTo>
                      <a:pt x="159" y="850"/>
                    </a:lnTo>
                    <a:lnTo>
                      <a:pt x="144" y="836"/>
                    </a:lnTo>
                    <a:lnTo>
                      <a:pt x="128" y="819"/>
                    </a:lnTo>
                    <a:lnTo>
                      <a:pt x="114" y="803"/>
                    </a:lnTo>
                    <a:lnTo>
                      <a:pt x="99" y="785"/>
                    </a:lnTo>
                    <a:lnTo>
                      <a:pt x="86" y="767"/>
                    </a:lnTo>
                    <a:lnTo>
                      <a:pt x="75" y="749"/>
                    </a:lnTo>
                    <a:lnTo>
                      <a:pt x="63" y="729"/>
                    </a:lnTo>
                    <a:lnTo>
                      <a:pt x="52" y="709"/>
                    </a:lnTo>
                    <a:lnTo>
                      <a:pt x="43" y="688"/>
                    </a:lnTo>
                    <a:lnTo>
                      <a:pt x="34" y="667"/>
                    </a:lnTo>
                    <a:lnTo>
                      <a:pt x="26" y="646"/>
                    </a:lnTo>
                    <a:lnTo>
                      <a:pt x="19" y="623"/>
                    </a:lnTo>
                    <a:lnTo>
                      <a:pt x="13" y="600"/>
                    </a:lnTo>
                    <a:lnTo>
                      <a:pt x="8" y="576"/>
                    </a:lnTo>
                    <a:lnTo>
                      <a:pt x="4" y="553"/>
                    </a:lnTo>
                    <a:lnTo>
                      <a:pt x="2" y="529"/>
                    </a:lnTo>
                    <a:lnTo>
                      <a:pt x="0" y="504"/>
                    </a:lnTo>
                    <a:lnTo>
                      <a:pt x="0" y="479"/>
                    </a:lnTo>
                    <a:lnTo>
                      <a:pt x="0" y="455"/>
                    </a:lnTo>
                    <a:lnTo>
                      <a:pt x="2" y="431"/>
                    </a:lnTo>
                    <a:lnTo>
                      <a:pt x="4" y="406"/>
                    </a:lnTo>
                    <a:lnTo>
                      <a:pt x="8" y="382"/>
                    </a:lnTo>
                    <a:lnTo>
                      <a:pt x="13" y="360"/>
                    </a:lnTo>
                    <a:lnTo>
                      <a:pt x="19" y="337"/>
                    </a:lnTo>
                    <a:lnTo>
                      <a:pt x="26" y="314"/>
                    </a:lnTo>
                    <a:lnTo>
                      <a:pt x="34" y="293"/>
                    </a:lnTo>
                    <a:lnTo>
                      <a:pt x="43" y="272"/>
                    </a:lnTo>
                    <a:lnTo>
                      <a:pt x="52" y="251"/>
                    </a:lnTo>
                    <a:lnTo>
                      <a:pt x="63" y="231"/>
                    </a:lnTo>
                    <a:lnTo>
                      <a:pt x="75" y="211"/>
                    </a:lnTo>
                    <a:lnTo>
                      <a:pt x="86" y="192"/>
                    </a:lnTo>
                    <a:lnTo>
                      <a:pt x="99" y="175"/>
                    </a:lnTo>
                    <a:lnTo>
                      <a:pt x="114" y="157"/>
                    </a:lnTo>
                    <a:lnTo>
                      <a:pt x="128" y="141"/>
                    </a:lnTo>
                    <a:lnTo>
                      <a:pt x="144" y="124"/>
                    </a:lnTo>
                    <a:lnTo>
                      <a:pt x="159" y="110"/>
                    </a:lnTo>
                    <a:lnTo>
                      <a:pt x="175" y="95"/>
                    </a:lnTo>
                    <a:lnTo>
                      <a:pt x="193" y="82"/>
                    </a:lnTo>
                    <a:lnTo>
                      <a:pt x="211" y="70"/>
                    </a:lnTo>
                    <a:lnTo>
                      <a:pt x="229" y="58"/>
                    </a:lnTo>
                    <a:lnTo>
                      <a:pt x="248" y="48"/>
                    </a:lnTo>
                    <a:lnTo>
                      <a:pt x="268" y="38"/>
                    </a:lnTo>
                    <a:lnTo>
                      <a:pt x="287" y="29"/>
                    </a:lnTo>
                    <a:lnTo>
                      <a:pt x="308" y="22"/>
                    </a:lnTo>
                    <a:lnTo>
                      <a:pt x="329" y="16"/>
                    </a:lnTo>
                    <a:lnTo>
                      <a:pt x="350" y="10"/>
                    </a:lnTo>
                    <a:lnTo>
                      <a:pt x="372" y="6"/>
                    </a:lnTo>
                    <a:lnTo>
                      <a:pt x="394" y="2"/>
                    </a:lnTo>
                    <a:lnTo>
                      <a:pt x="416" y="1"/>
                    </a:lnTo>
                    <a:lnTo>
                      <a:pt x="439" y="0"/>
                    </a:lnTo>
                    <a:lnTo>
                      <a:pt x="461" y="1"/>
                    </a:lnTo>
                    <a:lnTo>
                      <a:pt x="482" y="2"/>
                    </a:lnTo>
                    <a:lnTo>
                      <a:pt x="503" y="6"/>
                    </a:lnTo>
                    <a:lnTo>
                      <a:pt x="523" y="9"/>
                    </a:lnTo>
                    <a:lnTo>
                      <a:pt x="544" y="14"/>
                    </a:lnTo>
                    <a:lnTo>
                      <a:pt x="563" y="19"/>
                    </a:lnTo>
                    <a:lnTo>
                      <a:pt x="583" y="26"/>
                    </a:lnTo>
                    <a:lnTo>
                      <a:pt x="602" y="33"/>
                    </a:lnTo>
                    <a:lnTo>
                      <a:pt x="621" y="42"/>
                    </a:lnTo>
                    <a:lnTo>
                      <a:pt x="638" y="51"/>
                    </a:lnTo>
                    <a:lnTo>
                      <a:pt x="656" y="61"/>
                    </a:lnTo>
                    <a:lnTo>
                      <a:pt x="673" y="73"/>
                    </a:lnTo>
                    <a:lnTo>
                      <a:pt x="690" y="85"/>
                    </a:lnTo>
                    <a:lnTo>
                      <a:pt x="706" y="97"/>
                    </a:lnTo>
                    <a:lnTo>
                      <a:pt x="722" y="111"/>
                    </a:lnTo>
                    <a:lnTo>
                      <a:pt x="736" y="125"/>
                    </a:lnTo>
                    <a:lnTo>
                      <a:pt x="859" y="20"/>
                    </a:lnTo>
                    <a:lnTo>
                      <a:pt x="926" y="20"/>
                    </a:lnTo>
                    <a:lnTo>
                      <a:pt x="926" y="940"/>
                    </a:lnTo>
                    <a:lnTo>
                      <a:pt x="859" y="94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3" name=""/>
              <p:cNvSpPr/>
              <p:nvPr/>
            </p:nvSpPr>
            <p:spPr>
              <a:xfrm>
                <a:off x="1974240" y="6411240"/>
                <a:ext cx="36360" cy="14688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pic>
        <p:nvPicPr>
          <p:cNvPr id="74" name="PGE" descr=""/>
          <p:cNvPicPr/>
          <p:nvPr/>
        </p:nvPicPr>
        <p:blipFill>
          <a:blip r:embed="rId3"/>
          <a:stretch/>
        </p:blipFill>
        <p:spPr>
          <a:xfrm>
            <a:off x="8867880" y="6264360"/>
            <a:ext cx="490320" cy="46656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body"/>
          </p:nvPr>
        </p:nvSpPr>
        <p:spPr>
          <a:xfrm>
            <a:off x="593280" y="1663560"/>
            <a:ext cx="8767800" cy="4584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2160" tIns="46080" bIns="46080" anchor="t">
            <a:normAutofit/>
          </a:bodyPr>
          <a:p>
            <a:pPr marL="343080" indent="-343080">
              <a:spcBef>
                <a:spcPts val="2251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2251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2251"/>
              </a:spcBef>
              <a:buClr>
                <a:srgbClr val="ffba1d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2251"/>
              </a:spcBef>
              <a:buClr>
                <a:srgbClr val="ffba1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2251"/>
              </a:spcBef>
              <a:buClr>
                <a:srgbClr val="ffba1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225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225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77" name=""/>
          <p:cNvGrpSpPr/>
          <p:nvPr/>
        </p:nvGrpSpPr>
        <p:grpSpPr>
          <a:xfrm>
            <a:off x="157320" y="6296040"/>
            <a:ext cx="1853280" cy="401400"/>
            <a:chOff x="157320" y="6296040"/>
            <a:chExt cx="1853280" cy="401400"/>
          </a:xfrm>
        </p:grpSpPr>
        <p:sp>
          <p:nvSpPr>
            <p:cNvPr id="3" name=""/>
            <p:cNvSpPr/>
            <p:nvPr/>
          </p:nvSpPr>
          <p:spPr>
            <a:xfrm>
              <a:off x="157320" y="6487920"/>
              <a:ext cx="8280" cy="16200"/>
            </a:xfrm>
            <a:custGeom>
              <a:avLst/>
              <a:gdLst/>
              <a:ahLst/>
              <a:rect l="l" t="t" r="r" b="b"/>
              <a:pathLst>
                <a:path w="75" h="150">
                  <a:moveTo>
                    <a:pt x="75" y="0"/>
                  </a:moveTo>
                  <a:lnTo>
                    <a:pt x="75" y="150"/>
                  </a:lnTo>
                  <a:lnTo>
                    <a:pt x="0" y="7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61b7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" name=""/>
            <p:cNvSpPr/>
            <p:nvPr/>
          </p:nvSpPr>
          <p:spPr>
            <a:xfrm>
              <a:off x="157320" y="6480000"/>
              <a:ext cx="16560" cy="33480"/>
            </a:xfrm>
            <a:custGeom>
              <a:avLst/>
              <a:gdLst/>
              <a:ahLst/>
              <a:rect l="l" t="t" r="r" b="b"/>
              <a:pathLst>
                <a:path w="150" h="302">
                  <a:moveTo>
                    <a:pt x="150" y="0"/>
                  </a:moveTo>
                  <a:lnTo>
                    <a:pt x="150" y="302"/>
                  </a:lnTo>
                  <a:lnTo>
                    <a:pt x="0" y="151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61b7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" name=""/>
            <p:cNvSpPr/>
            <p:nvPr/>
          </p:nvSpPr>
          <p:spPr>
            <a:xfrm>
              <a:off x="165600" y="6471720"/>
              <a:ext cx="16560" cy="49680"/>
            </a:xfrm>
            <a:custGeom>
              <a:avLst/>
              <a:gdLst/>
              <a:ahLst/>
              <a:rect l="l" t="t" r="r" b="b"/>
              <a:pathLst>
                <a:path w="150" h="452">
                  <a:moveTo>
                    <a:pt x="0" y="301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452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61b7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" name=""/>
            <p:cNvSpPr/>
            <p:nvPr/>
          </p:nvSpPr>
          <p:spPr>
            <a:xfrm>
              <a:off x="173880" y="6463800"/>
              <a:ext cx="16560" cy="65520"/>
            </a:xfrm>
            <a:custGeom>
              <a:avLst/>
              <a:gdLst/>
              <a:ahLst/>
              <a:rect l="l" t="t" r="r" b="b"/>
              <a:pathLst>
                <a:path w="149" h="602">
                  <a:moveTo>
                    <a:pt x="0" y="452"/>
                  </a:moveTo>
                  <a:lnTo>
                    <a:pt x="0" y="150"/>
                  </a:lnTo>
                  <a:lnTo>
                    <a:pt x="149" y="0"/>
                  </a:lnTo>
                  <a:lnTo>
                    <a:pt x="149" y="602"/>
                  </a:lnTo>
                  <a:lnTo>
                    <a:pt x="0" y="452"/>
                  </a:lnTo>
                  <a:close/>
                </a:path>
              </a:pathLst>
            </a:custGeom>
            <a:solidFill>
              <a:srgbClr val="60b7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720" bIns="187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" name=""/>
            <p:cNvSpPr/>
            <p:nvPr/>
          </p:nvSpPr>
          <p:spPr>
            <a:xfrm>
              <a:off x="182160" y="6455880"/>
              <a:ext cx="16560" cy="81360"/>
            </a:xfrm>
            <a:custGeom>
              <a:avLst/>
              <a:gdLst/>
              <a:ahLst/>
              <a:rect l="l" t="t" r="r" b="b"/>
              <a:pathLst>
                <a:path w="149" h="754">
                  <a:moveTo>
                    <a:pt x="0" y="603"/>
                  </a:moveTo>
                  <a:lnTo>
                    <a:pt x="0" y="151"/>
                  </a:lnTo>
                  <a:lnTo>
                    <a:pt x="149" y="0"/>
                  </a:lnTo>
                  <a:lnTo>
                    <a:pt x="149" y="754"/>
                  </a:lnTo>
                  <a:lnTo>
                    <a:pt x="0" y="603"/>
                  </a:lnTo>
                  <a:close/>
                </a:path>
              </a:pathLst>
            </a:custGeom>
            <a:solidFill>
              <a:srgbClr val="60b75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" name=""/>
            <p:cNvSpPr/>
            <p:nvPr/>
          </p:nvSpPr>
          <p:spPr>
            <a:xfrm>
              <a:off x="190800" y="6447960"/>
              <a:ext cx="16560" cy="97560"/>
            </a:xfrm>
            <a:custGeom>
              <a:avLst/>
              <a:gdLst/>
              <a:ahLst/>
              <a:rect l="l" t="t" r="r" b="b"/>
              <a:pathLst>
                <a:path w="150" h="904">
                  <a:moveTo>
                    <a:pt x="0" y="753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904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5eb65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" name=""/>
            <p:cNvSpPr/>
            <p:nvPr/>
          </p:nvSpPr>
          <p:spPr>
            <a:xfrm>
              <a:off x="199080" y="6440040"/>
              <a:ext cx="16560" cy="113400"/>
            </a:xfrm>
            <a:custGeom>
              <a:avLst/>
              <a:gdLst/>
              <a:ahLst/>
              <a:rect l="l" t="t" r="r" b="b"/>
              <a:pathLst>
                <a:path w="150" h="1056">
                  <a:moveTo>
                    <a:pt x="0" y="905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1056"/>
                  </a:lnTo>
                  <a:lnTo>
                    <a:pt x="0" y="905"/>
                  </a:lnTo>
                  <a:close/>
                </a:path>
              </a:pathLst>
            </a:custGeom>
            <a:solidFill>
              <a:srgbClr val="5eb6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" name=""/>
            <p:cNvSpPr/>
            <p:nvPr/>
          </p:nvSpPr>
          <p:spPr>
            <a:xfrm>
              <a:off x="207360" y="6432120"/>
              <a:ext cx="16560" cy="129240"/>
            </a:xfrm>
            <a:custGeom>
              <a:avLst/>
              <a:gdLst/>
              <a:ahLst/>
              <a:rect l="l" t="t" r="r" b="b"/>
              <a:pathLst>
                <a:path w="150" h="1206">
                  <a:moveTo>
                    <a:pt x="0" y="1055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1206"/>
                  </a:lnTo>
                  <a:lnTo>
                    <a:pt x="0" y="1055"/>
                  </a:lnTo>
                  <a:close/>
                </a:path>
              </a:pathLst>
            </a:custGeom>
            <a:solidFill>
              <a:srgbClr val="5db65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" name=""/>
            <p:cNvSpPr/>
            <p:nvPr/>
          </p:nvSpPr>
          <p:spPr>
            <a:xfrm>
              <a:off x="215640" y="6423840"/>
              <a:ext cx="16560" cy="145440"/>
            </a:xfrm>
            <a:custGeom>
              <a:avLst/>
              <a:gdLst/>
              <a:ahLst/>
              <a:rect l="l" t="t" r="r" b="b"/>
              <a:pathLst>
                <a:path w="150" h="1356">
                  <a:moveTo>
                    <a:pt x="0" y="1206"/>
                  </a:moveTo>
                  <a:lnTo>
                    <a:pt x="0" y="150"/>
                  </a:lnTo>
                  <a:lnTo>
                    <a:pt x="150" y="0"/>
                  </a:lnTo>
                  <a:lnTo>
                    <a:pt x="150" y="1356"/>
                  </a:lnTo>
                  <a:lnTo>
                    <a:pt x="0" y="1206"/>
                  </a:lnTo>
                  <a:close/>
                </a:path>
              </a:pathLst>
            </a:custGeom>
            <a:solidFill>
              <a:srgbClr val="5db65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" name=""/>
            <p:cNvSpPr/>
            <p:nvPr/>
          </p:nvSpPr>
          <p:spPr>
            <a:xfrm>
              <a:off x="224280" y="6415920"/>
              <a:ext cx="16920" cy="161280"/>
            </a:xfrm>
            <a:custGeom>
              <a:avLst/>
              <a:gdLst/>
              <a:ahLst/>
              <a:rect l="l" t="t" r="r" b="b"/>
              <a:pathLst>
                <a:path w="150" h="1508">
                  <a:moveTo>
                    <a:pt x="0" y="1357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1508"/>
                  </a:lnTo>
                  <a:lnTo>
                    <a:pt x="0" y="1357"/>
                  </a:lnTo>
                  <a:close/>
                </a:path>
              </a:pathLst>
            </a:custGeom>
            <a:solidFill>
              <a:srgbClr val="5cb6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" name=""/>
            <p:cNvSpPr/>
            <p:nvPr/>
          </p:nvSpPr>
          <p:spPr>
            <a:xfrm>
              <a:off x="232560" y="6408000"/>
              <a:ext cx="16920" cy="175680"/>
            </a:xfrm>
            <a:custGeom>
              <a:avLst/>
              <a:gdLst/>
              <a:ahLst/>
              <a:rect l="l" t="t" r="r" b="b"/>
              <a:pathLst>
                <a:path w="150" h="1649">
                  <a:moveTo>
                    <a:pt x="0" y="1507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493"/>
                  </a:lnTo>
                  <a:lnTo>
                    <a:pt x="141" y="536"/>
                  </a:lnTo>
                  <a:lnTo>
                    <a:pt x="133" y="578"/>
                  </a:lnTo>
                  <a:lnTo>
                    <a:pt x="126" y="621"/>
                  </a:lnTo>
                  <a:lnTo>
                    <a:pt x="119" y="666"/>
                  </a:lnTo>
                  <a:lnTo>
                    <a:pt x="113" y="710"/>
                  </a:lnTo>
                  <a:lnTo>
                    <a:pt x="108" y="756"/>
                  </a:lnTo>
                  <a:lnTo>
                    <a:pt x="102" y="802"/>
                  </a:lnTo>
                  <a:lnTo>
                    <a:pt x="98" y="849"/>
                  </a:lnTo>
                  <a:lnTo>
                    <a:pt x="94" y="896"/>
                  </a:lnTo>
                  <a:lnTo>
                    <a:pt x="91" y="945"/>
                  </a:lnTo>
                  <a:lnTo>
                    <a:pt x="89" y="993"/>
                  </a:lnTo>
                  <a:lnTo>
                    <a:pt x="88" y="1043"/>
                  </a:lnTo>
                  <a:lnTo>
                    <a:pt x="88" y="1093"/>
                  </a:lnTo>
                  <a:lnTo>
                    <a:pt x="88" y="1144"/>
                  </a:lnTo>
                  <a:lnTo>
                    <a:pt x="89" y="1195"/>
                  </a:lnTo>
                  <a:lnTo>
                    <a:pt x="91" y="1247"/>
                  </a:lnTo>
                  <a:lnTo>
                    <a:pt x="95" y="1299"/>
                  </a:lnTo>
                  <a:lnTo>
                    <a:pt x="98" y="1350"/>
                  </a:lnTo>
                  <a:lnTo>
                    <a:pt x="103" y="1401"/>
                  </a:lnTo>
                  <a:lnTo>
                    <a:pt x="110" y="1451"/>
                  </a:lnTo>
                  <a:lnTo>
                    <a:pt x="116" y="1502"/>
                  </a:lnTo>
                  <a:lnTo>
                    <a:pt x="123" y="1552"/>
                  </a:lnTo>
                  <a:lnTo>
                    <a:pt x="131" y="1600"/>
                  </a:lnTo>
                  <a:lnTo>
                    <a:pt x="140" y="1649"/>
                  </a:lnTo>
                  <a:lnTo>
                    <a:pt x="0" y="1507"/>
                  </a:lnTo>
                  <a:close/>
                </a:path>
              </a:pathLst>
            </a:custGeom>
            <a:solidFill>
              <a:srgbClr val="5bb65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" name=""/>
            <p:cNvSpPr/>
            <p:nvPr/>
          </p:nvSpPr>
          <p:spPr>
            <a:xfrm>
              <a:off x="241200" y="6400080"/>
              <a:ext cx="16560" cy="183960"/>
            </a:xfrm>
            <a:custGeom>
              <a:avLst/>
              <a:gdLst/>
              <a:ahLst/>
              <a:rect l="l" t="t" r="r" b="b"/>
              <a:pathLst>
                <a:path w="149" h="1724">
                  <a:moveTo>
                    <a:pt x="0" y="1658"/>
                  </a:moveTo>
                  <a:lnTo>
                    <a:pt x="0" y="150"/>
                  </a:lnTo>
                  <a:lnTo>
                    <a:pt x="149" y="0"/>
                  </a:lnTo>
                  <a:lnTo>
                    <a:pt x="149" y="280"/>
                  </a:lnTo>
                  <a:lnTo>
                    <a:pt x="133" y="334"/>
                  </a:lnTo>
                  <a:lnTo>
                    <a:pt x="118" y="389"/>
                  </a:lnTo>
                  <a:lnTo>
                    <a:pt x="102" y="447"/>
                  </a:lnTo>
                  <a:lnTo>
                    <a:pt x="88" y="504"/>
                  </a:lnTo>
                  <a:lnTo>
                    <a:pt x="76" y="564"/>
                  </a:lnTo>
                  <a:lnTo>
                    <a:pt x="63" y="626"/>
                  </a:lnTo>
                  <a:lnTo>
                    <a:pt x="52" y="689"/>
                  </a:lnTo>
                  <a:lnTo>
                    <a:pt x="42" y="754"/>
                  </a:lnTo>
                  <a:lnTo>
                    <a:pt x="34" y="820"/>
                  </a:lnTo>
                  <a:lnTo>
                    <a:pt x="26" y="887"/>
                  </a:lnTo>
                  <a:lnTo>
                    <a:pt x="20" y="957"/>
                  </a:lnTo>
                  <a:lnTo>
                    <a:pt x="16" y="1027"/>
                  </a:lnTo>
                  <a:lnTo>
                    <a:pt x="14" y="1098"/>
                  </a:lnTo>
                  <a:lnTo>
                    <a:pt x="13" y="1171"/>
                  </a:lnTo>
                  <a:lnTo>
                    <a:pt x="14" y="1246"/>
                  </a:lnTo>
                  <a:lnTo>
                    <a:pt x="16" y="1322"/>
                  </a:lnTo>
                  <a:lnTo>
                    <a:pt x="20" y="1374"/>
                  </a:lnTo>
                  <a:lnTo>
                    <a:pt x="23" y="1425"/>
                  </a:lnTo>
                  <a:lnTo>
                    <a:pt x="28" y="1476"/>
                  </a:lnTo>
                  <a:lnTo>
                    <a:pt x="35" y="1526"/>
                  </a:lnTo>
                  <a:lnTo>
                    <a:pt x="41" y="1577"/>
                  </a:lnTo>
                  <a:lnTo>
                    <a:pt x="48" y="1627"/>
                  </a:lnTo>
                  <a:lnTo>
                    <a:pt x="56" y="1675"/>
                  </a:lnTo>
                  <a:lnTo>
                    <a:pt x="65" y="1724"/>
                  </a:lnTo>
                  <a:lnTo>
                    <a:pt x="0" y="1658"/>
                  </a:lnTo>
                  <a:close/>
                </a:path>
              </a:pathLst>
            </a:custGeom>
            <a:solidFill>
              <a:srgbClr val="5bb65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" name=""/>
            <p:cNvSpPr/>
            <p:nvPr/>
          </p:nvSpPr>
          <p:spPr>
            <a:xfrm>
              <a:off x="249840" y="6392160"/>
              <a:ext cx="16560" cy="68760"/>
            </a:xfrm>
            <a:custGeom>
              <a:avLst/>
              <a:gdLst/>
              <a:ahLst/>
              <a:rect l="l" t="t" r="r" b="b"/>
              <a:pathLst>
                <a:path w="149" h="644">
                  <a:moveTo>
                    <a:pt x="0" y="644"/>
                  </a:moveTo>
                  <a:lnTo>
                    <a:pt x="0" y="151"/>
                  </a:lnTo>
                  <a:lnTo>
                    <a:pt x="149" y="0"/>
                  </a:lnTo>
                  <a:lnTo>
                    <a:pt x="149" y="146"/>
                  </a:lnTo>
                  <a:lnTo>
                    <a:pt x="128" y="201"/>
                  </a:lnTo>
                  <a:lnTo>
                    <a:pt x="107" y="257"/>
                  </a:lnTo>
                  <a:lnTo>
                    <a:pt x="88" y="316"/>
                  </a:lnTo>
                  <a:lnTo>
                    <a:pt x="68" y="377"/>
                  </a:lnTo>
                  <a:lnTo>
                    <a:pt x="49" y="441"/>
                  </a:lnTo>
                  <a:lnTo>
                    <a:pt x="31" y="506"/>
                  </a:lnTo>
                  <a:lnTo>
                    <a:pt x="15" y="57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5ab55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" name=""/>
            <p:cNvSpPr/>
            <p:nvPr/>
          </p:nvSpPr>
          <p:spPr>
            <a:xfrm>
              <a:off x="258120" y="6383880"/>
              <a:ext cx="16560" cy="46440"/>
            </a:xfrm>
            <a:custGeom>
              <a:avLst/>
              <a:gdLst/>
              <a:ahLst/>
              <a:rect l="l" t="t" r="r" b="b"/>
              <a:pathLst>
                <a:path w="150" h="431">
                  <a:moveTo>
                    <a:pt x="0" y="431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49"/>
                  </a:lnTo>
                  <a:lnTo>
                    <a:pt x="131" y="90"/>
                  </a:lnTo>
                  <a:lnTo>
                    <a:pt x="112" y="133"/>
                  </a:lnTo>
                  <a:lnTo>
                    <a:pt x="93" y="177"/>
                  </a:lnTo>
                  <a:lnTo>
                    <a:pt x="73" y="225"/>
                  </a:lnTo>
                  <a:lnTo>
                    <a:pt x="55" y="273"/>
                  </a:lnTo>
                  <a:lnTo>
                    <a:pt x="36" y="324"/>
                  </a:lnTo>
                  <a:lnTo>
                    <a:pt x="18" y="377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59b55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" name=""/>
            <p:cNvSpPr/>
            <p:nvPr/>
          </p:nvSpPr>
          <p:spPr>
            <a:xfrm>
              <a:off x="266400" y="6375960"/>
              <a:ext cx="16560" cy="31680"/>
            </a:xfrm>
            <a:custGeom>
              <a:avLst/>
              <a:gdLst/>
              <a:ahLst/>
              <a:rect l="l" t="t" r="r" b="b"/>
              <a:pathLst>
                <a:path w="150" h="296">
                  <a:moveTo>
                    <a:pt x="0" y="296"/>
                  </a:moveTo>
                  <a:lnTo>
                    <a:pt x="0" y="150"/>
                  </a:lnTo>
                  <a:lnTo>
                    <a:pt x="124" y="25"/>
                  </a:lnTo>
                  <a:lnTo>
                    <a:pt x="109" y="54"/>
                  </a:lnTo>
                  <a:lnTo>
                    <a:pt x="94" y="85"/>
                  </a:lnTo>
                  <a:lnTo>
                    <a:pt x="78" y="116"/>
                  </a:lnTo>
                  <a:lnTo>
                    <a:pt x="63" y="149"/>
                  </a:lnTo>
                  <a:lnTo>
                    <a:pt x="47" y="184"/>
                  </a:lnTo>
                  <a:lnTo>
                    <a:pt x="31" y="220"/>
                  </a:lnTo>
                  <a:lnTo>
                    <a:pt x="16" y="258"/>
                  </a:lnTo>
                  <a:lnTo>
                    <a:pt x="0" y="296"/>
                  </a:lnTo>
                  <a:close/>
                  <a:moveTo>
                    <a:pt x="150" y="0"/>
                  </a:moveTo>
                  <a:lnTo>
                    <a:pt x="150" y="25"/>
                  </a:lnTo>
                  <a:lnTo>
                    <a:pt x="137" y="13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58b5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" name=""/>
            <p:cNvSpPr/>
            <p:nvPr/>
          </p:nvSpPr>
          <p:spPr>
            <a:xfrm>
              <a:off x="274680" y="6368040"/>
              <a:ext cx="16560" cy="20520"/>
            </a:xfrm>
            <a:custGeom>
              <a:avLst/>
              <a:gdLst/>
              <a:ahLst/>
              <a:rect l="l" t="t" r="r" b="b"/>
              <a:pathLst>
                <a:path w="150" h="200">
                  <a:moveTo>
                    <a:pt x="0" y="200"/>
                  </a:moveTo>
                  <a:lnTo>
                    <a:pt x="0" y="151"/>
                  </a:lnTo>
                  <a:lnTo>
                    <a:pt x="49" y="101"/>
                  </a:lnTo>
                  <a:lnTo>
                    <a:pt x="37" y="125"/>
                  </a:lnTo>
                  <a:lnTo>
                    <a:pt x="25" y="149"/>
                  </a:lnTo>
                  <a:lnTo>
                    <a:pt x="12" y="175"/>
                  </a:lnTo>
                  <a:lnTo>
                    <a:pt x="0" y="200"/>
                  </a:lnTo>
                  <a:close/>
                  <a:moveTo>
                    <a:pt x="150" y="0"/>
                  </a:moveTo>
                  <a:lnTo>
                    <a:pt x="150" y="177"/>
                  </a:lnTo>
                  <a:lnTo>
                    <a:pt x="62" y="89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57b56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" name=""/>
            <p:cNvSpPr/>
            <p:nvPr/>
          </p:nvSpPr>
          <p:spPr>
            <a:xfrm>
              <a:off x="283320" y="6360120"/>
              <a:ext cx="16560" cy="196560"/>
            </a:xfrm>
            <a:custGeom>
              <a:avLst/>
              <a:gdLst/>
              <a:ahLst/>
              <a:rect l="l" t="t" r="r" b="b"/>
              <a:pathLst>
                <a:path w="150" h="1849">
                  <a:moveTo>
                    <a:pt x="0" y="176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327"/>
                  </a:lnTo>
                  <a:lnTo>
                    <a:pt x="0" y="176"/>
                  </a:lnTo>
                  <a:close/>
                  <a:moveTo>
                    <a:pt x="150" y="1249"/>
                  </a:moveTo>
                  <a:lnTo>
                    <a:pt x="150" y="1849"/>
                  </a:lnTo>
                  <a:lnTo>
                    <a:pt x="145" y="1810"/>
                  </a:lnTo>
                  <a:lnTo>
                    <a:pt x="142" y="1769"/>
                  </a:lnTo>
                  <a:lnTo>
                    <a:pt x="137" y="1730"/>
                  </a:lnTo>
                  <a:lnTo>
                    <a:pt x="135" y="1690"/>
                  </a:lnTo>
                  <a:lnTo>
                    <a:pt x="133" y="1652"/>
                  </a:lnTo>
                  <a:lnTo>
                    <a:pt x="132" y="1612"/>
                  </a:lnTo>
                  <a:lnTo>
                    <a:pt x="132" y="1574"/>
                  </a:lnTo>
                  <a:lnTo>
                    <a:pt x="132" y="1536"/>
                  </a:lnTo>
                  <a:lnTo>
                    <a:pt x="132" y="1499"/>
                  </a:lnTo>
                  <a:lnTo>
                    <a:pt x="133" y="1462"/>
                  </a:lnTo>
                  <a:lnTo>
                    <a:pt x="135" y="1424"/>
                  </a:lnTo>
                  <a:lnTo>
                    <a:pt x="137" y="1388"/>
                  </a:lnTo>
                  <a:lnTo>
                    <a:pt x="143" y="1318"/>
                  </a:lnTo>
                  <a:lnTo>
                    <a:pt x="150" y="1249"/>
                  </a:lnTo>
                  <a:close/>
                </a:path>
              </a:pathLst>
            </a:custGeom>
            <a:solidFill>
              <a:srgbClr val="57b5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" name=""/>
            <p:cNvSpPr/>
            <p:nvPr/>
          </p:nvSpPr>
          <p:spPr>
            <a:xfrm>
              <a:off x="291600" y="6352200"/>
              <a:ext cx="16560" cy="243000"/>
            </a:xfrm>
            <a:custGeom>
              <a:avLst/>
              <a:gdLst/>
              <a:ahLst/>
              <a:rect l="l" t="t" r="r" b="b"/>
              <a:pathLst>
                <a:path w="150" h="2286">
                  <a:moveTo>
                    <a:pt x="0" y="328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478"/>
                  </a:lnTo>
                  <a:lnTo>
                    <a:pt x="0" y="328"/>
                  </a:lnTo>
                  <a:close/>
                  <a:moveTo>
                    <a:pt x="150" y="1184"/>
                  </a:moveTo>
                  <a:lnTo>
                    <a:pt x="150" y="2286"/>
                  </a:lnTo>
                  <a:lnTo>
                    <a:pt x="147" y="2276"/>
                  </a:lnTo>
                  <a:lnTo>
                    <a:pt x="144" y="2266"/>
                  </a:lnTo>
                  <a:lnTo>
                    <a:pt x="140" y="2256"/>
                  </a:lnTo>
                  <a:lnTo>
                    <a:pt x="137" y="2246"/>
                  </a:lnTo>
                  <a:lnTo>
                    <a:pt x="127" y="2208"/>
                  </a:lnTo>
                  <a:lnTo>
                    <a:pt x="118" y="2169"/>
                  </a:lnTo>
                  <a:lnTo>
                    <a:pt x="110" y="2131"/>
                  </a:lnTo>
                  <a:lnTo>
                    <a:pt x="101" y="2093"/>
                  </a:lnTo>
                  <a:lnTo>
                    <a:pt x="94" y="2055"/>
                  </a:lnTo>
                  <a:lnTo>
                    <a:pt x="87" y="2017"/>
                  </a:lnTo>
                  <a:lnTo>
                    <a:pt x="82" y="1979"/>
                  </a:lnTo>
                  <a:lnTo>
                    <a:pt x="77" y="1941"/>
                  </a:lnTo>
                  <a:lnTo>
                    <a:pt x="72" y="1904"/>
                  </a:lnTo>
                  <a:lnTo>
                    <a:pt x="68" y="1867"/>
                  </a:lnTo>
                  <a:lnTo>
                    <a:pt x="65" y="1830"/>
                  </a:lnTo>
                  <a:lnTo>
                    <a:pt x="62" y="1793"/>
                  </a:lnTo>
                  <a:lnTo>
                    <a:pt x="60" y="1757"/>
                  </a:lnTo>
                  <a:lnTo>
                    <a:pt x="58" y="1719"/>
                  </a:lnTo>
                  <a:lnTo>
                    <a:pt x="57" y="1683"/>
                  </a:lnTo>
                  <a:lnTo>
                    <a:pt x="57" y="1648"/>
                  </a:lnTo>
                  <a:lnTo>
                    <a:pt x="57" y="1577"/>
                  </a:lnTo>
                  <a:lnTo>
                    <a:pt x="59" y="1509"/>
                  </a:lnTo>
                  <a:lnTo>
                    <a:pt x="64" y="1442"/>
                  </a:lnTo>
                  <a:lnTo>
                    <a:pt x="69" y="1376"/>
                  </a:lnTo>
                  <a:lnTo>
                    <a:pt x="76" y="1313"/>
                  </a:lnTo>
                  <a:lnTo>
                    <a:pt x="84" y="1252"/>
                  </a:lnTo>
                  <a:lnTo>
                    <a:pt x="93" y="1193"/>
                  </a:lnTo>
                  <a:lnTo>
                    <a:pt x="102" y="1137"/>
                  </a:lnTo>
                  <a:lnTo>
                    <a:pt x="150" y="1184"/>
                  </a:lnTo>
                  <a:close/>
                </a:path>
              </a:pathLst>
            </a:custGeom>
            <a:solidFill>
              <a:srgbClr val="56b56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" name=""/>
            <p:cNvSpPr/>
            <p:nvPr/>
          </p:nvSpPr>
          <p:spPr>
            <a:xfrm>
              <a:off x="299880" y="6344280"/>
              <a:ext cx="16560" cy="275040"/>
            </a:xfrm>
            <a:custGeom>
              <a:avLst/>
              <a:gdLst/>
              <a:ahLst/>
              <a:rect l="l" t="t" r="r" b="b"/>
              <a:pathLst>
                <a:path w="150" h="2582">
                  <a:moveTo>
                    <a:pt x="0" y="2000"/>
                  </a:moveTo>
                  <a:lnTo>
                    <a:pt x="0" y="1400"/>
                  </a:lnTo>
                  <a:lnTo>
                    <a:pt x="3" y="1375"/>
                  </a:lnTo>
                  <a:lnTo>
                    <a:pt x="6" y="1351"/>
                  </a:lnTo>
                  <a:lnTo>
                    <a:pt x="9" y="1327"/>
                  </a:lnTo>
                  <a:lnTo>
                    <a:pt x="12" y="1303"/>
                  </a:lnTo>
                  <a:lnTo>
                    <a:pt x="16" y="1279"/>
                  </a:lnTo>
                  <a:lnTo>
                    <a:pt x="19" y="1256"/>
                  </a:lnTo>
                  <a:lnTo>
                    <a:pt x="23" y="1234"/>
                  </a:lnTo>
                  <a:lnTo>
                    <a:pt x="27" y="1212"/>
                  </a:lnTo>
                  <a:lnTo>
                    <a:pt x="150" y="1334"/>
                  </a:lnTo>
                  <a:lnTo>
                    <a:pt x="150" y="2582"/>
                  </a:lnTo>
                  <a:lnTo>
                    <a:pt x="136" y="2549"/>
                  </a:lnTo>
                  <a:lnTo>
                    <a:pt x="125" y="2516"/>
                  </a:lnTo>
                  <a:lnTo>
                    <a:pt x="114" y="2484"/>
                  </a:lnTo>
                  <a:lnTo>
                    <a:pt x="102" y="2451"/>
                  </a:lnTo>
                  <a:lnTo>
                    <a:pt x="92" y="2419"/>
                  </a:lnTo>
                  <a:lnTo>
                    <a:pt x="82" y="2386"/>
                  </a:lnTo>
                  <a:lnTo>
                    <a:pt x="72" y="2354"/>
                  </a:lnTo>
                  <a:lnTo>
                    <a:pt x="62" y="2321"/>
                  </a:lnTo>
                  <a:lnTo>
                    <a:pt x="52" y="2281"/>
                  </a:lnTo>
                  <a:lnTo>
                    <a:pt x="42" y="2240"/>
                  </a:lnTo>
                  <a:lnTo>
                    <a:pt x="33" y="2200"/>
                  </a:lnTo>
                  <a:lnTo>
                    <a:pt x="24" y="2160"/>
                  </a:lnTo>
                  <a:lnTo>
                    <a:pt x="17" y="2120"/>
                  </a:lnTo>
                  <a:lnTo>
                    <a:pt x="10" y="2079"/>
                  </a:lnTo>
                  <a:lnTo>
                    <a:pt x="5" y="2040"/>
                  </a:lnTo>
                  <a:lnTo>
                    <a:pt x="0" y="2000"/>
                  </a:lnTo>
                  <a:close/>
                  <a:moveTo>
                    <a:pt x="0" y="478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629"/>
                  </a:lnTo>
                  <a:lnTo>
                    <a:pt x="0" y="478"/>
                  </a:lnTo>
                  <a:close/>
                </a:path>
              </a:pathLst>
            </a:custGeom>
            <a:solidFill>
              <a:srgbClr val="55b4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" name=""/>
            <p:cNvSpPr/>
            <p:nvPr/>
          </p:nvSpPr>
          <p:spPr>
            <a:xfrm>
              <a:off x="308160" y="6336000"/>
              <a:ext cx="16560" cy="302040"/>
            </a:xfrm>
            <a:custGeom>
              <a:avLst/>
              <a:gdLst/>
              <a:ahLst/>
              <a:rect l="l" t="t" r="r" b="b"/>
              <a:pathLst>
                <a:path w="149" h="2829">
                  <a:moveTo>
                    <a:pt x="0" y="2436"/>
                  </a:moveTo>
                  <a:lnTo>
                    <a:pt x="0" y="1334"/>
                  </a:lnTo>
                  <a:lnTo>
                    <a:pt x="149" y="1484"/>
                  </a:lnTo>
                  <a:lnTo>
                    <a:pt x="149" y="2829"/>
                  </a:lnTo>
                  <a:lnTo>
                    <a:pt x="126" y="2780"/>
                  </a:lnTo>
                  <a:lnTo>
                    <a:pt x="104" y="2731"/>
                  </a:lnTo>
                  <a:lnTo>
                    <a:pt x="84" y="2682"/>
                  </a:lnTo>
                  <a:lnTo>
                    <a:pt x="64" y="2632"/>
                  </a:lnTo>
                  <a:lnTo>
                    <a:pt x="47" y="2583"/>
                  </a:lnTo>
                  <a:lnTo>
                    <a:pt x="29" y="2534"/>
                  </a:lnTo>
                  <a:lnTo>
                    <a:pt x="14" y="2485"/>
                  </a:lnTo>
                  <a:lnTo>
                    <a:pt x="0" y="2436"/>
                  </a:lnTo>
                  <a:close/>
                  <a:moveTo>
                    <a:pt x="0" y="628"/>
                  </a:moveTo>
                  <a:lnTo>
                    <a:pt x="0" y="150"/>
                  </a:lnTo>
                  <a:lnTo>
                    <a:pt x="149" y="0"/>
                  </a:lnTo>
                  <a:lnTo>
                    <a:pt x="149" y="779"/>
                  </a:lnTo>
                  <a:lnTo>
                    <a:pt x="0" y="628"/>
                  </a:lnTo>
                  <a:close/>
                </a:path>
              </a:pathLst>
            </a:custGeom>
            <a:solidFill>
              <a:srgbClr val="54b46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" name=""/>
            <p:cNvSpPr/>
            <p:nvPr/>
          </p:nvSpPr>
          <p:spPr>
            <a:xfrm>
              <a:off x="316800" y="6328080"/>
              <a:ext cx="16560" cy="324720"/>
            </a:xfrm>
            <a:custGeom>
              <a:avLst/>
              <a:gdLst/>
              <a:ahLst/>
              <a:rect l="l" t="t" r="r" b="b"/>
              <a:pathLst>
                <a:path w="149" h="3049">
                  <a:moveTo>
                    <a:pt x="0" y="2733"/>
                  </a:moveTo>
                  <a:lnTo>
                    <a:pt x="0" y="1485"/>
                  </a:lnTo>
                  <a:lnTo>
                    <a:pt x="149" y="1636"/>
                  </a:lnTo>
                  <a:lnTo>
                    <a:pt x="149" y="3049"/>
                  </a:lnTo>
                  <a:lnTo>
                    <a:pt x="127" y="3010"/>
                  </a:lnTo>
                  <a:lnTo>
                    <a:pt x="106" y="2969"/>
                  </a:lnTo>
                  <a:lnTo>
                    <a:pt x="86" y="2930"/>
                  </a:lnTo>
                  <a:lnTo>
                    <a:pt x="67" y="2891"/>
                  </a:lnTo>
                  <a:lnTo>
                    <a:pt x="49" y="2851"/>
                  </a:lnTo>
                  <a:lnTo>
                    <a:pt x="31" y="2811"/>
                  </a:lnTo>
                  <a:lnTo>
                    <a:pt x="15" y="2772"/>
                  </a:lnTo>
                  <a:lnTo>
                    <a:pt x="0" y="2733"/>
                  </a:lnTo>
                  <a:close/>
                  <a:moveTo>
                    <a:pt x="0" y="780"/>
                  </a:moveTo>
                  <a:lnTo>
                    <a:pt x="0" y="151"/>
                  </a:lnTo>
                  <a:lnTo>
                    <a:pt x="149" y="0"/>
                  </a:lnTo>
                  <a:lnTo>
                    <a:pt x="149" y="931"/>
                  </a:lnTo>
                  <a:lnTo>
                    <a:pt x="0" y="780"/>
                  </a:lnTo>
                  <a:close/>
                </a:path>
              </a:pathLst>
            </a:custGeom>
            <a:solidFill>
              <a:srgbClr val="53b46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" name=""/>
            <p:cNvSpPr/>
            <p:nvPr/>
          </p:nvSpPr>
          <p:spPr>
            <a:xfrm>
              <a:off x="325080" y="6319800"/>
              <a:ext cx="16560" cy="345600"/>
            </a:xfrm>
            <a:custGeom>
              <a:avLst/>
              <a:gdLst/>
              <a:ahLst/>
              <a:rect l="l" t="t" r="r" b="b"/>
              <a:pathLst>
                <a:path w="150" h="3247">
                  <a:moveTo>
                    <a:pt x="0" y="2980"/>
                  </a:moveTo>
                  <a:lnTo>
                    <a:pt x="0" y="1635"/>
                  </a:lnTo>
                  <a:lnTo>
                    <a:pt x="150" y="1786"/>
                  </a:lnTo>
                  <a:lnTo>
                    <a:pt x="150" y="3247"/>
                  </a:lnTo>
                  <a:lnTo>
                    <a:pt x="129" y="3214"/>
                  </a:lnTo>
                  <a:lnTo>
                    <a:pt x="108" y="3181"/>
                  </a:lnTo>
                  <a:lnTo>
                    <a:pt x="89" y="3148"/>
                  </a:lnTo>
                  <a:lnTo>
                    <a:pt x="69" y="3114"/>
                  </a:lnTo>
                  <a:lnTo>
                    <a:pt x="51" y="3081"/>
                  </a:lnTo>
                  <a:lnTo>
                    <a:pt x="33" y="3048"/>
                  </a:lnTo>
                  <a:lnTo>
                    <a:pt x="16" y="3014"/>
                  </a:lnTo>
                  <a:lnTo>
                    <a:pt x="0" y="2980"/>
                  </a:lnTo>
                  <a:close/>
                  <a:moveTo>
                    <a:pt x="0" y="930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1081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52b47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" name=""/>
            <p:cNvSpPr/>
            <p:nvPr/>
          </p:nvSpPr>
          <p:spPr>
            <a:xfrm>
              <a:off x="333360" y="6311880"/>
              <a:ext cx="16560" cy="366480"/>
            </a:xfrm>
            <a:custGeom>
              <a:avLst/>
              <a:gdLst/>
              <a:ahLst/>
              <a:rect l="l" t="t" r="r" b="b"/>
              <a:pathLst>
                <a:path w="150" h="3430">
                  <a:moveTo>
                    <a:pt x="0" y="3199"/>
                  </a:moveTo>
                  <a:lnTo>
                    <a:pt x="0" y="1786"/>
                  </a:lnTo>
                  <a:lnTo>
                    <a:pt x="150" y="1936"/>
                  </a:lnTo>
                  <a:lnTo>
                    <a:pt x="150" y="3430"/>
                  </a:lnTo>
                  <a:lnTo>
                    <a:pt x="128" y="3401"/>
                  </a:lnTo>
                  <a:lnTo>
                    <a:pt x="109" y="3372"/>
                  </a:lnTo>
                  <a:lnTo>
                    <a:pt x="88" y="3343"/>
                  </a:lnTo>
                  <a:lnTo>
                    <a:pt x="70" y="3315"/>
                  </a:lnTo>
                  <a:lnTo>
                    <a:pt x="52" y="3286"/>
                  </a:lnTo>
                  <a:lnTo>
                    <a:pt x="34" y="3257"/>
                  </a:lnTo>
                  <a:lnTo>
                    <a:pt x="17" y="3228"/>
                  </a:lnTo>
                  <a:lnTo>
                    <a:pt x="0" y="3199"/>
                  </a:lnTo>
                  <a:close/>
                  <a:moveTo>
                    <a:pt x="0" y="1081"/>
                  </a:moveTo>
                  <a:lnTo>
                    <a:pt x="0" y="150"/>
                  </a:lnTo>
                  <a:lnTo>
                    <a:pt x="150" y="0"/>
                  </a:lnTo>
                  <a:lnTo>
                    <a:pt x="150" y="1231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rgbClr val="51b47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" name=""/>
            <p:cNvSpPr/>
            <p:nvPr/>
          </p:nvSpPr>
          <p:spPr>
            <a:xfrm>
              <a:off x="342000" y="6303960"/>
              <a:ext cx="16560" cy="384120"/>
            </a:xfrm>
            <a:custGeom>
              <a:avLst/>
              <a:gdLst/>
              <a:ahLst/>
              <a:rect l="l" t="t" r="r" b="b"/>
              <a:pathLst>
                <a:path w="150" h="3603">
                  <a:moveTo>
                    <a:pt x="0" y="3398"/>
                  </a:moveTo>
                  <a:lnTo>
                    <a:pt x="0" y="1937"/>
                  </a:lnTo>
                  <a:lnTo>
                    <a:pt x="150" y="2088"/>
                  </a:lnTo>
                  <a:lnTo>
                    <a:pt x="150" y="3603"/>
                  </a:lnTo>
                  <a:lnTo>
                    <a:pt x="129" y="3577"/>
                  </a:lnTo>
                  <a:lnTo>
                    <a:pt x="109" y="3553"/>
                  </a:lnTo>
                  <a:lnTo>
                    <a:pt x="89" y="3527"/>
                  </a:lnTo>
                  <a:lnTo>
                    <a:pt x="71" y="3501"/>
                  </a:lnTo>
                  <a:lnTo>
                    <a:pt x="52" y="3475"/>
                  </a:lnTo>
                  <a:lnTo>
                    <a:pt x="34" y="3449"/>
                  </a:lnTo>
                  <a:lnTo>
                    <a:pt x="17" y="3424"/>
                  </a:lnTo>
                  <a:lnTo>
                    <a:pt x="0" y="3398"/>
                  </a:lnTo>
                  <a:close/>
                  <a:moveTo>
                    <a:pt x="0" y="1232"/>
                  </a:moveTo>
                  <a:lnTo>
                    <a:pt x="0" y="151"/>
                  </a:lnTo>
                  <a:lnTo>
                    <a:pt x="150" y="0"/>
                  </a:lnTo>
                  <a:lnTo>
                    <a:pt x="150" y="1383"/>
                  </a:lnTo>
                  <a:lnTo>
                    <a:pt x="0" y="1232"/>
                  </a:lnTo>
                  <a:close/>
                </a:path>
              </a:pathLst>
            </a:custGeom>
            <a:solidFill>
              <a:srgbClr val="4fb47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" name=""/>
            <p:cNvSpPr/>
            <p:nvPr/>
          </p:nvSpPr>
          <p:spPr>
            <a:xfrm>
              <a:off x="350280" y="6296040"/>
              <a:ext cx="16560" cy="401400"/>
            </a:xfrm>
            <a:custGeom>
              <a:avLst/>
              <a:gdLst/>
              <a:ahLst/>
              <a:rect l="l" t="t" r="r" b="b"/>
              <a:pathLst>
                <a:path w="149" h="3764">
                  <a:moveTo>
                    <a:pt x="0" y="3579"/>
                  </a:moveTo>
                  <a:lnTo>
                    <a:pt x="0" y="2085"/>
                  </a:lnTo>
                  <a:lnTo>
                    <a:pt x="149" y="2236"/>
                  </a:lnTo>
                  <a:lnTo>
                    <a:pt x="149" y="3764"/>
                  </a:lnTo>
                  <a:lnTo>
                    <a:pt x="129" y="3741"/>
                  </a:lnTo>
                  <a:lnTo>
                    <a:pt x="109" y="3719"/>
                  </a:lnTo>
                  <a:lnTo>
                    <a:pt x="90" y="3695"/>
                  </a:lnTo>
                  <a:lnTo>
                    <a:pt x="71" y="3672"/>
                  </a:lnTo>
                  <a:lnTo>
                    <a:pt x="52" y="3649"/>
                  </a:lnTo>
                  <a:lnTo>
                    <a:pt x="34" y="3626"/>
                  </a:lnTo>
                  <a:lnTo>
                    <a:pt x="16" y="3603"/>
                  </a:lnTo>
                  <a:lnTo>
                    <a:pt x="0" y="3579"/>
                  </a:lnTo>
                  <a:close/>
                  <a:moveTo>
                    <a:pt x="0" y="1380"/>
                  </a:moveTo>
                  <a:lnTo>
                    <a:pt x="0" y="149"/>
                  </a:lnTo>
                  <a:lnTo>
                    <a:pt x="148" y="0"/>
                  </a:lnTo>
                  <a:lnTo>
                    <a:pt x="149" y="1"/>
                  </a:lnTo>
                  <a:lnTo>
                    <a:pt x="149" y="2"/>
                  </a:lnTo>
                  <a:lnTo>
                    <a:pt x="149" y="1531"/>
                  </a:lnTo>
                  <a:lnTo>
                    <a:pt x="0" y="1380"/>
                  </a:lnTo>
                  <a:close/>
                </a:path>
              </a:pathLst>
            </a:custGeom>
            <a:solidFill>
              <a:srgbClr val="4eb37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" name=""/>
            <p:cNvSpPr/>
            <p:nvPr/>
          </p:nvSpPr>
          <p:spPr>
            <a:xfrm>
              <a:off x="358560" y="6296040"/>
              <a:ext cx="16560" cy="401400"/>
            </a:xfrm>
            <a:custGeom>
              <a:avLst/>
              <a:gdLst/>
              <a:ahLst/>
              <a:rect l="l" t="t" r="r" b="b"/>
              <a:pathLst>
                <a:path w="149" h="3765">
                  <a:moveTo>
                    <a:pt x="0" y="3676"/>
                  </a:moveTo>
                  <a:lnTo>
                    <a:pt x="0" y="2161"/>
                  </a:lnTo>
                  <a:lnTo>
                    <a:pt x="149" y="2310"/>
                  </a:lnTo>
                  <a:lnTo>
                    <a:pt x="149" y="3691"/>
                  </a:lnTo>
                  <a:lnTo>
                    <a:pt x="75" y="3765"/>
                  </a:lnTo>
                  <a:lnTo>
                    <a:pt x="55" y="3743"/>
                  </a:lnTo>
                  <a:lnTo>
                    <a:pt x="36" y="3721"/>
                  </a:lnTo>
                  <a:lnTo>
                    <a:pt x="17" y="3699"/>
                  </a:lnTo>
                  <a:lnTo>
                    <a:pt x="0" y="3676"/>
                  </a:lnTo>
                  <a:close/>
                  <a:moveTo>
                    <a:pt x="0" y="1456"/>
                  </a:moveTo>
                  <a:lnTo>
                    <a:pt x="0" y="73"/>
                  </a:lnTo>
                  <a:lnTo>
                    <a:pt x="73" y="0"/>
                  </a:lnTo>
                  <a:lnTo>
                    <a:pt x="92" y="22"/>
                  </a:lnTo>
                  <a:lnTo>
                    <a:pt x="111" y="44"/>
                  </a:lnTo>
                  <a:lnTo>
                    <a:pt x="130" y="67"/>
                  </a:lnTo>
                  <a:lnTo>
                    <a:pt x="149" y="90"/>
                  </a:lnTo>
                  <a:lnTo>
                    <a:pt x="149" y="1606"/>
                  </a:lnTo>
                  <a:lnTo>
                    <a:pt x="0" y="1456"/>
                  </a:lnTo>
                  <a:close/>
                </a:path>
              </a:pathLst>
            </a:custGeom>
            <a:solidFill>
              <a:srgbClr val="4cb38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" name=""/>
            <p:cNvSpPr/>
            <p:nvPr/>
          </p:nvSpPr>
          <p:spPr>
            <a:xfrm>
              <a:off x="366840" y="6296040"/>
              <a:ext cx="16560" cy="401400"/>
            </a:xfrm>
            <a:custGeom>
              <a:avLst/>
              <a:gdLst/>
              <a:ahLst/>
              <a:rect l="l" t="t" r="r" b="b"/>
              <a:pathLst>
                <a:path w="149" h="3763">
                  <a:moveTo>
                    <a:pt x="0" y="3762"/>
                  </a:moveTo>
                  <a:lnTo>
                    <a:pt x="0" y="2234"/>
                  </a:lnTo>
                  <a:lnTo>
                    <a:pt x="149" y="2384"/>
                  </a:lnTo>
                  <a:lnTo>
                    <a:pt x="149" y="3613"/>
                  </a:lnTo>
                  <a:lnTo>
                    <a:pt x="1" y="3763"/>
                  </a:lnTo>
                  <a:lnTo>
                    <a:pt x="0" y="3762"/>
                  </a:lnTo>
                  <a:close/>
                  <a:moveTo>
                    <a:pt x="0" y="1529"/>
                  </a:moveTo>
                  <a:lnTo>
                    <a:pt x="0" y="0"/>
                  </a:lnTo>
                  <a:lnTo>
                    <a:pt x="19" y="22"/>
                  </a:lnTo>
                  <a:lnTo>
                    <a:pt x="39" y="43"/>
                  </a:lnTo>
                  <a:lnTo>
                    <a:pt x="57" y="66"/>
                  </a:lnTo>
                  <a:lnTo>
                    <a:pt x="76" y="89"/>
                  </a:lnTo>
                  <a:lnTo>
                    <a:pt x="95" y="113"/>
                  </a:lnTo>
                  <a:lnTo>
                    <a:pt x="114" y="135"/>
                  </a:lnTo>
                  <a:lnTo>
                    <a:pt x="132" y="160"/>
                  </a:lnTo>
                  <a:lnTo>
                    <a:pt x="149" y="184"/>
                  </a:lnTo>
                  <a:lnTo>
                    <a:pt x="149" y="1680"/>
                  </a:lnTo>
                  <a:lnTo>
                    <a:pt x="0" y="1529"/>
                  </a:lnTo>
                  <a:close/>
                </a:path>
              </a:pathLst>
            </a:custGeom>
            <a:solidFill>
              <a:srgbClr val="4db38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" name=""/>
            <p:cNvSpPr/>
            <p:nvPr/>
          </p:nvSpPr>
          <p:spPr>
            <a:xfrm>
              <a:off x="375480" y="6305760"/>
              <a:ext cx="16560" cy="383760"/>
            </a:xfrm>
            <a:custGeom>
              <a:avLst/>
              <a:gdLst/>
              <a:ahLst/>
              <a:rect l="l" t="t" r="r" b="b"/>
              <a:pathLst>
                <a:path w="149" h="3601">
                  <a:moveTo>
                    <a:pt x="0" y="3601"/>
                  </a:moveTo>
                  <a:lnTo>
                    <a:pt x="0" y="2220"/>
                  </a:lnTo>
                  <a:lnTo>
                    <a:pt x="149" y="2371"/>
                  </a:lnTo>
                  <a:lnTo>
                    <a:pt x="149" y="3450"/>
                  </a:lnTo>
                  <a:lnTo>
                    <a:pt x="0" y="3601"/>
                  </a:lnTo>
                  <a:close/>
                  <a:moveTo>
                    <a:pt x="0" y="1516"/>
                  </a:moveTo>
                  <a:lnTo>
                    <a:pt x="0" y="0"/>
                  </a:lnTo>
                  <a:lnTo>
                    <a:pt x="19" y="24"/>
                  </a:lnTo>
                  <a:lnTo>
                    <a:pt x="39" y="48"/>
                  </a:lnTo>
                  <a:lnTo>
                    <a:pt x="57" y="73"/>
                  </a:lnTo>
                  <a:lnTo>
                    <a:pt x="77" y="98"/>
                  </a:lnTo>
                  <a:lnTo>
                    <a:pt x="95" y="124"/>
                  </a:lnTo>
                  <a:lnTo>
                    <a:pt x="113" y="150"/>
                  </a:lnTo>
                  <a:lnTo>
                    <a:pt x="132" y="176"/>
                  </a:lnTo>
                  <a:lnTo>
                    <a:pt x="149" y="204"/>
                  </a:lnTo>
                  <a:lnTo>
                    <a:pt x="149" y="1667"/>
                  </a:lnTo>
                  <a:lnTo>
                    <a:pt x="0" y="1516"/>
                  </a:lnTo>
                  <a:close/>
                </a:path>
              </a:pathLst>
            </a:custGeom>
            <a:solidFill>
              <a:srgbClr val="4ab38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" name=""/>
            <p:cNvSpPr/>
            <p:nvPr/>
          </p:nvSpPr>
          <p:spPr>
            <a:xfrm>
              <a:off x="383760" y="6315120"/>
              <a:ext cx="16560" cy="366480"/>
            </a:xfrm>
            <a:custGeom>
              <a:avLst/>
              <a:gdLst/>
              <a:ahLst/>
              <a:rect l="l" t="t" r="r" b="b"/>
              <a:pathLst>
                <a:path w="150" h="3429">
                  <a:moveTo>
                    <a:pt x="0" y="3429"/>
                  </a:moveTo>
                  <a:lnTo>
                    <a:pt x="0" y="2200"/>
                  </a:lnTo>
                  <a:lnTo>
                    <a:pt x="150" y="2350"/>
                  </a:lnTo>
                  <a:lnTo>
                    <a:pt x="150" y="3279"/>
                  </a:lnTo>
                  <a:lnTo>
                    <a:pt x="0" y="3429"/>
                  </a:lnTo>
                  <a:close/>
                  <a:moveTo>
                    <a:pt x="0" y="1496"/>
                  </a:moveTo>
                  <a:lnTo>
                    <a:pt x="0" y="0"/>
                  </a:lnTo>
                  <a:lnTo>
                    <a:pt x="20" y="27"/>
                  </a:lnTo>
                  <a:lnTo>
                    <a:pt x="39" y="54"/>
                  </a:lnTo>
                  <a:lnTo>
                    <a:pt x="59" y="81"/>
                  </a:lnTo>
                  <a:lnTo>
                    <a:pt x="77" y="110"/>
                  </a:lnTo>
                  <a:lnTo>
                    <a:pt x="96" y="139"/>
                  </a:lnTo>
                  <a:lnTo>
                    <a:pt x="114" y="169"/>
                  </a:lnTo>
                  <a:lnTo>
                    <a:pt x="133" y="200"/>
                  </a:lnTo>
                  <a:lnTo>
                    <a:pt x="150" y="231"/>
                  </a:lnTo>
                  <a:lnTo>
                    <a:pt x="150" y="1646"/>
                  </a:lnTo>
                  <a:lnTo>
                    <a:pt x="0" y="1496"/>
                  </a:lnTo>
                  <a:close/>
                </a:path>
              </a:pathLst>
            </a:custGeom>
            <a:solidFill>
              <a:srgbClr val="48b28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" name=""/>
            <p:cNvSpPr/>
            <p:nvPr/>
          </p:nvSpPr>
          <p:spPr>
            <a:xfrm>
              <a:off x="392040" y="6328080"/>
              <a:ext cx="16560" cy="345240"/>
            </a:xfrm>
            <a:custGeom>
              <a:avLst/>
              <a:gdLst/>
              <a:ahLst/>
              <a:rect l="l" t="t" r="r" b="b"/>
              <a:pathLst>
                <a:path w="150" h="3246">
                  <a:moveTo>
                    <a:pt x="0" y="3246"/>
                  </a:moveTo>
                  <a:lnTo>
                    <a:pt x="0" y="2167"/>
                  </a:lnTo>
                  <a:lnTo>
                    <a:pt x="150" y="2318"/>
                  </a:lnTo>
                  <a:lnTo>
                    <a:pt x="150" y="3095"/>
                  </a:lnTo>
                  <a:lnTo>
                    <a:pt x="0" y="3246"/>
                  </a:lnTo>
                  <a:close/>
                  <a:moveTo>
                    <a:pt x="0" y="1463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39" y="61"/>
                  </a:lnTo>
                  <a:lnTo>
                    <a:pt x="59" y="93"/>
                  </a:lnTo>
                  <a:lnTo>
                    <a:pt x="77" y="126"/>
                  </a:lnTo>
                  <a:lnTo>
                    <a:pt x="96" y="160"/>
                  </a:lnTo>
                  <a:lnTo>
                    <a:pt x="114" y="195"/>
                  </a:lnTo>
                  <a:lnTo>
                    <a:pt x="133" y="230"/>
                  </a:lnTo>
                  <a:lnTo>
                    <a:pt x="150" y="268"/>
                  </a:lnTo>
                  <a:lnTo>
                    <a:pt x="150" y="1614"/>
                  </a:lnTo>
                  <a:lnTo>
                    <a:pt x="0" y="1463"/>
                  </a:lnTo>
                  <a:close/>
                </a:path>
              </a:pathLst>
            </a:custGeom>
            <a:solidFill>
              <a:srgbClr val="45b29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400680" y="6341040"/>
              <a:ext cx="16920" cy="324720"/>
            </a:xfrm>
            <a:custGeom>
              <a:avLst/>
              <a:gdLst/>
              <a:ahLst/>
              <a:rect l="l" t="t" r="r" b="b"/>
              <a:pathLst>
                <a:path w="150" h="3048">
                  <a:moveTo>
                    <a:pt x="0" y="3048"/>
                  </a:moveTo>
                  <a:lnTo>
                    <a:pt x="0" y="2119"/>
                  </a:lnTo>
                  <a:lnTo>
                    <a:pt x="150" y="2270"/>
                  </a:lnTo>
                  <a:lnTo>
                    <a:pt x="150" y="2897"/>
                  </a:lnTo>
                  <a:lnTo>
                    <a:pt x="0" y="3048"/>
                  </a:lnTo>
                  <a:close/>
                  <a:moveTo>
                    <a:pt x="0" y="1415"/>
                  </a:moveTo>
                  <a:lnTo>
                    <a:pt x="0" y="0"/>
                  </a:lnTo>
                  <a:lnTo>
                    <a:pt x="21" y="36"/>
                  </a:lnTo>
                  <a:lnTo>
                    <a:pt x="39" y="72"/>
                  </a:lnTo>
                  <a:lnTo>
                    <a:pt x="59" y="111"/>
                  </a:lnTo>
                  <a:lnTo>
                    <a:pt x="78" y="149"/>
                  </a:lnTo>
                  <a:lnTo>
                    <a:pt x="97" y="189"/>
                  </a:lnTo>
                  <a:lnTo>
                    <a:pt x="115" y="230"/>
                  </a:lnTo>
                  <a:lnTo>
                    <a:pt x="133" y="273"/>
                  </a:lnTo>
                  <a:lnTo>
                    <a:pt x="150" y="316"/>
                  </a:lnTo>
                  <a:lnTo>
                    <a:pt x="150" y="1566"/>
                  </a:lnTo>
                  <a:lnTo>
                    <a:pt x="0" y="1415"/>
                  </a:lnTo>
                  <a:close/>
                </a:path>
              </a:pathLst>
            </a:custGeom>
            <a:solidFill>
              <a:srgbClr val="42b1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408960" y="6355080"/>
              <a:ext cx="16920" cy="302400"/>
            </a:xfrm>
            <a:custGeom>
              <a:avLst/>
              <a:gdLst/>
              <a:ahLst/>
              <a:rect l="l" t="t" r="r" b="b"/>
              <a:pathLst>
                <a:path w="150" h="2827">
                  <a:moveTo>
                    <a:pt x="0" y="2827"/>
                  </a:moveTo>
                  <a:lnTo>
                    <a:pt x="0" y="2050"/>
                  </a:lnTo>
                  <a:lnTo>
                    <a:pt x="150" y="2201"/>
                  </a:lnTo>
                  <a:lnTo>
                    <a:pt x="150" y="2676"/>
                  </a:lnTo>
                  <a:lnTo>
                    <a:pt x="0" y="2827"/>
                  </a:lnTo>
                  <a:close/>
                  <a:moveTo>
                    <a:pt x="0" y="1346"/>
                  </a:moveTo>
                  <a:lnTo>
                    <a:pt x="0" y="0"/>
                  </a:lnTo>
                  <a:lnTo>
                    <a:pt x="17" y="33"/>
                  </a:lnTo>
                  <a:lnTo>
                    <a:pt x="31" y="67"/>
                  </a:lnTo>
                  <a:lnTo>
                    <a:pt x="46" y="101"/>
                  </a:lnTo>
                  <a:lnTo>
                    <a:pt x="62" y="137"/>
                  </a:lnTo>
                  <a:lnTo>
                    <a:pt x="76" y="173"/>
                  </a:lnTo>
                  <a:lnTo>
                    <a:pt x="90" y="211"/>
                  </a:lnTo>
                  <a:lnTo>
                    <a:pt x="105" y="249"/>
                  </a:lnTo>
                  <a:lnTo>
                    <a:pt x="119" y="289"/>
                  </a:lnTo>
                  <a:lnTo>
                    <a:pt x="127" y="313"/>
                  </a:lnTo>
                  <a:lnTo>
                    <a:pt x="135" y="337"/>
                  </a:lnTo>
                  <a:lnTo>
                    <a:pt x="143" y="362"/>
                  </a:lnTo>
                  <a:lnTo>
                    <a:pt x="150" y="387"/>
                  </a:lnTo>
                  <a:lnTo>
                    <a:pt x="150" y="1497"/>
                  </a:lnTo>
                  <a:lnTo>
                    <a:pt x="0" y="1346"/>
                  </a:lnTo>
                  <a:close/>
                </a:path>
              </a:pathLst>
            </a:custGeom>
            <a:solidFill>
              <a:srgbClr val="42b2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417600" y="6374160"/>
              <a:ext cx="16560" cy="275400"/>
            </a:xfrm>
            <a:custGeom>
              <a:avLst/>
              <a:gdLst/>
              <a:ahLst/>
              <a:rect l="l" t="t" r="r" b="b"/>
              <a:pathLst>
                <a:path w="150" h="2581">
                  <a:moveTo>
                    <a:pt x="0" y="2581"/>
                  </a:moveTo>
                  <a:lnTo>
                    <a:pt x="0" y="1954"/>
                  </a:lnTo>
                  <a:lnTo>
                    <a:pt x="150" y="2105"/>
                  </a:lnTo>
                  <a:lnTo>
                    <a:pt x="150" y="2430"/>
                  </a:lnTo>
                  <a:lnTo>
                    <a:pt x="0" y="2581"/>
                  </a:lnTo>
                  <a:close/>
                  <a:moveTo>
                    <a:pt x="0" y="1250"/>
                  </a:moveTo>
                  <a:lnTo>
                    <a:pt x="0" y="0"/>
                  </a:lnTo>
                  <a:lnTo>
                    <a:pt x="11" y="29"/>
                  </a:lnTo>
                  <a:lnTo>
                    <a:pt x="23" y="58"/>
                  </a:lnTo>
                  <a:lnTo>
                    <a:pt x="33" y="88"/>
                  </a:lnTo>
                  <a:lnTo>
                    <a:pt x="44" y="118"/>
                  </a:lnTo>
                  <a:lnTo>
                    <a:pt x="63" y="172"/>
                  </a:lnTo>
                  <a:lnTo>
                    <a:pt x="79" y="228"/>
                  </a:lnTo>
                  <a:lnTo>
                    <a:pt x="94" y="286"/>
                  </a:lnTo>
                  <a:lnTo>
                    <a:pt x="109" y="345"/>
                  </a:lnTo>
                  <a:lnTo>
                    <a:pt x="121" y="405"/>
                  </a:lnTo>
                  <a:lnTo>
                    <a:pt x="132" y="466"/>
                  </a:lnTo>
                  <a:lnTo>
                    <a:pt x="142" y="528"/>
                  </a:lnTo>
                  <a:lnTo>
                    <a:pt x="150" y="590"/>
                  </a:lnTo>
                  <a:lnTo>
                    <a:pt x="150" y="1188"/>
                  </a:lnTo>
                  <a:lnTo>
                    <a:pt x="147" y="1211"/>
                  </a:lnTo>
                  <a:lnTo>
                    <a:pt x="144" y="1234"/>
                  </a:lnTo>
                  <a:lnTo>
                    <a:pt x="140" y="1257"/>
                  </a:lnTo>
                  <a:lnTo>
                    <a:pt x="136" y="1280"/>
                  </a:lnTo>
                  <a:lnTo>
                    <a:pt x="133" y="1303"/>
                  </a:lnTo>
                  <a:lnTo>
                    <a:pt x="129" y="1326"/>
                  </a:lnTo>
                  <a:lnTo>
                    <a:pt x="124" y="1348"/>
                  </a:lnTo>
                  <a:lnTo>
                    <a:pt x="120" y="1371"/>
                  </a:lnTo>
                  <a:lnTo>
                    <a:pt x="0" y="1250"/>
                  </a:lnTo>
                  <a:close/>
                </a:path>
              </a:pathLst>
            </a:custGeom>
            <a:solidFill>
              <a:srgbClr val="3fb1a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425880" y="6396840"/>
              <a:ext cx="16560" cy="244800"/>
            </a:xfrm>
            <a:custGeom>
              <a:avLst/>
              <a:gdLst/>
              <a:ahLst/>
              <a:rect l="l" t="t" r="r" b="b"/>
              <a:pathLst>
                <a:path w="150" h="2289">
                  <a:moveTo>
                    <a:pt x="0" y="2289"/>
                  </a:moveTo>
                  <a:lnTo>
                    <a:pt x="0" y="1814"/>
                  </a:lnTo>
                  <a:lnTo>
                    <a:pt x="150" y="1964"/>
                  </a:lnTo>
                  <a:lnTo>
                    <a:pt x="150" y="2139"/>
                  </a:lnTo>
                  <a:lnTo>
                    <a:pt x="0" y="2289"/>
                  </a:lnTo>
                  <a:close/>
                  <a:moveTo>
                    <a:pt x="0" y="1110"/>
                  </a:moveTo>
                  <a:lnTo>
                    <a:pt x="0" y="0"/>
                  </a:lnTo>
                  <a:lnTo>
                    <a:pt x="9" y="32"/>
                  </a:lnTo>
                  <a:lnTo>
                    <a:pt x="18" y="65"/>
                  </a:lnTo>
                  <a:lnTo>
                    <a:pt x="27" y="98"/>
                  </a:lnTo>
                  <a:lnTo>
                    <a:pt x="34" y="132"/>
                  </a:lnTo>
                  <a:lnTo>
                    <a:pt x="41" y="166"/>
                  </a:lnTo>
                  <a:lnTo>
                    <a:pt x="48" y="200"/>
                  </a:lnTo>
                  <a:lnTo>
                    <a:pt x="54" y="235"/>
                  </a:lnTo>
                  <a:lnTo>
                    <a:pt x="60" y="270"/>
                  </a:lnTo>
                  <a:lnTo>
                    <a:pt x="65" y="306"/>
                  </a:lnTo>
                  <a:lnTo>
                    <a:pt x="71" y="341"/>
                  </a:lnTo>
                  <a:lnTo>
                    <a:pt x="76" y="378"/>
                  </a:lnTo>
                  <a:lnTo>
                    <a:pt x="80" y="414"/>
                  </a:lnTo>
                  <a:lnTo>
                    <a:pt x="83" y="451"/>
                  </a:lnTo>
                  <a:lnTo>
                    <a:pt x="86" y="487"/>
                  </a:lnTo>
                  <a:lnTo>
                    <a:pt x="88" y="524"/>
                  </a:lnTo>
                  <a:lnTo>
                    <a:pt x="90" y="561"/>
                  </a:lnTo>
                  <a:lnTo>
                    <a:pt x="91" y="599"/>
                  </a:lnTo>
                  <a:lnTo>
                    <a:pt x="92" y="636"/>
                  </a:lnTo>
                  <a:lnTo>
                    <a:pt x="93" y="673"/>
                  </a:lnTo>
                  <a:lnTo>
                    <a:pt x="92" y="710"/>
                  </a:lnTo>
                  <a:lnTo>
                    <a:pt x="92" y="747"/>
                  </a:lnTo>
                  <a:lnTo>
                    <a:pt x="90" y="785"/>
                  </a:lnTo>
                  <a:lnTo>
                    <a:pt x="88" y="823"/>
                  </a:lnTo>
                  <a:lnTo>
                    <a:pt x="86" y="860"/>
                  </a:lnTo>
                  <a:lnTo>
                    <a:pt x="83" y="897"/>
                  </a:lnTo>
                  <a:lnTo>
                    <a:pt x="79" y="934"/>
                  </a:lnTo>
                  <a:lnTo>
                    <a:pt x="75" y="971"/>
                  </a:lnTo>
                  <a:lnTo>
                    <a:pt x="71" y="1008"/>
                  </a:lnTo>
                  <a:lnTo>
                    <a:pt x="64" y="1046"/>
                  </a:lnTo>
                  <a:lnTo>
                    <a:pt x="58" y="1082"/>
                  </a:lnTo>
                  <a:lnTo>
                    <a:pt x="52" y="1118"/>
                  </a:lnTo>
                  <a:lnTo>
                    <a:pt x="45" y="1155"/>
                  </a:lnTo>
                  <a:lnTo>
                    <a:pt x="0" y="1110"/>
                  </a:lnTo>
                  <a:close/>
                </a:path>
              </a:pathLst>
            </a:custGeom>
            <a:solidFill>
              <a:srgbClr val="3cb1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434520" y="6436800"/>
              <a:ext cx="16560" cy="196920"/>
            </a:xfrm>
            <a:custGeom>
              <a:avLst/>
              <a:gdLst/>
              <a:ahLst/>
              <a:rect l="l" t="t" r="r" b="b"/>
              <a:pathLst>
                <a:path w="149" h="1840">
                  <a:moveTo>
                    <a:pt x="0" y="1840"/>
                  </a:moveTo>
                  <a:lnTo>
                    <a:pt x="0" y="1515"/>
                  </a:lnTo>
                  <a:lnTo>
                    <a:pt x="149" y="1666"/>
                  </a:lnTo>
                  <a:lnTo>
                    <a:pt x="149" y="1689"/>
                  </a:lnTo>
                  <a:lnTo>
                    <a:pt x="0" y="1840"/>
                  </a:lnTo>
                  <a:close/>
                  <a:moveTo>
                    <a:pt x="0" y="598"/>
                  </a:moveTo>
                  <a:lnTo>
                    <a:pt x="0" y="0"/>
                  </a:lnTo>
                  <a:lnTo>
                    <a:pt x="4" y="38"/>
                  </a:lnTo>
                  <a:lnTo>
                    <a:pt x="8" y="74"/>
                  </a:lnTo>
                  <a:lnTo>
                    <a:pt x="11" y="111"/>
                  </a:lnTo>
                  <a:lnTo>
                    <a:pt x="13" y="148"/>
                  </a:lnTo>
                  <a:lnTo>
                    <a:pt x="15" y="185"/>
                  </a:lnTo>
                  <a:lnTo>
                    <a:pt x="16" y="222"/>
                  </a:lnTo>
                  <a:lnTo>
                    <a:pt x="17" y="260"/>
                  </a:lnTo>
                  <a:lnTo>
                    <a:pt x="18" y="298"/>
                  </a:lnTo>
                  <a:lnTo>
                    <a:pt x="17" y="335"/>
                  </a:lnTo>
                  <a:lnTo>
                    <a:pt x="17" y="373"/>
                  </a:lnTo>
                  <a:lnTo>
                    <a:pt x="15" y="410"/>
                  </a:lnTo>
                  <a:lnTo>
                    <a:pt x="13" y="449"/>
                  </a:lnTo>
                  <a:lnTo>
                    <a:pt x="11" y="486"/>
                  </a:lnTo>
                  <a:lnTo>
                    <a:pt x="8" y="523"/>
                  </a:lnTo>
                  <a:lnTo>
                    <a:pt x="4" y="561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3ab0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442800" y="6603120"/>
              <a:ext cx="16560" cy="22320"/>
            </a:xfrm>
            <a:custGeom>
              <a:avLst/>
              <a:gdLst/>
              <a:ahLst/>
              <a:rect l="l" t="t" r="r" b="b"/>
              <a:pathLst>
                <a:path w="149" h="202">
                  <a:moveTo>
                    <a:pt x="0" y="202"/>
                  </a:moveTo>
                  <a:lnTo>
                    <a:pt x="0" y="27"/>
                  </a:lnTo>
                  <a:lnTo>
                    <a:pt x="87" y="114"/>
                  </a:lnTo>
                  <a:lnTo>
                    <a:pt x="0" y="202"/>
                  </a:lnTo>
                  <a:close/>
                  <a:moveTo>
                    <a:pt x="149" y="0"/>
                  </a:moveTo>
                  <a:lnTo>
                    <a:pt x="149" y="51"/>
                  </a:lnTo>
                  <a:lnTo>
                    <a:pt x="99" y="102"/>
                  </a:lnTo>
                  <a:lnTo>
                    <a:pt x="111" y="77"/>
                  </a:lnTo>
                  <a:lnTo>
                    <a:pt x="125" y="52"/>
                  </a:lnTo>
                  <a:lnTo>
                    <a:pt x="137" y="26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38afb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451080" y="6585480"/>
              <a:ext cx="16560" cy="32040"/>
            </a:xfrm>
            <a:custGeom>
              <a:avLst/>
              <a:gdLst/>
              <a:ahLst/>
              <a:rect l="l" t="t" r="r" b="b"/>
              <a:pathLst>
                <a:path w="150" h="297">
                  <a:moveTo>
                    <a:pt x="0" y="297"/>
                  </a:moveTo>
                  <a:lnTo>
                    <a:pt x="0" y="274"/>
                  </a:lnTo>
                  <a:lnTo>
                    <a:pt x="13" y="285"/>
                  </a:lnTo>
                  <a:lnTo>
                    <a:pt x="0" y="297"/>
                  </a:lnTo>
                  <a:close/>
                  <a:moveTo>
                    <a:pt x="150" y="0"/>
                  </a:moveTo>
                  <a:lnTo>
                    <a:pt x="150" y="147"/>
                  </a:lnTo>
                  <a:lnTo>
                    <a:pt x="25" y="273"/>
                  </a:lnTo>
                  <a:lnTo>
                    <a:pt x="41" y="240"/>
                  </a:lnTo>
                  <a:lnTo>
                    <a:pt x="59" y="207"/>
                  </a:lnTo>
                  <a:lnTo>
                    <a:pt x="75" y="172"/>
                  </a:lnTo>
                  <a:lnTo>
                    <a:pt x="91" y="138"/>
                  </a:lnTo>
                  <a:lnTo>
                    <a:pt x="106" y="104"/>
                  </a:lnTo>
                  <a:lnTo>
                    <a:pt x="121" y="70"/>
                  </a:lnTo>
                  <a:lnTo>
                    <a:pt x="136" y="35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38afb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459360" y="6563160"/>
              <a:ext cx="16560" cy="46440"/>
            </a:xfrm>
            <a:custGeom>
              <a:avLst/>
              <a:gdLst/>
              <a:ahLst/>
              <a:rect l="l" t="t" r="r" b="b"/>
              <a:pathLst>
                <a:path w="150" h="434">
                  <a:moveTo>
                    <a:pt x="0" y="434"/>
                  </a:moveTo>
                  <a:lnTo>
                    <a:pt x="0" y="383"/>
                  </a:lnTo>
                  <a:lnTo>
                    <a:pt x="22" y="337"/>
                  </a:lnTo>
                  <a:lnTo>
                    <a:pt x="43" y="291"/>
                  </a:lnTo>
                  <a:lnTo>
                    <a:pt x="63" y="243"/>
                  </a:lnTo>
                  <a:lnTo>
                    <a:pt x="82" y="196"/>
                  </a:lnTo>
                  <a:lnTo>
                    <a:pt x="101" y="147"/>
                  </a:lnTo>
                  <a:lnTo>
                    <a:pt x="118" y="99"/>
                  </a:lnTo>
                  <a:lnTo>
                    <a:pt x="135" y="50"/>
                  </a:lnTo>
                  <a:lnTo>
                    <a:pt x="150" y="0"/>
                  </a:lnTo>
                  <a:lnTo>
                    <a:pt x="150" y="283"/>
                  </a:lnTo>
                  <a:lnTo>
                    <a:pt x="0" y="434"/>
                  </a:lnTo>
                  <a:close/>
                </a:path>
              </a:pathLst>
            </a:custGeom>
            <a:solidFill>
              <a:srgbClr val="36afb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468000" y="6531480"/>
              <a:ext cx="16560" cy="70200"/>
            </a:xfrm>
            <a:custGeom>
              <a:avLst/>
              <a:gdLst/>
              <a:ahLst/>
              <a:rect l="l" t="t" r="r" b="b"/>
              <a:pathLst>
                <a:path w="150" h="650">
                  <a:moveTo>
                    <a:pt x="0" y="650"/>
                  </a:moveTo>
                  <a:lnTo>
                    <a:pt x="0" y="503"/>
                  </a:lnTo>
                  <a:lnTo>
                    <a:pt x="24" y="442"/>
                  </a:lnTo>
                  <a:lnTo>
                    <a:pt x="46" y="381"/>
                  </a:lnTo>
                  <a:lnTo>
                    <a:pt x="67" y="318"/>
                  </a:lnTo>
                  <a:lnTo>
                    <a:pt x="86" y="255"/>
                  </a:lnTo>
                  <a:lnTo>
                    <a:pt x="104" y="192"/>
                  </a:lnTo>
                  <a:lnTo>
                    <a:pt x="121" y="128"/>
                  </a:lnTo>
                  <a:lnTo>
                    <a:pt x="137" y="64"/>
                  </a:lnTo>
                  <a:lnTo>
                    <a:pt x="150" y="0"/>
                  </a:lnTo>
                  <a:lnTo>
                    <a:pt x="150" y="499"/>
                  </a:lnTo>
                  <a:lnTo>
                    <a:pt x="0" y="650"/>
                  </a:lnTo>
                  <a:close/>
                </a:path>
              </a:pathLst>
            </a:custGeom>
            <a:solidFill>
              <a:srgbClr val="35aeb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476280" y="6409440"/>
              <a:ext cx="16560" cy="184320"/>
            </a:xfrm>
            <a:custGeom>
              <a:avLst/>
              <a:gdLst/>
              <a:ahLst/>
              <a:rect l="l" t="t" r="r" b="b"/>
              <a:pathLst>
                <a:path w="150" h="1725">
                  <a:moveTo>
                    <a:pt x="0" y="1725"/>
                  </a:moveTo>
                  <a:lnTo>
                    <a:pt x="0" y="1442"/>
                  </a:lnTo>
                  <a:lnTo>
                    <a:pt x="12" y="1402"/>
                  </a:lnTo>
                  <a:lnTo>
                    <a:pt x="25" y="1361"/>
                  </a:lnTo>
                  <a:lnTo>
                    <a:pt x="36" y="1321"/>
                  </a:lnTo>
                  <a:lnTo>
                    <a:pt x="46" y="1279"/>
                  </a:lnTo>
                  <a:lnTo>
                    <a:pt x="56" y="1238"/>
                  </a:lnTo>
                  <a:lnTo>
                    <a:pt x="66" y="1196"/>
                  </a:lnTo>
                  <a:lnTo>
                    <a:pt x="75" y="1154"/>
                  </a:lnTo>
                  <a:lnTo>
                    <a:pt x="83" y="1112"/>
                  </a:lnTo>
                  <a:lnTo>
                    <a:pt x="90" y="1071"/>
                  </a:lnTo>
                  <a:lnTo>
                    <a:pt x="97" y="1028"/>
                  </a:lnTo>
                  <a:lnTo>
                    <a:pt x="104" y="986"/>
                  </a:lnTo>
                  <a:lnTo>
                    <a:pt x="110" y="944"/>
                  </a:lnTo>
                  <a:lnTo>
                    <a:pt x="115" y="902"/>
                  </a:lnTo>
                  <a:lnTo>
                    <a:pt x="120" y="859"/>
                  </a:lnTo>
                  <a:lnTo>
                    <a:pt x="124" y="817"/>
                  </a:lnTo>
                  <a:lnTo>
                    <a:pt x="128" y="775"/>
                  </a:lnTo>
                  <a:lnTo>
                    <a:pt x="130" y="731"/>
                  </a:lnTo>
                  <a:lnTo>
                    <a:pt x="133" y="689"/>
                  </a:lnTo>
                  <a:lnTo>
                    <a:pt x="134" y="647"/>
                  </a:lnTo>
                  <a:lnTo>
                    <a:pt x="136" y="604"/>
                  </a:lnTo>
                  <a:lnTo>
                    <a:pt x="136" y="561"/>
                  </a:lnTo>
                  <a:lnTo>
                    <a:pt x="136" y="519"/>
                  </a:lnTo>
                  <a:lnTo>
                    <a:pt x="135" y="476"/>
                  </a:lnTo>
                  <a:lnTo>
                    <a:pt x="134" y="434"/>
                  </a:lnTo>
                  <a:lnTo>
                    <a:pt x="132" y="392"/>
                  </a:lnTo>
                  <a:lnTo>
                    <a:pt x="129" y="349"/>
                  </a:lnTo>
                  <a:lnTo>
                    <a:pt x="126" y="307"/>
                  </a:lnTo>
                  <a:lnTo>
                    <a:pt x="122" y="265"/>
                  </a:lnTo>
                  <a:lnTo>
                    <a:pt x="118" y="223"/>
                  </a:lnTo>
                  <a:lnTo>
                    <a:pt x="113" y="181"/>
                  </a:lnTo>
                  <a:lnTo>
                    <a:pt x="107" y="140"/>
                  </a:lnTo>
                  <a:lnTo>
                    <a:pt x="101" y="97"/>
                  </a:lnTo>
                  <a:lnTo>
                    <a:pt x="96" y="74"/>
                  </a:lnTo>
                  <a:lnTo>
                    <a:pt x="92" y="49"/>
                  </a:lnTo>
                  <a:lnTo>
                    <a:pt x="87" y="24"/>
                  </a:lnTo>
                  <a:lnTo>
                    <a:pt x="83" y="0"/>
                  </a:lnTo>
                  <a:lnTo>
                    <a:pt x="150" y="67"/>
                  </a:lnTo>
                  <a:lnTo>
                    <a:pt x="150" y="1575"/>
                  </a:lnTo>
                  <a:lnTo>
                    <a:pt x="0" y="1725"/>
                  </a:lnTo>
                  <a:close/>
                </a:path>
              </a:pathLst>
            </a:custGeom>
            <a:solidFill>
              <a:srgbClr val="33ad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484560" y="6409440"/>
              <a:ext cx="16560" cy="175680"/>
            </a:xfrm>
            <a:custGeom>
              <a:avLst/>
              <a:gdLst/>
              <a:ahLst/>
              <a:rect l="l" t="t" r="r" b="b"/>
              <a:pathLst>
                <a:path w="150" h="1650">
                  <a:moveTo>
                    <a:pt x="0" y="1650"/>
                  </a:moveTo>
                  <a:lnTo>
                    <a:pt x="0" y="1151"/>
                  </a:lnTo>
                  <a:lnTo>
                    <a:pt x="12" y="1085"/>
                  </a:lnTo>
                  <a:lnTo>
                    <a:pt x="24" y="1020"/>
                  </a:lnTo>
                  <a:lnTo>
                    <a:pt x="34" y="954"/>
                  </a:lnTo>
                  <a:lnTo>
                    <a:pt x="42" y="888"/>
                  </a:lnTo>
                  <a:lnTo>
                    <a:pt x="49" y="822"/>
                  </a:lnTo>
                  <a:lnTo>
                    <a:pt x="54" y="756"/>
                  </a:lnTo>
                  <a:lnTo>
                    <a:pt x="58" y="690"/>
                  </a:lnTo>
                  <a:lnTo>
                    <a:pt x="60" y="624"/>
                  </a:lnTo>
                  <a:lnTo>
                    <a:pt x="61" y="557"/>
                  </a:lnTo>
                  <a:lnTo>
                    <a:pt x="60" y="491"/>
                  </a:lnTo>
                  <a:lnTo>
                    <a:pt x="58" y="425"/>
                  </a:lnTo>
                  <a:lnTo>
                    <a:pt x="55" y="358"/>
                  </a:lnTo>
                  <a:lnTo>
                    <a:pt x="50" y="293"/>
                  </a:lnTo>
                  <a:lnTo>
                    <a:pt x="44" y="227"/>
                  </a:lnTo>
                  <a:lnTo>
                    <a:pt x="36" y="162"/>
                  </a:lnTo>
                  <a:lnTo>
                    <a:pt x="26" y="97"/>
                  </a:lnTo>
                  <a:lnTo>
                    <a:pt x="21" y="74"/>
                  </a:lnTo>
                  <a:lnTo>
                    <a:pt x="17" y="49"/>
                  </a:lnTo>
                  <a:lnTo>
                    <a:pt x="12" y="24"/>
                  </a:lnTo>
                  <a:lnTo>
                    <a:pt x="8" y="0"/>
                  </a:lnTo>
                  <a:lnTo>
                    <a:pt x="150" y="143"/>
                  </a:lnTo>
                  <a:lnTo>
                    <a:pt x="150" y="1499"/>
                  </a:lnTo>
                  <a:lnTo>
                    <a:pt x="0" y="1650"/>
                  </a:lnTo>
                  <a:close/>
                </a:path>
              </a:pathLst>
            </a:custGeom>
            <a:solidFill>
              <a:srgbClr val="32acc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" name=""/>
            <p:cNvSpPr/>
            <p:nvPr/>
          </p:nvSpPr>
          <p:spPr>
            <a:xfrm>
              <a:off x="493200" y="6415920"/>
              <a:ext cx="16560" cy="161280"/>
            </a:xfrm>
            <a:custGeom>
              <a:avLst/>
              <a:gdLst/>
              <a:ahLst/>
              <a:rect l="l" t="t" r="r" b="b"/>
              <a:pathLst>
                <a:path w="150" h="1508">
                  <a:moveTo>
                    <a:pt x="0" y="1508"/>
                  </a:moveTo>
                  <a:lnTo>
                    <a:pt x="0" y="0"/>
                  </a:lnTo>
                  <a:lnTo>
                    <a:pt x="150" y="151"/>
                  </a:lnTo>
                  <a:lnTo>
                    <a:pt x="150" y="1357"/>
                  </a:lnTo>
                  <a:lnTo>
                    <a:pt x="0" y="1508"/>
                  </a:lnTo>
                  <a:close/>
                </a:path>
              </a:pathLst>
            </a:custGeom>
            <a:solidFill>
              <a:srgbClr val="30ac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501480" y="6423840"/>
              <a:ext cx="16560" cy="145440"/>
            </a:xfrm>
            <a:custGeom>
              <a:avLst/>
              <a:gdLst/>
              <a:ahLst/>
              <a:rect l="l" t="t" r="r" b="b"/>
              <a:pathLst>
                <a:path w="149" h="1356">
                  <a:moveTo>
                    <a:pt x="0" y="1356"/>
                  </a:moveTo>
                  <a:lnTo>
                    <a:pt x="0" y="0"/>
                  </a:lnTo>
                  <a:lnTo>
                    <a:pt x="149" y="150"/>
                  </a:lnTo>
                  <a:lnTo>
                    <a:pt x="149" y="1206"/>
                  </a:lnTo>
                  <a:lnTo>
                    <a:pt x="0" y="1356"/>
                  </a:lnTo>
                  <a:close/>
                </a:path>
              </a:pathLst>
            </a:custGeom>
            <a:solidFill>
              <a:srgbClr val="2fabd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509760" y="6432120"/>
              <a:ext cx="16560" cy="129240"/>
            </a:xfrm>
            <a:custGeom>
              <a:avLst/>
              <a:gdLst/>
              <a:ahLst/>
              <a:rect l="l" t="t" r="r" b="b"/>
              <a:pathLst>
                <a:path w="149" h="1206">
                  <a:moveTo>
                    <a:pt x="0" y="1206"/>
                  </a:moveTo>
                  <a:lnTo>
                    <a:pt x="0" y="0"/>
                  </a:lnTo>
                  <a:lnTo>
                    <a:pt x="149" y="151"/>
                  </a:lnTo>
                  <a:lnTo>
                    <a:pt x="149" y="1055"/>
                  </a:lnTo>
                  <a:lnTo>
                    <a:pt x="0" y="1206"/>
                  </a:lnTo>
                  <a:close/>
                </a:path>
              </a:pathLst>
            </a:custGeom>
            <a:solidFill>
              <a:srgbClr val="2faa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518040" y="6440040"/>
              <a:ext cx="16560" cy="113400"/>
            </a:xfrm>
            <a:custGeom>
              <a:avLst/>
              <a:gdLst/>
              <a:ahLst/>
              <a:rect l="l" t="t" r="r" b="b"/>
              <a:pathLst>
                <a:path w="150" h="1056">
                  <a:moveTo>
                    <a:pt x="0" y="1056"/>
                  </a:moveTo>
                  <a:lnTo>
                    <a:pt x="0" y="0"/>
                  </a:lnTo>
                  <a:lnTo>
                    <a:pt x="150" y="151"/>
                  </a:lnTo>
                  <a:lnTo>
                    <a:pt x="150" y="905"/>
                  </a:lnTo>
                  <a:lnTo>
                    <a:pt x="0" y="1056"/>
                  </a:lnTo>
                  <a:close/>
                </a:path>
              </a:pathLst>
            </a:custGeom>
            <a:solidFill>
              <a:srgbClr val="30a9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526680" y="6447960"/>
              <a:ext cx="16560" cy="97560"/>
            </a:xfrm>
            <a:custGeom>
              <a:avLst/>
              <a:gdLst/>
              <a:ahLst/>
              <a:rect l="l" t="t" r="r" b="b"/>
              <a:pathLst>
                <a:path w="150" h="904">
                  <a:moveTo>
                    <a:pt x="0" y="904"/>
                  </a:moveTo>
                  <a:lnTo>
                    <a:pt x="0" y="0"/>
                  </a:lnTo>
                  <a:lnTo>
                    <a:pt x="150" y="151"/>
                  </a:lnTo>
                  <a:lnTo>
                    <a:pt x="150" y="753"/>
                  </a:lnTo>
                  <a:lnTo>
                    <a:pt x="0" y="904"/>
                  </a:lnTo>
                  <a:close/>
                </a:path>
              </a:pathLst>
            </a:custGeom>
            <a:solidFill>
              <a:srgbClr val="31a8d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534960" y="6455880"/>
              <a:ext cx="16560" cy="81360"/>
            </a:xfrm>
            <a:custGeom>
              <a:avLst/>
              <a:gdLst/>
              <a:ahLst/>
              <a:rect l="l" t="t" r="r" b="b"/>
              <a:pathLst>
                <a:path w="150" h="754">
                  <a:moveTo>
                    <a:pt x="0" y="754"/>
                  </a:moveTo>
                  <a:lnTo>
                    <a:pt x="0" y="0"/>
                  </a:lnTo>
                  <a:lnTo>
                    <a:pt x="150" y="151"/>
                  </a:lnTo>
                  <a:lnTo>
                    <a:pt x="150" y="603"/>
                  </a:lnTo>
                  <a:lnTo>
                    <a:pt x="0" y="754"/>
                  </a:lnTo>
                  <a:close/>
                </a:path>
              </a:pathLst>
            </a:custGeom>
            <a:solidFill>
              <a:srgbClr val="33a8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543240" y="6463800"/>
              <a:ext cx="16560" cy="65520"/>
            </a:xfrm>
            <a:custGeom>
              <a:avLst/>
              <a:gdLst/>
              <a:ahLst/>
              <a:rect l="l" t="t" r="r" b="b"/>
              <a:pathLst>
                <a:path w="150" h="602">
                  <a:moveTo>
                    <a:pt x="0" y="602"/>
                  </a:moveTo>
                  <a:lnTo>
                    <a:pt x="0" y="0"/>
                  </a:lnTo>
                  <a:lnTo>
                    <a:pt x="150" y="150"/>
                  </a:lnTo>
                  <a:lnTo>
                    <a:pt x="150" y="452"/>
                  </a:lnTo>
                  <a:lnTo>
                    <a:pt x="0" y="602"/>
                  </a:lnTo>
                  <a:close/>
                </a:path>
              </a:pathLst>
            </a:custGeom>
            <a:solidFill>
              <a:srgbClr val="34a7d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720" bIns="187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551880" y="6471720"/>
              <a:ext cx="16560" cy="49680"/>
            </a:xfrm>
            <a:custGeom>
              <a:avLst/>
              <a:gdLst/>
              <a:ahLst/>
              <a:rect l="l" t="t" r="r" b="b"/>
              <a:pathLst>
                <a:path w="150" h="452">
                  <a:moveTo>
                    <a:pt x="0" y="452"/>
                  </a:moveTo>
                  <a:lnTo>
                    <a:pt x="0" y="0"/>
                  </a:lnTo>
                  <a:lnTo>
                    <a:pt x="150" y="151"/>
                  </a:lnTo>
                  <a:lnTo>
                    <a:pt x="150" y="301"/>
                  </a:lnTo>
                  <a:lnTo>
                    <a:pt x="0" y="452"/>
                  </a:lnTo>
                  <a:close/>
                </a:path>
              </a:pathLst>
            </a:custGeom>
            <a:solidFill>
              <a:srgbClr val="35a5d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560160" y="6480000"/>
              <a:ext cx="16560" cy="33480"/>
            </a:xfrm>
            <a:custGeom>
              <a:avLst/>
              <a:gdLst/>
              <a:ahLst/>
              <a:rect l="l" t="t" r="r" b="b"/>
              <a:pathLst>
                <a:path w="150" h="302">
                  <a:moveTo>
                    <a:pt x="0" y="302"/>
                  </a:moveTo>
                  <a:lnTo>
                    <a:pt x="0" y="0"/>
                  </a:lnTo>
                  <a:lnTo>
                    <a:pt x="150" y="151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38a4d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568440" y="6487920"/>
              <a:ext cx="8280" cy="16200"/>
            </a:xfrm>
            <a:custGeom>
              <a:avLst/>
              <a:gdLst/>
              <a:ahLst/>
              <a:rect l="l" t="t" r="r" b="b"/>
              <a:pathLst>
                <a:path w="75" h="150">
                  <a:moveTo>
                    <a:pt x="0" y="150"/>
                  </a:moveTo>
                  <a:lnTo>
                    <a:pt x="0" y="0"/>
                  </a:lnTo>
                  <a:lnTo>
                    <a:pt x="75" y="75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3ca4d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684720" y="6432120"/>
              <a:ext cx="100440" cy="126360"/>
            </a:xfrm>
            <a:custGeom>
              <a:avLst/>
              <a:gdLst/>
              <a:ahLst/>
              <a:rect l="l" t="t" r="r" b="b"/>
              <a:pathLst>
                <a:path w="895" h="1176">
                  <a:moveTo>
                    <a:pt x="622" y="0"/>
                  </a:moveTo>
                  <a:lnTo>
                    <a:pt x="895" y="0"/>
                  </a:lnTo>
                  <a:lnTo>
                    <a:pt x="895" y="1176"/>
                  </a:lnTo>
                  <a:lnTo>
                    <a:pt x="691" y="1176"/>
                  </a:lnTo>
                  <a:lnTo>
                    <a:pt x="272" y="595"/>
                  </a:lnTo>
                  <a:lnTo>
                    <a:pt x="272" y="1176"/>
                  </a:lnTo>
                  <a:lnTo>
                    <a:pt x="0" y="1176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622" y="582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817200" y="6432120"/>
              <a:ext cx="191520" cy="127800"/>
            </a:xfrm>
            <a:custGeom>
              <a:avLst/>
              <a:gdLst/>
              <a:ahLst/>
              <a:rect l="l" t="t" r="r" b="b"/>
              <a:pathLst>
                <a:path w="1716" h="1195">
                  <a:moveTo>
                    <a:pt x="1311" y="1195"/>
                  </a:moveTo>
                  <a:lnTo>
                    <a:pt x="1085" y="1195"/>
                  </a:lnTo>
                  <a:lnTo>
                    <a:pt x="857" y="481"/>
                  </a:lnTo>
                  <a:lnTo>
                    <a:pt x="630" y="1195"/>
                  </a:lnTo>
                  <a:lnTo>
                    <a:pt x="404" y="1195"/>
                  </a:lnTo>
                  <a:lnTo>
                    <a:pt x="0" y="0"/>
                  </a:lnTo>
                  <a:lnTo>
                    <a:pt x="312" y="0"/>
                  </a:lnTo>
                  <a:lnTo>
                    <a:pt x="518" y="672"/>
                  </a:lnTo>
                  <a:lnTo>
                    <a:pt x="723" y="0"/>
                  </a:lnTo>
                  <a:lnTo>
                    <a:pt x="993" y="0"/>
                  </a:lnTo>
                  <a:lnTo>
                    <a:pt x="1198" y="672"/>
                  </a:lnTo>
                  <a:lnTo>
                    <a:pt x="1404" y="0"/>
                  </a:lnTo>
                  <a:lnTo>
                    <a:pt x="1716" y="0"/>
                  </a:lnTo>
                  <a:lnTo>
                    <a:pt x="1311" y="119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78" name=""/>
            <p:cNvGrpSpPr/>
            <p:nvPr/>
          </p:nvGrpSpPr>
          <p:grpSpPr>
            <a:xfrm>
              <a:off x="1151640" y="6411240"/>
              <a:ext cx="858960" cy="148320"/>
              <a:chOff x="1151640" y="6411240"/>
              <a:chExt cx="858960" cy="148320"/>
            </a:xfrm>
          </p:grpSpPr>
          <p:sp>
            <p:nvSpPr>
              <p:cNvPr id="57" name=""/>
              <p:cNvSpPr/>
              <p:nvPr/>
            </p:nvSpPr>
            <p:spPr>
              <a:xfrm>
                <a:off x="1151640" y="6431760"/>
                <a:ext cx="102240" cy="126360"/>
              </a:xfrm>
              <a:custGeom>
                <a:avLst/>
                <a:gdLst/>
                <a:ahLst/>
                <a:rect l="l" t="t" r="r" b="b"/>
                <a:pathLst>
                  <a:path w="895" h="1176">
                    <a:moveTo>
                      <a:pt x="621" y="0"/>
                    </a:moveTo>
                    <a:lnTo>
                      <a:pt x="895" y="0"/>
                    </a:lnTo>
                    <a:lnTo>
                      <a:pt x="895" y="1176"/>
                    </a:lnTo>
                    <a:lnTo>
                      <a:pt x="690" y="1176"/>
                    </a:lnTo>
                    <a:lnTo>
                      <a:pt x="272" y="595"/>
                    </a:lnTo>
                    <a:lnTo>
                      <a:pt x="272" y="1176"/>
                    </a:lnTo>
                    <a:lnTo>
                      <a:pt x="0" y="1176"/>
                    </a:lnTo>
                    <a:lnTo>
                      <a:pt x="0" y="0"/>
                    </a:lnTo>
                    <a:lnTo>
                      <a:pt x="203" y="0"/>
                    </a:lnTo>
                    <a:lnTo>
                      <a:pt x="621" y="582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8" name=""/>
              <p:cNvSpPr/>
              <p:nvPr/>
            </p:nvSpPr>
            <p:spPr>
              <a:xfrm>
                <a:off x="1294200" y="6457320"/>
                <a:ext cx="107640" cy="102240"/>
              </a:xfrm>
              <a:custGeom>
                <a:avLst/>
                <a:gdLst/>
                <a:ahLst/>
                <a:rect l="l" t="t" r="r" b="b"/>
                <a:pathLst>
                  <a:path w="926" h="959">
                    <a:moveTo>
                      <a:pt x="477" y="228"/>
                    </a:moveTo>
                    <a:lnTo>
                      <a:pt x="470" y="229"/>
                    </a:lnTo>
                    <a:lnTo>
                      <a:pt x="462" y="230"/>
                    </a:lnTo>
                    <a:lnTo>
                      <a:pt x="455" y="231"/>
                    </a:lnTo>
                    <a:lnTo>
                      <a:pt x="448" y="233"/>
                    </a:lnTo>
                    <a:lnTo>
                      <a:pt x="441" y="236"/>
                    </a:lnTo>
                    <a:lnTo>
                      <a:pt x="433" y="239"/>
                    </a:lnTo>
                    <a:lnTo>
                      <a:pt x="426" y="243"/>
                    </a:lnTo>
                    <a:lnTo>
                      <a:pt x="419" y="247"/>
                    </a:lnTo>
                    <a:lnTo>
                      <a:pt x="406" y="259"/>
                    </a:lnTo>
                    <a:lnTo>
                      <a:pt x="393" y="271"/>
                    </a:lnTo>
                    <a:lnTo>
                      <a:pt x="382" y="285"/>
                    </a:lnTo>
                    <a:lnTo>
                      <a:pt x="371" y="302"/>
                    </a:lnTo>
                    <a:lnTo>
                      <a:pt x="361" y="319"/>
                    </a:lnTo>
                    <a:lnTo>
                      <a:pt x="352" y="339"/>
                    </a:lnTo>
                    <a:lnTo>
                      <a:pt x="344" y="360"/>
                    </a:lnTo>
                    <a:lnTo>
                      <a:pt x="338" y="381"/>
                    </a:lnTo>
                    <a:lnTo>
                      <a:pt x="333" y="405"/>
                    </a:lnTo>
                    <a:lnTo>
                      <a:pt x="329" y="429"/>
                    </a:lnTo>
                    <a:lnTo>
                      <a:pt x="327" y="454"/>
                    </a:lnTo>
                    <a:lnTo>
                      <a:pt x="326" y="479"/>
                    </a:lnTo>
                    <a:lnTo>
                      <a:pt x="327" y="505"/>
                    </a:lnTo>
                    <a:lnTo>
                      <a:pt x="329" y="531"/>
                    </a:lnTo>
                    <a:lnTo>
                      <a:pt x="333" y="555"/>
                    </a:lnTo>
                    <a:lnTo>
                      <a:pt x="338" y="578"/>
                    </a:lnTo>
                    <a:lnTo>
                      <a:pt x="344" y="600"/>
                    </a:lnTo>
                    <a:lnTo>
                      <a:pt x="352" y="621"/>
                    </a:lnTo>
                    <a:lnTo>
                      <a:pt x="361" y="640"/>
                    </a:lnTo>
                    <a:lnTo>
                      <a:pt x="371" y="658"/>
                    </a:lnTo>
                    <a:lnTo>
                      <a:pt x="382" y="675"/>
                    </a:lnTo>
                    <a:lnTo>
                      <a:pt x="393" y="689"/>
                    </a:lnTo>
                    <a:lnTo>
                      <a:pt x="406" y="701"/>
                    </a:lnTo>
                    <a:lnTo>
                      <a:pt x="419" y="712"/>
                    </a:lnTo>
                    <a:lnTo>
                      <a:pt x="426" y="717"/>
                    </a:lnTo>
                    <a:lnTo>
                      <a:pt x="433" y="721"/>
                    </a:lnTo>
                    <a:lnTo>
                      <a:pt x="441" y="724"/>
                    </a:lnTo>
                    <a:lnTo>
                      <a:pt x="448" y="727"/>
                    </a:lnTo>
                    <a:lnTo>
                      <a:pt x="455" y="729"/>
                    </a:lnTo>
                    <a:lnTo>
                      <a:pt x="462" y="730"/>
                    </a:lnTo>
                    <a:lnTo>
                      <a:pt x="470" y="731"/>
                    </a:lnTo>
                    <a:lnTo>
                      <a:pt x="477" y="731"/>
                    </a:lnTo>
                    <a:lnTo>
                      <a:pt x="486" y="731"/>
                    </a:lnTo>
                    <a:lnTo>
                      <a:pt x="493" y="730"/>
                    </a:lnTo>
                    <a:lnTo>
                      <a:pt x="501" y="729"/>
                    </a:lnTo>
                    <a:lnTo>
                      <a:pt x="508" y="727"/>
                    </a:lnTo>
                    <a:lnTo>
                      <a:pt x="515" y="724"/>
                    </a:lnTo>
                    <a:lnTo>
                      <a:pt x="524" y="721"/>
                    </a:lnTo>
                    <a:lnTo>
                      <a:pt x="531" y="717"/>
                    </a:lnTo>
                    <a:lnTo>
                      <a:pt x="537" y="712"/>
                    </a:lnTo>
                    <a:lnTo>
                      <a:pt x="550" y="701"/>
                    </a:lnTo>
                    <a:lnTo>
                      <a:pt x="564" y="689"/>
                    </a:lnTo>
                    <a:lnTo>
                      <a:pt x="575" y="675"/>
                    </a:lnTo>
                    <a:lnTo>
                      <a:pt x="586" y="658"/>
                    </a:lnTo>
                    <a:lnTo>
                      <a:pt x="596" y="640"/>
                    </a:lnTo>
                    <a:lnTo>
                      <a:pt x="606" y="621"/>
                    </a:lnTo>
                    <a:lnTo>
                      <a:pt x="613" y="600"/>
                    </a:lnTo>
                    <a:lnTo>
                      <a:pt x="620" y="578"/>
                    </a:lnTo>
                    <a:lnTo>
                      <a:pt x="625" y="555"/>
                    </a:lnTo>
                    <a:lnTo>
                      <a:pt x="628" y="531"/>
                    </a:lnTo>
                    <a:lnTo>
                      <a:pt x="631" y="505"/>
                    </a:lnTo>
                    <a:lnTo>
                      <a:pt x="632" y="479"/>
                    </a:lnTo>
                    <a:lnTo>
                      <a:pt x="631" y="454"/>
                    </a:lnTo>
                    <a:lnTo>
                      <a:pt x="628" y="429"/>
                    </a:lnTo>
                    <a:lnTo>
                      <a:pt x="625" y="405"/>
                    </a:lnTo>
                    <a:lnTo>
                      <a:pt x="620" y="381"/>
                    </a:lnTo>
                    <a:lnTo>
                      <a:pt x="613" y="360"/>
                    </a:lnTo>
                    <a:lnTo>
                      <a:pt x="606" y="339"/>
                    </a:lnTo>
                    <a:lnTo>
                      <a:pt x="596" y="319"/>
                    </a:lnTo>
                    <a:lnTo>
                      <a:pt x="586" y="302"/>
                    </a:lnTo>
                    <a:lnTo>
                      <a:pt x="575" y="285"/>
                    </a:lnTo>
                    <a:lnTo>
                      <a:pt x="564" y="271"/>
                    </a:lnTo>
                    <a:lnTo>
                      <a:pt x="550" y="259"/>
                    </a:lnTo>
                    <a:lnTo>
                      <a:pt x="537" y="247"/>
                    </a:lnTo>
                    <a:lnTo>
                      <a:pt x="531" y="243"/>
                    </a:lnTo>
                    <a:lnTo>
                      <a:pt x="524" y="239"/>
                    </a:lnTo>
                    <a:lnTo>
                      <a:pt x="515" y="236"/>
                    </a:lnTo>
                    <a:lnTo>
                      <a:pt x="508" y="233"/>
                    </a:lnTo>
                    <a:lnTo>
                      <a:pt x="501" y="231"/>
                    </a:lnTo>
                    <a:lnTo>
                      <a:pt x="493" y="230"/>
                    </a:lnTo>
                    <a:lnTo>
                      <a:pt x="486" y="229"/>
                    </a:lnTo>
                    <a:lnTo>
                      <a:pt x="477" y="228"/>
                    </a:lnTo>
                    <a:close/>
                    <a:moveTo>
                      <a:pt x="859" y="940"/>
                    </a:moveTo>
                    <a:lnTo>
                      <a:pt x="737" y="835"/>
                    </a:lnTo>
                    <a:lnTo>
                      <a:pt x="722" y="848"/>
                    </a:lnTo>
                    <a:lnTo>
                      <a:pt x="706" y="861"/>
                    </a:lnTo>
                    <a:lnTo>
                      <a:pt x="690" y="875"/>
                    </a:lnTo>
                    <a:lnTo>
                      <a:pt x="673" y="886"/>
                    </a:lnTo>
                    <a:lnTo>
                      <a:pt x="656" y="898"/>
                    </a:lnTo>
                    <a:lnTo>
                      <a:pt x="639" y="908"/>
                    </a:lnTo>
                    <a:lnTo>
                      <a:pt x="620" y="917"/>
                    </a:lnTo>
                    <a:lnTo>
                      <a:pt x="602" y="925"/>
                    </a:lnTo>
                    <a:lnTo>
                      <a:pt x="583" y="934"/>
                    </a:lnTo>
                    <a:lnTo>
                      <a:pt x="564" y="940"/>
                    </a:lnTo>
                    <a:lnTo>
                      <a:pt x="543" y="946"/>
                    </a:lnTo>
                    <a:lnTo>
                      <a:pt x="524" y="950"/>
                    </a:lnTo>
                    <a:lnTo>
                      <a:pt x="503" y="954"/>
                    </a:lnTo>
                    <a:lnTo>
                      <a:pt x="482" y="957"/>
                    </a:lnTo>
                    <a:lnTo>
                      <a:pt x="461" y="958"/>
                    </a:lnTo>
                    <a:lnTo>
                      <a:pt x="440" y="959"/>
                    </a:lnTo>
                    <a:lnTo>
                      <a:pt x="417" y="958"/>
                    </a:lnTo>
                    <a:lnTo>
                      <a:pt x="394" y="956"/>
                    </a:lnTo>
                    <a:lnTo>
                      <a:pt x="372" y="953"/>
                    </a:lnTo>
                    <a:lnTo>
                      <a:pt x="350" y="949"/>
                    </a:lnTo>
                    <a:lnTo>
                      <a:pt x="329" y="944"/>
                    </a:lnTo>
                    <a:lnTo>
                      <a:pt x="308" y="938"/>
                    </a:lnTo>
                    <a:lnTo>
                      <a:pt x="288" y="931"/>
                    </a:lnTo>
                    <a:lnTo>
                      <a:pt x="268" y="922"/>
                    </a:lnTo>
                    <a:lnTo>
                      <a:pt x="249" y="912"/>
                    </a:lnTo>
                    <a:lnTo>
                      <a:pt x="229" y="902"/>
                    </a:lnTo>
                    <a:lnTo>
                      <a:pt x="211" y="890"/>
                    </a:lnTo>
                    <a:lnTo>
                      <a:pt x="193" y="878"/>
                    </a:lnTo>
                    <a:lnTo>
                      <a:pt x="176" y="865"/>
                    </a:lnTo>
                    <a:lnTo>
                      <a:pt x="160" y="850"/>
                    </a:lnTo>
                    <a:lnTo>
                      <a:pt x="143" y="836"/>
                    </a:lnTo>
                    <a:lnTo>
                      <a:pt x="128" y="819"/>
                    </a:lnTo>
                    <a:lnTo>
                      <a:pt x="113" y="803"/>
                    </a:lnTo>
                    <a:lnTo>
                      <a:pt x="100" y="785"/>
                    </a:lnTo>
                    <a:lnTo>
                      <a:pt x="87" y="767"/>
                    </a:lnTo>
                    <a:lnTo>
                      <a:pt x="74" y="749"/>
                    </a:lnTo>
                    <a:lnTo>
                      <a:pt x="63" y="729"/>
                    </a:lnTo>
                    <a:lnTo>
                      <a:pt x="53" y="709"/>
                    </a:lnTo>
                    <a:lnTo>
                      <a:pt x="43" y="688"/>
                    </a:lnTo>
                    <a:lnTo>
                      <a:pt x="34" y="667"/>
                    </a:lnTo>
                    <a:lnTo>
                      <a:pt x="26" y="646"/>
                    </a:lnTo>
                    <a:lnTo>
                      <a:pt x="19" y="623"/>
                    </a:lnTo>
                    <a:lnTo>
                      <a:pt x="14" y="600"/>
                    </a:lnTo>
                    <a:lnTo>
                      <a:pt x="9" y="576"/>
                    </a:lnTo>
                    <a:lnTo>
                      <a:pt x="5" y="553"/>
                    </a:lnTo>
                    <a:lnTo>
                      <a:pt x="2" y="529"/>
                    </a:lnTo>
                    <a:lnTo>
                      <a:pt x="1" y="504"/>
                    </a:lnTo>
                    <a:lnTo>
                      <a:pt x="0" y="479"/>
                    </a:lnTo>
                    <a:lnTo>
                      <a:pt x="1" y="455"/>
                    </a:lnTo>
                    <a:lnTo>
                      <a:pt x="2" y="431"/>
                    </a:lnTo>
                    <a:lnTo>
                      <a:pt x="5" y="406"/>
                    </a:lnTo>
                    <a:lnTo>
                      <a:pt x="9" y="382"/>
                    </a:lnTo>
                    <a:lnTo>
                      <a:pt x="14" y="360"/>
                    </a:lnTo>
                    <a:lnTo>
                      <a:pt x="19" y="337"/>
                    </a:lnTo>
                    <a:lnTo>
                      <a:pt x="26" y="314"/>
                    </a:lnTo>
                    <a:lnTo>
                      <a:pt x="34" y="293"/>
                    </a:lnTo>
                    <a:lnTo>
                      <a:pt x="43" y="272"/>
                    </a:lnTo>
                    <a:lnTo>
                      <a:pt x="53" y="251"/>
                    </a:lnTo>
                    <a:lnTo>
                      <a:pt x="63" y="231"/>
                    </a:lnTo>
                    <a:lnTo>
                      <a:pt x="74" y="211"/>
                    </a:lnTo>
                    <a:lnTo>
                      <a:pt x="87" y="192"/>
                    </a:lnTo>
                    <a:lnTo>
                      <a:pt x="100" y="175"/>
                    </a:lnTo>
                    <a:lnTo>
                      <a:pt x="113" y="157"/>
                    </a:lnTo>
                    <a:lnTo>
                      <a:pt x="128" y="141"/>
                    </a:lnTo>
                    <a:lnTo>
                      <a:pt x="143" y="124"/>
                    </a:lnTo>
                    <a:lnTo>
                      <a:pt x="160" y="110"/>
                    </a:lnTo>
                    <a:lnTo>
                      <a:pt x="176" y="95"/>
                    </a:lnTo>
                    <a:lnTo>
                      <a:pt x="193" y="82"/>
                    </a:lnTo>
                    <a:lnTo>
                      <a:pt x="211" y="70"/>
                    </a:lnTo>
                    <a:lnTo>
                      <a:pt x="229" y="58"/>
                    </a:lnTo>
                    <a:lnTo>
                      <a:pt x="249" y="48"/>
                    </a:lnTo>
                    <a:lnTo>
                      <a:pt x="268" y="38"/>
                    </a:lnTo>
                    <a:lnTo>
                      <a:pt x="288" y="29"/>
                    </a:lnTo>
                    <a:lnTo>
                      <a:pt x="308" y="22"/>
                    </a:lnTo>
                    <a:lnTo>
                      <a:pt x="329" y="16"/>
                    </a:lnTo>
                    <a:lnTo>
                      <a:pt x="350" y="10"/>
                    </a:lnTo>
                    <a:lnTo>
                      <a:pt x="372" y="6"/>
                    </a:lnTo>
                    <a:lnTo>
                      <a:pt x="394" y="2"/>
                    </a:lnTo>
                    <a:lnTo>
                      <a:pt x="417" y="1"/>
                    </a:lnTo>
                    <a:lnTo>
                      <a:pt x="440" y="0"/>
                    </a:lnTo>
                    <a:lnTo>
                      <a:pt x="461" y="1"/>
                    </a:lnTo>
                    <a:lnTo>
                      <a:pt x="482" y="2"/>
                    </a:lnTo>
                    <a:lnTo>
                      <a:pt x="503" y="6"/>
                    </a:lnTo>
                    <a:lnTo>
                      <a:pt x="524" y="9"/>
                    </a:lnTo>
                    <a:lnTo>
                      <a:pt x="543" y="14"/>
                    </a:lnTo>
                    <a:lnTo>
                      <a:pt x="564" y="19"/>
                    </a:lnTo>
                    <a:lnTo>
                      <a:pt x="583" y="26"/>
                    </a:lnTo>
                    <a:lnTo>
                      <a:pt x="602" y="33"/>
                    </a:lnTo>
                    <a:lnTo>
                      <a:pt x="620" y="42"/>
                    </a:lnTo>
                    <a:lnTo>
                      <a:pt x="639" y="51"/>
                    </a:lnTo>
                    <a:lnTo>
                      <a:pt x="656" y="61"/>
                    </a:lnTo>
                    <a:lnTo>
                      <a:pt x="673" y="73"/>
                    </a:lnTo>
                    <a:lnTo>
                      <a:pt x="690" y="85"/>
                    </a:lnTo>
                    <a:lnTo>
                      <a:pt x="706" y="97"/>
                    </a:lnTo>
                    <a:lnTo>
                      <a:pt x="722" y="111"/>
                    </a:lnTo>
                    <a:lnTo>
                      <a:pt x="737" y="125"/>
                    </a:lnTo>
                    <a:lnTo>
                      <a:pt x="859" y="20"/>
                    </a:lnTo>
                    <a:lnTo>
                      <a:pt x="926" y="20"/>
                    </a:lnTo>
                    <a:lnTo>
                      <a:pt x="926" y="940"/>
                    </a:lnTo>
                    <a:lnTo>
                      <a:pt x="859" y="94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9" name=""/>
              <p:cNvSpPr/>
              <p:nvPr/>
            </p:nvSpPr>
            <p:spPr>
              <a:xfrm>
                <a:off x="1431360" y="6425640"/>
                <a:ext cx="99360" cy="133920"/>
              </a:xfrm>
              <a:custGeom>
                <a:avLst/>
                <a:gdLst/>
                <a:ahLst/>
                <a:rect l="l" t="t" r="r" b="b"/>
                <a:pathLst>
                  <a:path w="860" h="1263">
                    <a:moveTo>
                      <a:pt x="570" y="1263"/>
                    </a:moveTo>
                    <a:lnTo>
                      <a:pt x="553" y="1262"/>
                    </a:lnTo>
                    <a:lnTo>
                      <a:pt x="535" y="1261"/>
                    </a:lnTo>
                    <a:lnTo>
                      <a:pt x="518" y="1259"/>
                    </a:lnTo>
                    <a:lnTo>
                      <a:pt x="501" y="1257"/>
                    </a:lnTo>
                    <a:lnTo>
                      <a:pt x="484" y="1253"/>
                    </a:lnTo>
                    <a:lnTo>
                      <a:pt x="467" y="1249"/>
                    </a:lnTo>
                    <a:lnTo>
                      <a:pt x="450" y="1244"/>
                    </a:lnTo>
                    <a:lnTo>
                      <a:pt x="434" y="1239"/>
                    </a:lnTo>
                    <a:lnTo>
                      <a:pt x="419" y="1231"/>
                    </a:lnTo>
                    <a:lnTo>
                      <a:pt x="403" y="1224"/>
                    </a:lnTo>
                    <a:lnTo>
                      <a:pt x="388" y="1216"/>
                    </a:lnTo>
                    <a:lnTo>
                      <a:pt x="372" y="1208"/>
                    </a:lnTo>
                    <a:lnTo>
                      <a:pt x="358" y="1198"/>
                    </a:lnTo>
                    <a:lnTo>
                      <a:pt x="344" y="1188"/>
                    </a:lnTo>
                    <a:lnTo>
                      <a:pt x="330" y="1177"/>
                    </a:lnTo>
                    <a:lnTo>
                      <a:pt x="317" y="1165"/>
                    </a:lnTo>
                    <a:lnTo>
                      <a:pt x="305" y="1153"/>
                    </a:lnTo>
                    <a:lnTo>
                      <a:pt x="293" y="1141"/>
                    </a:lnTo>
                    <a:lnTo>
                      <a:pt x="281" y="1126"/>
                    </a:lnTo>
                    <a:lnTo>
                      <a:pt x="271" y="1112"/>
                    </a:lnTo>
                    <a:lnTo>
                      <a:pt x="261" y="1097"/>
                    </a:lnTo>
                    <a:lnTo>
                      <a:pt x="251" y="1081"/>
                    </a:lnTo>
                    <a:lnTo>
                      <a:pt x="243" y="1065"/>
                    </a:lnTo>
                    <a:lnTo>
                      <a:pt x="235" y="1048"/>
                    </a:lnTo>
                    <a:lnTo>
                      <a:pt x="229" y="1030"/>
                    </a:lnTo>
                    <a:lnTo>
                      <a:pt x="223" y="1012"/>
                    </a:lnTo>
                    <a:lnTo>
                      <a:pt x="216" y="993"/>
                    </a:lnTo>
                    <a:lnTo>
                      <a:pt x="212" y="972"/>
                    </a:lnTo>
                    <a:lnTo>
                      <a:pt x="209" y="953"/>
                    </a:lnTo>
                    <a:lnTo>
                      <a:pt x="206" y="932"/>
                    </a:lnTo>
                    <a:lnTo>
                      <a:pt x="205" y="910"/>
                    </a:lnTo>
                    <a:lnTo>
                      <a:pt x="204" y="888"/>
                    </a:lnTo>
                    <a:lnTo>
                      <a:pt x="204" y="539"/>
                    </a:lnTo>
                    <a:lnTo>
                      <a:pt x="0" y="539"/>
                    </a:lnTo>
                    <a:lnTo>
                      <a:pt x="0" y="472"/>
                    </a:lnTo>
                    <a:lnTo>
                      <a:pt x="449" y="0"/>
                    </a:lnTo>
                    <a:lnTo>
                      <a:pt x="516" y="0"/>
                    </a:lnTo>
                    <a:lnTo>
                      <a:pt x="516" y="324"/>
                    </a:lnTo>
                    <a:lnTo>
                      <a:pt x="860" y="324"/>
                    </a:lnTo>
                    <a:lnTo>
                      <a:pt x="860" y="539"/>
                    </a:lnTo>
                    <a:lnTo>
                      <a:pt x="516" y="539"/>
                    </a:lnTo>
                    <a:lnTo>
                      <a:pt x="516" y="855"/>
                    </a:lnTo>
                    <a:lnTo>
                      <a:pt x="517" y="882"/>
                    </a:lnTo>
                    <a:lnTo>
                      <a:pt x="519" y="906"/>
                    </a:lnTo>
                    <a:lnTo>
                      <a:pt x="523" y="928"/>
                    </a:lnTo>
                    <a:lnTo>
                      <a:pt x="529" y="949"/>
                    </a:lnTo>
                    <a:lnTo>
                      <a:pt x="532" y="958"/>
                    </a:lnTo>
                    <a:lnTo>
                      <a:pt x="536" y="967"/>
                    </a:lnTo>
                    <a:lnTo>
                      <a:pt x="541" y="975"/>
                    </a:lnTo>
                    <a:lnTo>
                      <a:pt x="545" y="984"/>
                    </a:lnTo>
                    <a:lnTo>
                      <a:pt x="550" y="991"/>
                    </a:lnTo>
                    <a:lnTo>
                      <a:pt x="555" y="997"/>
                    </a:lnTo>
                    <a:lnTo>
                      <a:pt x="560" y="1004"/>
                    </a:lnTo>
                    <a:lnTo>
                      <a:pt x="565" y="1011"/>
                    </a:lnTo>
                    <a:lnTo>
                      <a:pt x="578" y="1021"/>
                    </a:lnTo>
                    <a:lnTo>
                      <a:pt x="591" y="1030"/>
                    </a:lnTo>
                    <a:lnTo>
                      <a:pt x="606" y="1037"/>
                    </a:lnTo>
                    <a:lnTo>
                      <a:pt x="622" y="1044"/>
                    </a:lnTo>
                    <a:lnTo>
                      <a:pt x="637" y="1048"/>
                    </a:lnTo>
                    <a:lnTo>
                      <a:pt x="654" y="1051"/>
                    </a:lnTo>
                    <a:lnTo>
                      <a:pt x="673" y="1053"/>
                    </a:lnTo>
                    <a:lnTo>
                      <a:pt x="691" y="1054"/>
                    </a:lnTo>
                    <a:lnTo>
                      <a:pt x="701" y="1053"/>
                    </a:lnTo>
                    <a:lnTo>
                      <a:pt x="710" y="1052"/>
                    </a:lnTo>
                    <a:lnTo>
                      <a:pt x="721" y="1050"/>
                    </a:lnTo>
                    <a:lnTo>
                      <a:pt x="732" y="1048"/>
                    </a:lnTo>
                    <a:lnTo>
                      <a:pt x="756" y="1041"/>
                    </a:lnTo>
                    <a:lnTo>
                      <a:pt x="782" y="1032"/>
                    </a:lnTo>
                    <a:lnTo>
                      <a:pt x="805" y="1023"/>
                    </a:lnTo>
                    <a:lnTo>
                      <a:pt x="828" y="1012"/>
                    </a:lnTo>
                    <a:lnTo>
                      <a:pt x="837" y="1006"/>
                    </a:lnTo>
                    <a:lnTo>
                      <a:pt x="846" y="1001"/>
                    </a:lnTo>
                    <a:lnTo>
                      <a:pt x="853" y="995"/>
                    </a:lnTo>
                    <a:lnTo>
                      <a:pt x="860" y="990"/>
                    </a:lnTo>
                    <a:lnTo>
                      <a:pt x="860" y="1172"/>
                    </a:lnTo>
                    <a:lnTo>
                      <a:pt x="848" y="1182"/>
                    </a:lnTo>
                    <a:lnTo>
                      <a:pt x="835" y="1192"/>
                    </a:lnTo>
                    <a:lnTo>
                      <a:pt x="820" y="1202"/>
                    </a:lnTo>
                    <a:lnTo>
                      <a:pt x="802" y="1211"/>
                    </a:lnTo>
                    <a:lnTo>
                      <a:pt x="785" y="1219"/>
                    </a:lnTo>
                    <a:lnTo>
                      <a:pt x="765" y="1226"/>
                    </a:lnTo>
                    <a:lnTo>
                      <a:pt x="746" y="1234"/>
                    </a:lnTo>
                    <a:lnTo>
                      <a:pt x="725" y="1240"/>
                    </a:lnTo>
                    <a:lnTo>
                      <a:pt x="705" y="1245"/>
                    </a:lnTo>
                    <a:lnTo>
                      <a:pt x="684" y="1250"/>
                    </a:lnTo>
                    <a:lnTo>
                      <a:pt x="664" y="1254"/>
                    </a:lnTo>
                    <a:lnTo>
                      <a:pt x="643" y="1257"/>
                    </a:lnTo>
                    <a:lnTo>
                      <a:pt x="624" y="1259"/>
                    </a:lnTo>
                    <a:lnTo>
                      <a:pt x="605" y="1261"/>
                    </a:lnTo>
                    <a:lnTo>
                      <a:pt x="587" y="1262"/>
                    </a:lnTo>
                    <a:lnTo>
                      <a:pt x="570" y="126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0" name=""/>
              <p:cNvSpPr/>
              <p:nvPr/>
            </p:nvSpPr>
            <p:spPr>
              <a:xfrm>
                <a:off x="1569240" y="6458760"/>
                <a:ext cx="102240" cy="100800"/>
              </a:xfrm>
              <a:custGeom>
                <a:avLst/>
                <a:gdLst/>
                <a:ahLst/>
                <a:rect l="l" t="t" r="r" b="b"/>
                <a:pathLst>
                  <a:path w="894" h="939">
                    <a:moveTo>
                      <a:pt x="827" y="920"/>
                    </a:moveTo>
                    <a:lnTo>
                      <a:pt x="688" y="798"/>
                    </a:lnTo>
                    <a:lnTo>
                      <a:pt x="677" y="811"/>
                    </a:lnTo>
                    <a:lnTo>
                      <a:pt x="663" y="824"/>
                    </a:lnTo>
                    <a:lnTo>
                      <a:pt x="649" y="836"/>
                    </a:lnTo>
                    <a:lnTo>
                      <a:pt x="633" y="849"/>
                    </a:lnTo>
                    <a:lnTo>
                      <a:pt x="617" y="861"/>
                    </a:lnTo>
                    <a:lnTo>
                      <a:pt x="600" y="872"/>
                    </a:lnTo>
                    <a:lnTo>
                      <a:pt x="581" y="884"/>
                    </a:lnTo>
                    <a:lnTo>
                      <a:pt x="562" y="894"/>
                    </a:lnTo>
                    <a:lnTo>
                      <a:pt x="541" y="903"/>
                    </a:lnTo>
                    <a:lnTo>
                      <a:pt x="520" y="913"/>
                    </a:lnTo>
                    <a:lnTo>
                      <a:pt x="498" y="920"/>
                    </a:lnTo>
                    <a:lnTo>
                      <a:pt x="476" y="927"/>
                    </a:lnTo>
                    <a:lnTo>
                      <a:pt x="453" y="932"/>
                    </a:lnTo>
                    <a:lnTo>
                      <a:pt x="429" y="936"/>
                    </a:lnTo>
                    <a:lnTo>
                      <a:pt x="406" y="938"/>
                    </a:lnTo>
                    <a:lnTo>
                      <a:pt x="381" y="939"/>
                    </a:lnTo>
                    <a:lnTo>
                      <a:pt x="356" y="938"/>
                    </a:lnTo>
                    <a:lnTo>
                      <a:pt x="332" y="937"/>
                    </a:lnTo>
                    <a:lnTo>
                      <a:pt x="308" y="935"/>
                    </a:lnTo>
                    <a:lnTo>
                      <a:pt x="286" y="932"/>
                    </a:lnTo>
                    <a:lnTo>
                      <a:pt x="265" y="928"/>
                    </a:lnTo>
                    <a:lnTo>
                      <a:pt x="245" y="923"/>
                    </a:lnTo>
                    <a:lnTo>
                      <a:pt x="225" y="917"/>
                    </a:lnTo>
                    <a:lnTo>
                      <a:pt x="206" y="911"/>
                    </a:lnTo>
                    <a:lnTo>
                      <a:pt x="188" y="903"/>
                    </a:lnTo>
                    <a:lnTo>
                      <a:pt x="172" y="895"/>
                    </a:lnTo>
                    <a:lnTo>
                      <a:pt x="156" y="886"/>
                    </a:lnTo>
                    <a:lnTo>
                      <a:pt x="140" y="877"/>
                    </a:lnTo>
                    <a:lnTo>
                      <a:pt x="126" y="866"/>
                    </a:lnTo>
                    <a:lnTo>
                      <a:pt x="112" y="856"/>
                    </a:lnTo>
                    <a:lnTo>
                      <a:pt x="100" y="845"/>
                    </a:lnTo>
                    <a:lnTo>
                      <a:pt x="88" y="833"/>
                    </a:lnTo>
                    <a:lnTo>
                      <a:pt x="77" y="821"/>
                    </a:lnTo>
                    <a:lnTo>
                      <a:pt x="66" y="807"/>
                    </a:lnTo>
                    <a:lnTo>
                      <a:pt x="57" y="794"/>
                    </a:lnTo>
                    <a:lnTo>
                      <a:pt x="48" y="781"/>
                    </a:lnTo>
                    <a:lnTo>
                      <a:pt x="40" y="766"/>
                    </a:lnTo>
                    <a:lnTo>
                      <a:pt x="32" y="752"/>
                    </a:lnTo>
                    <a:lnTo>
                      <a:pt x="26" y="737"/>
                    </a:lnTo>
                    <a:lnTo>
                      <a:pt x="20" y="722"/>
                    </a:lnTo>
                    <a:lnTo>
                      <a:pt x="15" y="706"/>
                    </a:lnTo>
                    <a:lnTo>
                      <a:pt x="11" y="690"/>
                    </a:lnTo>
                    <a:lnTo>
                      <a:pt x="8" y="674"/>
                    </a:lnTo>
                    <a:lnTo>
                      <a:pt x="5" y="658"/>
                    </a:lnTo>
                    <a:lnTo>
                      <a:pt x="3" y="641"/>
                    </a:lnTo>
                    <a:lnTo>
                      <a:pt x="1" y="624"/>
                    </a:lnTo>
                    <a:lnTo>
                      <a:pt x="0" y="607"/>
                    </a:lnTo>
                    <a:lnTo>
                      <a:pt x="0" y="591"/>
                    </a:lnTo>
                    <a:lnTo>
                      <a:pt x="0" y="0"/>
                    </a:lnTo>
                    <a:lnTo>
                      <a:pt x="311" y="0"/>
                    </a:lnTo>
                    <a:lnTo>
                      <a:pt x="311" y="504"/>
                    </a:lnTo>
                    <a:lnTo>
                      <a:pt x="311" y="531"/>
                    </a:lnTo>
                    <a:lnTo>
                      <a:pt x="312" y="554"/>
                    </a:lnTo>
                    <a:lnTo>
                      <a:pt x="314" y="576"/>
                    </a:lnTo>
                    <a:lnTo>
                      <a:pt x="318" y="596"/>
                    </a:lnTo>
                    <a:lnTo>
                      <a:pt x="322" y="613"/>
                    </a:lnTo>
                    <a:lnTo>
                      <a:pt x="326" y="629"/>
                    </a:lnTo>
                    <a:lnTo>
                      <a:pt x="332" y="643"/>
                    </a:lnTo>
                    <a:lnTo>
                      <a:pt x="338" y="655"/>
                    </a:lnTo>
                    <a:lnTo>
                      <a:pt x="345" y="665"/>
                    </a:lnTo>
                    <a:lnTo>
                      <a:pt x="353" y="674"/>
                    </a:lnTo>
                    <a:lnTo>
                      <a:pt x="363" y="681"/>
                    </a:lnTo>
                    <a:lnTo>
                      <a:pt x="373" y="687"/>
                    </a:lnTo>
                    <a:lnTo>
                      <a:pt x="384" y="691"/>
                    </a:lnTo>
                    <a:lnTo>
                      <a:pt x="397" y="694"/>
                    </a:lnTo>
                    <a:lnTo>
                      <a:pt x="409" y="696"/>
                    </a:lnTo>
                    <a:lnTo>
                      <a:pt x="423" y="696"/>
                    </a:lnTo>
                    <a:lnTo>
                      <a:pt x="437" y="696"/>
                    </a:lnTo>
                    <a:lnTo>
                      <a:pt x="450" y="694"/>
                    </a:lnTo>
                    <a:lnTo>
                      <a:pt x="463" y="692"/>
                    </a:lnTo>
                    <a:lnTo>
                      <a:pt x="474" y="689"/>
                    </a:lnTo>
                    <a:lnTo>
                      <a:pt x="487" y="686"/>
                    </a:lnTo>
                    <a:lnTo>
                      <a:pt x="497" y="680"/>
                    </a:lnTo>
                    <a:lnTo>
                      <a:pt x="508" y="675"/>
                    </a:lnTo>
                    <a:lnTo>
                      <a:pt x="518" y="669"/>
                    </a:lnTo>
                    <a:lnTo>
                      <a:pt x="528" y="662"/>
                    </a:lnTo>
                    <a:lnTo>
                      <a:pt x="536" y="655"/>
                    </a:lnTo>
                    <a:lnTo>
                      <a:pt x="545" y="646"/>
                    </a:lnTo>
                    <a:lnTo>
                      <a:pt x="553" y="637"/>
                    </a:lnTo>
                    <a:lnTo>
                      <a:pt x="562" y="628"/>
                    </a:lnTo>
                    <a:lnTo>
                      <a:pt x="569" y="617"/>
                    </a:lnTo>
                    <a:lnTo>
                      <a:pt x="576" y="607"/>
                    </a:lnTo>
                    <a:lnTo>
                      <a:pt x="582" y="596"/>
                    </a:lnTo>
                    <a:lnTo>
                      <a:pt x="582" y="0"/>
                    </a:lnTo>
                    <a:lnTo>
                      <a:pt x="894" y="0"/>
                    </a:lnTo>
                    <a:lnTo>
                      <a:pt x="894" y="920"/>
                    </a:lnTo>
                    <a:lnTo>
                      <a:pt x="827" y="92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1" name=""/>
              <p:cNvSpPr/>
              <p:nvPr/>
            </p:nvSpPr>
            <p:spPr>
              <a:xfrm>
                <a:off x="1718640" y="6457320"/>
                <a:ext cx="65520" cy="100800"/>
              </a:xfrm>
              <a:custGeom>
                <a:avLst/>
                <a:gdLst/>
                <a:ahLst/>
                <a:rect l="l" t="t" r="r" b="b"/>
                <a:pathLst>
                  <a:path w="574" h="940">
                    <a:moveTo>
                      <a:pt x="312" y="940"/>
                    </a:moveTo>
                    <a:lnTo>
                      <a:pt x="0" y="940"/>
                    </a:lnTo>
                    <a:lnTo>
                      <a:pt x="0" y="20"/>
                    </a:lnTo>
                    <a:lnTo>
                      <a:pt x="67" y="20"/>
                    </a:lnTo>
                    <a:lnTo>
                      <a:pt x="191" y="127"/>
                    </a:lnTo>
                    <a:lnTo>
                      <a:pt x="203" y="115"/>
                    </a:lnTo>
                    <a:lnTo>
                      <a:pt x="216" y="104"/>
                    </a:lnTo>
                    <a:lnTo>
                      <a:pt x="231" y="91"/>
                    </a:lnTo>
                    <a:lnTo>
                      <a:pt x="247" y="80"/>
                    </a:lnTo>
                    <a:lnTo>
                      <a:pt x="265" y="70"/>
                    </a:lnTo>
                    <a:lnTo>
                      <a:pt x="282" y="58"/>
                    </a:lnTo>
                    <a:lnTo>
                      <a:pt x="302" y="49"/>
                    </a:lnTo>
                    <a:lnTo>
                      <a:pt x="321" y="40"/>
                    </a:lnTo>
                    <a:lnTo>
                      <a:pt x="342" y="31"/>
                    </a:lnTo>
                    <a:lnTo>
                      <a:pt x="362" y="23"/>
                    </a:lnTo>
                    <a:lnTo>
                      <a:pt x="383" y="17"/>
                    </a:lnTo>
                    <a:lnTo>
                      <a:pt x="404" y="11"/>
                    </a:lnTo>
                    <a:lnTo>
                      <a:pt x="425" y="7"/>
                    </a:lnTo>
                    <a:lnTo>
                      <a:pt x="446" y="4"/>
                    </a:lnTo>
                    <a:lnTo>
                      <a:pt x="468" y="1"/>
                    </a:lnTo>
                    <a:lnTo>
                      <a:pt x="488" y="0"/>
                    </a:lnTo>
                    <a:lnTo>
                      <a:pt x="502" y="0"/>
                    </a:lnTo>
                    <a:lnTo>
                      <a:pt x="515" y="1"/>
                    </a:lnTo>
                    <a:lnTo>
                      <a:pt x="527" y="4"/>
                    </a:lnTo>
                    <a:lnTo>
                      <a:pt x="539" y="6"/>
                    </a:lnTo>
                    <a:lnTo>
                      <a:pt x="549" y="8"/>
                    </a:lnTo>
                    <a:lnTo>
                      <a:pt x="558" y="11"/>
                    </a:lnTo>
                    <a:lnTo>
                      <a:pt x="567" y="14"/>
                    </a:lnTo>
                    <a:lnTo>
                      <a:pt x="574" y="18"/>
                    </a:lnTo>
                    <a:lnTo>
                      <a:pt x="574" y="521"/>
                    </a:lnTo>
                    <a:lnTo>
                      <a:pt x="513" y="521"/>
                    </a:lnTo>
                    <a:lnTo>
                      <a:pt x="312" y="317"/>
                    </a:lnTo>
                    <a:lnTo>
                      <a:pt x="312" y="94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" name=""/>
              <p:cNvSpPr/>
              <p:nvPr/>
            </p:nvSpPr>
            <p:spPr>
              <a:xfrm>
                <a:off x="1821240" y="6457320"/>
                <a:ext cx="105840" cy="102240"/>
              </a:xfrm>
              <a:custGeom>
                <a:avLst/>
                <a:gdLst/>
                <a:ahLst/>
                <a:rect l="l" t="t" r="r" b="b"/>
                <a:pathLst>
                  <a:path w="926" h="959">
                    <a:moveTo>
                      <a:pt x="478" y="228"/>
                    </a:moveTo>
                    <a:lnTo>
                      <a:pt x="470" y="229"/>
                    </a:lnTo>
                    <a:lnTo>
                      <a:pt x="463" y="230"/>
                    </a:lnTo>
                    <a:lnTo>
                      <a:pt x="454" y="231"/>
                    </a:lnTo>
                    <a:lnTo>
                      <a:pt x="447" y="233"/>
                    </a:lnTo>
                    <a:lnTo>
                      <a:pt x="440" y="236"/>
                    </a:lnTo>
                    <a:lnTo>
                      <a:pt x="433" y="239"/>
                    </a:lnTo>
                    <a:lnTo>
                      <a:pt x="426" y="243"/>
                    </a:lnTo>
                    <a:lnTo>
                      <a:pt x="419" y="247"/>
                    </a:lnTo>
                    <a:lnTo>
                      <a:pt x="406" y="259"/>
                    </a:lnTo>
                    <a:lnTo>
                      <a:pt x="393" y="271"/>
                    </a:lnTo>
                    <a:lnTo>
                      <a:pt x="382" y="285"/>
                    </a:lnTo>
                    <a:lnTo>
                      <a:pt x="370" y="302"/>
                    </a:lnTo>
                    <a:lnTo>
                      <a:pt x="361" y="319"/>
                    </a:lnTo>
                    <a:lnTo>
                      <a:pt x="352" y="339"/>
                    </a:lnTo>
                    <a:lnTo>
                      <a:pt x="344" y="360"/>
                    </a:lnTo>
                    <a:lnTo>
                      <a:pt x="337" y="381"/>
                    </a:lnTo>
                    <a:lnTo>
                      <a:pt x="332" y="405"/>
                    </a:lnTo>
                    <a:lnTo>
                      <a:pt x="328" y="429"/>
                    </a:lnTo>
                    <a:lnTo>
                      <a:pt x="326" y="454"/>
                    </a:lnTo>
                    <a:lnTo>
                      <a:pt x="325" y="479"/>
                    </a:lnTo>
                    <a:lnTo>
                      <a:pt x="326" y="505"/>
                    </a:lnTo>
                    <a:lnTo>
                      <a:pt x="328" y="531"/>
                    </a:lnTo>
                    <a:lnTo>
                      <a:pt x="332" y="555"/>
                    </a:lnTo>
                    <a:lnTo>
                      <a:pt x="337" y="578"/>
                    </a:lnTo>
                    <a:lnTo>
                      <a:pt x="344" y="600"/>
                    </a:lnTo>
                    <a:lnTo>
                      <a:pt x="352" y="621"/>
                    </a:lnTo>
                    <a:lnTo>
                      <a:pt x="361" y="640"/>
                    </a:lnTo>
                    <a:lnTo>
                      <a:pt x="370" y="658"/>
                    </a:lnTo>
                    <a:lnTo>
                      <a:pt x="382" y="675"/>
                    </a:lnTo>
                    <a:lnTo>
                      <a:pt x="393" y="689"/>
                    </a:lnTo>
                    <a:lnTo>
                      <a:pt x="406" y="701"/>
                    </a:lnTo>
                    <a:lnTo>
                      <a:pt x="419" y="712"/>
                    </a:lnTo>
                    <a:lnTo>
                      <a:pt x="426" y="717"/>
                    </a:lnTo>
                    <a:lnTo>
                      <a:pt x="433" y="721"/>
                    </a:lnTo>
                    <a:lnTo>
                      <a:pt x="440" y="724"/>
                    </a:lnTo>
                    <a:lnTo>
                      <a:pt x="447" y="727"/>
                    </a:lnTo>
                    <a:lnTo>
                      <a:pt x="454" y="729"/>
                    </a:lnTo>
                    <a:lnTo>
                      <a:pt x="463" y="730"/>
                    </a:lnTo>
                    <a:lnTo>
                      <a:pt x="470" y="731"/>
                    </a:lnTo>
                    <a:lnTo>
                      <a:pt x="478" y="731"/>
                    </a:lnTo>
                    <a:lnTo>
                      <a:pt x="485" y="731"/>
                    </a:lnTo>
                    <a:lnTo>
                      <a:pt x="493" y="730"/>
                    </a:lnTo>
                    <a:lnTo>
                      <a:pt x="501" y="729"/>
                    </a:lnTo>
                    <a:lnTo>
                      <a:pt x="509" y="727"/>
                    </a:lnTo>
                    <a:lnTo>
                      <a:pt x="516" y="724"/>
                    </a:lnTo>
                    <a:lnTo>
                      <a:pt x="523" y="721"/>
                    </a:lnTo>
                    <a:lnTo>
                      <a:pt x="530" y="717"/>
                    </a:lnTo>
                    <a:lnTo>
                      <a:pt x="537" y="712"/>
                    </a:lnTo>
                    <a:lnTo>
                      <a:pt x="551" y="701"/>
                    </a:lnTo>
                    <a:lnTo>
                      <a:pt x="563" y="689"/>
                    </a:lnTo>
                    <a:lnTo>
                      <a:pt x="575" y="675"/>
                    </a:lnTo>
                    <a:lnTo>
                      <a:pt x="586" y="658"/>
                    </a:lnTo>
                    <a:lnTo>
                      <a:pt x="596" y="640"/>
                    </a:lnTo>
                    <a:lnTo>
                      <a:pt x="605" y="621"/>
                    </a:lnTo>
                    <a:lnTo>
                      <a:pt x="613" y="600"/>
                    </a:lnTo>
                    <a:lnTo>
                      <a:pt x="619" y="578"/>
                    </a:lnTo>
                    <a:lnTo>
                      <a:pt x="625" y="555"/>
                    </a:lnTo>
                    <a:lnTo>
                      <a:pt x="629" y="531"/>
                    </a:lnTo>
                    <a:lnTo>
                      <a:pt x="631" y="505"/>
                    </a:lnTo>
                    <a:lnTo>
                      <a:pt x="632" y="479"/>
                    </a:lnTo>
                    <a:lnTo>
                      <a:pt x="631" y="454"/>
                    </a:lnTo>
                    <a:lnTo>
                      <a:pt x="629" y="429"/>
                    </a:lnTo>
                    <a:lnTo>
                      <a:pt x="625" y="405"/>
                    </a:lnTo>
                    <a:lnTo>
                      <a:pt x="619" y="381"/>
                    </a:lnTo>
                    <a:lnTo>
                      <a:pt x="613" y="360"/>
                    </a:lnTo>
                    <a:lnTo>
                      <a:pt x="605" y="339"/>
                    </a:lnTo>
                    <a:lnTo>
                      <a:pt x="596" y="319"/>
                    </a:lnTo>
                    <a:lnTo>
                      <a:pt x="586" y="302"/>
                    </a:lnTo>
                    <a:lnTo>
                      <a:pt x="575" y="285"/>
                    </a:lnTo>
                    <a:lnTo>
                      <a:pt x="563" y="271"/>
                    </a:lnTo>
                    <a:lnTo>
                      <a:pt x="551" y="259"/>
                    </a:lnTo>
                    <a:lnTo>
                      <a:pt x="537" y="247"/>
                    </a:lnTo>
                    <a:lnTo>
                      <a:pt x="530" y="243"/>
                    </a:lnTo>
                    <a:lnTo>
                      <a:pt x="523" y="239"/>
                    </a:lnTo>
                    <a:lnTo>
                      <a:pt x="516" y="236"/>
                    </a:lnTo>
                    <a:lnTo>
                      <a:pt x="509" y="233"/>
                    </a:lnTo>
                    <a:lnTo>
                      <a:pt x="501" y="231"/>
                    </a:lnTo>
                    <a:lnTo>
                      <a:pt x="493" y="230"/>
                    </a:lnTo>
                    <a:lnTo>
                      <a:pt x="485" y="229"/>
                    </a:lnTo>
                    <a:lnTo>
                      <a:pt x="478" y="228"/>
                    </a:lnTo>
                    <a:close/>
                    <a:moveTo>
                      <a:pt x="859" y="940"/>
                    </a:moveTo>
                    <a:lnTo>
                      <a:pt x="736" y="835"/>
                    </a:lnTo>
                    <a:lnTo>
                      <a:pt x="722" y="848"/>
                    </a:lnTo>
                    <a:lnTo>
                      <a:pt x="706" y="861"/>
                    </a:lnTo>
                    <a:lnTo>
                      <a:pt x="690" y="875"/>
                    </a:lnTo>
                    <a:lnTo>
                      <a:pt x="673" y="886"/>
                    </a:lnTo>
                    <a:lnTo>
                      <a:pt x="656" y="898"/>
                    </a:lnTo>
                    <a:lnTo>
                      <a:pt x="638" y="908"/>
                    </a:lnTo>
                    <a:lnTo>
                      <a:pt x="621" y="917"/>
                    </a:lnTo>
                    <a:lnTo>
                      <a:pt x="602" y="925"/>
                    </a:lnTo>
                    <a:lnTo>
                      <a:pt x="583" y="934"/>
                    </a:lnTo>
                    <a:lnTo>
                      <a:pt x="563" y="940"/>
                    </a:lnTo>
                    <a:lnTo>
                      <a:pt x="544" y="946"/>
                    </a:lnTo>
                    <a:lnTo>
                      <a:pt x="523" y="950"/>
                    </a:lnTo>
                    <a:lnTo>
                      <a:pt x="503" y="954"/>
                    </a:lnTo>
                    <a:lnTo>
                      <a:pt x="482" y="957"/>
                    </a:lnTo>
                    <a:lnTo>
                      <a:pt x="461" y="958"/>
                    </a:lnTo>
                    <a:lnTo>
                      <a:pt x="439" y="959"/>
                    </a:lnTo>
                    <a:lnTo>
                      <a:pt x="416" y="958"/>
                    </a:lnTo>
                    <a:lnTo>
                      <a:pt x="394" y="956"/>
                    </a:lnTo>
                    <a:lnTo>
                      <a:pt x="372" y="953"/>
                    </a:lnTo>
                    <a:lnTo>
                      <a:pt x="350" y="949"/>
                    </a:lnTo>
                    <a:lnTo>
                      <a:pt x="329" y="944"/>
                    </a:lnTo>
                    <a:lnTo>
                      <a:pt x="308" y="938"/>
                    </a:lnTo>
                    <a:lnTo>
                      <a:pt x="287" y="931"/>
                    </a:lnTo>
                    <a:lnTo>
                      <a:pt x="268" y="922"/>
                    </a:lnTo>
                    <a:lnTo>
                      <a:pt x="248" y="912"/>
                    </a:lnTo>
                    <a:lnTo>
                      <a:pt x="229" y="902"/>
                    </a:lnTo>
                    <a:lnTo>
                      <a:pt x="211" y="890"/>
                    </a:lnTo>
                    <a:lnTo>
                      <a:pt x="193" y="878"/>
                    </a:lnTo>
                    <a:lnTo>
                      <a:pt x="175" y="865"/>
                    </a:lnTo>
                    <a:lnTo>
                      <a:pt x="159" y="850"/>
                    </a:lnTo>
                    <a:lnTo>
                      <a:pt x="144" y="836"/>
                    </a:lnTo>
                    <a:lnTo>
                      <a:pt x="128" y="819"/>
                    </a:lnTo>
                    <a:lnTo>
                      <a:pt x="114" y="803"/>
                    </a:lnTo>
                    <a:lnTo>
                      <a:pt x="99" y="785"/>
                    </a:lnTo>
                    <a:lnTo>
                      <a:pt x="86" y="767"/>
                    </a:lnTo>
                    <a:lnTo>
                      <a:pt x="75" y="749"/>
                    </a:lnTo>
                    <a:lnTo>
                      <a:pt x="63" y="729"/>
                    </a:lnTo>
                    <a:lnTo>
                      <a:pt x="52" y="709"/>
                    </a:lnTo>
                    <a:lnTo>
                      <a:pt x="43" y="688"/>
                    </a:lnTo>
                    <a:lnTo>
                      <a:pt x="34" y="667"/>
                    </a:lnTo>
                    <a:lnTo>
                      <a:pt x="26" y="646"/>
                    </a:lnTo>
                    <a:lnTo>
                      <a:pt x="19" y="623"/>
                    </a:lnTo>
                    <a:lnTo>
                      <a:pt x="13" y="600"/>
                    </a:lnTo>
                    <a:lnTo>
                      <a:pt x="8" y="576"/>
                    </a:lnTo>
                    <a:lnTo>
                      <a:pt x="4" y="553"/>
                    </a:lnTo>
                    <a:lnTo>
                      <a:pt x="2" y="529"/>
                    </a:lnTo>
                    <a:lnTo>
                      <a:pt x="0" y="504"/>
                    </a:lnTo>
                    <a:lnTo>
                      <a:pt x="0" y="479"/>
                    </a:lnTo>
                    <a:lnTo>
                      <a:pt x="0" y="455"/>
                    </a:lnTo>
                    <a:lnTo>
                      <a:pt x="2" y="431"/>
                    </a:lnTo>
                    <a:lnTo>
                      <a:pt x="4" y="406"/>
                    </a:lnTo>
                    <a:lnTo>
                      <a:pt x="8" y="382"/>
                    </a:lnTo>
                    <a:lnTo>
                      <a:pt x="13" y="360"/>
                    </a:lnTo>
                    <a:lnTo>
                      <a:pt x="19" y="337"/>
                    </a:lnTo>
                    <a:lnTo>
                      <a:pt x="26" y="314"/>
                    </a:lnTo>
                    <a:lnTo>
                      <a:pt x="34" y="293"/>
                    </a:lnTo>
                    <a:lnTo>
                      <a:pt x="43" y="272"/>
                    </a:lnTo>
                    <a:lnTo>
                      <a:pt x="52" y="251"/>
                    </a:lnTo>
                    <a:lnTo>
                      <a:pt x="63" y="231"/>
                    </a:lnTo>
                    <a:lnTo>
                      <a:pt x="75" y="211"/>
                    </a:lnTo>
                    <a:lnTo>
                      <a:pt x="86" y="192"/>
                    </a:lnTo>
                    <a:lnTo>
                      <a:pt x="99" y="175"/>
                    </a:lnTo>
                    <a:lnTo>
                      <a:pt x="114" y="157"/>
                    </a:lnTo>
                    <a:lnTo>
                      <a:pt x="128" y="141"/>
                    </a:lnTo>
                    <a:lnTo>
                      <a:pt x="144" y="124"/>
                    </a:lnTo>
                    <a:lnTo>
                      <a:pt x="159" y="110"/>
                    </a:lnTo>
                    <a:lnTo>
                      <a:pt x="175" y="95"/>
                    </a:lnTo>
                    <a:lnTo>
                      <a:pt x="193" y="82"/>
                    </a:lnTo>
                    <a:lnTo>
                      <a:pt x="211" y="70"/>
                    </a:lnTo>
                    <a:lnTo>
                      <a:pt x="229" y="58"/>
                    </a:lnTo>
                    <a:lnTo>
                      <a:pt x="248" y="48"/>
                    </a:lnTo>
                    <a:lnTo>
                      <a:pt x="268" y="38"/>
                    </a:lnTo>
                    <a:lnTo>
                      <a:pt x="287" y="29"/>
                    </a:lnTo>
                    <a:lnTo>
                      <a:pt x="308" y="22"/>
                    </a:lnTo>
                    <a:lnTo>
                      <a:pt x="329" y="16"/>
                    </a:lnTo>
                    <a:lnTo>
                      <a:pt x="350" y="10"/>
                    </a:lnTo>
                    <a:lnTo>
                      <a:pt x="372" y="6"/>
                    </a:lnTo>
                    <a:lnTo>
                      <a:pt x="394" y="2"/>
                    </a:lnTo>
                    <a:lnTo>
                      <a:pt x="416" y="1"/>
                    </a:lnTo>
                    <a:lnTo>
                      <a:pt x="439" y="0"/>
                    </a:lnTo>
                    <a:lnTo>
                      <a:pt x="461" y="1"/>
                    </a:lnTo>
                    <a:lnTo>
                      <a:pt x="482" y="2"/>
                    </a:lnTo>
                    <a:lnTo>
                      <a:pt x="503" y="6"/>
                    </a:lnTo>
                    <a:lnTo>
                      <a:pt x="523" y="9"/>
                    </a:lnTo>
                    <a:lnTo>
                      <a:pt x="544" y="14"/>
                    </a:lnTo>
                    <a:lnTo>
                      <a:pt x="563" y="19"/>
                    </a:lnTo>
                    <a:lnTo>
                      <a:pt x="583" y="26"/>
                    </a:lnTo>
                    <a:lnTo>
                      <a:pt x="602" y="33"/>
                    </a:lnTo>
                    <a:lnTo>
                      <a:pt x="621" y="42"/>
                    </a:lnTo>
                    <a:lnTo>
                      <a:pt x="638" y="51"/>
                    </a:lnTo>
                    <a:lnTo>
                      <a:pt x="656" y="61"/>
                    </a:lnTo>
                    <a:lnTo>
                      <a:pt x="673" y="73"/>
                    </a:lnTo>
                    <a:lnTo>
                      <a:pt x="690" y="85"/>
                    </a:lnTo>
                    <a:lnTo>
                      <a:pt x="706" y="97"/>
                    </a:lnTo>
                    <a:lnTo>
                      <a:pt x="722" y="111"/>
                    </a:lnTo>
                    <a:lnTo>
                      <a:pt x="736" y="125"/>
                    </a:lnTo>
                    <a:lnTo>
                      <a:pt x="859" y="20"/>
                    </a:lnTo>
                    <a:lnTo>
                      <a:pt x="926" y="20"/>
                    </a:lnTo>
                    <a:lnTo>
                      <a:pt x="926" y="940"/>
                    </a:lnTo>
                    <a:lnTo>
                      <a:pt x="859" y="94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3" name=""/>
              <p:cNvSpPr/>
              <p:nvPr/>
            </p:nvSpPr>
            <p:spPr>
              <a:xfrm>
                <a:off x="1974240" y="6411240"/>
                <a:ext cx="36360" cy="14688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pic>
        <p:nvPicPr>
          <p:cNvPr id="79" name="PGE" descr=""/>
          <p:cNvPicPr/>
          <p:nvPr/>
        </p:nvPicPr>
        <p:blipFill>
          <a:blip r:embed="rId3"/>
          <a:stretch/>
        </p:blipFill>
        <p:spPr>
          <a:xfrm>
            <a:off x="8867880" y="6264360"/>
            <a:ext cx="490320" cy="46656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0" y="3403080"/>
            <a:ext cx="96012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7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79880" y="1604520"/>
            <a:ext cx="86407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457200" indent="0"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914400" algn="ctr">
              <a:spcBef>
                <a:spcPts val="751"/>
              </a:spcBef>
              <a:buClr>
                <a:srgbClr val="ffba1d"/>
              </a:buClr>
              <a:buFont typeface="Arial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371600" algn="ctr">
              <a:spcBef>
                <a:spcPts val="751"/>
              </a:spcBef>
              <a:buClr>
                <a:srgbClr val="ffba1d"/>
              </a:buClr>
              <a:buFont typeface="Arial"/>
              <a:buChar char="•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1828800" algn="ctr">
              <a:spcBef>
                <a:spcPts val="751"/>
              </a:spcBef>
              <a:buClr>
                <a:srgbClr val="ffba1d"/>
              </a:buClr>
              <a:buFont typeface="Arial"/>
              <a:buChar char="•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1828800">
              <a:spcBef>
                <a:spcPts val="60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1828800">
              <a:spcBef>
                <a:spcPts val="60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8.wmf"/><Relationship Id="rId3" Type="http://schemas.openxmlformats.org/officeDocument/2006/relationships/package" Target="../embeddings/oleObject1.xlsx"/><Relationship Id="rId4" Type="http://schemas.openxmlformats.org/officeDocument/2006/relationships/image" Target="../media/image12.wmf"/><Relationship Id="rId5" Type="http://schemas.openxmlformats.org/officeDocument/2006/relationships/package" Target="../embeddings/oleObject2.xlsx"/><Relationship Id="rId6" Type="http://schemas.openxmlformats.org/officeDocument/2006/relationships/image" Target="../media/image13.wmf"/><Relationship Id="rId7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package" Target="../embeddings/oleObject1.xlsx"/><Relationship Id="rId3" Type="http://schemas.openxmlformats.org/officeDocument/2006/relationships/image" Target="../media/image14.wmf"/><Relationship Id="rId4" Type="http://schemas.openxmlformats.org/officeDocument/2006/relationships/package" Target="../embeddings/oleObject2.xlsx"/><Relationship Id="rId5" Type="http://schemas.openxmlformats.org/officeDocument/2006/relationships/image" Target="../media/image15.wmf"/><Relationship Id="rId6" Type="http://schemas.openxmlformats.org/officeDocument/2006/relationships/package" Target="../embeddings/oleObject3.xlsx"/><Relationship Id="rId7" Type="http://schemas.openxmlformats.org/officeDocument/2006/relationships/image" Target="../media/image16.wmf"/><Relationship Id="rId8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wmf"/><Relationship Id="rId3" Type="http://schemas.openxmlformats.org/officeDocument/2006/relationships/image" Target="../media/image8.wmf"/><Relationship Id="rId4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package" Target="../embeddings/oleObject1.docx"/><Relationship Id="rId3" Type="http://schemas.openxmlformats.org/officeDocument/2006/relationships/image" Target="../media/image17.wmf"/><Relationship Id="rId4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package" Target="../embeddings/oleObject1.docx"/><Relationship Id="rId3" Type="http://schemas.openxmlformats.org/officeDocument/2006/relationships/image" Target="../media/image18.wmf"/><Relationship Id="rId4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package" Target="../embeddings/oleObject1.docx"/><Relationship Id="rId3" Type="http://schemas.openxmlformats.org/officeDocument/2006/relationships/image" Target="../media/image19.wmf"/><Relationship Id="rId4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package" Target="../embeddings/oleObject1.xlsx"/><Relationship Id="rId3" Type="http://schemas.openxmlformats.org/officeDocument/2006/relationships/image" Target="../media/image20.wmf"/><Relationship Id="rId4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1.wmf"/><Relationship Id="rId4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package" Target="../embeddings/oleObject1.docx"/><Relationship Id="rId3" Type="http://schemas.openxmlformats.org/officeDocument/2006/relationships/image" Target="../media/image22.wmf"/><Relationship Id="rId4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package" Target="../embeddings/oleObject1.xlsx"/><Relationship Id="rId3" Type="http://schemas.openxmlformats.org/officeDocument/2006/relationships/image" Target="../media/image23.png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6" Type="http://schemas.openxmlformats.org/officeDocument/2006/relationships/image" Target="../media/image26.wmf"/><Relationship Id="rId7" Type="http://schemas.openxmlformats.org/officeDocument/2006/relationships/image" Target="../media/image27.wmf"/><Relationship Id="rId8" Type="http://schemas.openxmlformats.org/officeDocument/2006/relationships/image" Target="../media/image28.wmf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wmf"/><Relationship Id="rId14" Type="http://schemas.openxmlformats.org/officeDocument/2006/relationships/slideLayout" Target="../slideLayouts/slideLayout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34.wmf"/><Relationship Id="rId4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4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36.wmf"/><Relationship Id="rId4" Type="http://schemas.openxmlformats.org/officeDocument/2006/relationships/slideLayout" Target="../slideLayouts/slideLayout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package" Target="../embeddings/oleObject1.xlsx"/><Relationship Id="rId3" Type="http://schemas.openxmlformats.org/officeDocument/2006/relationships/image" Target="../media/image37.wmf"/><Relationship Id="rId4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package" Target="../embeddings/oleObject1.xlsx"/><Relationship Id="rId3" Type="http://schemas.openxmlformats.org/officeDocument/2006/relationships/image" Target="../media/image38.png"/><Relationship Id="rId4" Type="http://schemas.openxmlformats.org/officeDocument/2006/relationships/slideLayout" Target="../slideLayouts/slideLayout4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9.wmf"/><Relationship Id="rId3" Type="http://schemas.openxmlformats.org/officeDocument/2006/relationships/slideLayout" Target="../slideLayouts/slideLayout4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4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4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1.png"/><Relationship Id="rId3" Type="http://schemas.openxmlformats.org/officeDocument/2006/relationships/image" Target="../media/image42.jpe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31.png"/><Relationship Id="rId10" Type="http://schemas.openxmlformats.org/officeDocument/2006/relationships/image" Target="../media/image48.png"/><Relationship Id="rId11" Type="http://schemas.openxmlformats.org/officeDocument/2006/relationships/image" Target="../media/image30.png"/><Relationship Id="rId12" Type="http://schemas.openxmlformats.org/officeDocument/2006/relationships/package" Target="../embeddings/oleObject1.xlsx"/><Relationship Id="rId13" Type="http://schemas.openxmlformats.org/officeDocument/2006/relationships/image" Target="../media/image49.png"/><Relationship Id="rId14" Type="http://schemas.openxmlformats.org/officeDocument/2006/relationships/slideLayout" Target="../slideLayouts/slideLayout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package" Target="../embeddings/oleObject1.xlsx"/><Relationship Id="rId3" Type="http://schemas.openxmlformats.org/officeDocument/2006/relationships/image" Target="../media/image50.wmf"/><Relationship Id="rId4" Type="http://schemas.openxmlformats.org/officeDocument/2006/relationships/package" Target="../embeddings/oleObject2.xlsx"/><Relationship Id="rId5" Type="http://schemas.openxmlformats.org/officeDocument/2006/relationships/image" Target="../media/image51.wmf"/><Relationship Id="rId6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package" Target="../embeddings/oleObject1.docx"/><Relationship Id="rId3" Type="http://schemas.openxmlformats.org/officeDocument/2006/relationships/image" Target="../media/image5.wmf"/><Relationship Id="rId4" Type="http://schemas.openxmlformats.org/officeDocument/2006/relationships/slideLayout" Target="../slideLayouts/slideLayout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52.png"/><Relationship Id="rId4" Type="http://schemas.openxmlformats.org/officeDocument/2006/relationships/slideLayout" Target="../slideLayouts/slideLayout2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3.png"/><Relationship Id="rId3" Type="http://schemas.openxmlformats.org/officeDocument/2006/relationships/slideLayout" Target="../slideLayouts/slideLayout2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4.wmf"/><Relationship Id="rId3" Type="http://schemas.openxmlformats.org/officeDocument/2006/relationships/slideLayout" Target="../slideLayouts/slideLayout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package" Target="../embeddings/oleObject1.docx"/><Relationship Id="rId3" Type="http://schemas.openxmlformats.org/officeDocument/2006/relationships/image" Target="../media/image55.png"/><Relationship Id="rId4" Type="http://schemas.openxmlformats.org/officeDocument/2006/relationships/package" Target="../embeddings/oleObject2.xlsx"/><Relationship Id="rId5" Type="http://schemas.openxmlformats.org/officeDocument/2006/relationships/image" Target="../media/image56.wmf"/><Relationship Id="rId6" Type="http://schemas.openxmlformats.org/officeDocument/2006/relationships/slideLayout" Target="../slideLayouts/slideLayout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package" Target="../embeddings/oleObject1.xlsx"/><Relationship Id="rId3" Type="http://schemas.openxmlformats.org/officeDocument/2006/relationships/image" Target="../media/image57.png"/><Relationship Id="rId4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package" Target="../embeddings/oleObject1.docx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wmf"/><Relationship Id="rId6" Type="http://schemas.openxmlformats.org/officeDocument/2006/relationships/image" Target="../media/image8.wmf"/><Relationship Id="rId7" Type="http://schemas.openxmlformats.org/officeDocument/2006/relationships/package" Target="../embeddings/oleObject2.docx"/><Relationship Id="rId8" Type="http://schemas.openxmlformats.org/officeDocument/2006/relationships/image" Target="../media/image9.png"/><Relationship Id="rId9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package" Target="../embeddings/oleObject1.xlsx"/><Relationship Id="rId3" Type="http://schemas.openxmlformats.org/officeDocument/2006/relationships/image" Target="../media/image10.wmf"/><Relationship Id="rId4" Type="http://schemas.openxmlformats.org/officeDocument/2006/relationships/package" Target="../embeddings/oleObject2.xlsx"/><Relationship Id="rId5" Type="http://schemas.openxmlformats.org/officeDocument/2006/relationships/image" Target="../media/image11.wmf"/><Relationship Id="rId6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720720" y="2817360"/>
            <a:ext cx="8107200" cy="1143000"/>
          </a:xfrm>
          <a:prstGeom prst="rect">
            <a:avLst/>
          </a:prstGeom>
          <a:noFill/>
          <a:ln w="0">
            <a:noFill/>
          </a:ln>
          <a:effectLst>
            <a:outerShdw dist="36147" dir="2700000" blurRad="0" rotWithShape="0">
              <a:srgbClr val="000000"/>
            </a:outerShdw>
          </a:effectLst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Pre-Filing Presentation</a:t>
            </a:r>
            <a:endParaRPr b="1" lang="en-US" sz="4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1447560" y="4232160"/>
            <a:ext cx="6683400" cy="458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2160" rIns="92160" tIns="46080" bIns="46080" anchor="t">
            <a:spAutoFit/>
          </a:bodyPr>
          <a:p>
            <a:pPr indent="0" algn="ctr">
              <a:spcBef>
                <a:spcPts val="22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November 2001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Financial Overview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584280" y="1143000"/>
            <a:ext cx="846432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417024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Historical Financial Summary ($ in millions)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3319560" y="5662440"/>
            <a:ext cx="2819160" cy="60984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411480" rIns="0" tIns="502920" bIns="0" anchor="t">
            <a:noAutofit/>
          </a:bodyPr>
          <a:p>
            <a:pPr marL="228600" indent="-228600">
              <a:spcBef>
                <a:spcPts val="624"/>
              </a:spcBef>
              <a:tabLst>
                <a:tab algn="l" pos="0"/>
                <a:tab algn="r" pos="176832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590400" y="1523880"/>
            <a:ext cx="4057920" cy="3962520"/>
          </a:xfrm>
          <a:prstGeom prst="rect">
            <a:avLst/>
          </a:prstGeom>
          <a:solidFill>
            <a:srgbClr val="000000">
              <a:alpha val="50000"/>
            </a:srgbClr>
          </a:soli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595440" y="1523880"/>
            <a:ext cx="4052880" cy="381240"/>
          </a:xfrm>
          <a:prstGeom prst="rect">
            <a:avLst/>
          </a:prstGeom>
          <a:gradFill rotWithShape="0">
            <a:gsLst>
              <a:gs pos="0">
                <a:srgbClr val="000075"/>
              </a:gs>
              <a:gs pos="50000">
                <a:srgbClr val="0000ff"/>
              </a:gs>
              <a:gs pos="100000">
                <a:srgbClr val="000075"/>
              </a:gs>
            </a:gsLst>
            <a:lin ang="13500000"/>
          </a:gra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Net Sales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4800600" y="1523880"/>
            <a:ext cx="4343400" cy="3962520"/>
          </a:xfrm>
          <a:prstGeom prst="rect">
            <a:avLst/>
          </a:prstGeom>
          <a:solidFill>
            <a:srgbClr val="000000">
              <a:alpha val="50000"/>
            </a:srgbClr>
          </a:soli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4805280" y="1523880"/>
            <a:ext cx="4338720" cy="381240"/>
          </a:xfrm>
          <a:prstGeom prst="rect">
            <a:avLst/>
          </a:prstGeom>
          <a:gradFill rotWithShape="0">
            <a:gsLst>
              <a:gs pos="0">
                <a:srgbClr val="000075"/>
              </a:gs>
              <a:gs pos="50000">
                <a:srgbClr val="0000ff"/>
              </a:gs>
              <a:gs pos="100000">
                <a:srgbClr val="000075"/>
              </a:gs>
            </a:gsLst>
            <a:lin ang="13500000"/>
          </a:gra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EBITDA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5673600" y="5738760"/>
            <a:ext cx="243000" cy="196920"/>
          </a:xfrm>
          <a:custGeom>
            <a:avLst/>
            <a:gdLst/>
            <a:ahLst/>
            <a:rect l="l" t="t" r="r" b="b"/>
            <a:pathLst>
              <a:path w="7668" h="6231">
                <a:moveTo>
                  <a:pt x="0" y="595"/>
                </a:moveTo>
                <a:lnTo>
                  <a:pt x="7668" y="6231"/>
                </a:lnTo>
                <a:lnTo>
                  <a:pt x="2154" y="594"/>
                </a:lnTo>
                <a:lnTo>
                  <a:pt x="2137" y="580"/>
                </a:lnTo>
                <a:lnTo>
                  <a:pt x="2089" y="540"/>
                </a:lnTo>
                <a:lnTo>
                  <a:pt x="2054" y="512"/>
                </a:lnTo>
                <a:lnTo>
                  <a:pt x="2013" y="480"/>
                </a:lnTo>
                <a:lnTo>
                  <a:pt x="1965" y="445"/>
                </a:lnTo>
                <a:lnTo>
                  <a:pt x="1911" y="407"/>
                </a:lnTo>
                <a:lnTo>
                  <a:pt x="1853" y="366"/>
                </a:lnTo>
                <a:lnTo>
                  <a:pt x="1789" y="325"/>
                </a:lnTo>
                <a:lnTo>
                  <a:pt x="1721" y="284"/>
                </a:lnTo>
                <a:lnTo>
                  <a:pt x="1648" y="241"/>
                </a:lnTo>
                <a:lnTo>
                  <a:pt x="1573" y="201"/>
                </a:lnTo>
                <a:lnTo>
                  <a:pt x="1493" y="162"/>
                </a:lnTo>
                <a:lnTo>
                  <a:pt x="1411" y="126"/>
                </a:lnTo>
                <a:lnTo>
                  <a:pt x="1328" y="93"/>
                </a:lnTo>
                <a:lnTo>
                  <a:pt x="1241" y="64"/>
                </a:lnTo>
                <a:lnTo>
                  <a:pt x="1153" y="38"/>
                </a:lnTo>
                <a:lnTo>
                  <a:pt x="1065" y="19"/>
                </a:lnTo>
                <a:lnTo>
                  <a:pt x="975" y="6"/>
                </a:lnTo>
                <a:lnTo>
                  <a:pt x="885" y="0"/>
                </a:lnTo>
                <a:lnTo>
                  <a:pt x="796" y="1"/>
                </a:lnTo>
                <a:lnTo>
                  <a:pt x="706" y="11"/>
                </a:lnTo>
                <a:lnTo>
                  <a:pt x="618" y="29"/>
                </a:lnTo>
                <a:lnTo>
                  <a:pt x="532" y="58"/>
                </a:lnTo>
                <a:lnTo>
                  <a:pt x="447" y="98"/>
                </a:lnTo>
                <a:lnTo>
                  <a:pt x="364" y="148"/>
                </a:lnTo>
                <a:lnTo>
                  <a:pt x="285" y="210"/>
                </a:lnTo>
                <a:lnTo>
                  <a:pt x="208" y="286"/>
                </a:lnTo>
                <a:lnTo>
                  <a:pt x="134" y="374"/>
                </a:lnTo>
                <a:lnTo>
                  <a:pt x="65" y="477"/>
                </a:lnTo>
                <a:lnTo>
                  <a:pt x="0" y="595"/>
                </a:lnTo>
                <a:close/>
              </a:path>
            </a:pathLst>
          </a:custGeom>
          <a:solidFill>
            <a:srgbClr val="2dc9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5761080" y="5961240"/>
            <a:ext cx="203040" cy="253800"/>
          </a:xfrm>
          <a:custGeom>
            <a:avLst/>
            <a:gdLst/>
            <a:ahLst/>
            <a:rect l="l" t="t" r="r" b="b"/>
            <a:pathLst>
              <a:path w="6431" h="8048">
                <a:moveTo>
                  <a:pt x="5769" y="0"/>
                </a:moveTo>
                <a:lnTo>
                  <a:pt x="0" y="8048"/>
                </a:lnTo>
                <a:lnTo>
                  <a:pt x="5761" y="2304"/>
                </a:lnTo>
                <a:lnTo>
                  <a:pt x="5777" y="2288"/>
                </a:lnTo>
                <a:lnTo>
                  <a:pt x="5822" y="2240"/>
                </a:lnTo>
                <a:lnTo>
                  <a:pt x="5854" y="2205"/>
                </a:lnTo>
                <a:lnTo>
                  <a:pt x="5890" y="2163"/>
                </a:lnTo>
                <a:lnTo>
                  <a:pt x="5929" y="2115"/>
                </a:lnTo>
                <a:lnTo>
                  <a:pt x="5972" y="2062"/>
                </a:lnTo>
                <a:lnTo>
                  <a:pt x="6018" y="2002"/>
                </a:lnTo>
                <a:lnTo>
                  <a:pt x="6064" y="1938"/>
                </a:lnTo>
                <a:lnTo>
                  <a:pt x="6112" y="1868"/>
                </a:lnTo>
                <a:lnTo>
                  <a:pt x="6158" y="1795"/>
                </a:lnTo>
                <a:lnTo>
                  <a:pt x="6203" y="1718"/>
                </a:lnTo>
                <a:lnTo>
                  <a:pt x="6248" y="1636"/>
                </a:lnTo>
                <a:lnTo>
                  <a:pt x="6289" y="1552"/>
                </a:lnTo>
                <a:lnTo>
                  <a:pt x="6326" y="1464"/>
                </a:lnTo>
                <a:lnTo>
                  <a:pt x="6359" y="1375"/>
                </a:lnTo>
                <a:lnTo>
                  <a:pt x="6387" y="1284"/>
                </a:lnTo>
                <a:lnTo>
                  <a:pt x="6409" y="1190"/>
                </a:lnTo>
                <a:lnTo>
                  <a:pt x="6424" y="1095"/>
                </a:lnTo>
                <a:lnTo>
                  <a:pt x="6431" y="1000"/>
                </a:lnTo>
                <a:lnTo>
                  <a:pt x="6430" y="903"/>
                </a:lnTo>
                <a:lnTo>
                  <a:pt x="6420" y="807"/>
                </a:lnTo>
                <a:lnTo>
                  <a:pt x="6399" y="711"/>
                </a:lnTo>
                <a:lnTo>
                  <a:pt x="6368" y="617"/>
                </a:lnTo>
                <a:lnTo>
                  <a:pt x="6324" y="522"/>
                </a:lnTo>
                <a:lnTo>
                  <a:pt x="6268" y="429"/>
                </a:lnTo>
                <a:lnTo>
                  <a:pt x="6198" y="338"/>
                </a:lnTo>
                <a:lnTo>
                  <a:pt x="6115" y="249"/>
                </a:lnTo>
                <a:lnTo>
                  <a:pt x="6016" y="162"/>
                </a:lnTo>
                <a:lnTo>
                  <a:pt x="5901" y="80"/>
                </a:lnTo>
                <a:lnTo>
                  <a:pt x="5769" y="0"/>
                </a:lnTo>
                <a:close/>
              </a:path>
            </a:pathLst>
          </a:custGeom>
          <a:solidFill>
            <a:srgbClr val="ff00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5497560" y="6053040"/>
            <a:ext cx="247680" cy="198360"/>
          </a:xfrm>
          <a:custGeom>
            <a:avLst/>
            <a:gdLst/>
            <a:ahLst/>
            <a:rect l="l" t="t" r="r" b="b"/>
            <a:pathLst>
              <a:path w="7810" h="6267">
                <a:moveTo>
                  <a:pt x="7810" y="5762"/>
                </a:moveTo>
                <a:lnTo>
                  <a:pt x="0" y="0"/>
                </a:lnTo>
                <a:lnTo>
                  <a:pt x="5669" y="5848"/>
                </a:lnTo>
                <a:lnTo>
                  <a:pt x="5681" y="5859"/>
                </a:lnTo>
                <a:lnTo>
                  <a:pt x="5716" y="5888"/>
                </a:lnTo>
                <a:lnTo>
                  <a:pt x="5741" y="5910"/>
                </a:lnTo>
                <a:lnTo>
                  <a:pt x="5771" y="5933"/>
                </a:lnTo>
                <a:lnTo>
                  <a:pt x="5806" y="5959"/>
                </a:lnTo>
                <a:lnTo>
                  <a:pt x="5847" y="5987"/>
                </a:lnTo>
                <a:lnTo>
                  <a:pt x="5892" y="6017"/>
                </a:lnTo>
                <a:lnTo>
                  <a:pt x="5941" y="6046"/>
                </a:lnTo>
                <a:lnTo>
                  <a:pt x="5995" y="6077"/>
                </a:lnTo>
                <a:lnTo>
                  <a:pt x="6052" y="6107"/>
                </a:lnTo>
                <a:lnTo>
                  <a:pt x="6115" y="6136"/>
                </a:lnTo>
                <a:lnTo>
                  <a:pt x="6180" y="6163"/>
                </a:lnTo>
                <a:lnTo>
                  <a:pt x="6249" y="6189"/>
                </a:lnTo>
                <a:lnTo>
                  <a:pt x="6321" y="6211"/>
                </a:lnTo>
                <a:lnTo>
                  <a:pt x="6397" y="6232"/>
                </a:lnTo>
                <a:lnTo>
                  <a:pt x="6476" y="6248"/>
                </a:lnTo>
                <a:lnTo>
                  <a:pt x="6558" y="6259"/>
                </a:lnTo>
                <a:lnTo>
                  <a:pt x="6643" y="6266"/>
                </a:lnTo>
                <a:lnTo>
                  <a:pt x="6729" y="6267"/>
                </a:lnTo>
                <a:lnTo>
                  <a:pt x="6819" y="6263"/>
                </a:lnTo>
                <a:lnTo>
                  <a:pt x="6911" y="6252"/>
                </a:lnTo>
                <a:lnTo>
                  <a:pt x="7005" y="6234"/>
                </a:lnTo>
                <a:lnTo>
                  <a:pt x="7100" y="6207"/>
                </a:lnTo>
                <a:lnTo>
                  <a:pt x="7198" y="6173"/>
                </a:lnTo>
                <a:lnTo>
                  <a:pt x="7297" y="6130"/>
                </a:lnTo>
                <a:lnTo>
                  <a:pt x="7398" y="6077"/>
                </a:lnTo>
                <a:lnTo>
                  <a:pt x="7499" y="6016"/>
                </a:lnTo>
                <a:lnTo>
                  <a:pt x="7601" y="5942"/>
                </a:lnTo>
                <a:lnTo>
                  <a:pt x="7705" y="5858"/>
                </a:lnTo>
                <a:lnTo>
                  <a:pt x="7810" y="5762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5452920" y="5780160"/>
            <a:ext cx="200160" cy="242640"/>
          </a:xfrm>
          <a:custGeom>
            <a:avLst/>
            <a:gdLst/>
            <a:ahLst/>
            <a:rect l="l" t="t" r="r" b="b"/>
            <a:pathLst>
              <a:path w="6294" h="7665">
                <a:moveTo>
                  <a:pt x="611" y="7665"/>
                </a:moveTo>
                <a:lnTo>
                  <a:pt x="6294" y="0"/>
                </a:lnTo>
                <a:lnTo>
                  <a:pt x="469" y="5734"/>
                </a:lnTo>
                <a:lnTo>
                  <a:pt x="456" y="5749"/>
                </a:lnTo>
                <a:lnTo>
                  <a:pt x="421" y="5791"/>
                </a:lnTo>
                <a:lnTo>
                  <a:pt x="398" y="5821"/>
                </a:lnTo>
                <a:lnTo>
                  <a:pt x="371" y="5857"/>
                </a:lnTo>
                <a:lnTo>
                  <a:pt x="342" y="5899"/>
                </a:lnTo>
                <a:lnTo>
                  <a:pt x="309" y="5945"/>
                </a:lnTo>
                <a:lnTo>
                  <a:pt x="276" y="5997"/>
                </a:lnTo>
                <a:lnTo>
                  <a:pt x="242" y="6052"/>
                </a:lnTo>
                <a:lnTo>
                  <a:pt x="208" y="6112"/>
                </a:lnTo>
                <a:lnTo>
                  <a:pt x="174" y="6175"/>
                </a:lnTo>
                <a:lnTo>
                  <a:pt x="141" y="6242"/>
                </a:lnTo>
                <a:lnTo>
                  <a:pt x="111" y="6312"/>
                </a:lnTo>
                <a:lnTo>
                  <a:pt x="82" y="6383"/>
                </a:lnTo>
                <a:lnTo>
                  <a:pt x="56" y="6458"/>
                </a:lnTo>
                <a:lnTo>
                  <a:pt x="35" y="6535"/>
                </a:lnTo>
                <a:lnTo>
                  <a:pt x="18" y="6612"/>
                </a:lnTo>
                <a:lnTo>
                  <a:pt x="6" y="6691"/>
                </a:lnTo>
                <a:lnTo>
                  <a:pt x="0" y="6771"/>
                </a:lnTo>
                <a:lnTo>
                  <a:pt x="0" y="6852"/>
                </a:lnTo>
                <a:lnTo>
                  <a:pt x="7" y="6931"/>
                </a:lnTo>
                <a:lnTo>
                  <a:pt x="22" y="7012"/>
                </a:lnTo>
                <a:lnTo>
                  <a:pt x="45" y="7092"/>
                </a:lnTo>
                <a:lnTo>
                  <a:pt x="78" y="7171"/>
                </a:lnTo>
                <a:lnTo>
                  <a:pt x="120" y="7247"/>
                </a:lnTo>
                <a:lnTo>
                  <a:pt x="171" y="7323"/>
                </a:lnTo>
                <a:lnTo>
                  <a:pt x="235" y="7397"/>
                </a:lnTo>
                <a:lnTo>
                  <a:pt x="309" y="7468"/>
                </a:lnTo>
                <a:lnTo>
                  <a:pt x="397" y="7537"/>
                </a:lnTo>
                <a:lnTo>
                  <a:pt x="497" y="7603"/>
                </a:lnTo>
                <a:lnTo>
                  <a:pt x="611" y="7665"/>
                </a:lnTo>
                <a:close/>
              </a:path>
            </a:pathLst>
          </a:custGeom>
          <a:solidFill>
            <a:srgbClr val="70de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140" name=""/>
          <p:cNvGrpSpPr/>
          <p:nvPr/>
        </p:nvGrpSpPr>
        <p:grpSpPr>
          <a:xfrm>
            <a:off x="5570640" y="5942160"/>
            <a:ext cx="266400" cy="107640"/>
            <a:chOff x="5570640" y="5942160"/>
            <a:chExt cx="266400" cy="107640"/>
          </a:xfrm>
        </p:grpSpPr>
        <p:sp>
          <p:nvSpPr>
            <p:cNvPr id="141" name=""/>
            <p:cNvSpPr/>
            <p:nvPr/>
          </p:nvSpPr>
          <p:spPr>
            <a:xfrm>
              <a:off x="5767200" y="5943240"/>
              <a:ext cx="69840" cy="104400"/>
            </a:xfrm>
            <a:custGeom>
              <a:avLst/>
              <a:gdLst/>
              <a:ahLst/>
              <a:rect l="l" t="t" r="r" b="b"/>
              <a:pathLst>
                <a:path w="2203" h="3280">
                  <a:moveTo>
                    <a:pt x="0" y="0"/>
                  </a:moveTo>
                  <a:lnTo>
                    <a:pt x="2147" y="0"/>
                  </a:lnTo>
                  <a:lnTo>
                    <a:pt x="2147" y="547"/>
                  </a:lnTo>
                  <a:lnTo>
                    <a:pt x="790" y="547"/>
                  </a:lnTo>
                  <a:lnTo>
                    <a:pt x="790" y="1332"/>
                  </a:lnTo>
                  <a:lnTo>
                    <a:pt x="2084" y="1332"/>
                  </a:lnTo>
                  <a:lnTo>
                    <a:pt x="2084" y="1881"/>
                  </a:lnTo>
                  <a:lnTo>
                    <a:pt x="790" y="1881"/>
                  </a:lnTo>
                  <a:lnTo>
                    <a:pt x="790" y="2726"/>
                  </a:lnTo>
                  <a:lnTo>
                    <a:pt x="2203" y="2726"/>
                  </a:lnTo>
                  <a:lnTo>
                    <a:pt x="2203" y="3280"/>
                  </a:lnTo>
                  <a:lnTo>
                    <a:pt x="0" y="3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" name=""/>
            <p:cNvSpPr/>
            <p:nvPr/>
          </p:nvSpPr>
          <p:spPr>
            <a:xfrm>
              <a:off x="5653080" y="5942160"/>
              <a:ext cx="92160" cy="107640"/>
            </a:xfrm>
            <a:custGeom>
              <a:avLst/>
              <a:gdLst/>
              <a:ahLst/>
              <a:rect l="l" t="t" r="r" b="b"/>
              <a:pathLst>
                <a:path w="2897" h="3391">
                  <a:moveTo>
                    <a:pt x="2793" y="128"/>
                  </a:moveTo>
                  <a:lnTo>
                    <a:pt x="2745" y="723"/>
                  </a:lnTo>
                  <a:lnTo>
                    <a:pt x="2703" y="702"/>
                  </a:lnTo>
                  <a:lnTo>
                    <a:pt x="2660" y="683"/>
                  </a:lnTo>
                  <a:lnTo>
                    <a:pt x="2618" y="665"/>
                  </a:lnTo>
                  <a:lnTo>
                    <a:pt x="2575" y="647"/>
                  </a:lnTo>
                  <a:lnTo>
                    <a:pt x="2530" y="632"/>
                  </a:lnTo>
                  <a:lnTo>
                    <a:pt x="2486" y="618"/>
                  </a:lnTo>
                  <a:lnTo>
                    <a:pt x="2442" y="606"/>
                  </a:lnTo>
                  <a:lnTo>
                    <a:pt x="2396" y="595"/>
                  </a:lnTo>
                  <a:lnTo>
                    <a:pt x="2350" y="586"/>
                  </a:lnTo>
                  <a:lnTo>
                    <a:pt x="2302" y="578"/>
                  </a:lnTo>
                  <a:lnTo>
                    <a:pt x="2254" y="571"/>
                  </a:lnTo>
                  <a:lnTo>
                    <a:pt x="2205" y="565"/>
                  </a:lnTo>
                  <a:lnTo>
                    <a:pt x="2153" y="561"/>
                  </a:lnTo>
                  <a:lnTo>
                    <a:pt x="2101" y="558"/>
                  </a:lnTo>
                  <a:lnTo>
                    <a:pt x="2047" y="556"/>
                  </a:lnTo>
                  <a:lnTo>
                    <a:pt x="1992" y="555"/>
                  </a:lnTo>
                  <a:lnTo>
                    <a:pt x="1962" y="555"/>
                  </a:lnTo>
                  <a:lnTo>
                    <a:pt x="1932" y="556"/>
                  </a:lnTo>
                  <a:lnTo>
                    <a:pt x="1900" y="558"/>
                  </a:lnTo>
                  <a:lnTo>
                    <a:pt x="1869" y="560"/>
                  </a:lnTo>
                  <a:lnTo>
                    <a:pt x="1838" y="562"/>
                  </a:lnTo>
                  <a:lnTo>
                    <a:pt x="1806" y="566"/>
                  </a:lnTo>
                  <a:lnTo>
                    <a:pt x="1773" y="569"/>
                  </a:lnTo>
                  <a:lnTo>
                    <a:pt x="1742" y="574"/>
                  </a:lnTo>
                  <a:lnTo>
                    <a:pt x="1710" y="579"/>
                  </a:lnTo>
                  <a:lnTo>
                    <a:pt x="1678" y="584"/>
                  </a:lnTo>
                  <a:lnTo>
                    <a:pt x="1645" y="590"/>
                  </a:lnTo>
                  <a:lnTo>
                    <a:pt x="1614" y="597"/>
                  </a:lnTo>
                  <a:lnTo>
                    <a:pt x="1582" y="604"/>
                  </a:lnTo>
                  <a:lnTo>
                    <a:pt x="1551" y="612"/>
                  </a:lnTo>
                  <a:lnTo>
                    <a:pt x="1519" y="620"/>
                  </a:lnTo>
                  <a:lnTo>
                    <a:pt x="1489" y="629"/>
                  </a:lnTo>
                  <a:lnTo>
                    <a:pt x="1459" y="638"/>
                  </a:lnTo>
                  <a:lnTo>
                    <a:pt x="1429" y="649"/>
                  </a:lnTo>
                  <a:lnTo>
                    <a:pt x="1399" y="660"/>
                  </a:lnTo>
                  <a:lnTo>
                    <a:pt x="1371" y="671"/>
                  </a:lnTo>
                  <a:lnTo>
                    <a:pt x="1343" y="683"/>
                  </a:lnTo>
                  <a:lnTo>
                    <a:pt x="1316" y="696"/>
                  </a:lnTo>
                  <a:lnTo>
                    <a:pt x="1290" y="709"/>
                  </a:lnTo>
                  <a:lnTo>
                    <a:pt x="1263" y="722"/>
                  </a:lnTo>
                  <a:lnTo>
                    <a:pt x="1238" y="736"/>
                  </a:lnTo>
                  <a:lnTo>
                    <a:pt x="1215" y="751"/>
                  </a:lnTo>
                  <a:lnTo>
                    <a:pt x="1192" y="767"/>
                  </a:lnTo>
                  <a:lnTo>
                    <a:pt x="1170" y="783"/>
                  </a:lnTo>
                  <a:lnTo>
                    <a:pt x="1149" y="799"/>
                  </a:lnTo>
                  <a:lnTo>
                    <a:pt x="1130" y="816"/>
                  </a:lnTo>
                  <a:lnTo>
                    <a:pt x="1111" y="834"/>
                  </a:lnTo>
                  <a:lnTo>
                    <a:pt x="1095" y="852"/>
                  </a:lnTo>
                  <a:lnTo>
                    <a:pt x="1062" y="891"/>
                  </a:lnTo>
                  <a:lnTo>
                    <a:pt x="1029" y="931"/>
                  </a:lnTo>
                  <a:lnTo>
                    <a:pt x="997" y="973"/>
                  </a:lnTo>
                  <a:lnTo>
                    <a:pt x="965" y="1017"/>
                  </a:lnTo>
                  <a:lnTo>
                    <a:pt x="950" y="1040"/>
                  </a:lnTo>
                  <a:lnTo>
                    <a:pt x="935" y="1063"/>
                  </a:lnTo>
                  <a:lnTo>
                    <a:pt x="920" y="1087"/>
                  </a:lnTo>
                  <a:lnTo>
                    <a:pt x="906" y="1111"/>
                  </a:lnTo>
                  <a:lnTo>
                    <a:pt x="891" y="1136"/>
                  </a:lnTo>
                  <a:lnTo>
                    <a:pt x="877" y="1161"/>
                  </a:lnTo>
                  <a:lnTo>
                    <a:pt x="864" y="1186"/>
                  </a:lnTo>
                  <a:lnTo>
                    <a:pt x="851" y="1213"/>
                  </a:lnTo>
                  <a:lnTo>
                    <a:pt x="839" y="1239"/>
                  </a:lnTo>
                  <a:lnTo>
                    <a:pt x="828" y="1266"/>
                  </a:lnTo>
                  <a:lnTo>
                    <a:pt x="817" y="1293"/>
                  </a:lnTo>
                  <a:lnTo>
                    <a:pt x="806" y="1322"/>
                  </a:lnTo>
                  <a:lnTo>
                    <a:pt x="796" y="1351"/>
                  </a:lnTo>
                  <a:lnTo>
                    <a:pt x="787" y="1379"/>
                  </a:lnTo>
                  <a:lnTo>
                    <a:pt x="779" y="1410"/>
                  </a:lnTo>
                  <a:lnTo>
                    <a:pt x="770" y="1439"/>
                  </a:lnTo>
                  <a:lnTo>
                    <a:pt x="763" y="1470"/>
                  </a:lnTo>
                  <a:lnTo>
                    <a:pt x="757" y="1500"/>
                  </a:lnTo>
                  <a:lnTo>
                    <a:pt x="752" y="1533"/>
                  </a:lnTo>
                  <a:lnTo>
                    <a:pt x="747" y="1564"/>
                  </a:lnTo>
                  <a:lnTo>
                    <a:pt x="744" y="1596"/>
                  </a:lnTo>
                  <a:lnTo>
                    <a:pt x="741" y="1630"/>
                  </a:lnTo>
                  <a:lnTo>
                    <a:pt x="740" y="1663"/>
                  </a:lnTo>
                  <a:lnTo>
                    <a:pt x="739" y="1697"/>
                  </a:lnTo>
                  <a:lnTo>
                    <a:pt x="740" y="1732"/>
                  </a:lnTo>
                  <a:lnTo>
                    <a:pt x="741" y="1766"/>
                  </a:lnTo>
                  <a:lnTo>
                    <a:pt x="743" y="1799"/>
                  </a:lnTo>
                  <a:lnTo>
                    <a:pt x="747" y="1832"/>
                  </a:lnTo>
                  <a:lnTo>
                    <a:pt x="751" y="1865"/>
                  </a:lnTo>
                  <a:lnTo>
                    <a:pt x="756" y="1897"/>
                  </a:lnTo>
                  <a:lnTo>
                    <a:pt x="761" y="1928"/>
                  </a:lnTo>
                  <a:lnTo>
                    <a:pt x="768" y="1959"/>
                  </a:lnTo>
                  <a:lnTo>
                    <a:pt x="775" y="1990"/>
                  </a:lnTo>
                  <a:lnTo>
                    <a:pt x="784" y="2019"/>
                  </a:lnTo>
                  <a:lnTo>
                    <a:pt x="792" y="2048"/>
                  </a:lnTo>
                  <a:lnTo>
                    <a:pt x="801" y="2078"/>
                  </a:lnTo>
                  <a:lnTo>
                    <a:pt x="811" y="2106"/>
                  </a:lnTo>
                  <a:lnTo>
                    <a:pt x="821" y="2134"/>
                  </a:lnTo>
                  <a:lnTo>
                    <a:pt x="831" y="2162"/>
                  </a:lnTo>
                  <a:lnTo>
                    <a:pt x="842" y="2188"/>
                  </a:lnTo>
                  <a:lnTo>
                    <a:pt x="854" y="2215"/>
                  </a:lnTo>
                  <a:lnTo>
                    <a:pt x="866" y="2240"/>
                  </a:lnTo>
                  <a:lnTo>
                    <a:pt x="878" y="2265"/>
                  </a:lnTo>
                  <a:lnTo>
                    <a:pt x="891" y="2291"/>
                  </a:lnTo>
                  <a:lnTo>
                    <a:pt x="918" y="2338"/>
                  </a:lnTo>
                  <a:lnTo>
                    <a:pt x="945" y="2385"/>
                  </a:lnTo>
                  <a:lnTo>
                    <a:pt x="972" y="2429"/>
                  </a:lnTo>
                  <a:lnTo>
                    <a:pt x="1000" y="2470"/>
                  </a:lnTo>
                  <a:lnTo>
                    <a:pt x="1029" y="2511"/>
                  </a:lnTo>
                  <a:lnTo>
                    <a:pt x="1058" y="2548"/>
                  </a:lnTo>
                  <a:lnTo>
                    <a:pt x="1072" y="2566"/>
                  </a:lnTo>
                  <a:lnTo>
                    <a:pt x="1088" y="2583"/>
                  </a:lnTo>
                  <a:lnTo>
                    <a:pt x="1105" y="2601"/>
                  </a:lnTo>
                  <a:lnTo>
                    <a:pt x="1123" y="2617"/>
                  </a:lnTo>
                  <a:lnTo>
                    <a:pt x="1142" y="2633"/>
                  </a:lnTo>
                  <a:lnTo>
                    <a:pt x="1163" y="2648"/>
                  </a:lnTo>
                  <a:lnTo>
                    <a:pt x="1184" y="2662"/>
                  </a:lnTo>
                  <a:lnTo>
                    <a:pt x="1206" y="2676"/>
                  </a:lnTo>
                  <a:lnTo>
                    <a:pt x="1229" y="2690"/>
                  </a:lnTo>
                  <a:lnTo>
                    <a:pt x="1253" y="2704"/>
                  </a:lnTo>
                  <a:lnTo>
                    <a:pt x="1277" y="2716"/>
                  </a:lnTo>
                  <a:lnTo>
                    <a:pt x="1303" y="2727"/>
                  </a:lnTo>
                  <a:lnTo>
                    <a:pt x="1329" y="2739"/>
                  </a:lnTo>
                  <a:lnTo>
                    <a:pt x="1355" y="2749"/>
                  </a:lnTo>
                  <a:lnTo>
                    <a:pt x="1382" y="2759"/>
                  </a:lnTo>
                  <a:lnTo>
                    <a:pt x="1409" y="2768"/>
                  </a:lnTo>
                  <a:lnTo>
                    <a:pt x="1438" y="2777"/>
                  </a:lnTo>
                  <a:lnTo>
                    <a:pt x="1465" y="2785"/>
                  </a:lnTo>
                  <a:lnTo>
                    <a:pt x="1493" y="2793"/>
                  </a:lnTo>
                  <a:lnTo>
                    <a:pt x="1522" y="2800"/>
                  </a:lnTo>
                  <a:lnTo>
                    <a:pt x="1551" y="2808"/>
                  </a:lnTo>
                  <a:lnTo>
                    <a:pt x="1580" y="2814"/>
                  </a:lnTo>
                  <a:lnTo>
                    <a:pt x="1609" y="2819"/>
                  </a:lnTo>
                  <a:lnTo>
                    <a:pt x="1637" y="2824"/>
                  </a:lnTo>
                  <a:lnTo>
                    <a:pt x="1666" y="2828"/>
                  </a:lnTo>
                  <a:lnTo>
                    <a:pt x="1695" y="2832"/>
                  </a:lnTo>
                  <a:lnTo>
                    <a:pt x="1723" y="2835"/>
                  </a:lnTo>
                  <a:lnTo>
                    <a:pt x="1751" y="2838"/>
                  </a:lnTo>
                  <a:lnTo>
                    <a:pt x="1779" y="2840"/>
                  </a:lnTo>
                  <a:lnTo>
                    <a:pt x="1807" y="2841"/>
                  </a:lnTo>
                  <a:lnTo>
                    <a:pt x="1834" y="2842"/>
                  </a:lnTo>
                  <a:lnTo>
                    <a:pt x="1861" y="2842"/>
                  </a:lnTo>
                  <a:lnTo>
                    <a:pt x="1878" y="2842"/>
                  </a:lnTo>
                  <a:lnTo>
                    <a:pt x="1896" y="2841"/>
                  </a:lnTo>
                  <a:lnTo>
                    <a:pt x="1914" y="2840"/>
                  </a:lnTo>
                  <a:lnTo>
                    <a:pt x="1932" y="2839"/>
                  </a:lnTo>
                  <a:lnTo>
                    <a:pt x="1950" y="2837"/>
                  </a:lnTo>
                  <a:lnTo>
                    <a:pt x="1967" y="2835"/>
                  </a:lnTo>
                  <a:lnTo>
                    <a:pt x="1985" y="2833"/>
                  </a:lnTo>
                  <a:lnTo>
                    <a:pt x="2003" y="2830"/>
                  </a:lnTo>
                  <a:lnTo>
                    <a:pt x="2021" y="2826"/>
                  </a:lnTo>
                  <a:lnTo>
                    <a:pt x="2038" y="2822"/>
                  </a:lnTo>
                  <a:lnTo>
                    <a:pt x="2057" y="2818"/>
                  </a:lnTo>
                  <a:lnTo>
                    <a:pt x="2075" y="2813"/>
                  </a:lnTo>
                  <a:lnTo>
                    <a:pt x="2093" y="2808"/>
                  </a:lnTo>
                  <a:lnTo>
                    <a:pt x="2112" y="2801"/>
                  </a:lnTo>
                  <a:lnTo>
                    <a:pt x="2130" y="2795"/>
                  </a:lnTo>
                  <a:lnTo>
                    <a:pt x="2149" y="2789"/>
                  </a:lnTo>
                  <a:lnTo>
                    <a:pt x="2149" y="2015"/>
                  </a:lnTo>
                  <a:lnTo>
                    <a:pt x="1709" y="2015"/>
                  </a:lnTo>
                  <a:lnTo>
                    <a:pt x="1709" y="1462"/>
                  </a:lnTo>
                  <a:lnTo>
                    <a:pt x="2897" y="1462"/>
                  </a:lnTo>
                  <a:lnTo>
                    <a:pt x="2897" y="3215"/>
                  </a:lnTo>
                  <a:lnTo>
                    <a:pt x="2845" y="3236"/>
                  </a:lnTo>
                  <a:lnTo>
                    <a:pt x="2789" y="3256"/>
                  </a:lnTo>
                  <a:lnTo>
                    <a:pt x="2732" y="3274"/>
                  </a:lnTo>
                  <a:lnTo>
                    <a:pt x="2673" y="3291"/>
                  </a:lnTo>
                  <a:lnTo>
                    <a:pt x="2612" y="3307"/>
                  </a:lnTo>
                  <a:lnTo>
                    <a:pt x="2549" y="3321"/>
                  </a:lnTo>
                  <a:lnTo>
                    <a:pt x="2484" y="3334"/>
                  </a:lnTo>
                  <a:lnTo>
                    <a:pt x="2417" y="3347"/>
                  </a:lnTo>
                  <a:lnTo>
                    <a:pt x="2348" y="3357"/>
                  </a:lnTo>
                  <a:lnTo>
                    <a:pt x="2278" y="3366"/>
                  </a:lnTo>
                  <a:lnTo>
                    <a:pt x="2207" y="3374"/>
                  </a:lnTo>
                  <a:lnTo>
                    <a:pt x="2134" y="3380"/>
                  </a:lnTo>
                  <a:lnTo>
                    <a:pt x="2061" y="3385"/>
                  </a:lnTo>
                  <a:lnTo>
                    <a:pt x="1986" y="3388"/>
                  </a:lnTo>
                  <a:lnTo>
                    <a:pt x="1909" y="3390"/>
                  </a:lnTo>
                  <a:lnTo>
                    <a:pt x="1832" y="3391"/>
                  </a:lnTo>
                  <a:lnTo>
                    <a:pt x="1782" y="3391"/>
                  </a:lnTo>
                  <a:lnTo>
                    <a:pt x="1732" y="3389"/>
                  </a:lnTo>
                  <a:lnTo>
                    <a:pt x="1682" y="3387"/>
                  </a:lnTo>
                  <a:lnTo>
                    <a:pt x="1632" y="3384"/>
                  </a:lnTo>
                  <a:lnTo>
                    <a:pt x="1582" y="3381"/>
                  </a:lnTo>
                  <a:lnTo>
                    <a:pt x="1531" y="3376"/>
                  </a:lnTo>
                  <a:lnTo>
                    <a:pt x="1482" y="3371"/>
                  </a:lnTo>
                  <a:lnTo>
                    <a:pt x="1432" y="3364"/>
                  </a:lnTo>
                  <a:lnTo>
                    <a:pt x="1382" y="3357"/>
                  </a:lnTo>
                  <a:lnTo>
                    <a:pt x="1333" y="3349"/>
                  </a:lnTo>
                  <a:lnTo>
                    <a:pt x="1284" y="3339"/>
                  </a:lnTo>
                  <a:lnTo>
                    <a:pt x="1235" y="3330"/>
                  </a:lnTo>
                  <a:lnTo>
                    <a:pt x="1188" y="3319"/>
                  </a:lnTo>
                  <a:lnTo>
                    <a:pt x="1140" y="3308"/>
                  </a:lnTo>
                  <a:lnTo>
                    <a:pt x="1093" y="3296"/>
                  </a:lnTo>
                  <a:lnTo>
                    <a:pt x="1047" y="3283"/>
                  </a:lnTo>
                  <a:lnTo>
                    <a:pt x="1001" y="3269"/>
                  </a:lnTo>
                  <a:lnTo>
                    <a:pt x="956" y="3255"/>
                  </a:lnTo>
                  <a:lnTo>
                    <a:pt x="913" y="3239"/>
                  </a:lnTo>
                  <a:lnTo>
                    <a:pt x="869" y="3222"/>
                  </a:lnTo>
                  <a:lnTo>
                    <a:pt x="827" y="3205"/>
                  </a:lnTo>
                  <a:lnTo>
                    <a:pt x="786" y="3187"/>
                  </a:lnTo>
                  <a:lnTo>
                    <a:pt x="745" y="3168"/>
                  </a:lnTo>
                  <a:lnTo>
                    <a:pt x="706" y="3148"/>
                  </a:lnTo>
                  <a:lnTo>
                    <a:pt x="669" y="3127"/>
                  </a:lnTo>
                  <a:lnTo>
                    <a:pt x="631" y="3106"/>
                  </a:lnTo>
                  <a:lnTo>
                    <a:pt x="596" y="3083"/>
                  </a:lnTo>
                  <a:lnTo>
                    <a:pt x="562" y="3060"/>
                  </a:lnTo>
                  <a:lnTo>
                    <a:pt x="530" y="3037"/>
                  </a:lnTo>
                  <a:lnTo>
                    <a:pt x="498" y="3011"/>
                  </a:lnTo>
                  <a:lnTo>
                    <a:pt x="468" y="2986"/>
                  </a:lnTo>
                  <a:lnTo>
                    <a:pt x="440" y="2959"/>
                  </a:lnTo>
                  <a:lnTo>
                    <a:pt x="413" y="2932"/>
                  </a:lnTo>
                  <a:lnTo>
                    <a:pt x="386" y="2904"/>
                  </a:lnTo>
                  <a:lnTo>
                    <a:pt x="361" y="2875"/>
                  </a:lnTo>
                  <a:lnTo>
                    <a:pt x="337" y="2846"/>
                  </a:lnTo>
                  <a:lnTo>
                    <a:pt x="313" y="2816"/>
                  </a:lnTo>
                  <a:lnTo>
                    <a:pt x="291" y="2785"/>
                  </a:lnTo>
                  <a:lnTo>
                    <a:pt x="269" y="2754"/>
                  </a:lnTo>
                  <a:lnTo>
                    <a:pt x="247" y="2722"/>
                  </a:lnTo>
                  <a:lnTo>
                    <a:pt x="227" y="2688"/>
                  </a:lnTo>
                  <a:lnTo>
                    <a:pt x="208" y="2655"/>
                  </a:lnTo>
                  <a:lnTo>
                    <a:pt x="190" y="2621"/>
                  </a:lnTo>
                  <a:lnTo>
                    <a:pt x="172" y="2586"/>
                  </a:lnTo>
                  <a:lnTo>
                    <a:pt x="156" y="2551"/>
                  </a:lnTo>
                  <a:lnTo>
                    <a:pt x="140" y="2515"/>
                  </a:lnTo>
                  <a:lnTo>
                    <a:pt x="124" y="2477"/>
                  </a:lnTo>
                  <a:lnTo>
                    <a:pt x="110" y="2440"/>
                  </a:lnTo>
                  <a:lnTo>
                    <a:pt x="97" y="2402"/>
                  </a:lnTo>
                  <a:lnTo>
                    <a:pt x="84" y="2362"/>
                  </a:lnTo>
                  <a:lnTo>
                    <a:pt x="73" y="2323"/>
                  </a:lnTo>
                  <a:lnTo>
                    <a:pt x="62" y="2283"/>
                  </a:lnTo>
                  <a:lnTo>
                    <a:pt x="52" y="2241"/>
                  </a:lnTo>
                  <a:lnTo>
                    <a:pt x="43" y="2200"/>
                  </a:lnTo>
                  <a:lnTo>
                    <a:pt x="35" y="2157"/>
                  </a:lnTo>
                  <a:lnTo>
                    <a:pt x="28" y="2114"/>
                  </a:lnTo>
                  <a:lnTo>
                    <a:pt x="22" y="2071"/>
                  </a:lnTo>
                  <a:lnTo>
                    <a:pt x="16" y="2026"/>
                  </a:lnTo>
                  <a:lnTo>
                    <a:pt x="11" y="1981"/>
                  </a:lnTo>
                  <a:lnTo>
                    <a:pt x="7" y="1935"/>
                  </a:lnTo>
                  <a:lnTo>
                    <a:pt x="4" y="1889"/>
                  </a:lnTo>
                  <a:lnTo>
                    <a:pt x="2" y="1842"/>
                  </a:lnTo>
                  <a:lnTo>
                    <a:pt x="0" y="1794"/>
                  </a:lnTo>
                  <a:lnTo>
                    <a:pt x="0" y="1746"/>
                  </a:lnTo>
                  <a:lnTo>
                    <a:pt x="0" y="1694"/>
                  </a:lnTo>
                  <a:lnTo>
                    <a:pt x="2" y="1644"/>
                  </a:lnTo>
                  <a:lnTo>
                    <a:pt x="4" y="1593"/>
                  </a:lnTo>
                  <a:lnTo>
                    <a:pt x="7" y="1545"/>
                  </a:lnTo>
                  <a:lnTo>
                    <a:pt x="12" y="1496"/>
                  </a:lnTo>
                  <a:lnTo>
                    <a:pt x="17" y="1449"/>
                  </a:lnTo>
                  <a:lnTo>
                    <a:pt x="23" y="1401"/>
                  </a:lnTo>
                  <a:lnTo>
                    <a:pt x="30" y="1355"/>
                  </a:lnTo>
                  <a:lnTo>
                    <a:pt x="37" y="1310"/>
                  </a:lnTo>
                  <a:lnTo>
                    <a:pt x="46" y="1265"/>
                  </a:lnTo>
                  <a:lnTo>
                    <a:pt x="55" y="1221"/>
                  </a:lnTo>
                  <a:lnTo>
                    <a:pt x="66" y="1177"/>
                  </a:lnTo>
                  <a:lnTo>
                    <a:pt x="77" y="1135"/>
                  </a:lnTo>
                  <a:lnTo>
                    <a:pt x="89" y="1093"/>
                  </a:lnTo>
                  <a:lnTo>
                    <a:pt x="102" y="1051"/>
                  </a:lnTo>
                  <a:lnTo>
                    <a:pt x="116" y="1011"/>
                  </a:lnTo>
                  <a:lnTo>
                    <a:pt x="131" y="971"/>
                  </a:lnTo>
                  <a:lnTo>
                    <a:pt x="147" y="932"/>
                  </a:lnTo>
                  <a:lnTo>
                    <a:pt x="164" y="894"/>
                  </a:lnTo>
                  <a:lnTo>
                    <a:pt x="182" y="856"/>
                  </a:lnTo>
                  <a:lnTo>
                    <a:pt x="200" y="819"/>
                  </a:lnTo>
                  <a:lnTo>
                    <a:pt x="219" y="783"/>
                  </a:lnTo>
                  <a:lnTo>
                    <a:pt x="240" y="747"/>
                  </a:lnTo>
                  <a:lnTo>
                    <a:pt x="261" y="713"/>
                  </a:lnTo>
                  <a:lnTo>
                    <a:pt x="284" y="679"/>
                  </a:lnTo>
                  <a:lnTo>
                    <a:pt x="307" y="645"/>
                  </a:lnTo>
                  <a:lnTo>
                    <a:pt x="331" y="613"/>
                  </a:lnTo>
                  <a:lnTo>
                    <a:pt x="356" y="581"/>
                  </a:lnTo>
                  <a:lnTo>
                    <a:pt x="381" y="550"/>
                  </a:lnTo>
                  <a:lnTo>
                    <a:pt x="409" y="519"/>
                  </a:lnTo>
                  <a:lnTo>
                    <a:pt x="436" y="489"/>
                  </a:lnTo>
                  <a:lnTo>
                    <a:pt x="465" y="460"/>
                  </a:lnTo>
                  <a:lnTo>
                    <a:pt x="494" y="431"/>
                  </a:lnTo>
                  <a:lnTo>
                    <a:pt x="527" y="404"/>
                  </a:lnTo>
                  <a:lnTo>
                    <a:pt x="559" y="378"/>
                  </a:lnTo>
                  <a:lnTo>
                    <a:pt x="593" y="353"/>
                  </a:lnTo>
                  <a:lnTo>
                    <a:pt x="629" y="327"/>
                  </a:lnTo>
                  <a:lnTo>
                    <a:pt x="667" y="304"/>
                  </a:lnTo>
                  <a:lnTo>
                    <a:pt x="705" y="281"/>
                  </a:lnTo>
                  <a:lnTo>
                    <a:pt x="745" y="259"/>
                  </a:lnTo>
                  <a:lnTo>
                    <a:pt x="787" y="238"/>
                  </a:lnTo>
                  <a:lnTo>
                    <a:pt x="828" y="217"/>
                  </a:lnTo>
                  <a:lnTo>
                    <a:pt x="871" y="198"/>
                  </a:lnTo>
                  <a:lnTo>
                    <a:pt x="916" y="180"/>
                  </a:lnTo>
                  <a:lnTo>
                    <a:pt x="961" y="163"/>
                  </a:lnTo>
                  <a:lnTo>
                    <a:pt x="1007" y="146"/>
                  </a:lnTo>
                  <a:lnTo>
                    <a:pt x="1054" y="131"/>
                  </a:lnTo>
                  <a:lnTo>
                    <a:pt x="1102" y="116"/>
                  </a:lnTo>
                  <a:lnTo>
                    <a:pt x="1150" y="101"/>
                  </a:lnTo>
                  <a:lnTo>
                    <a:pt x="1200" y="88"/>
                  </a:lnTo>
                  <a:lnTo>
                    <a:pt x="1249" y="77"/>
                  </a:lnTo>
                  <a:lnTo>
                    <a:pt x="1300" y="65"/>
                  </a:lnTo>
                  <a:lnTo>
                    <a:pt x="1350" y="55"/>
                  </a:lnTo>
                  <a:lnTo>
                    <a:pt x="1401" y="46"/>
                  </a:lnTo>
                  <a:lnTo>
                    <a:pt x="1454" y="37"/>
                  </a:lnTo>
                  <a:lnTo>
                    <a:pt x="1505" y="30"/>
                  </a:lnTo>
                  <a:lnTo>
                    <a:pt x="1558" y="23"/>
                  </a:lnTo>
                  <a:lnTo>
                    <a:pt x="1610" y="17"/>
                  </a:lnTo>
                  <a:lnTo>
                    <a:pt x="1662" y="13"/>
                  </a:lnTo>
                  <a:lnTo>
                    <a:pt x="1716" y="9"/>
                  </a:lnTo>
                  <a:lnTo>
                    <a:pt x="1768" y="4"/>
                  </a:lnTo>
                  <a:lnTo>
                    <a:pt x="1821" y="2"/>
                  </a:lnTo>
                  <a:lnTo>
                    <a:pt x="1874" y="1"/>
                  </a:lnTo>
                  <a:lnTo>
                    <a:pt x="1927" y="0"/>
                  </a:lnTo>
                  <a:lnTo>
                    <a:pt x="1984" y="1"/>
                  </a:lnTo>
                  <a:lnTo>
                    <a:pt x="2040" y="2"/>
                  </a:lnTo>
                  <a:lnTo>
                    <a:pt x="2097" y="5"/>
                  </a:lnTo>
                  <a:lnTo>
                    <a:pt x="2153" y="10"/>
                  </a:lnTo>
                  <a:lnTo>
                    <a:pt x="2209" y="14"/>
                  </a:lnTo>
                  <a:lnTo>
                    <a:pt x="2264" y="20"/>
                  </a:lnTo>
                  <a:lnTo>
                    <a:pt x="2319" y="26"/>
                  </a:lnTo>
                  <a:lnTo>
                    <a:pt x="2373" y="33"/>
                  </a:lnTo>
                  <a:lnTo>
                    <a:pt x="2427" y="42"/>
                  </a:lnTo>
                  <a:lnTo>
                    <a:pt x="2481" y="51"/>
                  </a:lnTo>
                  <a:lnTo>
                    <a:pt x="2534" y="61"/>
                  </a:lnTo>
                  <a:lnTo>
                    <a:pt x="2587" y="73"/>
                  </a:lnTo>
                  <a:lnTo>
                    <a:pt x="2639" y="85"/>
                  </a:lnTo>
                  <a:lnTo>
                    <a:pt x="2690" y="98"/>
                  </a:lnTo>
                  <a:lnTo>
                    <a:pt x="2742" y="112"/>
                  </a:lnTo>
                  <a:lnTo>
                    <a:pt x="2793" y="12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" name=""/>
            <p:cNvSpPr/>
            <p:nvPr/>
          </p:nvSpPr>
          <p:spPr>
            <a:xfrm>
              <a:off x="5570640" y="5943240"/>
              <a:ext cx="74520" cy="104400"/>
            </a:xfrm>
            <a:custGeom>
              <a:avLst/>
              <a:gdLst/>
              <a:ahLst/>
              <a:rect l="l" t="t" r="r" b="b"/>
              <a:pathLst>
                <a:path w="2389" h="3280">
                  <a:moveTo>
                    <a:pt x="0" y="0"/>
                  </a:moveTo>
                  <a:lnTo>
                    <a:pt x="860" y="0"/>
                  </a:lnTo>
                  <a:lnTo>
                    <a:pt x="951" y="1"/>
                  </a:lnTo>
                  <a:lnTo>
                    <a:pt x="1049" y="2"/>
                  </a:lnTo>
                  <a:lnTo>
                    <a:pt x="1150" y="5"/>
                  </a:lnTo>
                  <a:lnTo>
                    <a:pt x="1249" y="9"/>
                  </a:lnTo>
                  <a:lnTo>
                    <a:pt x="1344" y="13"/>
                  </a:lnTo>
                  <a:lnTo>
                    <a:pt x="1431" y="19"/>
                  </a:lnTo>
                  <a:lnTo>
                    <a:pt x="1469" y="22"/>
                  </a:lnTo>
                  <a:lnTo>
                    <a:pt x="1506" y="25"/>
                  </a:lnTo>
                  <a:lnTo>
                    <a:pt x="1537" y="29"/>
                  </a:lnTo>
                  <a:lnTo>
                    <a:pt x="1564" y="33"/>
                  </a:lnTo>
                  <a:lnTo>
                    <a:pt x="1613" y="42"/>
                  </a:lnTo>
                  <a:lnTo>
                    <a:pt x="1660" y="52"/>
                  </a:lnTo>
                  <a:lnTo>
                    <a:pt x="1705" y="65"/>
                  </a:lnTo>
                  <a:lnTo>
                    <a:pt x="1747" y="78"/>
                  </a:lnTo>
                  <a:lnTo>
                    <a:pt x="1788" y="92"/>
                  </a:lnTo>
                  <a:lnTo>
                    <a:pt x="1826" y="107"/>
                  </a:lnTo>
                  <a:lnTo>
                    <a:pt x="1862" y="124"/>
                  </a:lnTo>
                  <a:lnTo>
                    <a:pt x="1897" y="141"/>
                  </a:lnTo>
                  <a:lnTo>
                    <a:pt x="1927" y="158"/>
                  </a:lnTo>
                  <a:lnTo>
                    <a:pt x="1956" y="177"/>
                  </a:lnTo>
                  <a:lnTo>
                    <a:pt x="1984" y="195"/>
                  </a:lnTo>
                  <a:lnTo>
                    <a:pt x="2011" y="215"/>
                  </a:lnTo>
                  <a:lnTo>
                    <a:pt x="2037" y="235"/>
                  </a:lnTo>
                  <a:lnTo>
                    <a:pt x="2062" y="255"/>
                  </a:lnTo>
                  <a:lnTo>
                    <a:pt x="2087" y="278"/>
                  </a:lnTo>
                  <a:lnTo>
                    <a:pt x="2110" y="300"/>
                  </a:lnTo>
                  <a:lnTo>
                    <a:pt x="2132" y="323"/>
                  </a:lnTo>
                  <a:lnTo>
                    <a:pt x="2154" y="346"/>
                  </a:lnTo>
                  <a:lnTo>
                    <a:pt x="2175" y="371"/>
                  </a:lnTo>
                  <a:lnTo>
                    <a:pt x="2194" y="397"/>
                  </a:lnTo>
                  <a:lnTo>
                    <a:pt x="2213" y="423"/>
                  </a:lnTo>
                  <a:lnTo>
                    <a:pt x="2231" y="450"/>
                  </a:lnTo>
                  <a:lnTo>
                    <a:pt x="2248" y="477"/>
                  </a:lnTo>
                  <a:lnTo>
                    <a:pt x="2265" y="507"/>
                  </a:lnTo>
                  <a:lnTo>
                    <a:pt x="2279" y="535"/>
                  </a:lnTo>
                  <a:lnTo>
                    <a:pt x="2293" y="565"/>
                  </a:lnTo>
                  <a:lnTo>
                    <a:pt x="2307" y="596"/>
                  </a:lnTo>
                  <a:lnTo>
                    <a:pt x="2319" y="627"/>
                  </a:lnTo>
                  <a:lnTo>
                    <a:pt x="2330" y="658"/>
                  </a:lnTo>
                  <a:lnTo>
                    <a:pt x="2340" y="690"/>
                  </a:lnTo>
                  <a:lnTo>
                    <a:pt x="2349" y="724"/>
                  </a:lnTo>
                  <a:lnTo>
                    <a:pt x="2357" y="757"/>
                  </a:lnTo>
                  <a:lnTo>
                    <a:pt x="2365" y="791"/>
                  </a:lnTo>
                  <a:lnTo>
                    <a:pt x="2371" y="827"/>
                  </a:lnTo>
                  <a:lnTo>
                    <a:pt x="2376" y="862"/>
                  </a:lnTo>
                  <a:lnTo>
                    <a:pt x="2381" y="897"/>
                  </a:lnTo>
                  <a:lnTo>
                    <a:pt x="2384" y="935"/>
                  </a:lnTo>
                  <a:lnTo>
                    <a:pt x="2386" y="972"/>
                  </a:lnTo>
                  <a:lnTo>
                    <a:pt x="2389" y="1009"/>
                  </a:lnTo>
                  <a:lnTo>
                    <a:pt x="2389" y="1049"/>
                  </a:lnTo>
                  <a:lnTo>
                    <a:pt x="2389" y="1080"/>
                  </a:lnTo>
                  <a:lnTo>
                    <a:pt x="2387" y="1111"/>
                  </a:lnTo>
                  <a:lnTo>
                    <a:pt x="2386" y="1143"/>
                  </a:lnTo>
                  <a:lnTo>
                    <a:pt x="2383" y="1173"/>
                  </a:lnTo>
                  <a:lnTo>
                    <a:pt x="2381" y="1203"/>
                  </a:lnTo>
                  <a:lnTo>
                    <a:pt x="2377" y="1232"/>
                  </a:lnTo>
                  <a:lnTo>
                    <a:pt x="2373" y="1262"/>
                  </a:lnTo>
                  <a:lnTo>
                    <a:pt x="2369" y="1290"/>
                  </a:lnTo>
                  <a:lnTo>
                    <a:pt x="2364" y="1318"/>
                  </a:lnTo>
                  <a:lnTo>
                    <a:pt x="2358" y="1345"/>
                  </a:lnTo>
                  <a:lnTo>
                    <a:pt x="2351" y="1372"/>
                  </a:lnTo>
                  <a:lnTo>
                    <a:pt x="2344" y="1399"/>
                  </a:lnTo>
                  <a:lnTo>
                    <a:pt x="2337" y="1424"/>
                  </a:lnTo>
                  <a:lnTo>
                    <a:pt x="2328" y="1449"/>
                  </a:lnTo>
                  <a:lnTo>
                    <a:pt x="2320" y="1475"/>
                  </a:lnTo>
                  <a:lnTo>
                    <a:pt x="2310" y="1499"/>
                  </a:lnTo>
                  <a:lnTo>
                    <a:pt x="2300" y="1523"/>
                  </a:lnTo>
                  <a:lnTo>
                    <a:pt x="2289" y="1546"/>
                  </a:lnTo>
                  <a:lnTo>
                    <a:pt x="2278" y="1570"/>
                  </a:lnTo>
                  <a:lnTo>
                    <a:pt x="2266" y="1592"/>
                  </a:lnTo>
                  <a:lnTo>
                    <a:pt x="2253" y="1614"/>
                  </a:lnTo>
                  <a:lnTo>
                    <a:pt x="2240" y="1635"/>
                  </a:lnTo>
                  <a:lnTo>
                    <a:pt x="2226" y="1656"/>
                  </a:lnTo>
                  <a:lnTo>
                    <a:pt x="2212" y="1677"/>
                  </a:lnTo>
                  <a:lnTo>
                    <a:pt x="2197" y="1697"/>
                  </a:lnTo>
                  <a:lnTo>
                    <a:pt x="2181" y="1716"/>
                  </a:lnTo>
                  <a:lnTo>
                    <a:pt x="2165" y="1735"/>
                  </a:lnTo>
                  <a:lnTo>
                    <a:pt x="2148" y="1753"/>
                  </a:lnTo>
                  <a:lnTo>
                    <a:pt x="2130" y="1771"/>
                  </a:lnTo>
                  <a:lnTo>
                    <a:pt x="2112" y="1789"/>
                  </a:lnTo>
                  <a:lnTo>
                    <a:pt x="2093" y="1806"/>
                  </a:lnTo>
                  <a:lnTo>
                    <a:pt x="2074" y="1822"/>
                  </a:lnTo>
                  <a:lnTo>
                    <a:pt x="2054" y="1838"/>
                  </a:lnTo>
                  <a:lnTo>
                    <a:pt x="2034" y="1853"/>
                  </a:lnTo>
                  <a:lnTo>
                    <a:pt x="2013" y="1868"/>
                  </a:lnTo>
                  <a:lnTo>
                    <a:pt x="1990" y="1882"/>
                  </a:lnTo>
                  <a:lnTo>
                    <a:pt x="1968" y="1897"/>
                  </a:lnTo>
                  <a:lnTo>
                    <a:pt x="1945" y="1910"/>
                  </a:lnTo>
                  <a:lnTo>
                    <a:pt x="1922" y="1923"/>
                  </a:lnTo>
                  <a:lnTo>
                    <a:pt x="1897" y="1935"/>
                  </a:lnTo>
                  <a:lnTo>
                    <a:pt x="1872" y="1947"/>
                  </a:lnTo>
                  <a:lnTo>
                    <a:pt x="1847" y="1958"/>
                  </a:lnTo>
                  <a:lnTo>
                    <a:pt x="1821" y="1969"/>
                  </a:lnTo>
                  <a:lnTo>
                    <a:pt x="1794" y="1979"/>
                  </a:lnTo>
                  <a:lnTo>
                    <a:pt x="1767" y="1989"/>
                  </a:lnTo>
                  <a:lnTo>
                    <a:pt x="1739" y="1999"/>
                  </a:lnTo>
                  <a:lnTo>
                    <a:pt x="1710" y="2008"/>
                  </a:lnTo>
                  <a:lnTo>
                    <a:pt x="1682" y="2016"/>
                  </a:lnTo>
                  <a:lnTo>
                    <a:pt x="1652" y="2024"/>
                  </a:lnTo>
                  <a:lnTo>
                    <a:pt x="1621" y="2031"/>
                  </a:lnTo>
                  <a:lnTo>
                    <a:pt x="1590" y="2038"/>
                  </a:lnTo>
                  <a:lnTo>
                    <a:pt x="1559" y="2044"/>
                  </a:lnTo>
                  <a:lnTo>
                    <a:pt x="1527" y="2050"/>
                  </a:lnTo>
                  <a:lnTo>
                    <a:pt x="1495" y="2055"/>
                  </a:lnTo>
                  <a:lnTo>
                    <a:pt x="1461" y="2060"/>
                  </a:lnTo>
                  <a:lnTo>
                    <a:pt x="1427" y="2064"/>
                  </a:lnTo>
                  <a:lnTo>
                    <a:pt x="1393" y="2068"/>
                  </a:lnTo>
                  <a:lnTo>
                    <a:pt x="1357" y="2071"/>
                  </a:lnTo>
                  <a:lnTo>
                    <a:pt x="1322" y="2074"/>
                  </a:lnTo>
                  <a:lnTo>
                    <a:pt x="1286" y="2076"/>
                  </a:lnTo>
                  <a:lnTo>
                    <a:pt x="1249" y="2078"/>
                  </a:lnTo>
                  <a:lnTo>
                    <a:pt x="1211" y="2079"/>
                  </a:lnTo>
                  <a:lnTo>
                    <a:pt x="1173" y="2080"/>
                  </a:lnTo>
                  <a:lnTo>
                    <a:pt x="1135" y="2080"/>
                  </a:lnTo>
                  <a:lnTo>
                    <a:pt x="789" y="2080"/>
                  </a:lnTo>
                  <a:lnTo>
                    <a:pt x="789" y="3280"/>
                  </a:lnTo>
                  <a:lnTo>
                    <a:pt x="0" y="3280"/>
                  </a:lnTo>
                  <a:lnTo>
                    <a:pt x="0" y="0"/>
                  </a:lnTo>
                  <a:close/>
                  <a:moveTo>
                    <a:pt x="789" y="547"/>
                  </a:moveTo>
                  <a:lnTo>
                    <a:pt x="789" y="1526"/>
                  </a:lnTo>
                  <a:lnTo>
                    <a:pt x="1130" y="1526"/>
                  </a:lnTo>
                  <a:lnTo>
                    <a:pt x="1162" y="1526"/>
                  </a:lnTo>
                  <a:lnTo>
                    <a:pt x="1193" y="1525"/>
                  </a:lnTo>
                  <a:lnTo>
                    <a:pt x="1223" y="1522"/>
                  </a:lnTo>
                  <a:lnTo>
                    <a:pt x="1253" y="1519"/>
                  </a:lnTo>
                  <a:lnTo>
                    <a:pt x="1280" y="1515"/>
                  </a:lnTo>
                  <a:lnTo>
                    <a:pt x="1306" y="1510"/>
                  </a:lnTo>
                  <a:lnTo>
                    <a:pt x="1331" y="1505"/>
                  </a:lnTo>
                  <a:lnTo>
                    <a:pt x="1355" y="1498"/>
                  </a:lnTo>
                  <a:lnTo>
                    <a:pt x="1379" y="1491"/>
                  </a:lnTo>
                  <a:lnTo>
                    <a:pt x="1401" y="1482"/>
                  </a:lnTo>
                  <a:lnTo>
                    <a:pt x="1421" y="1473"/>
                  </a:lnTo>
                  <a:lnTo>
                    <a:pt x="1440" y="1463"/>
                  </a:lnTo>
                  <a:lnTo>
                    <a:pt x="1458" y="1451"/>
                  </a:lnTo>
                  <a:lnTo>
                    <a:pt x="1475" y="1439"/>
                  </a:lnTo>
                  <a:lnTo>
                    <a:pt x="1491" y="1426"/>
                  </a:lnTo>
                  <a:lnTo>
                    <a:pt x="1507" y="1412"/>
                  </a:lnTo>
                  <a:lnTo>
                    <a:pt x="1520" y="1397"/>
                  </a:lnTo>
                  <a:lnTo>
                    <a:pt x="1533" y="1381"/>
                  </a:lnTo>
                  <a:lnTo>
                    <a:pt x="1545" y="1364"/>
                  </a:lnTo>
                  <a:lnTo>
                    <a:pt x="1555" y="1345"/>
                  </a:lnTo>
                  <a:lnTo>
                    <a:pt x="1565" y="1325"/>
                  </a:lnTo>
                  <a:lnTo>
                    <a:pt x="1575" y="1305"/>
                  </a:lnTo>
                  <a:lnTo>
                    <a:pt x="1583" y="1283"/>
                  </a:lnTo>
                  <a:lnTo>
                    <a:pt x="1590" y="1260"/>
                  </a:lnTo>
                  <a:lnTo>
                    <a:pt x="1597" y="1234"/>
                  </a:lnTo>
                  <a:lnTo>
                    <a:pt x="1602" y="1209"/>
                  </a:lnTo>
                  <a:lnTo>
                    <a:pt x="1607" y="1182"/>
                  </a:lnTo>
                  <a:lnTo>
                    <a:pt x="1611" y="1155"/>
                  </a:lnTo>
                  <a:lnTo>
                    <a:pt x="1614" y="1125"/>
                  </a:lnTo>
                  <a:lnTo>
                    <a:pt x="1616" y="1094"/>
                  </a:lnTo>
                  <a:lnTo>
                    <a:pt x="1618" y="1063"/>
                  </a:lnTo>
                  <a:lnTo>
                    <a:pt x="1618" y="1031"/>
                  </a:lnTo>
                  <a:lnTo>
                    <a:pt x="1618" y="998"/>
                  </a:lnTo>
                  <a:lnTo>
                    <a:pt x="1616" y="967"/>
                  </a:lnTo>
                  <a:lnTo>
                    <a:pt x="1614" y="938"/>
                  </a:lnTo>
                  <a:lnTo>
                    <a:pt x="1611" y="909"/>
                  </a:lnTo>
                  <a:lnTo>
                    <a:pt x="1607" y="882"/>
                  </a:lnTo>
                  <a:lnTo>
                    <a:pt x="1602" y="856"/>
                  </a:lnTo>
                  <a:lnTo>
                    <a:pt x="1596" y="831"/>
                  </a:lnTo>
                  <a:lnTo>
                    <a:pt x="1590" y="806"/>
                  </a:lnTo>
                  <a:lnTo>
                    <a:pt x="1582" y="784"/>
                  </a:lnTo>
                  <a:lnTo>
                    <a:pt x="1574" y="763"/>
                  </a:lnTo>
                  <a:lnTo>
                    <a:pt x="1564" y="742"/>
                  </a:lnTo>
                  <a:lnTo>
                    <a:pt x="1554" y="723"/>
                  </a:lnTo>
                  <a:lnTo>
                    <a:pt x="1543" y="706"/>
                  </a:lnTo>
                  <a:lnTo>
                    <a:pt x="1531" y="688"/>
                  </a:lnTo>
                  <a:lnTo>
                    <a:pt x="1519" y="673"/>
                  </a:lnTo>
                  <a:lnTo>
                    <a:pt x="1505" y="658"/>
                  </a:lnTo>
                  <a:lnTo>
                    <a:pt x="1489" y="645"/>
                  </a:lnTo>
                  <a:lnTo>
                    <a:pt x="1473" y="632"/>
                  </a:lnTo>
                  <a:lnTo>
                    <a:pt x="1456" y="621"/>
                  </a:lnTo>
                  <a:lnTo>
                    <a:pt x="1437" y="610"/>
                  </a:lnTo>
                  <a:lnTo>
                    <a:pt x="1418" y="600"/>
                  </a:lnTo>
                  <a:lnTo>
                    <a:pt x="1396" y="590"/>
                  </a:lnTo>
                  <a:lnTo>
                    <a:pt x="1374" y="582"/>
                  </a:lnTo>
                  <a:lnTo>
                    <a:pt x="1349" y="575"/>
                  </a:lnTo>
                  <a:lnTo>
                    <a:pt x="1324" y="568"/>
                  </a:lnTo>
                  <a:lnTo>
                    <a:pt x="1298" y="563"/>
                  </a:lnTo>
                  <a:lnTo>
                    <a:pt x="1270" y="558"/>
                  </a:lnTo>
                  <a:lnTo>
                    <a:pt x="1241" y="554"/>
                  </a:lnTo>
                  <a:lnTo>
                    <a:pt x="1210" y="551"/>
                  </a:lnTo>
                  <a:lnTo>
                    <a:pt x="1178" y="549"/>
                  </a:lnTo>
                  <a:lnTo>
                    <a:pt x="1145" y="548"/>
                  </a:lnTo>
                  <a:lnTo>
                    <a:pt x="1110" y="547"/>
                  </a:lnTo>
                  <a:lnTo>
                    <a:pt x="789" y="54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144" name="NW%20Natural" descr=""/>
          <p:cNvPicPr/>
          <p:nvPr/>
        </p:nvPicPr>
        <p:blipFill>
          <a:blip r:embed="rId2"/>
          <a:stretch/>
        </p:blipFill>
        <p:spPr>
          <a:xfrm>
            <a:off x="3700440" y="5837400"/>
            <a:ext cx="1219320" cy="277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5" name=""/>
          <p:cNvSpPr/>
          <p:nvPr/>
        </p:nvSpPr>
        <p:spPr>
          <a:xfrm>
            <a:off x="3471840" y="5891040"/>
            <a:ext cx="152280" cy="152640"/>
          </a:xfrm>
          <a:prstGeom prst="rect">
            <a:avLst/>
          </a:prstGeom>
          <a:solidFill>
            <a:srgbClr val="b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5224320" y="5891040"/>
            <a:ext cx="152640" cy="152640"/>
          </a:xfrm>
          <a:prstGeom prst="rect">
            <a:avLst/>
          </a:prstGeom>
          <a:solidFill>
            <a:srgbClr val="066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47" name=""/>
          <p:cNvGraphicFramePr/>
          <p:nvPr/>
        </p:nvGraphicFramePr>
        <p:xfrm>
          <a:off x="584280" y="2052720"/>
          <a:ext cx="4335480" cy="342900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148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84280" y="2052720"/>
                    <a:ext cx="4335480" cy="3429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9" name=""/>
          <p:cNvGraphicFramePr/>
          <p:nvPr/>
        </p:nvGraphicFramePr>
        <p:xfrm>
          <a:off x="4834080" y="2052720"/>
          <a:ext cx="4335480" cy="3429000"/>
        </p:xfrm>
        <a:graphic>
          <a:graphicData uri="http://schemas.openxmlformats.org/presentationml/2006/ole">
            <p:oleObj progId="Excel.Sheet.12" r:id="rId5" spid="">
              <p:embed/>
              <p:pic>
                <p:nvPicPr>
                  <p:cNvPr id="150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834080" y="2052720"/>
                    <a:ext cx="4335480" cy="3429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51" name=""/>
          <p:cNvSpPr/>
          <p:nvPr/>
        </p:nvSpPr>
        <p:spPr>
          <a:xfrm>
            <a:off x="739800" y="6216120"/>
            <a:ext cx="65833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marL="282600" indent="-2826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(a)    New rate case in effect at PGE.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Financial </a:t>
            </a:r>
            <a:r>
              <a:rPr b="1" lang="en-GB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Overview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608040" y="1143000"/>
            <a:ext cx="84279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Financial Strategy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593280" y="1523880"/>
            <a:ext cx="8767800" cy="4584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2160" tIns="46080" bIns="46080" anchor="t">
            <a:normAutofit fontScale="92500" lnSpcReduction="9999"/>
          </a:bodyPr>
          <a:p>
            <a:pPr marL="343080" indent="-343080">
              <a:spcBef>
                <a:spcPts val="1250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Both NW Natural and PGE have historically maintained strong capital discipline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1250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Strong investment grade credit ratings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1250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Mature / disciplined approach to financing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250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capital structure and financing plan are designed to achieve and maintain investment grade ratings at the two operating utilities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1250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Expectation that HoldCo will achieve investment grade rating within 3 years after closing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250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HoldCo credit profile exhibits strong positive trend due to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1250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Benefits from reduction of bank debt (scheduled amortization and excess cashflow sweep)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1250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Additional equity issuance 2 years after closing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Financial Overview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609480" y="1143000"/>
            <a:ext cx="846468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Selected Credit Ratios </a:t>
            </a:r>
            <a:r>
              <a:rPr b="0" lang="en-US" sz="1600" strike="noStrike" u="none" baseline="50000">
                <a:solidFill>
                  <a:srgbClr val="ffba1d"/>
                </a:solidFill>
                <a:effectLst/>
                <a:uFillTx/>
                <a:latin typeface="Arial"/>
              </a:rPr>
              <a:t>(a)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5049720" y="1525680"/>
            <a:ext cx="4054680" cy="2251080"/>
          </a:xfrm>
          <a:prstGeom prst="rect">
            <a:avLst/>
          </a:prstGeom>
          <a:solidFill>
            <a:srgbClr val="000000">
              <a:alpha val="50000"/>
            </a:srgbClr>
          </a:soli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8" name=""/>
          <p:cNvSpPr/>
          <p:nvPr/>
        </p:nvSpPr>
        <p:spPr>
          <a:xfrm>
            <a:off x="2921040" y="3913200"/>
            <a:ext cx="4056120" cy="2252520"/>
          </a:xfrm>
          <a:prstGeom prst="rect">
            <a:avLst/>
          </a:prstGeom>
          <a:solidFill>
            <a:srgbClr val="000000">
              <a:alpha val="50000"/>
            </a:srgbClr>
          </a:soli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>
            <a:off x="804960" y="1525680"/>
            <a:ext cx="4054320" cy="2251080"/>
          </a:xfrm>
          <a:prstGeom prst="rect">
            <a:avLst/>
          </a:prstGeom>
          <a:solidFill>
            <a:srgbClr val="000000">
              <a:alpha val="50000"/>
            </a:srgbClr>
          </a:soli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0" name=""/>
          <p:cNvSpPr/>
          <p:nvPr/>
        </p:nvSpPr>
        <p:spPr>
          <a:xfrm>
            <a:off x="804960" y="1503360"/>
            <a:ext cx="4054320" cy="249120"/>
          </a:xfrm>
          <a:prstGeom prst="rect">
            <a:avLst/>
          </a:prstGeom>
          <a:gradFill rotWithShape="0">
            <a:gsLst>
              <a:gs pos="0">
                <a:srgbClr val="000075"/>
              </a:gs>
              <a:gs pos="50000">
                <a:srgbClr val="0000ff"/>
              </a:gs>
              <a:gs pos="100000">
                <a:srgbClr val="000075"/>
              </a:gs>
            </a:gsLst>
            <a:lin ang="13500000"/>
          </a:gra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Interest Coverage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>
            <a:off x="5049720" y="1503360"/>
            <a:ext cx="4054680" cy="249120"/>
          </a:xfrm>
          <a:prstGeom prst="rect">
            <a:avLst/>
          </a:prstGeom>
          <a:gradFill rotWithShape="0">
            <a:gsLst>
              <a:gs pos="0">
                <a:srgbClr val="000075"/>
              </a:gs>
              <a:gs pos="50000">
                <a:srgbClr val="0000ff"/>
              </a:gs>
              <a:gs pos="100000">
                <a:srgbClr val="000075"/>
              </a:gs>
            </a:gsLst>
            <a:lin ang="13500000"/>
          </a:gra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Total Debt / EBITDA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2" name=""/>
          <p:cNvSpPr/>
          <p:nvPr/>
        </p:nvSpPr>
        <p:spPr>
          <a:xfrm>
            <a:off x="2921040" y="3890880"/>
            <a:ext cx="4056120" cy="249480"/>
          </a:xfrm>
          <a:prstGeom prst="rect">
            <a:avLst/>
          </a:prstGeom>
          <a:gradFill rotWithShape="0">
            <a:gsLst>
              <a:gs pos="0">
                <a:srgbClr val="000075"/>
              </a:gs>
              <a:gs pos="50000">
                <a:srgbClr val="0000ff"/>
              </a:gs>
              <a:gs pos="100000">
                <a:srgbClr val="000075"/>
              </a:gs>
            </a:gsLst>
            <a:lin ang="13500000"/>
          </a:gra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Total Debt / Total Capitalization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63" name=""/>
          <p:cNvGraphicFramePr/>
          <p:nvPr/>
        </p:nvGraphicFramePr>
        <p:xfrm>
          <a:off x="766800" y="1468440"/>
          <a:ext cx="4146480" cy="249552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164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766800" y="1468440"/>
                    <a:ext cx="4146480" cy="2495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5" name=""/>
          <p:cNvGraphicFramePr/>
          <p:nvPr/>
        </p:nvGraphicFramePr>
        <p:xfrm>
          <a:off x="4970520" y="1557360"/>
          <a:ext cx="4146480" cy="2394000"/>
        </p:xfrm>
        <a:graphic>
          <a:graphicData uri="http://schemas.openxmlformats.org/presentationml/2006/ole">
            <p:oleObj progId="Excel.Sheet.12" r:id="rId4" spid="">
              <p:embed/>
              <p:pic>
                <p:nvPicPr>
                  <p:cNvPr id="166" name="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4970520" y="1557360"/>
                    <a:ext cx="4146480" cy="239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7" name=""/>
          <p:cNvGraphicFramePr/>
          <p:nvPr/>
        </p:nvGraphicFramePr>
        <p:xfrm>
          <a:off x="2868480" y="3868560"/>
          <a:ext cx="4156200" cy="2486160"/>
        </p:xfrm>
        <a:graphic>
          <a:graphicData uri="http://schemas.openxmlformats.org/presentationml/2006/ole">
            <p:oleObj progId="Excel.Sheet.12" r:id="rId6" spid="">
              <p:embed/>
              <p:pic>
                <p:nvPicPr>
                  <p:cNvPr id="168" name="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868480" y="3868560"/>
                    <a:ext cx="4156200" cy="2486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9" name=""/>
          <p:cNvSpPr/>
          <p:nvPr/>
        </p:nvSpPr>
        <p:spPr>
          <a:xfrm>
            <a:off x="879480" y="6216120"/>
            <a:ext cx="65833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marL="282600" indent="-2826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(a)</a:t>
            </a: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Includes the issuance of $150 million of equity at closing in 2002 and an additional $150 million of equity in 2005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"/>
          <p:cNvSpPr/>
          <p:nvPr/>
        </p:nvSpPr>
        <p:spPr>
          <a:xfrm>
            <a:off x="2954160" y="1595520"/>
            <a:ext cx="3543480" cy="1668240"/>
          </a:xfrm>
          <a:prstGeom prst="rect">
            <a:avLst/>
          </a:prstGeom>
          <a:gradFill rotWithShape="0">
            <a:gsLst>
              <a:gs pos="0">
                <a:srgbClr val="000075"/>
              </a:gs>
              <a:gs pos="50000">
                <a:srgbClr val="0000ff"/>
              </a:gs>
              <a:gs pos="100000">
                <a:srgbClr val="000075"/>
              </a:gs>
            </a:gsLst>
            <a:lin ang="8100000"/>
          </a:gradFill>
          <a:ln w="9360">
            <a:solidFill>
              <a:srgbClr val="066a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New HoldCo</a:t>
            </a:r>
            <a:br>
              <a:rPr sz="1600"/>
            </a:b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Expected Senior</a:t>
            </a:r>
            <a:br>
              <a:rPr sz="1600"/>
            </a:b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Secured Ratings</a:t>
            </a:r>
            <a:br>
              <a:rPr sz="1600"/>
            </a:b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Baa3/BB+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1" name=""/>
          <p:cNvSpPr/>
          <p:nvPr/>
        </p:nvSpPr>
        <p:spPr>
          <a:xfrm>
            <a:off x="2660760" y="4149720"/>
            <a:ext cx="1492200" cy="1020600"/>
          </a:xfrm>
          <a:prstGeom prst="rect">
            <a:avLst/>
          </a:prstGeom>
          <a:gradFill rotWithShape="0">
            <a:gsLst>
              <a:gs pos="0">
                <a:srgbClr val="004a00"/>
              </a:gs>
              <a:gs pos="50000">
                <a:srgbClr val="00a100"/>
              </a:gs>
              <a:gs pos="100000">
                <a:srgbClr val="004a00"/>
              </a:gs>
            </a:gsLst>
            <a:lin ang="8100000"/>
          </a:gradFill>
          <a:ln w="9360">
            <a:solidFill>
              <a:srgbClr val="00a1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2" name=""/>
          <p:cNvSpPr/>
          <p:nvPr/>
        </p:nvSpPr>
        <p:spPr>
          <a:xfrm>
            <a:off x="5299200" y="4149720"/>
            <a:ext cx="1492200" cy="1020600"/>
          </a:xfrm>
          <a:prstGeom prst="rect">
            <a:avLst/>
          </a:prstGeom>
          <a:gradFill rotWithShape="0">
            <a:gsLst>
              <a:gs pos="0">
                <a:srgbClr val="580000"/>
              </a:gs>
              <a:gs pos="100000">
                <a:srgbClr val="bf0000"/>
              </a:gs>
            </a:gsLst>
            <a:lin ang="13500000"/>
          </a:gradFill>
          <a:ln w="9360">
            <a:solidFill>
              <a:srgbClr val="b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3" name=""/>
          <p:cNvSpPr/>
          <p:nvPr/>
        </p:nvSpPr>
        <p:spPr>
          <a:xfrm>
            <a:off x="190440" y="1539720"/>
            <a:ext cx="216252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New HoldCo Credit Facilities</a:t>
            </a: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br>
              <a:rPr sz="1200"/>
            </a:b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$100 Million Revolver</a:t>
            </a:r>
            <a:br>
              <a:rPr sz="1200"/>
            </a:b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$150 Million Term Loan A </a:t>
            </a:r>
            <a:r>
              <a:rPr b="0" lang="en-US" sz="1200" strike="noStrike" u="none" baseline="30000">
                <a:solidFill>
                  <a:srgbClr val="ffffff"/>
                </a:solidFill>
                <a:effectLst/>
                <a:uFillTx/>
                <a:latin typeface="Arial"/>
              </a:rPr>
              <a:t>(a)</a:t>
            </a:r>
            <a:br>
              <a:rPr sz="1200"/>
            </a:b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$500 Million Term Loan B</a:t>
            </a:r>
            <a:br>
              <a:rPr sz="1200"/>
            </a:b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$300 Million Term Loan C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4" name=""/>
          <p:cNvSpPr/>
          <p:nvPr/>
        </p:nvSpPr>
        <p:spPr>
          <a:xfrm>
            <a:off x="2268360" y="1960560"/>
            <a:ext cx="632160" cy="317520"/>
          </a:xfrm>
          <a:prstGeom prst="rightArrow">
            <a:avLst>
              <a:gd name="adj1" fmla="val 34000"/>
              <a:gd name="adj2" fmla="val 49773"/>
            </a:avLst>
          </a:prstGeom>
          <a:gradFill rotWithShape="0">
            <a:gsLst>
              <a:gs pos="0">
                <a:srgbClr val="ffba1d"/>
              </a:gs>
              <a:gs pos="100000">
                <a:srgbClr val="75550d"/>
              </a:gs>
            </a:gsLst>
            <a:lin ang="10800000"/>
          </a:gradFill>
          <a:ln w="936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5" name=""/>
          <p:cNvSpPr/>
          <p:nvPr/>
        </p:nvSpPr>
        <p:spPr>
          <a:xfrm>
            <a:off x="1981080" y="4624560"/>
            <a:ext cx="609840" cy="317160"/>
          </a:xfrm>
          <a:prstGeom prst="rightArrow">
            <a:avLst>
              <a:gd name="adj1" fmla="val 34000"/>
              <a:gd name="adj2" fmla="val 48070"/>
            </a:avLst>
          </a:prstGeom>
          <a:gradFill rotWithShape="0">
            <a:gsLst>
              <a:gs pos="0">
                <a:srgbClr val="ffba1d"/>
              </a:gs>
              <a:gs pos="100000">
                <a:srgbClr val="75550d"/>
              </a:gs>
            </a:gsLst>
            <a:lin ang="10800000"/>
          </a:gradFill>
          <a:ln w="936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6" name=""/>
          <p:cNvSpPr/>
          <p:nvPr/>
        </p:nvSpPr>
        <p:spPr>
          <a:xfrm>
            <a:off x="7427880" y="1578600"/>
            <a:ext cx="1947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FELINE PRIDES</a:t>
            </a:r>
            <a:r>
              <a:rPr b="0" lang="en-US" sz="1200" strike="noStrike" u="none" baseline="30000">
                <a:solidFill>
                  <a:srgbClr val="ffffff"/>
                </a:solidFill>
                <a:effectLst/>
                <a:uFillTx/>
                <a:latin typeface="Arial"/>
              </a:rPr>
              <a:t>SM</a:t>
            </a: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br>
              <a:rPr sz="1200"/>
            </a:b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Investment $200 Million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7" name=""/>
          <p:cNvSpPr/>
          <p:nvPr/>
        </p:nvSpPr>
        <p:spPr>
          <a:xfrm rot="10800000">
            <a:off x="6583320" y="1649520"/>
            <a:ext cx="838080" cy="317520"/>
          </a:xfrm>
          <a:prstGeom prst="rightArrow">
            <a:avLst>
              <a:gd name="adj1" fmla="val 34000"/>
              <a:gd name="adj2" fmla="val 65986"/>
            </a:avLst>
          </a:prstGeom>
          <a:gradFill rotWithShape="0">
            <a:gsLst>
              <a:gs pos="0">
                <a:srgbClr val="75550d"/>
              </a:gs>
              <a:gs pos="100000">
                <a:srgbClr val="ffba1d"/>
              </a:gs>
            </a:gsLst>
            <a:lin ang="10800000"/>
          </a:gradFill>
          <a:ln w="936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8" name=""/>
          <p:cNvSpPr/>
          <p:nvPr/>
        </p:nvSpPr>
        <p:spPr>
          <a:xfrm>
            <a:off x="2743920" y="5275800"/>
            <a:ext cx="1400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Existing Net Debt </a:t>
            </a:r>
            <a:br>
              <a:rPr sz="1200"/>
            </a:b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$439 Million </a:t>
            </a:r>
            <a:r>
              <a:rPr b="0" lang="en-US" sz="1200" strike="noStrike" u="none" baseline="30000">
                <a:solidFill>
                  <a:srgbClr val="ffffff"/>
                </a:solidFill>
                <a:effectLst/>
                <a:uFillTx/>
                <a:latin typeface="Arial"/>
              </a:rPr>
              <a:t>(c)</a:t>
            </a: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9" name=""/>
          <p:cNvSpPr/>
          <p:nvPr/>
        </p:nvSpPr>
        <p:spPr>
          <a:xfrm>
            <a:off x="5487120" y="5275800"/>
            <a:ext cx="1400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Existing Net Debt </a:t>
            </a:r>
            <a:br>
              <a:rPr sz="1200"/>
            </a:b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$1,049 Million </a:t>
            </a:r>
            <a:r>
              <a:rPr b="0" lang="en-US" sz="1200" strike="noStrike" u="none" baseline="30000">
                <a:solidFill>
                  <a:srgbClr val="ffffff"/>
                </a:solidFill>
                <a:effectLst/>
                <a:uFillTx/>
                <a:latin typeface="Arial"/>
              </a:rPr>
              <a:t>(c)</a:t>
            </a: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180" name=""/>
          <p:cNvCxnSpPr>
            <a:stCxn id="170" idx="2"/>
            <a:endCxn id="171" idx="0"/>
          </p:cNvCxnSpPr>
          <p:nvPr/>
        </p:nvCxnSpPr>
        <p:spPr>
          <a:xfrm flipH="1">
            <a:off x="3405960" y="3263400"/>
            <a:ext cx="1320120" cy="886680"/>
          </a:xfrm>
          <a:prstGeom prst="straightConnector1">
            <a:avLst/>
          </a:prstGeom>
          <a:ln w="28440">
            <a:solidFill>
              <a:srgbClr val="ffba1d"/>
            </a:solidFill>
            <a:miter/>
          </a:ln>
        </p:spPr>
      </p:cxnSp>
      <p:cxnSp>
        <p:nvCxnSpPr>
          <p:cNvPr id="181" name=""/>
          <p:cNvCxnSpPr>
            <a:stCxn id="170" idx="2"/>
            <a:endCxn id="172" idx="0"/>
          </p:cNvCxnSpPr>
          <p:nvPr/>
        </p:nvCxnSpPr>
        <p:spPr>
          <a:xfrm>
            <a:off x="4726080" y="3263400"/>
            <a:ext cx="1319760" cy="886680"/>
          </a:xfrm>
          <a:prstGeom prst="straightConnector1">
            <a:avLst/>
          </a:prstGeom>
          <a:ln w="28440">
            <a:solidFill>
              <a:srgbClr val="ffba1d"/>
            </a:solidFill>
            <a:miter/>
          </a:ln>
        </p:spPr>
      </p:cxnSp>
      <p:sp>
        <p:nvSpPr>
          <p:cNvPr id="182" name=""/>
          <p:cNvSpPr/>
          <p:nvPr/>
        </p:nvSpPr>
        <p:spPr>
          <a:xfrm>
            <a:off x="626400" y="4464360"/>
            <a:ext cx="12394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New Revolving </a:t>
            </a:r>
            <a:br>
              <a:rPr sz="1200"/>
            </a:b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Credit Facility</a:t>
            </a:r>
            <a:br>
              <a:rPr sz="1200"/>
            </a:b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$150 Million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3" name=""/>
          <p:cNvSpPr/>
          <p:nvPr/>
        </p:nvSpPr>
        <p:spPr>
          <a:xfrm>
            <a:off x="7548120" y="4469040"/>
            <a:ext cx="12394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New Revolving </a:t>
            </a:r>
            <a:br>
              <a:rPr sz="1200"/>
            </a:b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Credit Facility </a:t>
            </a:r>
            <a:br>
              <a:rPr sz="1200"/>
            </a:b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$300 Million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4" name=""/>
          <p:cNvSpPr/>
          <p:nvPr/>
        </p:nvSpPr>
        <p:spPr>
          <a:xfrm rot="10800000">
            <a:off x="6870600" y="4599000"/>
            <a:ext cx="609840" cy="317520"/>
          </a:xfrm>
          <a:prstGeom prst="rightArrow">
            <a:avLst>
              <a:gd name="adj1" fmla="val 34000"/>
              <a:gd name="adj2" fmla="val 48016"/>
            </a:avLst>
          </a:prstGeom>
          <a:gradFill rotWithShape="0">
            <a:gsLst>
              <a:gs pos="0">
                <a:srgbClr val="75550d"/>
              </a:gs>
              <a:gs pos="100000">
                <a:srgbClr val="ffba1d"/>
              </a:gs>
            </a:gsLst>
            <a:lin ang="10800000"/>
          </a:gradFill>
          <a:ln w="936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5" name=""/>
          <p:cNvSpPr/>
          <p:nvPr/>
        </p:nvSpPr>
        <p:spPr>
          <a:xfrm>
            <a:off x="199440" y="2605680"/>
            <a:ext cx="2067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$450 Million Senior Notes</a:t>
            </a:r>
            <a:r>
              <a:rPr b="0" lang="en-US" sz="1200" strike="noStrike" u="none" baseline="30000">
                <a:solidFill>
                  <a:srgbClr val="ffffff"/>
                </a:solidFill>
                <a:effectLst/>
                <a:uFillTx/>
                <a:latin typeface="Arial"/>
              </a:rPr>
              <a:t>(b)</a:t>
            </a: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86" name="PGE" descr=""/>
          <p:cNvPicPr/>
          <p:nvPr/>
        </p:nvPicPr>
        <p:blipFill>
          <a:blip r:embed="rId2"/>
          <a:stretch/>
        </p:blipFill>
        <p:spPr>
          <a:xfrm>
            <a:off x="5791320" y="4194000"/>
            <a:ext cx="511200" cy="51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</p:pic>
      <p:pic>
        <p:nvPicPr>
          <p:cNvPr id="187" name="NW%20Natural" descr=""/>
          <p:cNvPicPr/>
          <p:nvPr/>
        </p:nvPicPr>
        <p:blipFill>
          <a:blip r:embed="rId3"/>
          <a:stretch/>
        </p:blipFill>
        <p:spPr>
          <a:xfrm>
            <a:off x="2728800" y="4329000"/>
            <a:ext cx="1327320" cy="3034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</p:pic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Financial Overview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9" name=""/>
          <p:cNvSpPr/>
          <p:nvPr/>
        </p:nvSpPr>
        <p:spPr>
          <a:xfrm>
            <a:off x="2869560" y="4588200"/>
            <a:ext cx="1193040" cy="5518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Expected</a:t>
            </a:r>
            <a:br>
              <a:rPr sz="1000"/>
            </a:b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Senior Unsecured</a:t>
            </a:r>
            <a:br>
              <a:rPr sz="1000"/>
            </a:b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Baa1/BBB-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0" name=""/>
          <p:cNvSpPr/>
          <p:nvPr/>
        </p:nvSpPr>
        <p:spPr>
          <a:xfrm>
            <a:off x="879480" y="5758200"/>
            <a:ext cx="7831080" cy="61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marL="231840" indent="-23184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(a)  NW Natural intends to issue $150 million of common stock at or soon after closing to reduce HoldCo debt, which will be used to reduce Term Loan A from $300 million to $150 million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31840" indent="-23184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(b)  Assumes Senior Notes offering is completed simultaneously with transaction closing to refinance Capital Markets Tranche.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31840" indent="-23184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(c)  Existing debt balances are as of June 30, 2001.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>
            <a:off x="5452560" y="4645440"/>
            <a:ext cx="1193040" cy="5518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Expected</a:t>
            </a:r>
            <a:br>
              <a:rPr sz="1000"/>
            </a:b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Senior Unsecured</a:t>
            </a:r>
            <a:br>
              <a:rPr sz="1000"/>
            </a:b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Baa1/BBB-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2" name=""/>
          <p:cNvSpPr/>
          <p:nvPr/>
        </p:nvSpPr>
        <p:spPr>
          <a:xfrm>
            <a:off x="7416720" y="2234160"/>
            <a:ext cx="2022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Common Equity Investment  $50 Million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3" name=""/>
          <p:cNvSpPr/>
          <p:nvPr/>
        </p:nvSpPr>
        <p:spPr>
          <a:xfrm rot="10800000">
            <a:off x="6583320" y="2305080"/>
            <a:ext cx="838080" cy="317520"/>
          </a:xfrm>
          <a:prstGeom prst="rightArrow">
            <a:avLst>
              <a:gd name="adj1" fmla="val 34000"/>
              <a:gd name="adj2" fmla="val 65986"/>
            </a:avLst>
          </a:prstGeom>
          <a:gradFill rotWithShape="0">
            <a:gsLst>
              <a:gs pos="0">
                <a:srgbClr val="75550d"/>
              </a:gs>
              <a:gs pos="100000">
                <a:srgbClr val="ffba1d"/>
              </a:gs>
            </a:gsLst>
            <a:lin ang="10800000"/>
          </a:gradFill>
          <a:ln w="936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4" name=""/>
          <p:cNvSpPr/>
          <p:nvPr/>
        </p:nvSpPr>
        <p:spPr>
          <a:xfrm>
            <a:off x="7416720" y="2914560"/>
            <a:ext cx="16700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Common Equity Issued to public at Closing</a:t>
            </a:r>
            <a:r>
              <a:rPr b="0" lang="en-US" sz="1200" strike="noStrike" u="none" baseline="30000">
                <a:solidFill>
                  <a:srgbClr val="ffffff"/>
                </a:solidFill>
                <a:effectLst/>
                <a:uFillTx/>
                <a:latin typeface="Arial"/>
              </a:rPr>
              <a:t>(a)</a:t>
            </a: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$150 million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5" name=""/>
          <p:cNvSpPr/>
          <p:nvPr/>
        </p:nvSpPr>
        <p:spPr>
          <a:xfrm rot="10800000">
            <a:off x="6583320" y="2892240"/>
            <a:ext cx="838080" cy="317160"/>
          </a:xfrm>
          <a:prstGeom prst="rightArrow">
            <a:avLst>
              <a:gd name="adj1" fmla="val 34000"/>
              <a:gd name="adj2" fmla="val 66061"/>
            </a:avLst>
          </a:prstGeom>
          <a:gradFill rotWithShape="0">
            <a:gsLst>
              <a:gs pos="0">
                <a:srgbClr val="75550d"/>
              </a:gs>
              <a:gs pos="100000">
                <a:srgbClr val="ffba1d"/>
              </a:gs>
            </a:gsLst>
            <a:lin ang="10800000"/>
          </a:gradFill>
          <a:ln w="936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6" name=""/>
          <p:cNvSpPr/>
          <p:nvPr/>
        </p:nvSpPr>
        <p:spPr>
          <a:xfrm>
            <a:off x="608040" y="1143000"/>
            <a:ext cx="84279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Structure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7" name=""/>
          <p:cNvSpPr/>
          <p:nvPr/>
        </p:nvSpPr>
        <p:spPr>
          <a:xfrm>
            <a:off x="2268360" y="2557440"/>
            <a:ext cx="632160" cy="317520"/>
          </a:xfrm>
          <a:prstGeom prst="rightArrow">
            <a:avLst>
              <a:gd name="adj1" fmla="val 34000"/>
              <a:gd name="adj2" fmla="val 49773"/>
            </a:avLst>
          </a:prstGeom>
          <a:gradFill rotWithShape="0">
            <a:gsLst>
              <a:gs pos="0">
                <a:srgbClr val="ffba1d"/>
              </a:gs>
              <a:gs pos="100000">
                <a:srgbClr val="75550d"/>
              </a:gs>
            </a:gsLst>
            <a:lin ang="10800000"/>
          </a:gradFill>
          <a:ln w="936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"/>
          <p:cNvGrpSpPr/>
          <p:nvPr/>
        </p:nvGrpSpPr>
        <p:grpSpPr>
          <a:xfrm>
            <a:off x="5181480" y="1652760"/>
            <a:ext cx="3748320" cy="4038480"/>
            <a:chOff x="5181480" y="1652760"/>
            <a:chExt cx="3748320" cy="4038480"/>
          </a:xfrm>
        </p:grpSpPr>
        <p:sp>
          <p:nvSpPr>
            <p:cNvPr id="199" name=""/>
            <p:cNvSpPr/>
            <p:nvPr/>
          </p:nvSpPr>
          <p:spPr>
            <a:xfrm>
              <a:off x="5181480" y="1652760"/>
              <a:ext cx="3748320" cy="4038480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28440">
              <a:solidFill>
                <a:srgbClr val="ffba1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0" name=""/>
            <p:cNvSpPr/>
            <p:nvPr/>
          </p:nvSpPr>
          <p:spPr>
            <a:xfrm>
              <a:off x="5181480" y="1652760"/>
              <a:ext cx="3748320" cy="339480"/>
            </a:xfrm>
            <a:prstGeom prst="rect">
              <a:avLst/>
            </a:prstGeom>
            <a:gradFill rotWithShape="0">
              <a:gsLst>
                <a:gs pos="0">
                  <a:srgbClr val="000075"/>
                </a:gs>
                <a:gs pos="50000">
                  <a:srgbClr val="0000ff"/>
                </a:gs>
                <a:gs pos="100000">
                  <a:srgbClr val="000075"/>
                </a:gs>
              </a:gsLst>
              <a:lin ang="13500000"/>
            </a:gradFill>
            <a:ln w="28440">
              <a:solidFill>
                <a:srgbClr val="ffba1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 anchorCtr="1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Uses</a:t>
              </a:r>
              <a:endPara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01" name=""/>
          <p:cNvGrpSpPr/>
          <p:nvPr/>
        </p:nvGrpSpPr>
        <p:grpSpPr>
          <a:xfrm>
            <a:off x="650880" y="1652760"/>
            <a:ext cx="3747960" cy="4038480"/>
            <a:chOff x="650880" y="1652760"/>
            <a:chExt cx="3747960" cy="4038480"/>
          </a:xfrm>
        </p:grpSpPr>
        <p:sp>
          <p:nvSpPr>
            <p:cNvPr id="202" name=""/>
            <p:cNvSpPr/>
            <p:nvPr/>
          </p:nvSpPr>
          <p:spPr>
            <a:xfrm>
              <a:off x="650880" y="1652760"/>
              <a:ext cx="3747960" cy="4038480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28440">
              <a:solidFill>
                <a:srgbClr val="ffba1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" name=""/>
            <p:cNvSpPr/>
            <p:nvPr/>
          </p:nvSpPr>
          <p:spPr>
            <a:xfrm>
              <a:off x="650880" y="1652760"/>
              <a:ext cx="3747960" cy="339480"/>
            </a:xfrm>
            <a:prstGeom prst="rect">
              <a:avLst/>
            </a:prstGeom>
            <a:gradFill rotWithShape="0">
              <a:gsLst>
                <a:gs pos="0">
                  <a:srgbClr val="000075"/>
                </a:gs>
                <a:gs pos="50000">
                  <a:srgbClr val="0000ff"/>
                </a:gs>
                <a:gs pos="100000">
                  <a:srgbClr val="000075"/>
                </a:gs>
              </a:gsLst>
              <a:lin ang="13500000"/>
            </a:gradFill>
            <a:ln w="28440">
              <a:solidFill>
                <a:srgbClr val="ffba1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 anchorCtr="1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Sources</a:t>
              </a:r>
              <a:endPara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04" name=""/>
          <p:cNvSpPr/>
          <p:nvPr/>
        </p:nvSpPr>
        <p:spPr>
          <a:xfrm>
            <a:off x="608040" y="1143000"/>
            <a:ext cx="84279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Sources and Uses ($ in Millions)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Financial Overview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658800" y="2192400"/>
            <a:ext cx="3735360" cy="3527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2160" tIns="46080" bIns="46080" anchor="t">
            <a:normAutofit fontScale="55000" lnSpcReduction="19999"/>
          </a:bodyPr>
          <a:p>
            <a:pPr marL="343080" indent="-343080">
              <a:spcBef>
                <a:spcPts val="1312"/>
              </a:spcBef>
              <a:buNone/>
              <a:tabLst>
                <a:tab algn="l" pos="0"/>
                <a:tab algn="dec" pos="319716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HoldCo Revolving Credit Facility</a:t>
            </a: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$60.0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312"/>
              </a:spcBef>
              <a:buNone/>
              <a:tabLst>
                <a:tab algn="l" pos="0"/>
                <a:tab algn="dec" pos="319716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Term Loan A </a:t>
            </a:r>
            <a:r>
              <a:rPr b="0" lang="en-US" sz="1400" strike="noStrike" u="none" baseline="30000">
                <a:solidFill>
                  <a:srgbClr val="ffffff"/>
                </a:solidFill>
                <a:effectLst/>
                <a:uFillTx/>
                <a:latin typeface="Arial"/>
              </a:rPr>
              <a:t>(a)</a:t>
            </a: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150.0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312"/>
              </a:spcBef>
              <a:buNone/>
              <a:tabLst>
                <a:tab algn="l" pos="0"/>
                <a:tab algn="dec" pos="319716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Term Loan B</a:t>
            </a: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500.0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312"/>
              </a:spcBef>
              <a:buNone/>
              <a:tabLst>
                <a:tab algn="l" pos="0"/>
                <a:tab algn="dec" pos="319716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Term Loan C</a:t>
            </a: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300.0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312"/>
              </a:spcBef>
              <a:buNone/>
              <a:tabLst>
                <a:tab algn="l" pos="0"/>
                <a:tab algn="dec" pos="319716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Senior Notes </a:t>
            </a:r>
            <a:r>
              <a:rPr b="0" lang="en-US" sz="1400" strike="noStrike" u="none" baseline="30000">
                <a:solidFill>
                  <a:srgbClr val="ffffff"/>
                </a:solidFill>
                <a:effectLst/>
                <a:uFillTx/>
                <a:latin typeface="Arial"/>
              </a:rPr>
              <a:t>(b)</a:t>
            </a: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450.0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312"/>
              </a:spcBef>
              <a:buNone/>
              <a:tabLst>
                <a:tab algn="l" pos="0"/>
                <a:tab algn="dec" pos="319716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FELINE PRIDES</a:t>
            </a:r>
            <a:r>
              <a:rPr b="0" lang="en-US" sz="1400" strike="noStrike" u="none" baseline="30000">
                <a:solidFill>
                  <a:srgbClr val="ffffff"/>
                </a:solidFill>
                <a:effectLst/>
                <a:uFillTx/>
                <a:latin typeface="Arial"/>
              </a:rPr>
              <a:t>SM</a:t>
            </a: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200.0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312"/>
              </a:spcBef>
              <a:buNone/>
              <a:tabLst>
                <a:tab algn="l" pos="0"/>
                <a:tab algn="dec" pos="319716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Common Equity to Enron</a:t>
            </a: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50.0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312"/>
              </a:spcBef>
              <a:buNone/>
              <a:tabLst>
                <a:tab algn="l" pos="0"/>
                <a:tab algn="dec" pos="319716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Common Equity Offering to Public </a:t>
            </a:r>
            <a:r>
              <a:rPr b="0" lang="en-US" sz="1400" strike="noStrike" u="none" baseline="30000">
                <a:solidFill>
                  <a:srgbClr val="ffffff"/>
                </a:solidFill>
                <a:effectLst/>
                <a:uFillTx/>
                <a:latin typeface="Arial"/>
              </a:rPr>
              <a:t>(a)</a:t>
            </a: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150.0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312"/>
              </a:spcBef>
              <a:buNone/>
              <a:tabLst>
                <a:tab algn="l" pos="0"/>
                <a:tab algn="dec" pos="319716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Total</a:t>
            </a: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$1,860.0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5294160" y="2192040"/>
            <a:ext cx="3579840" cy="45846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2160" tIns="46080" bIns="46080" anchor="t">
            <a:normAutofit/>
          </a:bodyPr>
          <a:p>
            <a:pPr marL="343080" indent="-343080">
              <a:spcBef>
                <a:spcPts val="1312"/>
              </a:spcBef>
              <a:buNone/>
              <a:tabLst>
                <a:tab algn="l" pos="0"/>
                <a:tab algn="dec" pos="308916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Purchase Price of Equity</a:t>
            </a: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$1,800.0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312"/>
              </a:spcBef>
              <a:buNone/>
              <a:tabLst>
                <a:tab algn="l" pos="0"/>
                <a:tab algn="dec" pos="308916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Transaction Expenses</a:t>
            </a: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60.0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312"/>
              </a:spcBef>
              <a:buNone/>
              <a:tabLst>
                <a:tab algn="l" pos="0"/>
                <a:tab algn="dec" pos="308916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312"/>
              </a:spcBef>
              <a:buNone/>
              <a:tabLst>
                <a:tab algn="l" pos="0"/>
                <a:tab algn="dec" pos="308916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312"/>
              </a:spcBef>
              <a:buNone/>
              <a:tabLst>
                <a:tab algn="l" pos="0"/>
                <a:tab algn="dec" pos="308916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312"/>
              </a:spcBef>
              <a:buNone/>
              <a:tabLst>
                <a:tab algn="l" pos="0"/>
                <a:tab algn="dec" pos="308916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312"/>
              </a:spcBef>
              <a:buNone/>
              <a:tabLst>
                <a:tab algn="l" pos="0"/>
                <a:tab algn="dec" pos="308916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312"/>
              </a:spcBef>
              <a:buNone/>
              <a:tabLst>
                <a:tab algn="l" pos="0"/>
                <a:tab algn="dec" pos="308916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312"/>
              </a:spcBef>
              <a:buNone/>
              <a:tabLst>
                <a:tab algn="l" pos="0"/>
                <a:tab algn="dec" pos="308916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Total</a:t>
            </a: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$1,860.0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8" name=""/>
          <p:cNvSpPr/>
          <p:nvPr/>
        </p:nvSpPr>
        <p:spPr>
          <a:xfrm>
            <a:off x="3367080" y="5146560"/>
            <a:ext cx="738360" cy="0"/>
          </a:xfrm>
          <a:prstGeom prst="line">
            <a:avLst/>
          </a:prstGeom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9" name=""/>
          <p:cNvSpPr/>
          <p:nvPr/>
        </p:nvSpPr>
        <p:spPr>
          <a:xfrm>
            <a:off x="3367080" y="5499000"/>
            <a:ext cx="738360" cy="0"/>
          </a:xfrm>
          <a:prstGeom prst="line">
            <a:avLst/>
          </a:prstGeom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0" name=""/>
          <p:cNvSpPr/>
          <p:nvPr/>
        </p:nvSpPr>
        <p:spPr>
          <a:xfrm>
            <a:off x="879480" y="6063480"/>
            <a:ext cx="7880400" cy="30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marL="231840" indent="-23184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(a)</a:t>
            </a: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Assumes $150 million of common equity is issued to the public upon closing and proceeds are used to repay a portion of Term Loan A.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31840" indent="-23184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(b)  Assumes Senior Notes offering is completed simultaneously with transaction closing to refinance Capital Markets Tranche.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1" name=""/>
          <p:cNvSpPr/>
          <p:nvPr/>
        </p:nvSpPr>
        <p:spPr>
          <a:xfrm>
            <a:off x="7924680" y="5146560"/>
            <a:ext cx="738360" cy="0"/>
          </a:xfrm>
          <a:prstGeom prst="line">
            <a:avLst/>
          </a:prstGeom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2" name=""/>
          <p:cNvSpPr/>
          <p:nvPr/>
        </p:nvSpPr>
        <p:spPr>
          <a:xfrm>
            <a:off x="7924680" y="5499000"/>
            <a:ext cx="738360" cy="0"/>
          </a:xfrm>
          <a:prstGeom prst="line">
            <a:avLst/>
          </a:prstGeom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"/>
          <p:cNvSpPr/>
          <p:nvPr/>
        </p:nvSpPr>
        <p:spPr>
          <a:xfrm>
            <a:off x="3521160" y="1903320"/>
            <a:ext cx="5208480" cy="544680"/>
          </a:xfrm>
          <a:prstGeom prst="rect">
            <a:avLst/>
          </a:prstGeom>
          <a:gradFill rotWithShape="0">
            <a:gsLst>
              <a:gs pos="0">
                <a:srgbClr val="000075"/>
              </a:gs>
              <a:gs pos="50000">
                <a:srgbClr val="0000ff"/>
              </a:gs>
              <a:gs pos="100000">
                <a:srgbClr val="000075"/>
              </a:gs>
            </a:gsLst>
            <a:lin ang="13500000"/>
          </a:gra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Financial Overview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15" name=""/>
          <p:cNvGraphicFramePr/>
          <p:nvPr/>
        </p:nvGraphicFramePr>
        <p:xfrm>
          <a:off x="682560" y="1531800"/>
          <a:ext cx="8391600" cy="4749840"/>
        </p:xfrm>
        <a:graphic>
          <a:graphicData uri="http://schemas.openxmlformats.org/presentationml/2006/ole">
            <p:oleObj progId="Word.Document.12" r:id="rId2" spid="">
              <p:embed/>
              <p:pic>
                <p:nvPicPr>
                  <p:cNvPr id="21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682560" y="1531800"/>
                    <a:ext cx="8391600" cy="4749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17" name=""/>
          <p:cNvSpPr/>
          <p:nvPr/>
        </p:nvSpPr>
        <p:spPr>
          <a:xfrm>
            <a:off x="608040" y="1143000"/>
            <a:ext cx="84279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Summary Terms of the Credit Facilities ($ in Millions)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"/>
          <p:cNvSpPr/>
          <p:nvPr/>
        </p:nvSpPr>
        <p:spPr>
          <a:xfrm>
            <a:off x="3521160" y="2131920"/>
            <a:ext cx="5208480" cy="544680"/>
          </a:xfrm>
          <a:prstGeom prst="rect">
            <a:avLst/>
          </a:prstGeom>
          <a:gradFill rotWithShape="0">
            <a:gsLst>
              <a:gs pos="0">
                <a:srgbClr val="000075"/>
              </a:gs>
              <a:gs pos="50000">
                <a:srgbClr val="0000ff"/>
              </a:gs>
              <a:gs pos="100000">
                <a:srgbClr val="000075"/>
              </a:gs>
            </a:gsLst>
            <a:lin ang="13500000"/>
          </a:gra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Financial Overview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20" name=""/>
          <p:cNvGraphicFramePr/>
          <p:nvPr/>
        </p:nvGraphicFramePr>
        <p:xfrm>
          <a:off x="682560" y="1776240"/>
          <a:ext cx="8391600" cy="4724640"/>
        </p:xfrm>
        <a:graphic>
          <a:graphicData uri="http://schemas.openxmlformats.org/presentationml/2006/ole">
            <p:oleObj progId="Word.Document.12" r:id="rId2" spid="">
              <p:embed/>
              <p:pic>
                <p:nvPicPr>
                  <p:cNvPr id="221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682560" y="1776240"/>
                    <a:ext cx="8391600" cy="4724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22" name=""/>
          <p:cNvSpPr/>
          <p:nvPr/>
        </p:nvSpPr>
        <p:spPr>
          <a:xfrm>
            <a:off x="608040" y="1143000"/>
            <a:ext cx="84279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Summary Terms of the Credit Facilities ($ in Millions)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"/>
          <p:cNvSpPr/>
          <p:nvPr/>
        </p:nvSpPr>
        <p:spPr>
          <a:xfrm>
            <a:off x="3521160" y="2131920"/>
            <a:ext cx="5208480" cy="544680"/>
          </a:xfrm>
          <a:prstGeom prst="rect">
            <a:avLst/>
          </a:prstGeom>
          <a:gradFill rotWithShape="0">
            <a:gsLst>
              <a:gs pos="0">
                <a:srgbClr val="000075"/>
              </a:gs>
              <a:gs pos="50000">
                <a:srgbClr val="0000ff"/>
              </a:gs>
              <a:gs pos="100000">
                <a:srgbClr val="000075"/>
              </a:gs>
            </a:gsLst>
            <a:lin ang="13500000"/>
          </a:gra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Financial Overview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25" name=""/>
          <p:cNvGraphicFramePr/>
          <p:nvPr/>
        </p:nvGraphicFramePr>
        <p:xfrm>
          <a:off x="682560" y="1776240"/>
          <a:ext cx="8391600" cy="4724640"/>
        </p:xfrm>
        <a:graphic>
          <a:graphicData uri="http://schemas.openxmlformats.org/presentationml/2006/ole">
            <p:oleObj progId="Word.Document.12" r:id="rId2" spid="">
              <p:embed/>
              <p:pic>
                <p:nvPicPr>
                  <p:cNvPr id="22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682560" y="1776240"/>
                    <a:ext cx="8391600" cy="4724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27" name=""/>
          <p:cNvSpPr/>
          <p:nvPr/>
        </p:nvSpPr>
        <p:spPr>
          <a:xfrm>
            <a:off x="608040" y="1143000"/>
            <a:ext cx="84279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Summary Terms of the Credit Facilities ($ in Millions)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Financial </a:t>
            </a:r>
            <a:r>
              <a:rPr b="1" lang="en-GB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Overview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9" name=""/>
          <p:cNvSpPr/>
          <p:nvPr/>
        </p:nvSpPr>
        <p:spPr>
          <a:xfrm>
            <a:off x="608040" y="1143000"/>
            <a:ext cx="84279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Synergy Analysis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593280" y="1523880"/>
            <a:ext cx="8767800" cy="4584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2160" tIns="46080" bIns="46080" anchor="t">
            <a:normAutofit lnSpcReduction="9999"/>
          </a:bodyPr>
          <a:p>
            <a:pPr marL="343080" indent="-343080">
              <a:spcBef>
                <a:spcPts val="374"/>
              </a:spcBef>
              <a:spcAft>
                <a:spcPts val="1250"/>
              </a:spcAft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Significant synergies and cost savings 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374"/>
              </a:spcBef>
              <a:spcAft>
                <a:spcPts val="1250"/>
              </a:spcAft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Joint meter reading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374"/>
              </a:spcBef>
              <a:spcAft>
                <a:spcPts val="1250"/>
              </a:spcAft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Combined call centers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374"/>
              </a:spcBef>
              <a:spcAft>
                <a:spcPts val="1250"/>
              </a:spcAft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Combined billing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374"/>
              </a:spcBef>
              <a:spcAft>
                <a:spcPts val="1250"/>
              </a:spcAft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Combined marketing and support crews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374"/>
              </a:spcBef>
              <a:spcAft>
                <a:spcPts val="1250"/>
              </a:spcAft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Back-office consolidation (e.g. information technology) 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374"/>
              </a:spcBef>
              <a:spcAft>
                <a:spcPts val="1250"/>
              </a:spcAft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Opportunity to link NW Natural’s gas procurement and storage capabilities to PGE’s generation supply portfolio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374"/>
              </a:spcBef>
              <a:spcAft>
                <a:spcPts val="1250"/>
              </a:spcAft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Expertise in trading around supply assets and retail load for combined gas/electric resources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"/>
          <p:cNvSpPr/>
          <p:nvPr/>
        </p:nvSpPr>
        <p:spPr>
          <a:xfrm>
            <a:off x="1655640" y="1738440"/>
            <a:ext cx="6210360" cy="4176720"/>
          </a:xfrm>
          <a:prstGeom prst="rect">
            <a:avLst/>
          </a:prstGeom>
          <a:solidFill>
            <a:srgbClr val="000000">
              <a:alpha val="50000"/>
            </a:srgbClr>
          </a:soli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Financial </a:t>
            </a:r>
            <a:r>
              <a:rPr b="1" lang="en-GB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Overview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3" name=""/>
          <p:cNvSpPr/>
          <p:nvPr/>
        </p:nvSpPr>
        <p:spPr>
          <a:xfrm>
            <a:off x="608040" y="1143000"/>
            <a:ext cx="84279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Synergy Analysis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4" name=""/>
          <p:cNvSpPr/>
          <p:nvPr/>
        </p:nvSpPr>
        <p:spPr>
          <a:xfrm>
            <a:off x="1658880" y="1738440"/>
            <a:ext cx="6203880" cy="380880"/>
          </a:xfrm>
          <a:prstGeom prst="rect">
            <a:avLst/>
          </a:prstGeom>
          <a:gradFill rotWithShape="0">
            <a:gsLst>
              <a:gs pos="0">
                <a:srgbClr val="000075"/>
              </a:gs>
              <a:gs pos="50000">
                <a:srgbClr val="0000ff"/>
              </a:gs>
              <a:gs pos="100000">
                <a:srgbClr val="000075"/>
              </a:gs>
            </a:gsLst>
            <a:lin ang="13500000"/>
          </a:gra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Operating Synergies – Percent Expected by Category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35" name=""/>
          <p:cNvGraphicFramePr/>
          <p:nvPr/>
        </p:nvGraphicFramePr>
        <p:xfrm>
          <a:off x="1930320" y="1501920"/>
          <a:ext cx="5745240" cy="497340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23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930320" y="1501920"/>
                    <a:ext cx="5745240" cy="497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0" y="3403080"/>
            <a:ext cx="96012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Transaction Summary</a:t>
            </a:r>
            <a:endParaRPr b="1" lang="en-US" sz="37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1459080" y="5029200"/>
            <a:ext cx="6683040" cy="458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2160" rIns="92160" tIns="46080" bIns="46080" anchor="t">
            <a:spAutoFit/>
          </a:bodyPr>
          <a:p>
            <a:pPr indent="0" algn="ctr">
              <a:spcBef>
                <a:spcPts val="22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"/>
          <p:cNvSpPr/>
          <p:nvPr/>
        </p:nvSpPr>
        <p:spPr>
          <a:xfrm>
            <a:off x="608040" y="1143000"/>
            <a:ext cx="84279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Treatment of Transaction Benefits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Financial Overview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593280" y="1663560"/>
            <a:ext cx="8767800" cy="4584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2160" tIns="46080" bIns="46080" anchor="t">
            <a:normAutofit/>
          </a:bodyPr>
          <a:p>
            <a:pPr marL="343080" indent="-343080">
              <a:spcBef>
                <a:spcPts val="1874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 order for the transaction to close and succeed, there must be an ability to meet lenders’ requirements, to provide earnings growth potential for shareholders and to provide benefits for customers 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874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Maintaining current T&amp;D rates (with specified exceptions) and retaining most transaction benefits within the organization are critical to meeting the Financial Projections, thereby ensuring the availability of lenders’ credit facilities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250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Financial Projections assume cost savings due to synergies growing to $30 million annually, and credits to customers of transaction benefits totaling $31.5 million over six years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250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Alternative treatments of synergies might be acceptable as long as they do not create a material deviation from the Financial Projections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0"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Financial Overview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1" name=""/>
          <p:cNvSpPr/>
          <p:nvPr/>
        </p:nvSpPr>
        <p:spPr>
          <a:xfrm>
            <a:off x="608040" y="1143000"/>
            <a:ext cx="84279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Dividends and Debt Service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42" name=""/>
          <p:cNvGraphicFramePr/>
          <p:nvPr/>
        </p:nvGraphicFramePr>
        <p:xfrm>
          <a:off x="682560" y="1768320"/>
          <a:ext cx="8023320" cy="42404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4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682560" y="1768320"/>
                    <a:ext cx="8023320" cy="4240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720720" y="2817360"/>
            <a:ext cx="8107200" cy="1143000"/>
          </a:xfrm>
          <a:prstGeom prst="rect">
            <a:avLst/>
          </a:prstGeom>
          <a:noFill/>
          <a:ln w="0">
            <a:noFill/>
          </a:ln>
          <a:effectLst>
            <a:outerShdw dist="36147" dir="2700000" blurRad="0" rotWithShape="0">
              <a:srgbClr val="000000"/>
            </a:outerShdw>
          </a:effectLst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Pre-Filing Presentation:</a:t>
            </a:r>
            <a:br>
              <a:rPr sz="4000"/>
            </a:br>
            <a:r>
              <a:rPr b="1" lang="en-US" sz="4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Appendices</a:t>
            </a:r>
            <a:endParaRPr b="1" lang="en-US" sz="4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ubTitle"/>
          </p:nvPr>
        </p:nvSpPr>
        <p:spPr>
          <a:xfrm>
            <a:off x="1447560" y="4232160"/>
            <a:ext cx="6683400" cy="458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2160" rIns="92160" tIns="46080" bIns="46080" anchor="t">
            <a:spAutoFit/>
          </a:bodyPr>
          <a:p>
            <a:pPr indent="0" algn="ctr">
              <a:spcBef>
                <a:spcPts val="22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November 2001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0" y="3403080"/>
            <a:ext cx="96012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Appendix I:  NW Natural Overview</a:t>
            </a:r>
            <a:endParaRPr b="1" lang="en-US" sz="37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subTitle"/>
          </p:nvPr>
        </p:nvSpPr>
        <p:spPr>
          <a:xfrm>
            <a:off x="1459080" y="5029200"/>
            <a:ext cx="6683040" cy="458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2160" rIns="92160" tIns="46080" bIns="46080" anchor="t">
            <a:spAutoFit/>
          </a:bodyPr>
          <a:p>
            <a:pPr indent="0" algn="ctr">
              <a:spcBef>
                <a:spcPts val="22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"/>
          <p:cNvSpPr/>
          <p:nvPr/>
        </p:nvSpPr>
        <p:spPr>
          <a:xfrm>
            <a:off x="608040" y="1143000"/>
            <a:ext cx="8427960" cy="305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Strengths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NW Natural Overview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593280" y="1663560"/>
            <a:ext cx="8767800" cy="4584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2160" tIns="46080" bIns="46080" anchor="t">
            <a:normAutofit/>
          </a:bodyPr>
          <a:p>
            <a:pPr marL="343080" indent="-343080">
              <a:spcBef>
                <a:spcPts val="1874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Organic service territory growth at three times the national average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874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Existing gas storage and development of new gas storage add to reliability of service and growth potential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874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Ability to contribute to regional energy requirements by supplying gas to power generation market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874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Experienced management team recognized as strong operators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624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Focused on enhancing productivity through reduction of operational costs per customer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624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Recognized expertise in gas purchasing and hedging programs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624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Widely recognized financial discipline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624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Excellent customer service and satisfaction record  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NW Natural Overview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593280" y="1663560"/>
            <a:ext cx="8767800" cy="4584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2160" tIns="46080" bIns="46080" anchor="t">
            <a:normAutofit/>
          </a:bodyPr>
          <a:p>
            <a:pPr marL="343080" indent="-343080">
              <a:spcBef>
                <a:spcPts val="1687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Status of industry structure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561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Open access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687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Wholesale trading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687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Supply / Pipeline access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687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Underground storage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687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Unregulated business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687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Regulatory climate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3" name=""/>
          <p:cNvSpPr/>
          <p:nvPr/>
        </p:nvSpPr>
        <p:spPr>
          <a:xfrm>
            <a:off x="584280" y="1143000"/>
            <a:ext cx="846432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Natural Gas Utility – Issues in Operating Environment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NW Natural Overview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/>
          </p:nvPr>
        </p:nvSpPr>
        <p:spPr>
          <a:xfrm>
            <a:off x="593280" y="1650600"/>
            <a:ext cx="8767800" cy="45846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2160" tIns="46080" bIns="46080" anchor="t">
            <a:normAutofit/>
          </a:bodyPr>
          <a:p>
            <a:pPr marL="343080" indent="-343080">
              <a:spcBef>
                <a:spcPts val="1125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528,602 customer accounts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125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12,000 miles of gas mains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125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12 years of &gt;4% customer growth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125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10.5 billion cubic feet gas storage </a:t>
            </a:r>
            <a:br>
              <a:rPr sz="1800"/>
            </a:b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capacity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125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1,315 employees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125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Constructive regulatory environment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125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Widely recognized financial discipline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125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Shareholder-focused strategy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125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Experienced management team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6" name=""/>
          <p:cNvSpPr/>
          <p:nvPr/>
        </p:nvSpPr>
        <p:spPr>
          <a:xfrm>
            <a:off x="608040" y="1143000"/>
            <a:ext cx="8427960" cy="305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NW Natural at a Glance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7" name=""/>
          <p:cNvSpPr/>
          <p:nvPr/>
        </p:nvSpPr>
        <p:spPr>
          <a:xfrm>
            <a:off x="5343480" y="1332000"/>
            <a:ext cx="3224160" cy="4946400"/>
          </a:xfrm>
          <a:prstGeom prst="rect">
            <a:avLst/>
          </a:prstGeom>
          <a:noFill/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58" name=""/>
          <p:cNvGraphicFramePr/>
          <p:nvPr/>
        </p:nvGraphicFramePr>
        <p:xfrm>
          <a:off x="5357880" y="1349280"/>
          <a:ext cx="3205080" cy="4908600"/>
        </p:xfrm>
        <a:graphic>
          <a:graphicData uri="http://schemas.openxmlformats.org/presentationml/2006/ole">
            <p:oleObj progId="Word.Document.12" r:id="rId2" spid="">
              <p:embed/>
              <p:pic>
                <p:nvPicPr>
                  <p:cNvPr id="259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5357880" y="1349280"/>
                    <a:ext cx="3205080" cy="4908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"/>
          <p:cNvSpPr/>
          <p:nvPr/>
        </p:nvSpPr>
        <p:spPr>
          <a:xfrm>
            <a:off x="4483080" y="2697120"/>
            <a:ext cx="4552920" cy="3475080"/>
          </a:xfrm>
          <a:prstGeom prst="rect">
            <a:avLst/>
          </a:prstGeom>
          <a:solidFill>
            <a:srgbClr val="000000">
              <a:alpha val="50000"/>
            </a:srgbClr>
          </a:soli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1" name=""/>
          <p:cNvSpPr/>
          <p:nvPr/>
        </p:nvSpPr>
        <p:spPr>
          <a:xfrm>
            <a:off x="528480" y="2697120"/>
            <a:ext cx="3732480" cy="3475080"/>
          </a:xfrm>
          <a:prstGeom prst="rect">
            <a:avLst/>
          </a:prstGeom>
          <a:solidFill>
            <a:srgbClr val="000000">
              <a:alpha val="50000"/>
            </a:srgbClr>
          </a:soli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NW Natural Overview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3" name=""/>
          <p:cNvSpPr/>
          <p:nvPr/>
        </p:nvSpPr>
        <p:spPr>
          <a:xfrm>
            <a:off x="608040" y="1447920"/>
            <a:ext cx="8321760" cy="742680"/>
          </a:xfrm>
          <a:prstGeom prst="rect">
            <a:avLst/>
          </a:prstGeom>
          <a:gradFill rotWithShape="0">
            <a:gsLst>
              <a:gs pos="0">
                <a:srgbClr val="000075"/>
              </a:gs>
              <a:gs pos="50000">
                <a:srgbClr val="0000ff"/>
              </a:gs>
              <a:gs pos="100000">
                <a:srgbClr val="000075"/>
              </a:gs>
            </a:gsLst>
            <a:lin ang="13500000"/>
          </a:gra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89080" indent="-289080">
              <a:spcBef>
                <a:spcPts val="788"/>
              </a:spcBef>
              <a:buClr>
                <a:srgbClr val="ffba1d"/>
              </a:buClr>
              <a:buSzPct val="9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Top 10 customers account for 3% of margin revenue   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9080" indent="-289080">
              <a:spcBef>
                <a:spcPts val="788"/>
              </a:spcBef>
              <a:buClr>
                <a:srgbClr val="ffba1d"/>
              </a:buClr>
              <a:buSzPct val="9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No single customer accounts for more than 1% of margin revenue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4" name=""/>
          <p:cNvSpPr/>
          <p:nvPr/>
        </p:nvSpPr>
        <p:spPr>
          <a:xfrm>
            <a:off x="608040" y="1143000"/>
            <a:ext cx="84279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Diverse Customer Base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5" name=""/>
          <p:cNvSpPr/>
          <p:nvPr/>
        </p:nvSpPr>
        <p:spPr>
          <a:xfrm>
            <a:off x="967320" y="5782320"/>
            <a:ext cx="2929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2000 Retail Sales = 749 million therms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6" name=""/>
          <p:cNvSpPr/>
          <p:nvPr/>
        </p:nvSpPr>
        <p:spPr>
          <a:xfrm>
            <a:off x="528480" y="2295360"/>
            <a:ext cx="3732480" cy="487440"/>
          </a:xfrm>
          <a:prstGeom prst="rect">
            <a:avLst/>
          </a:prstGeom>
          <a:gradFill rotWithShape="0">
            <a:gsLst>
              <a:gs pos="0">
                <a:srgbClr val="000075"/>
              </a:gs>
              <a:gs pos="50000">
                <a:srgbClr val="0000ff"/>
              </a:gs>
              <a:gs pos="100000">
                <a:srgbClr val="000075"/>
              </a:gs>
            </a:gsLst>
            <a:lin ang="13500000"/>
          </a:gra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2000 Gas Sales 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(in millions of therms)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7" name=""/>
          <p:cNvSpPr/>
          <p:nvPr/>
        </p:nvSpPr>
        <p:spPr>
          <a:xfrm>
            <a:off x="4483080" y="2295360"/>
            <a:ext cx="4552920" cy="487440"/>
          </a:xfrm>
          <a:prstGeom prst="rect">
            <a:avLst/>
          </a:prstGeom>
          <a:gradFill rotWithShape="0">
            <a:gsLst>
              <a:gs pos="0">
                <a:srgbClr val="000075"/>
              </a:gs>
              <a:gs pos="50000">
                <a:srgbClr val="0000ff"/>
              </a:gs>
              <a:gs pos="100000">
                <a:srgbClr val="000075"/>
              </a:gs>
            </a:gsLst>
            <a:lin ang="13500000"/>
          </a:gra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Top 10 Customers</a:t>
            </a:r>
            <a:br>
              <a:rPr sz="1400"/>
            </a:b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(Listed Alphabetically)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68" name=""/>
          <p:cNvGraphicFramePr/>
          <p:nvPr/>
        </p:nvGraphicFramePr>
        <p:xfrm>
          <a:off x="404640" y="2535120"/>
          <a:ext cx="3883320" cy="410688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269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404640" y="2535120"/>
                    <a:ext cx="3883320" cy="4106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70" name="" descr=""/>
          <p:cNvPicPr/>
          <p:nvPr/>
        </p:nvPicPr>
        <p:blipFill>
          <a:blip r:embed="rId4"/>
          <a:stretch/>
        </p:blipFill>
        <p:spPr>
          <a:xfrm>
            <a:off x="4611600" y="3616200"/>
            <a:ext cx="1897200" cy="44784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>
                <a:alpha val="50000"/>
              </a:srgbClr>
            </a:outerShdw>
          </a:effectLst>
        </p:spPr>
      </p:pic>
      <p:pic>
        <p:nvPicPr>
          <p:cNvPr id="271" name="ge2015~1" descr=""/>
          <p:cNvPicPr/>
          <p:nvPr/>
        </p:nvPicPr>
        <p:blipFill>
          <a:blip r:embed="rId5"/>
          <a:stretch/>
        </p:blipFill>
        <p:spPr>
          <a:xfrm>
            <a:off x="4991040" y="5589720"/>
            <a:ext cx="1009800" cy="449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>
                <a:alpha val="50000"/>
              </a:srgbClr>
            </a:outerShdw>
          </a:effectLst>
        </p:spPr>
      </p:pic>
      <p:pic>
        <p:nvPicPr>
          <p:cNvPr id="272" name="jamesr~2" descr=""/>
          <p:cNvPicPr/>
          <p:nvPr/>
        </p:nvPicPr>
        <p:blipFill>
          <a:blip r:embed="rId6"/>
          <a:stretch/>
        </p:blipFill>
        <p:spPr>
          <a:xfrm>
            <a:off x="7361280" y="2825640"/>
            <a:ext cx="1295280" cy="696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>
                <a:alpha val="50000"/>
              </a:srgbClr>
            </a:outerShdw>
          </a:effectLst>
        </p:spPr>
      </p:pic>
      <p:pic>
        <p:nvPicPr>
          <p:cNvPr id="273" name="weyerh~1" descr=""/>
          <p:cNvPicPr/>
          <p:nvPr/>
        </p:nvPicPr>
        <p:blipFill>
          <a:blip r:embed="rId7"/>
          <a:stretch/>
        </p:blipFill>
        <p:spPr>
          <a:xfrm>
            <a:off x="7308720" y="4734000"/>
            <a:ext cx="841680" cy="750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>
                <a:alpha val="50000"/>
              </a:srgbClr>
            </a:outerShdw>
          </a:effectLst>
        </p:spPr>
      </p:pic>
      <p:pic>
        <p:nvPicPr>
          <p:cNvPr id="274" name="willam~1" descr=""/>
          <p:cNvPicPr/>
          <p:nvPr/>
        </p:nvPicPr>
        <p:blipFill>
          <a:blip r:embed="rId8"/>
          <a:stretch/>
        </p:blipFill>
        <p:spPr>
          <a:xfrm>
            <a:off x="6200640" y="5607000"/>
            <a:ext cx="2735280" cy="486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>
                <a:alpha val="50000"/>
              </a:srgbClr>
            </a:outerShdw>
          </a:effectLst>
        </p:spPr>
      </p:pic>
      <p:pic>
        <p:nvPicPr>
          <p:cNvPr id="275" name="coastal" descr=""/>
          <p:cNvPicPr/>
          <p:nvPr/>
        </p:nvPicPr>
        <p:blipFill>
          <a:blip r:embed="rId9"/>
          <a:stretch/>
        </p:blipFill>
        <p:spPr>
          <a:xfrm>
            <a:off x="4886280" y="4130640"/>
            <a:ext cx="1212840" cy="282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6" name="" descr=""/>
          <p:cNvPicPr/>
          <p:nvPr/>
        </p:nvPicPr>
        <p:blipFill>
          <a:blip r:embed="rId10"/>
          <a:stretch/>
        </p:blipFill>
        <p:spPr>
          <a:xfrm>
            <a:off x="7124760" y="4008600"/>
            <a:ext cx="1195200" cy="591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7" name="" descr=""/>
          <p:cNvPicPr/>
          <p:nvPr/>
        </p:nvPicPr>
        <p:blipFill>
          <a:blip r:embed="rId11"/>
          <a:stretch/>
        </p:blipFill>
        <p:spPr>
          <a:xfrm>
            <a:off x="4660920" y="2876400"/>
            <a:ext cx="1758960" cy="628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8" name="schnitzer%20steel%20(cascade)" descr=""/>
          <p:cNvPicPr/>
          <p:nvPr/>
        </p:nvPicPr>
        <p:blipFill>
          <a:blip r:embed="rId12"/>
          <a:stretch/>
        </p:blipFill>
        <p:spPr>
          <a:xfrm>
            <a:off x="6575400" y="3681360"/>
            <a:ext cx="2425680" cy="217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9" name=""/>
          <p:cNvSpPr/>
          <p:nvPr/>
        </p:nvSpPr>
        <p:spPr>
          <a:xfrm>
            <a:off x="4738680" y="4476600"/>
            <a:ext cx="1512720" cy="9763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80" name="evanite%20fiber%20corp" descr=""/>
          <p:cNvPicPr/>
          <p:nvPr/>
        </p:nvPicPr>
        <p:blipFill>
          <a:blip r:embed="rId13"/>
          <a:stretch/>
        </p:blipFill>
        <p:spPr>
          <a:xfrm>
            <a:off x="5048280" y="4570560"/>
            <a:ext cx="968400" cy="838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"/>
          <p:cNvSpPr/>
          <p:nvPr/>
        </p:nvSpPr>
        <p:spPr>
          <a:xfrm>
            <a:off x="685800" y="1523880"/>
            <a:ext cx="8077320" cy="4724640"/>
          </a:xfrm>
          <a:prstGeom prst="rect">
            <a:avLst/>
          </a:prstGeom>
          <a:solidFill>
            <a:srgbClr val="000000">
              <a:alpha val="50000"/>
            </a:srgbClr>
          </a:soli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NW Natural Overview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3" name=""/>
          <p:cNvSpPr/>
          <p:nvPr/>
        </p:nvSpPr>
        <p:spPr>
          <a:xfrm>
            <a:off x="660240" y="2235240"/>
            <a:ext cx="80773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Historical Net Customer Gains and Customer Growth Year-Over-Year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84" name=""/>
          <p:cNvGraphicFramePr/>
          <p:nvPr/>
        </p:nvGraphicFramePr>
        <p:xfrm>
          <a:off x="762120" y="2424240"/>
          <a:ext cx="7721640" cy="36576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8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762120" y="2424240"/>
                    <a:ext cx="7721640" cy="3657600"/>
                  </a:xfrm>
                  <a:prstGeom prst="rect">
                    <a:avLst/>
                  </a:prstGeom>
                  <a:noFill/>
                  <a:ln w="0">
                    <a:noFill/>
                  </a:ln>
                  <a:effectLst>
                    <a:outerShdw dist="17819" dir="2700000" blurRad="0" rotWithShape="0">
                      <a:srgbClr val="000000"/>
                    </a:outerShdw>
                  </a:effectLst>
                </p:spPr>
              </p:pic>
            </p:oleObj>
          </a:graphicData>
        </a:graphic>
      </p:graphicFrame>
      <p:sp>
        <p:nvSpPr>
          <p:cNvPr id="286" name=""/>
          <p:cNvSpPr/>
          <p:nvPr/>
        </p:nvSpPr>
        <p:spPr>
          <a:xfrm>
            <a:off x="1795320" y="3548160"/>
            <a:ext cx="10400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5.2 %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7" name=""/>
          <p:cNvSpPr/>
          <p:nvPr/>
        </p:nvSpPr>
        <p:spPr>
          <a:xfrm>
            <a:off x="2746440" y="3625920"/>
            <a:ext cx="960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4.7 %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8" name=""/>
          <p:cNvSpPr/>
          <p:nvPr/>
        </p:nvSpPr>
        <p:spPr>
          <a:xfrm>
            <a:off x="3398760" y="3216240"/>
            <a:ext cx="1360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5.7 %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9" name=""/>
          <p:cNvSpPr/>
          <p:nvPr/>
        </p:nvSpPr>
        <p:spPr>
          <a:xfrm>
            <a:off x="4546440" y="3048120"/>
            <a:ext cx="80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5.7 %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90" name=""/>
          <p:cNvSpPr/>
          <p:nvPr/>
        </p:nvSpPr>
        <p:spPr>
          <a:xfrm>
            <a:off x="5410080" y="3556080"/>
            <a:ext cx="80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4.2 %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91" name=""/>
          <p:cNvSpPr/>
          <p:nvPr/>
        </p:nvSpPr>
        <p:spPr>
          <a:xfrm>
            <a:off x="6350040" y="3174840"/>
            <a:ext cx="720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5.0 %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92" name=""/>
          <p:cNvSpPr/>
          <p:nvPr/>
        </p:nvSpPr>
        <p:spPr>
          <a:xfrm>
            <a:off x="7162920" y="3289320"/>
            <a:ext cx="799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4.4 %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93" name=""/>
          <p:cNvSpPr/>
          <p:nvPr/>
        </p:nvSpPr>
        <p:spPr>
          <a:xfrm flipV="1">
            <a:off x="1924200" y="4911840"/>
            <a:ext cx="5992560" cy="195120"/>
          </a:xfrm>
          <a:prstGeom prst="line">
            <a:avLst/>
          </a:prstGeom>
          <a:ln w="31680">
            <a:solidFill>
              <a:srgbClr val="ffffff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94" name=""/>
          <p:cNvSpPr/>
          <p:nvPr/>
        </p:nvSpPr>
        <p:spPr>
          <a:xfrm>
            <a:off x="7878600" y="4673520"/>
            <a:ext cx="640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1.5 %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95" name=""/>
          <p:cNvSpPr/>
          <p:nvPr/>
        </p:nvSpPr>
        <p:spPr>
          <a:xfrm>
            <a:off x="1536840" y="5905440"/>
            <a:ext cx="65149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Natural Gas Distribution Industry Average Annual Growth : ~1.5 %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96" name=""/>
          <p:cNvSpPr/>
          <p:nvPr/>
        </p:nvSpPr>
        <p:spPr>
          <a:xfrm>
            <a:off x="609480" y="1143000"/>
            <a:ext cx="8428320" cy="305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Net Customer Gains 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97" name=""/>
          <p:cNvSpPr/>
          <p:nvPr/>
        </p:nvSpPr>
        <p:spPr>
          <a:xfrm>
            <a:off x="685800" y="1523880"/>
            <a:ext cx="8077320" cy="609840"/>
          </a:xfrm>
          <a:prstGeom prst="rect">
            <a:avLst/>
          </a:prstGeom>
          <a:gradFill rotWithShape="0">
            <a:gsLst>
              <a:gs pos="0">
                <a:srgbClr val="000075"/>
              </a:gs>
              <a:gs pos="50000">
                <a:srgbClr val="0000ff"/>
              </a:gs>
              <a:gs pos="100000">
                <a:srgbClr val="000075"/>
              </a:gs>
            </a:gsLst>
            <a:lin ang="13500000"/>
          </a:gra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NW Natural has added customers at 3 times (on average) the national average for natural gas distribution companies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NW Natural Overview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593280" y="1663560"/>
            <a:ext cx="8767800" cy="4584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2160" tIns="46080" bIns="46080" anchor="t">
            <a:normAutofit/>
          </a:bodyPr>
          <a:p>
            <a:pPr marL="343080" indent="-343080">
              <a:spcBef>
                <a:spcPts val="2251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$928.8 million net distribution plant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2251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$80.0 million O&amp;M (2001E)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2251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$84.0 million Capex (2001E)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2251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11,825 miles of main lines, as well as service pipes, meters and regulators, and gas regulating and metering stations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2251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1,295 distribution employees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751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911 union members represented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0" name=""/>
          <p:cNvSpPr/>
          <p:nvPr/>
        </p:nvSpPr>
        <p:spPr>
          <a:xfrm>
            <a:off x="608040" y="1143000"/>
            <a:ext cx="84279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Distribution System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301" name="Men%20digging" descr=""/>
          <p:cNvPicPr/>
          <p:nvPr/>
        </p:nvPicPr>
        <p:blipFill>
          <a:blip r:embed="rId2"/>
          <a:stretch/>
        </p:blipFill>
        <p:spPr>
          <a:xfrm>
            <a:off x="6492960" y="1212840"/>
            <a:ext cx="1865160" cy="2332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Transaction Summary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593280" y="1447920"/>
            <a:ext cx="8767800" cy="5029200"/>
          </a:xfrm>
          <a:prstGeom prst="rect">
            <a:avLst/>
          </a:prstGeom>
          <a:noFill/>
          <a:ln w="0">
            <a:noFill/>
          </a:ln>
          <a:effectLst>
            <a:outerShdw dist="36147" dir="2700000" blurRad="0" rotWithShape="0">
              <a:srgbClr val="000000"/>
            </a:outerShdw>
          </a:effectLst>
        </p:spPr>
        <p:txBody>
          <a:bodyPr lIns="90000" rIns="92160" tIns="46080" bIns="46080" anchor="t">
            <a:normAutofit/>
          </a:bodyPr>
          <a:p>
            <a:pPr marL="343080" indent="-343080">
              <a:lnSpc>
                <a:spcPct val="90000"/>
              </a:lnSpc>
              <a:spcBef>
                <a:spcPts val="1687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$1.8 billion purchase price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lnSpc>
                <a:spcPct val="90000"/>
              </a:lnSpc>
              <a:spcBef>
                <a:spcPts val="561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$1.55 billion cash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lnSpc>
                <a:spcPct val="90000"/>
              </a:lnSpc>
              <a:spcBef>
                <a:spcPts val="561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$0.25 billion seller financing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1687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Seller financing from Enron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lnSpc>
                <a:spcPct val="90000"/>
              </a:lnSpc>
              <a:spcBef>
                <a:spcPts val="561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$50 million common equity, 4.9% voting rights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lnSpc>
                <a:spcPct val="90000"/>
              </a:lnSpc>
              <a:spcBef>
                <a:spcPts val="561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$200 million FELINE PRIDES</a:t>
            </a:r>
            <a:r>
              <a:rPr b="0" lang="en-US" sz="1800" strike="noStrike" u="none" baseline="30000">
                <a:solidFill>
                  <a:srgbClr val="ffffff"/>
                </a:solidFill>
                <a:effectLst/>
                <a:uFillTx/>
                <a:latin typeface="Arial"/>
              </a:rPr>
              <a:t>SM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lnSpc>
                <a:spcPct val="90000"/>
              </a:lnSpc>
              <a:spcBef>
                <a:spcPts val="561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Restrictions on public sale of securities held by Enron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1687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$75 million payment obligation from Enron to Portland General assumed by NW Natural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1687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$1.1 billion of Portland General debt assumed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1687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New holding company to own NW Natural and Portland General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1687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to designate up to 2 board members of holding company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1687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Expected to close 2H 2002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>
            <a:off x="608040" y="1143000"/>
            <a:ext cx="8427960" cy="305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Terms of Agreement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"/>
          <p:cNvSpPr/>
          <p:nvPr/>
        </p:nvSpPr>
        <p:spPr>
          <a:xfrm>
            <a:off x="1066680" y="1562040"/>
            <a:ext cx="7543800" cy="4648320"/>
          </a:xfrm>
          <a:prstGeom prst="rect">
            <a:avLst/>
          </a:prstGeom>
          <a:solidFill>
            <a:srgbClr val="000000">
              <a:alpha val="50000"/>
            </a:srgbClr>
          </a:soli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3" name=""/>
          <p:cNvSpPr/>
          <p:nvPr/>
        </p:nvSpPr>
        <p:spPr>
          <a:xfrm>
            <a:off x="1295280" y="2324160"/>
            <a:ext cx="7086600" cy="3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Total Expense Per Customer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4" name=""/>
          <p:cNvSpPr/>
          <p:nvPr/>
        </p:nvSpPr>
        <p:spPr>
          <a:xfrm>
            <a:off x="608040" y="1131840"/>
            <a:ext cx="8427960" cy="305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Productivity Improvements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05" name=""/>
          <p:cNvGraphicFramePr/>
          <p:nvPr/>
        </p:nvGraphicFramePr>
        <p:xfrm>
          <a:off x="1596960" y="2374920"/>
          <a:ext cx="6351480" cy="37036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0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596960" y="2374920"/>
                    <a:ext cx="6351480" cy="3703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07" name=""/>
          <p:cNvSpPr/>
          <p:nvPr/>
        </p:nvSpPr>
        <p:spPr>
          <a:xfrm>
            <a:off x="1066680" y="1562040"/>
            <a:ext cx="7543800" cy="609840"/>
          </a:xfrm>
          <a:prstGeom prst="rect">
            <a:avLst/>
          </a:prstGeom>
          <a:gradFill rotWithShape="0">
            <a:gsLst>
              <a:gs pos="0">
                <a:srgbClr val="000075"/>
              </a:gs>
              <a:gs pos="50000">
                <a:srgbClr val="0000ff"/>
              </a:gs>
              <a:gs pos="100000">
                <a:srgbClr val="000075"/>
              </a:gs>
            </a:gsLst>
            <a:lin ang="13500000"/>
          </a:gra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NW Natural has achieved a 2.2% average expense reduction per customer since 1994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NW Natural Overview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"/>
          <p:cNvSpPr/>
          <p:nvPr/>
        </p:nvSpPr>
        <p:spPr>
          <a:xfrm>
            <a:off x="317520" y="2109960"/>
            <a:ext cx="9004320" cy="4066920"/>
          </a:xfrm>
          <a:prstGeom prst="rect">
            <a:avLst/>
          </a:prstGeom>
          <a:solidFill>
            <a:srgbClr val="000000">
              <a:alpha val="50000"/>
            </a:srgbClr>
          </a:soli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10" name=""/>
          <p:cNvGraphicFramePr/>
          <p:nvPr/>
        </p:nvGraphicFramePr>
        <p:xfrm>
          <a:off x="363600" y="2133720"/>
          <a:ext cx="8908920" cy="448776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311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363600" y="2133720"/>
                    <a:ext cx="8908920" cy="448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NW Natural Overview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3" name=""/>
          <p:cNvSpPr/>
          <p:nvPr/>
        </p:nvSpPr>
        <p:spPr>
          <a:xfrm>
            <a:off x="608040" y="1131840"/>
            <a:ext cx="8427960" cy="305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Distribution Network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593280" y="1577520"/>
            <a:ext cx="8767800" cy="4525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1874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Distribution network among the most efficient in the United States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5" name=""/>
          <p:cNvSpPr/>
          <p:nvPr/>
        </p:nvSpPr>
        <p:spPr>
          <a:xfrm flipV="1">
            <a:off x="3103560" y="4692600"/>
            <a:ext cx="406440" cy="401760"/>
          </a:xfrm>
          <a:prstGeom prst="line">
            <a:avLst/>
          </a:prstGeom>
          <a:ln w="12600">
            <a:solidFill>
              <a:srgbClr val="ffffff"/>
            </a:solidFill>
            <a:miter/>
            <a:tailEnd len="sm" type="triangle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6" name=""/>
          <p:cNvSpPr/>
          <p:nvPr/>
        </p:nvSpPr>
        <p:spPr>
          <a:xfrm flipH="1">
            <a:off x="4257720" y="3460680"/>
            <a:ext cx="914400" cy="717480"/>
          </a:xfrm>
          <a:prstGeom prst="line">
            <a:avLst/>
          </a:prstGeom>
          <a:ln w="12600">
            <a:solidFill>
              <a:srgbClr val="ffffff"/>
            </a:solidFill>
            <a:miter/>
            <a:tailEnd len="sm" type="triangle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7" name=""/>
          <p:cNvSpPr/>
          <p:nvPr/>
        </p:nvSpPr>
        <p:spPr>
          <a:xfrm>
            <a:off x="2332080" y="4980240"/>
            <a:ext cx="841320" cy="276840"/>
          </a:xfrm>
          <a:prstGeom prst="rect">
            <a:avLst/>
          </a:prstGeom>
          <a:solidFill>
            <a:srgbClr val="800000"/>
          </a:solidFill>
          <a:ln w="12600">
            <a:solidFill>
              <a:srgbClr val="ffffff"/>
            </a:solidFill>
            <a:miter/>
          </a:ln>
          <a:effectLst>
            <a:outerShdw dist="71785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Cast Iron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8" name=""/>
          <p:cNvSpPr/>
          <p:nvPr/>
        </p:nvSpPr>
        <p:spPr>
          <a:xfrm>
            <a:off x="4464000" y="3108600"/>
            <a:ext cx="2839680" cy="459720"/>
          </a:xfrm>
          <a:prstGeom prst="rect">
            <a:avLst/>
          </a:prstGeom>
          <a:solidFill>
            <a:srgbClr val="800000"/>
          </a:solidFill>
          <a:ln w="12600">
            <a:solidFill>
              <a:srgbClr val="ffffff"/>
            </a:solidFill>
            <a:miter/>
          </a:ln>
          <a:effectLst>
            <a:outerShdw dist="71785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Total Low Pressure</a:t>
            </a:r>
            <a:br>
              <a:rPr sz="1200"/>
            </a:b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(Cast Iron, Bare, Coated &amp; PE Mains)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9" name=""/>
          <p:cNvSpPr/>
          <p:nvPr/>
        </p:nvSpPr>
        <p:spPr>
          <a:xfrm rot="16200000">
            <a:off x="225360" y="4120560"/>
            <a:ext cx="4759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Miles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0" name=""/>
          <p:cNvSpPr/>
          <p:nvPr/>
        </p:nvSpPr>
        <p:spPr>
          <a:xfrm>
            <a:off x="318960" y="2117880"/>
            <a:ext cx="8999640" cy="390240"/>
          </a:xfrm>
          <a:prstGeom prst="rect">
            <a:avLst/>
          </a:prstGeom>
          <a:gradFill rotWithShape="0">
            <a:gsLst>
              <a:gs pos="0">
                <a:srgbClr val="000075"/>
              </a:gs>
              <a:gs pos="50000">
                <a:srgbClr val="0000ff"/>
              </a:gs>
              <a:gs pos="100000">
                <a:srgbClr val="000075"/>
              </a:gs>
            </a:gsLst>
            <a:lin ang="13500000"/>
          </a:gra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Miles of Aging Pipes Not Yet Replaced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"/>
          <p:cNvSpPr/>
          <p:nvPr/>
        </p:nvSpPr>
        <p:spPr>
          <a:xfrm>
            <a:off x="1784520" y="2287440"/>
            <a:ext cx="6035400" cy="4005360"/>
          </a:xfrm>
          <a:prstGeom prst="rect">
            <a:avLst/>
          </a:prstGeom>
          <a:solidFill>
            <a:srgbClr val="000000">
              <a:alpha val="50000"/>
            </a:srgbClr>
          </a:soli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22" name=""/>
          <p:cNvGraphicFramePr/>
          <p:nvPr/>
        </p:nvGraphicFramePr>
        <p:xfrm>
          <a:off x="2127240" y="2104920"/>
          <a:ext cx="5483160" cy="403884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32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127240" y="2104920"/>
                    <a:ext cx="5483160" cy="4038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NW Natural Overview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/>
          </p:nvPr>
        </p:nvSpPr>
        <p:spPr>
          <a:xfrm>
            <a:off x="593280" y="1563840"/>
            <a:ext cx="8767800" cy="9381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2160" tIns="46080" bIns="46080" anchor="t">
            <a:normAutofit/>
          </a:bodyPr>
          <a:p>
            <a:pPr marL="343080" indent="-343080"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Numerous available sources of natural gas/large storage capacity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Access to two major pipelines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6" name=""/>
          <p:cNvSpPr/>
          <p:nvPr/>
        </p:nvSpPr>
        <p:spPr>
          <a:xfrm>
            <a:off x="608040" y="1131840"/>
            <a:ext cx="8427960" cy="305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Natural Gas Supply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7" name=""/>
          <p:cNvSpPr/>
          <p:nvPr/>
        </p:nvSpPr>
        <p:spPr>
          <a:xfrm>
            <a:off x="2316240" y="3621600"/>
            <a:ext cx="1222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Transport Gas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8" name=""/>
          <p:cNvSpPr/>
          <p:nvPr/>
        </p:nvSpPr>
        <p:spPr>
          <a:xfrm>
            <a:off x="2538360" y="5401080"/>
            <a:ext cx="15530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Recall Agreements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9" name=""/>
          <p:cNvSpPr/>
          <p:nvPr/>
        </p:nvSpPr>
        <p:spPr>
          <a:xfrm>
            <a:off x="5217480" y="5566320"/>
            <a:ext cx="1416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Contract Storage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30" name=""/>
          <p:cNvSpPr/>
          <p:nvPr/>
        </p:nvSpPr>
        <p:spPr>
          <a:xfrm>
            <a:off x="5972040" y="4256640"/>
            <a:ext cx="1611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NW Natural Storage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31" name=""/>
          <p:cNvSpPr/>
          <p:nvPr/>
        </p:nvSpPr>
        <p:spPr>
          <a:xfrm>
            <a:off x="5265720" y="2807280"/>
            <a:ext cx="1425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Local Production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1%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32" name=""/>
          <p:cNvSpPr/>
          <p:nvPr/>
        </p:nvSpPr>
        <p:spPr>
          <a:xfrm>
            <a:off x="4754520" y="2940120"/>
            <a:ext cx="547560" cy="176040"/>
          </a:xfrm>
          <a:custGeom>
            <a:avLst/>
            <a:gdLst/>
            <a:ahLst/>
            <a:rect l="l" t="t" r="r" b="b"/>
            <a:pathLst>
              <a:path w="321" h="179">
                <a:moveTo>
                  <a:pt x="0" y="179"/>
                </a:moveTo>
                <a:lnTo>
                  <a:pt x="321" y="0"/>
                </a:lnTo>
              </a:path>
            </a:pathLst>
          </a:custGeom>
          <a:noFill/>
          <a:ln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33" name=""/>
          <p:cNvSpPr/>
          <p:nvPr/>
        </p:nvSpPr>
        <p:spPr>
          <a:xfrm>
            <a:off x="4008600" y="5918040"/>
            <a:ext cx="1574640" cy="274680"/>
          </a:xfrm>
          <a:prstGeom prst="rect">
            <a:avLst/>
          </a:prstGeom>
          <a:gradFill rotWithShape="0">
            <a:gsLst>
              <a:gs pos="0">
                <a:srgbClr val="000075"/>
              </a:gs>
              <a:gs pos="50000">
                <a:srgbClr val="0000ff"/>
              </a:gs>
              <a:gs pos="100000">
                <a:srgbClr val="000075"/>
              </a:gs>
            </a:gsLst>
            <a:lin ang="135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Total = 8.9MMth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34" name=""/>
          <p:cNvSpPr/>
          <p:nvPr/>
        </p:nvSpPr>
        <p:spPr>
          <a:xfrm>
            <a:off x="1785960" y="2287440"/>
            <a:ext cx="6032520" cy="487440"/>
          </a:xfrm>
          <a:prstGeom prst="rect">
            <a:avLst/>
          </a:prstGeom>
          <a:gradFill rotWithShape="0">
            <a:gsLst>
              <a:gs pos="0">
                <a:srgbClr val="000075"/>
              </a:gs>
              <a:gs pos="50000">
                <a:srgbClr val="0000ff"/>
              </a:gs>
              <a:gs pos="100000">
                <a:srgbClr val="000075"/>
              </a:gs>
            </a:gsLst>
            <a:lin ang="13500000"/>
          </a:gra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Design Peak 2000 - 2001 Winter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NW Natural Overview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593280" y="1663560"/>
            <a:ext cx="4046760" cy="4584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2160" tIns="46080" bIns="46080" anchor="t">
            <a:normAutofit/>
          </a:bodyPr>
          <a:p>
            <a:pPr marL="343080" indent="-343080">
              <a:spcBef>
                <a:spcPts val="1874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Mist storage facility provides price and storage flexibility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874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Additional storage and pipeline facilities expected to be developed in 2003-2004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624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Mist has 11 BCF of storage capacity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37" name=""/>
          <p:cNvSpPr/>
          <p:nvPr/>
        </p:nvSpPr>
        <p:spPr>
          <a:xfrm>
            <a:off x="608040" y="1131840"/>
            <a:ext cx="8427960" cy="305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Mist Gas Storage Facility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338" name="mist" descr=""/>
          <p:cNvPicPr/>
          <p:nvPr/>
        </p:nvPicPr>
        <p:blipFill>
          <a:blip r:embed="rId2"/>
          <a:stretch/>
        </p:blipFill>
        <p:spPr>
          <a:xfrm>
            <a:off x="4905360" y="1393920"/>
            <a:ext cx="3792600" cy="4971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0" y="3403080"/>
            <a:ext cx="96012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Appendix II:  </a:t>
            </a:r>
            <a:br>
              <a:rPr sz="3700"/>
            </a:br>
            <a:r>
              <a:rPr b="1" lang="en-US" sz="3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Portland General Electric Overview</a:t>
            </a:r>
            <a:endParaRPr b="1" lang="en-US" sz="37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subTitle"/>
          </p:nvPr>
        </p:nvSpPr>
        <p:spPr>
          <a:xfrm>
            <a:off x="1459080" y="5029200"/>
            <a:ext cx="6683040" cy="458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2160" rIns="92160" tIns="46080" bIns="46080" anchor="t">
            <a:spAutoFit/>
          </a:bodyPr>
          <a:p>
            <a:pPr indent="0" algn="ctr">
              <a:spcBef>
                <a:spcPts val="22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Portland General Electric Overview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593280" y="1663560"/>
            <a:ext cx="8767800" cy="4584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2160" tIns="46080" bIns="46080" anchor="t">
            <a:normAutofit/>
          </a:bodyPr>
          <a:p>
            <a:pPr marL="343080" indent="-343080">
              <a:spcBef>
                <a:spcPts val="1874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 area economy and population growing at rates well above national average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874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Diversified, balanced, flexible, low cost power portfolio that minimizes supply costs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874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Wholesale marketing expertise to profitably balance load and power supply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874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Well positioned transmission network with scheduling rights to California-Oregon and Oregon-Nevada Interties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874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Excellent customer service and satisfaction with the lowest complaint rate among Oregon utilities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43" name=""/>
          <p:cNvSpPr/>
          <p:nvPr/>
        </p:nvSpPr>
        <p:spPr>
          <a:xfrm>
            <a:off x="608040" y="1133640"/>
            <a:ext cx="8427960" cy="305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Strengths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Portland General Electric Overview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593280" y="1663560"/>
            <a:ext cx="8767800" cy="4584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2160" tIns="46080" bIns="46080" anchor="t">
            <a:normAutofit/>
          </a:bodyPr>
          <a:p>
            <a:pPr marL="343080" indent="-343080">
              <a:spcBef>
                <a:spcPts val="1125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Status of industry structure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451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Generation asset ownership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451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Open access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125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Wholesale trading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125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California situation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125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Western States Coordination Council (“WSCC”)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451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Intertie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125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Distributed generation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125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Regional Transmission Organization (“RTO”)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125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Unregulated business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125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Regulatory climate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46" name=""/>
          <p:cNvSpPr/>
          <p:nvPr/>
        </p:nvSpPr>
        <p:spPr>
          <a:xfrm>
            <a:off x="584280" y="1143000"/>
            <a:ext cx="846432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Electric Utility – Issues in Operating Environment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Portland General Electric Overview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348" name="PGEServiceTerritory" descr=""/>
          <p:cNvPicPr/>
          <p:nvPr/>
        </p:nvPicPr>
        <p:blipFill>
          <a:blip r:embed="rId2">
            <a:alphaModFix amt="50000"/>
          </a:blip>
          <a:stretch/>
        </p:blipFill>
        <p:spPr>
          <a:xfrm>
            <a:off x="4853160" y="1828800"/>
            <a:ext cx="4367160" cy="4008600"/>
          </a:xfrm>
          <a:prstGeom prst="rect">
            <a:avLst/>
          </a:prstGeom>
          <a:solidFill>
            <a:srgbClr val="000000">
              <a:alpha val="50000"/>
            </a:srgbClr>
          </a:solidFill>
          <a:ln w="28440">
            <a:solidFill>
              <a:srgbClr val="ffba1d"/>
            </a:solidFill>
            <a:miter/>
          </a:ln>
        </p:spPr>
      </p:pic>
      <p:sp>
        <p:nvSpPr>
          <p:cNvPr id="349" name=""/>
          <p:cNvSpPr/>
          <p:nvPr/>
        </p:nvSpPr>
        <p:spPr>
          <a:xfrm>
            <a:off x="608040" y="1133640"/>
            <a:ext cx="8427960" cy="305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Portland General at a Glance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/>
          </p:nvPr>
        </p:nvSpPr>
        <p:spPr>
          <a:xfrm>
            <a:off x="593640" y="1612800"/>
            <a:ext cx="4307040" cy="4584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2160" tIns="46080" bIns="46080" anchor="t">
            <a:normAutofit/>
          </a:bodyPr>
          <a:p>
            <a:pPr marL="343080" indent="-343080">
              <a:lnSpc>
                <a:spcPct val="95000"/>
              </a:lnSpc>
              <a:spcBef>
                <a:spcPts val="1001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725,000 customer accounts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1001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51 cities served –  Portland and Salem are the largest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1001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Net plant-in-service – $1.8 billion: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lnSpc>
                <a:spcPct val="95000"/>
              </a:lnSpc>
              <a:spcBef>
                <a:spcPts val="400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Distribution $804 million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lnSpc>
                <a:spcPct val="95000"/>
              </a:lnSpc>
              <a:spcBef>
                <a:spcPts val="400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Generation $620 million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lnSpc>
                <a:spcPct val="95000"/>
              </a:lnSpc>
              <a:spcBef>
                <a:spcPts val="400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Transmission $218 million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lnSpc>
                <a:spcPct val="95000"/>
              </a:lnSpc>
              <a:spcBef>
                <a:spcPts val="400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General/intangible $170 million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1001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3,150 square-mile service area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1001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26,000 miles of T&amp;D lines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1001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2,038 MW of generation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1001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Average annual demand of 2,400 MW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1001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Peak load of 3,900 MW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1001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2,780 employees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15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"/>
          <p:cNvSpPr/>
          <p:nvPr/>
        </p:nvSpPr>
        <p:spPr>
          <a:xfrm>
            <a:off x="4483080" y="2697120"/>
            <a:ext cx="4552920" cy="3475080"/>
          </a:xfrm>
          <a:prstGeom prst="rect">
            <a:avLst/>
          </a:prstGeom>
          <a:solidFill>
            <a:srgbClr val="000000">
              <a:alpha val="50000"/>
            </a:srgbClr>
          </a:soli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52" name=""/>
          <p:cNvSpPr/>
          <p:nvPr/>
        </p:nvSpPr>
        <p:spPr>
          <a:xfrm>
            <a:off x="528480" y="2697120"/>
            <a:ext cx="3732480" cy="3475080"/>
          </a:xfrm>
          <a:prstGeom prst="rect">
            <a:avLst/>
          </a:prstGeom>
          <a:solidFill>
            <a:srgbClr val="000000">
              <a:alpha val="50000"/>
            </a:srgbClr>
          </a:soli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Portland General Electric Overview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54" name=""/>
          <p:cNvSpPr/>
          <p:nvPr/>
        </p:nvSpPr>
        <p:spPr>
          <a:xfrm>
            <a:off x="608040" y="1447920"/>
            <a:ext cx="8321760" cy="742680"/>
          </a:xfrm>
          <a:prstGeom prst="rect">
            <a:avLst/>
          </a:prstGeom>
          <a:gradFill rotWithShape="0">
            <a:gsLst>
              <a:gs pos="0">
                <a:srgbClr val="000075"/>
              </a:gs>
              <a:gs pos="50000">
                <a:srgbClr val="0000ff"/>
              </a:gs>
              <a:gs pos="100000">
                <a:srgbClr val="000075"/>
              </a:gs>
            </a:gsLst>
            <a:lin ang="13500000"/>
          </a:gra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89080" indent="-289080">
              <a:spcBef>
                <a:spcPts val="788"/>
              </a:spcBef>
              <a:buClr>
                <a:srgbClr val="ffba1d"/>
              </a:buClr>
              <a:buSzPct val="9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Top 10 customers account for 13% of retail revenues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9080" indent="-289080">
              <a:spcBef>
                <a:spcPts val="788"/>
              </a:spcBef>
              <a:buClr>
                <a:srgbClr val="ffba1d"/>
              </a:buClr>
              <a:buSzPct val="9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No single customer accounts for more than 3% of retail revenues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355" name="Boise1" descr=""/>
          <p:cNvPicPr/>
          <p:nvPr/>
        </p:nvPicPr>
        <p:blipFill>
          <a:blip r:embed="rId2"/>
          <a:stretch/>
        </p:blipFill>
        <p:spPr>
          <a:xfrm>
            <a:off x="4954680" y="3645000"/>
            <a:ext cx="1173240" cy="5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6" name="Fred%20Meyer" descr=""/>
          <p:cNvPicPr/>
          <p:nvPr/>
        </p:nvPicPr>
        <p:blipFill>
          <a:blip r:embed="rId3"/>
          <a:stretch/>
        </p:blipFill>
        <p:spPr>
          <a:xfrm>
            <a:off x="4770360" y="4481640"/>
            <a:ext cx="1540080" cy="280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7" name="Fujitsu1" descr=""/>
          <p:cNvPicPr/>
          <p:nvPr/>
        </p:nvPicPr>
        <p:blipFill>
          <a:blip r:embed="rId4"/>
          <a:srcRect l="13521" t="13715" r="13521" b="13715"/>
          <a:stretch/>
        </p:blipFill>
        <p:spPr>
          <a:xfrm>
            <a:off x="4992840" y="4878360"/>
            <a:ext cx="1096920" cy="511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8" name="intel2" descr=""/>
          <p:cNvPicPr/>
          <p:nvPr/>
        </p:nvPicPr>
        <p:blipFill>
          <a:blip r:embed="rId5"/>
          <a:stretch/>
        </p:blipFill>
        <p:spPr>
          <a:xfrm>
            <a:off x="5064120" y="5599080"/>
            <a:ext cx="952560" cy="500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9" name="Oregon" descr=""/>
          <p:cNvPicPr/>
          <p:nvPr/>
        </p:nvPicPr>
        <p:blipFill>
          <a:blip r:embed="rId6"/>
          <a:stretch/>
        </p:blipFill>
        <p:spPr>
          <a:xfrm>
            <a:off x="7405560" y="4016520"/>
            <a:ext cx="660600" cy="604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0" name="Wacker2" descr=""/>
          <p:cNvPicPr/>
          <p:nvPr/>
        </p:nvPicPr>
        <p:blipFill>
          <a:blip r:embed="rId7"/>
          <a:stretch/>
        </p:blipFill>
        <p:spPr>
          <a:xfrm>
            <a:off x="6931080" y="4761000"/>
            <a:ext cx="1611360" cy="54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1" name="oregon%20steel" descr=""/>
          <p:cNvPicPr/>
          <p:nvPr/>
        </p:nvPicPr>
        <p:blipFill>
          <a:blip r:embed="rId8"/>
          <a:stretch/>
        </p:blipFill>
        <p:spPr>
          <a:xfrm>
            <a:off x="6564240" y="2876400"/>
            <a:ext cx="2344680" cy="227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2" name="" descr=""/>
          <p:cNvPicPr/>
          <p:nvPr/>
        </p:nvPicPr>
        <p:blipFill>
          <a:blip r:embed="rId9"/>
          <a:stretch/>
        </p:blipFill>
        <p:spPr>
          <a:xfrm>
            <a:off x="4660920" y="2876400"/>
            <a:ext cx="1758960" cy="628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3" name="" descr=""/>
          <p:cNvPicPr/>
          <p:nvPr/>
        </p:nvPicPr>
        <p:blipFill>
          <a:blip r:embed="rId10"/>
          <a:stretch/>
        </p:blipFill>
        <p:spPr>
          <a:xfrm>
            <a:off x="6710400" y="3365640"/>
            <a:ext cx="2052720" cy="522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4" name="" descr=""/>
          <p:cNvPicPr/>
          <p:nvPr/>
        </p:nvPicPr>
        <p:blipFill>
          <a:blip r:embed="rId11"/>
          <a:stretch/>
        </p:blipFill>
        <p:spPr>
          <a:xfrm>
            <a:off x="6970680" y="5319720"/>
            <a:ext cx="153036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5" name=""/>
          <p:cNvSpPr/>
          <p:nvPr/>
        </p:nvSpPr>
        <p:spPr>
          <a:xfrm>
            <a:off x="608040" y="1143000"/>
            <a:ext cx="84279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Diverse Customer Base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6" name=""/>
          <p:cNvSpPr/>
          <p:nvPr/>
        </p:nvSpPr>
        <p:spPr>
          <a:xfrm>
            <a:off x="864360" y="5769360"/>
            <a:ext cx="2869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2000 Retail MWh Sales = 19,872 MWh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7" name=""/>
          <p:cNvSpPr/>
          <p:nvPr/>
        </p:nvSpPr>
        <p:spPr>
          <a:xfrm>
            <a:off x="528480" y="2295360"/>
            <a:ext cx="3732480" cy="487440"/>
          </a:xfrm>
          <a:prstGeom prst="rect">
            <a:avLst/>
          </a:prstGeom>
          <a:gradFill rotWithShape="0">
            <a:gsLst>
              <a:gs pos="0">
                <a:srgbClr val="000075"/>
              </a:gs>
              <a:gs pos="50000">
                <a:srgbClr val="0000ff"/>
              </a:gs>
              <a:gs pos="100000">
                <a:srgbClr val="000075"/>
              </a:gs>
            </a:gsLst>
            <a:lin ang="13500000"/>
          </a:gra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2000 Retail MWh Sales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8" name=""/>
          <p:cNvSpPr/>
          <p:nvPr/>
        </p:nvSpPr>
        <p:spPr>
          <a:xfrm>
            <a:off x="4483080" y="2295360"/>
            <a:ext cx="4552920" cy="487440"/>
          </a:xfrm>
          <a:prstGeom prst="rect">
            <a:avLst/>
          </a:prstGeom>
          <a:gradFill rotWithShape="0">
            <a:gsLst>
              <a:gs pos="0">
                <a:srgbClr val="000075"/>
              </a:gs>
              <a:gs pos="50000">
                <a:srgbClr val="0000ff"/>
              </a:gs>
              <a:gs pos="100000">
                <a:srgbClr val="000075"/>
              </a:gs>
            </a:gsLst>
            <a:lin ang="13500000"/>
          </a:gra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Top 10 Customers</a:t>
            </a:r>
            <a:br>
              <a:rPr sz="1400"/>
            </a:b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(Listed Alphabetically)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69" name=""/>
          <p:cNvGraphicFramePr/>
          <p:nvPr/>
        </p:nvGraphicFramePr>
        <p:xfrm>
          <a:off x="317520" y="2211480"/>
          <a:ext cx="3881520" cy="4106880"/>
        </p:xfrm>
        <a:graphic>
          <a:graphicData uri="http://schemas.openxmlformats.org/presentationml/2006/ole">
            <p:oleObj progId="Excel.Sheet.12" r:id="rId12" spid="">
              <p:embed/>
              <p:pic>
                <p:nvPicPr>
                  <p:cNvPr id="370" name="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317520" y="2211480"/>
                    <a:ext cx="3881520" cy="4106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"/>
          <p:cNvSpPr/>
          <p:nvPr/>
        </p:nvSpPr>
        <p:spPr>
          <a:xfrm>
            <a:off x="4826160" y="3143160"/>
            <a:ext cx="4535280" cy="2946600"/>
          </a:xfrm>
          <a:prstGeom prst="rect">
            <a:avLst/>
          </a:prstGeom>
          <a:solidFill>
            <a:srgbClr val="000000">
              <a:alpha val="50000"/>
            </a:srgbClr>
          </a:soli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2" name=""/>
          <p:cNvSpPr/>
          <p:nvPr/>
        </p:nvSpPr>
        <p:spPr>
          <a:xfrm>
            <a:off x="189000" y="3143160"/>
            <a:ext cx="4535280" cy="2946600"/>
          </a:xfrm>
          <a:prstGeom prst="rect">
            <a:avLst/>
          </a:prstGeom>
          <a:solidFill>
            <a:srgbClr val="000000">
              <a:alpha val="50000"/>
            </a:srgbClr>
          </a:soli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3" name=""/>
          <p:cNvSpPr/>
          <p:nvPr/>
        </p:nvSpPr>
        <p:spPr>
          <a:xfrm>
            <a:off x="5659200" y="5810400"/>
            <a:ext cx="1070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1989 –  1999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4" name=""/>
          <p:cNvSpPr/>
          <p:nvPr/>
        </p:nvSpPr>
        <p:spPr>
          <a:xfrm>
            <a:off x="7916400" y="5810400"/>
            <a:ext cx="1028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1996 – 1999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5" name=""/>
          <p:cNvSpPr/>
          <p:nvPr/>
        </p:nvSpPr>
        <p:spPr>
          <a:xfrm>
            <a:off x="395280" y="2705040"/>
            <a:ext cx="43876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Customer Growth </a:t>
            </a:r>
            <a:r>
              <a:rPr b="1" lang="en-US" sz="1400" strike="noStrike" u="none" baseline="30000">
                <a:solidFill>
                  <a:srgbClr val="ffffff"/>
                </a:solidFill>
                <a:effectLst/>
                <a:uFillTx/>
                <a:latin typeface="Arial"/>
              </a:rPr>
              <a:t>(a)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6" name=""/>
          <p:cNvSpPr/>
          <p:nvPr/>
        </p:nvSpPr>
        <p:spPr>
          <a:xfrm>
            <a:off x="608040" y="1528920"/>
            <a:ext cx="8435880" cy="1059840"/>
          </a:xfrm>
          <a:prstGeom prst="rect">
            <a:avLst/>
          </a:prstGeom>
          <a:gradFill rotWithShape="0">
            <a:gsLst>
              <a:gs pos="0">
                <a:srgbClr val="000075"/>
              </a:gs>
              <a:gs pos="50000">
                <a:srgbClr val="0000ff"/>
              </a:gs>
              <a:gs pos="100000">
                <a:srgbClr val="000075"/>
              </a:gs>
            </a:gsLst>
            <a:lin ang="13500000"/>
          </a:gra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89080" indent="-289080">
              <a:spcBef>
                <a:spcPts val="1125"/>
              </a:spcBef>
              <a:buClr>
                <a:srgbClr val="ffba1d"/>
              </a:buClr>
              <a:buSzPct val="9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 the past 10 years, two-thirds of new Oregon residents have located </a:t>
            </a:r>
            <a:br>
              <a:rPr sz="1800"/>
            </a:b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within the Portland General service territory 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9080" indent="-289080">
              <a:spcBef>
                <a:spcPts val="1125"/>
              </a:spcBef>
              <a:buClr>
                <a:srgbClr val="ffba1d"/>
              </a:buClr>
              <a:buSzPct val="9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Portland General’s normalized load growth for 2000 was 2.3%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7" name=""/>
          <p:cNvSpPr/>
          <p:nvPr/>
        </p:nvSpPr>
        <p:spPr>
          <a:xfrm>
            <a:off x="608040" y="1143000"/>
            <a:ext cx="84279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Above Average Customer Growth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Portland General Electric Overview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9" name=""/>
          <p:cNvSpPr/>
          <p:nvPr/>
        </p:nvSpPr>
        <p:spPr>
          <a:xfrm>
            <a:off x="189000" y="2762280"/>
            <a:ext cx="4533840" cy="380880"/>
          </a:xfrm>
          <a:prstGeom prst="rect">
            <a:avLst/>
          </a:prstGeom>
          <a:gradFill rotWithShape="0">
            <a:gsLst>
              <a:gs pos="0">
                <a:srgbClr val="000075"/>
              </a:gs>
              <a:gs pos="50000">
                <a:srgbClr val="0000ff"/>
              </a:gs>
              <a:gs pos="100000">
                <a:srgbClr val="000075"/>
              </a:gs>
            </a:gsLst>
            <a:lin ang="13500000"/>
          </a:gra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Customer Growth </a:t>
            </a:r>
            <a:r>
              <a:rPr b="1" lang="en-US" sz="1400" strike="noStrike" u="none" baseline="30000">
                <a:solidFill>
                  <a:srgbClr val="ffffff"/>
                </a:solidFill>
                <a:effectLst/>
                <a:uFillTx/>
                <a:latin typeface="Arial"/>
              </a:rPr>
              <a:t>(a)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80" name=""/>
          <p:cNvSpPr/>
          <p:nvPr/>
        </p:nvSpPr>
        <p:spPr>
          <a:xfrm>
            <a:off x="4827600" y="2762280"/>
            <a:ext cx="4533840" cy="380880"/>
          </a:xfrm>
          <a:prstGeom prst="rect">
            <a:avLst/>
          </a:prstGeom>
          <a:gradFill rotWithShape="0">
            <a:gsLst>
              <a:gs pos="0">
                <a:srgbClr val="000075"/>
              </a:gs>
              <a:gs pos="50000">
                <a:srgbClr val="0000ff"/>
              </a:gs>
              <a:gs pos="100000">
                <a:srgbClr val="000075"/>
              </a:gs>
            </a:gsLst>
            <a:lin ang="13500000"/>
          </a:gra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Retail Sales Growth </a:t>
            </a:r>
            <a:r>
              <a:rPr b="1" lang="en-US" sz="1400" strike="noStrike" u="none" baseline="30000">
                <a:solidFill>
                  <a:srgbClr val="ffffff"/>
                </a:solidFill>
                <a:effectLst/>
                <a:uFillTx/>
                <a:latin typeface="Arial"/>
              </a:rPr>
              <a:t>(a)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81" name=""/>
          <p:cNvSpPr/>
          <p:nvPr/>
        </p:nvSpPr>
        <p:spPr>
          <a:xfrm>
            <a:off x="879480" y="6216120"/>
            <a:ext cx="65833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(a)</a:t>
            </a: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Source:  RDI PowerDat.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82" name=""/>
          <p:cNvGraphicFramePr/>
          <p:nvPr/>
        </p:nvGraphicFramePr>
        <p:xfrm>
          <a:off x="249120" y="2986200"/>
          <a:ext cx="4554720" cy="294300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38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49120" y="2986200"/>
                    <a:ext cx="4554720" cy="2943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84" name=""/>
          <p:cNvSpPr/>
          <p:nvPr/>
        </p:nvSpPr>
        <p:spPr>
          <a:xfrm>
            <a:off x="1037880" y="5746680"/>
            <a:ext cx="1070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1989 –  1999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85" name=""/>
          <p:cNvSpPr/>
          <p:nvPr/>
        </p:nvSpPr>
        <p:spPr>
          <a:xfrm>
            <a:off x="3319200" y="5746680"/>
            <a:ext cx="1028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1996 – 1999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86" name=""/>
          <p:cNvGraphicFramePr/>
          <p:nvPr/>
        </p:nvGraphicFramePr>
        <p:xfrm>
          <a:off x="4782960" y="2986200"/>
          <a:ext cx="4554720" cy="2943000"/>
        </p:xfrm>
        <a:graphic>
          <a:graphicData uri="http://schemas.openxmlformats.org/presentationml/2006/ole">
            <p:oleObj progId="Excel.Sheet.12" r:id="rId4" spid="">
              <p:embed/>
              <p:pic>
                <p:nvPicPr>
                  <p:cNvPr id="387" name="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4782960" y="2986200"/>
                    <a:ext cx="4554720" cy="2943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Transaction Summary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0" name=""/>
          <p:cNvSpPr/>
          <p:nvPr/>
        </p:nvSpPr>
        <p:spPr>
          <a:xfrm>
            <a:off x="608040" y="1143000"/>
            <a:ext cx="8427960" cy="305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Capitalization and Anticipated Ratings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879480" y="5910840"/>
            <a:ext cx="6583320" cy="45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(a)    Before the issuance of $150 million of public equity at closing for HoldCo.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(b)    After the issuance of $150 million of public equity at closing for HoldCo. 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(c)    Refinance the Capital Markets Tranche.</a:t>
            </a: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92" name=""/>
          <p:cNvGraphicFramePr/>
          <p:nvPr/>
        </p:nvGraphicFramePr>
        <p:xfrm>
          <a:off x="617400" y="1611360"/>
          <a:ext cx="8250480" cy="4244760"/>
        </p:xfrm>
        <a:graphic>
          <a:graphicData uri="http://schemas.openxmlformats.org/presentationml/2006/ole">
            <p:oleObj progId="Word.Document.12" r:id="rId2" spid="">
              <p:embed/>
              <p:pic>
                <p:nvPicPr>
                  <p:cNvPr id="9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617400" y="1611360"/>
                    <a:ext cx="8250480" cy="4244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8" name=""/>
          <p:cNvGraphicFramePr/>
          <p:nvPr/>
        </p:nvGraphicFramePr>
        <p:xfrm>
          <a:off x="5587920" y="1430280"/>
          <a:ext cx="2511360" cy="43815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89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5587920" y="1430280"/>
                    <a:ext cx="2511360" cy="4381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90" name=""/>
          <p:cNvSpPr/>
          <p:nvPr/>
        </p:nvSpPr>
        <p:spPr>
          <a:xfrm>
            <a:off x="608040" y="1143000"/>
            <a:ext cx="84279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Distribution System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Portland General Electric Overview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/>
          </p:nvPr>
        </p:nvSpPr>
        <p:spPr>
          <a:xfrm>
            <a:off x="593640" y="1663560"/>
            <a:ext cx="4307040" cy="4584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2160" tIns="46080" bIns="46080" anchor="t">
            <a:normAutofit/>
          </a:bodyPr>
          <a:p>
            <a:pPr marL="343080" indent="-343080">
              <a:spcBef>
                <a:spcPts val="1687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$804 million net distribution plant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687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$55 million O&amp;M (2001E)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687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$101 million capex (2001E)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687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9,000 miles of overhead and 6,000 miles of underground distribution lines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687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150 substations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687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10 service centers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687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1,000 total distribution employees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561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610 union members represented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LINE2" descr=""/>
          <p:cNvPicPr/>
          <p:nvPr/>
        </p:nvPicPr>
        <p:blipFill>
          <a:blip r:embed="rId2"/>
          <a:stretch/>
        </p:blipFill>
        <p:spPr>
          <a:xfrm>
            <a:off x="5791320" y="1752480"/>
            <a:ext cx="3440160" cy="4114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4" name=""/>
          <p:cNvSpPr/>
          <p:nvPr/>
        </p:nvSpPr>
        <p:spPr>
          <a:xfrm>
            <a:off x="608040" y="1143000"/>
            <a:ext cx="84279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Transmission System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Portland General Electric Overview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/>
          </p:nvPr>
        </p:nvSpPr>
        <p:spPr>
          <a:xfrm>
            <a:off x="593640" y="1523880"/>
            <a:ext cx="4587840" cy="4584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2160" tIns="46080" bIns="46080" anchor="t">
            <a:normAutofit lnSpcReduction="9999"/>
          </a:bodyPr>
          <a:p>
            <a:pPr marL="343080" indent="-343080">
              <a:lnSpc>
                <a:spcPct val="90000"/>
              </a:lnSpc>
              <a:spcBef>
                <a:spcPts val="1125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$218 million net book value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1125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Diversified revenue stream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1125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Wholesale expertise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1125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Pacific Northwest Intertie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lnSpc>
                <a:spcPct val="95000"/>
              </a:lnSpc>
              <a:spcBef>
                <a:spcPts val="337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Transmission backbone connecting Northwest and Southwest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lnSpc>
                <a:spcPct val="95000"/>
              </a:lnSpc>
              <a:spcBef>
                <a:spcPts val="337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Provides supply flexibility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lnSpc>
                <a:spcPct val="95000"/>
              </a:lnSpc>
              <a:spcBef>
                <a:spcPts val="337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Excess capacity fully contracted on long-term basis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lnSpc>
                <a:spcPct val="95000"/>
              </a:lnSpc>
              <a:spcBef>
                <a:spcPts val="337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Portland General share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5000"/>
              </a:lnSpc>
              <a:spcBef>
                <a:spcPts val="337"/>
              </a:spcBef>
              <a:buClr>
                <a:srgbClr val="ffba1d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850 MW contract rights on AC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5000"/>
              </a:lnSpc>
              <a:spcBef>
                <a:spcPts val="337"/>
              </a:spcBef>
              <a:buClr>
                <a:srgbClr val="ffba1d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100 MW contract rights on DC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lnSpc>
                <a:spcPct val="95000"/>
              </a:lnSpc>
              <a:spcBef>
                <a:spcPts val="337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Actively participating in the development of RTO West and TransConnect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"/>
          <p:cNvSpPr/>
          <p:nvPr/>
        </p:nvSpPr>
        <p:spPr>
          <a:xfrm>
            <a:off x="608040" y="1143000"/>
            <a:ext cx="84279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Strategic Position Within WSCC Grid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398" name=""/>
          <p:cNvGrpSpPr/>
          <p:nvPr/>
        </p:nvGrpSpPr>
        <p:grpSpPr>
          <a:xfrm>
            <a:off x="5029200" y="1595520"/>
            <a:ext cx="4276800" cy="4419360"/>
            <a:chOff x="5029200" y="1595520"/>
            <a:chExt cx="4276800" cy="4419360"/>
          </a:xfrm>
        </p:grpSpPr>
        <p:pic>
          <p:nvPicPr>
            <p:cNvPr id="399" name="" descr=""/>
            <p:cNvPicPr/>
            <p:nvPr/>
          </p:nvPicPr>
          <p:blipFill>
            <a:blip r:embed="rId2"/>
            <a:stretch/>
          </p:blipFill>
          <p:spPr>
            <a:xfrm>
              <a:off x="5029200" y="1595520"/>
              <a:ext cx="4276800" cy="4419360"/>
            </a:xfrm>
            <a:prstGeom prst="rect">
              <a:avLst/>
            </a:prstGeom>
            <a:solidFill>
              <a:srgbClr val="ffe8bb"/>
            </a:solidFill>
            <a:ln w="9360">
              <a:solidFill>
                <a:srgbClr val="000000"/>
              </a:solidFill>
              <a:miter/>
            </a:ln>
          </p:spPr>
        </p:pic>
        <p:sp>
          <p:nvSpPr>
            <p:cNvPr id="400" name=""/>
            <p:cNvSpPr/>
            <p:nvPr/>
          </p:nvSpPr>
          <p:spPr>
            <a:xfrm>
              <a:off x="7315200" y="1641960"/>
              <a:ext cx="1738440" cy="2466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>
                <a:spcBef>
                  <a:spcPts val="624"/>
                </a:spcBef>
                <a:buClr>
                  <a:srgbClr val="ffffff"/>
                </a:buClr>
                <a:buFont typeface="Wingdings 3" charset="2"/>
                <a:buChar char="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 Portland General Plants</a:t>
              </a:r>
              <a:endPara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Portland General Electric Overview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/>
          </p:nvPr>
        </p:nvSpPr>
        <p:spPr>
          <a:xfrm>
            <a:off x="457200" y="1663560"/>
            <a:ext cx="4307040" cy="4584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2160" tIns="46080" bIns="46080" anchor="t">
            <a:normAutofit/>
          </a:bodyPr>
          <a:p>
            <a:pPr marL="343080" indent="-343080">
              <a:spcBef>
                <a:spcPts val="1874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Access to liquid Western trading hubs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874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Connected to 32 service areas via robust transmission system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874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Access to NW hydro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624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Low-cost power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624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Operational flexibility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624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Increased market liquidity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624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Resource diversity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874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Positioned to capitalize on resource and load diversity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187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187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"/>
          <p:cNvSpPr/>
          <p:nvPr/>
        </p:nvSpPr>
        <p:spPr>
          <a:xfrm>
            <a:off x="6248520" y="2014560"/>
            <a:ext cx="3124080" cy="3691080"/>
          </a:xfrm>
          <a:prstGeom prst="rect">
            <a:avLst/>
          </a:prstGeom>
          <a:solidFill>
            <a:srgbClr val="000000">
              <a:alpha val="50000"/>
            </a:srgbClr>
          </a:soli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04" name=""/>
          <p:cNvSpPr/>
          <p:nvPr/>
        </p:nvSpPr>
        <p:spPr>
          <a:xfrm>
            <a:off x="290520" y="2014560"/>
            <a:ext cx="5791320" cy="3691080"/>
          </a:xfrm>
          <a:prstGeom prst="rect">
            <a:avLst/>
          </a:prstGeom>
          <a:solidFill>
            <a:srgbClr val="000000">
              <a:alpha val="50000"/>
            </a:srgbClr>
          </a:soli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05" name=""/>
          <p:cNvSpPr/>
          <p:nvPr/>
        </p:nvSpPr>
        <p:spPr>
          <a:xfrm>
            <a:off x="290520" y="1527120"/>
            <a:ext cx="5791320" cy="487440"/>
          </a:xfrm>
          <a:prstGeom prst="rect">
            <a:avLst/>
          </a:prstGeom>
          <a:gradFill rotWithShape="0">
            <a:gsLst>
              <a:gs pos="0">
                <a:srgbClr val="000075"/>
              </a:gs>
              <a:gs pos="50000">
                <a:srgbClr val="0000ff"/>
              </a:gs>
              <a:gs pos="100000">
                <a:srgbClr val="000075"/>
              </a:gs>
            </a:gsLst>
            <a:lin ang="13500000"/>
          </a:gra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Power Supply Sources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609120" y="380520"/>
            <a:ext cx="8796600" cy="559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Portland General Electric Overview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07" name=""/>
          <p:cNvGraphicFramePr/>
          <p:nvPr/>
        </p:nvGraphicFramePr>
        <p:xfrm>
          <a:off x="318960" y="2144880"/>
          <a:ext cx="5626080" cy="3100320"/>
        </p:xfrm>
        <a:graphic>
          <a:graphicData uri="http://schemas.openxmlformats.org/presentationml/2006/ole">
            <p:oleObj progId="Word.Document.12" r:id="rId2" spid="">
              <p:embed/>
              <p:pic>
                <p:nvPicPr>
                  <p:cNvPr id="408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318960" y="2144880"/>
                    <a:ext cx="5626080" cy="3100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9" name=""/>
          <p:cNvGraphicFramePr/>
          <p:nvPr/>
        </p:nvGraphicFramePr>
        <p:xfrm>
          <a:off x="6124680" y="1743120"/>
          <a:ext cx="3305160" cy="3924360"/>
        </p:xfrm>
        <a:graphic>
          <a:graphicData uri="http://schemas.openxmlformats.org/presentationml/2006/ole">
            <p:oleObj progId="Excel.Sheet.12" r:id="rId4" spid="">
              <p:embed/>
              <p:pic>
                <p:nvPicPr>
                  <p:cNvPr id="410" name="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6124680" y="1743120"/>
                    <a:ext cx="3305160" cy="3924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11" name=""/>
          <p:cNvSpPr/>
          <p:nvPr/>
        </p:nvSpPr>
        <p:spPr>
          <a:xfrm>
            <a:off x="608040" y="1143000"/>
            <a:ext cx="84279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Power Supply Portfolio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12" name=""/>
          <p:cNvSpPr/>
          <p:nvPr/>
        </p:nvSpPr>
        <p:spPr>
          <a:xfrm>
            <a:off x="7285680" y="3727800"/>
            <a:ext cx="485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24%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13" name=""/>
          <p:cNvSpPr/>
          <p:nvPr/>
        </p:nvSpPr>
        <p:spPr>
          <a:xfrm>
            <a:off x="7900200" y="3727800"/>
            <a:ext cx="485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21%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14" name=""/>
          <p:cNvSpPr/>
          <p:nvPr/>
        </p:nvSpPr>
        <p:spPr>
          <a:xfrm>
            <a:off x="7900200" y="3180240"/>
            <a:ext cx="485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28%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15" name=""/>
          <p:cNvSpPr/>
          <p:nvPr/>
        </p:nvSpPr>
        <p:spPr>
          <a:xfrm>
            <a:off x="7285680" y="3180240"/>
            <a:ext cx="485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27%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16" name=""/>
          <p:cNvSpPr/>
          <p:nvPr/>
        </p:nvSpPr>
        <p:spPr>
          <a:xfrm>
            <a:off x="6462720" y="2807280"/>
            <a:ext cx="6901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Hydro</a:t>
            </a:r>
            <a:r>
              <a:rPr b="0" lang="en-US" sz="1200" strike="noStrike" u="none" baseline="30000">
                <a:solidFill>
                  <a:srgbClr val="ffffff"/>
                </a:solidFill>
                <a:effectLst/>
                <a:uFillTx/>
                <a:latin typeface="Arial"/>
              </a:rPr>
              <a:t>(c)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17" name=""/>
          <p:cNvSpPr/>
          <p:nvPr/>
        </p:nvSpPr>
        <p:spPr>
          <a:xfrm>
            <a:off x="8129880" y="2537280"/>
            <a:ext cx="824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Firm</a:t>
            </a:r>
            <a:br>
              <a:rPr sz="1200"/>
            </a:b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Purchase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18" name=""/>
          <p:cNvSpPr/>
          <p:nvPr/>
        </p:nvSpPr>
        <p:spPr>
          <a:xfrm>
            <a:off x="8320320" y="4039200"/>
            <a:ext cx="494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Coal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19" name=""/>
          <p:cNvSpPr/>
          <p:nvPr/>
        </p:nvSpPr>
        <p:spPr>
          <a:xfrm>
            <a:off x="6350040" y="4029480"/>
            <a:ext cx="688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Gas/Oil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20" name=""/>
          <p:cNvSpPr/>
          <p:nvPr/>
        </p:nvSpPr>
        <p:spPr>
          <a:xfrm>
            <a:off x="6420600" y="4914000"/>
            <a:ext cx="2835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Total 2000 Retail Load = 19,872 MWh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21" name=""/>
          <p:cNvSpPr/>
          <p:nvPr/>
        </p:nvSpPr>
        <p:spPr>
          <a:xfrm>
            <a:off x="6248520" y="1527120"/>
            <a:ext cx="3124080" cy="487440"/>
          </a:xfrm>
          <a:prstGeom prst="rect">
            <a:avLst/>
          </a:prstGeom>
          <a:gradFill rotWithShape="0">
            <a:gsLst>
              <a:gs pos="0">
                <a:srgbClr val="000075"/>
              </a:gs>
              <a:gs pos="50000">
                <a:srgbClr val="0000ff"/>
              </a:gs>
              <a:gs pos="100000">
                <a:srgbClr val="000075"/>
              </a:gs>
            </a:gsLst>
            <a:lin ang="13500000"/>
          </a:gra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2000 Power Sources as a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Percentage of Retail MWh Load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22" name=""/>
          <p:cNvSpPr/>
          <p:nvPr/>
        </p:nvSpPr>
        <p:spPr>
          <a:xfrm>
            <a:off x="879480" y="5758200"/>
            <a:ext cx="7780320" cy="61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>
              <a:tabLst>
                <a:tab algn="l" pos="0"/>
                <a:tab algn="l" pos="231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(a)</a:t>
            </a: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PGE has entered into an agreement to sell one-third of its Pelton hydroelectric plant, which is located in Deschutes River, Oregon to </a:t>
            </a: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Warm Springs Tribes on 1/1/02. Pelton currently has a net capacity of 108MW and net output of 466Gwh.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231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(b)</a:t>
            </a: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Includes Sullivan (16MW) and Bull Run (22MW).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231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(c)</a:t>
            </a: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Includes Portland Hydro contract (36MW) and Mid-Columbia contracts (652MW).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"/>
          <p:cNvSpPr/>
          <p:nvPr/>
        </p:nvSpPr>
        <p:spPr>
          <a:xfrm>
            <a:off x="4341960" y="2519280"/>
            <a:ext cx="5064120" cy="3691080"/>
          </a:xfrm>
          <a:prstGeom prst="rect">
            <a:avLst/>
          </a:prstGeom>
          <a:solidFill>
            <a:srgbClr val="000000">
              <a:alpha val="50000"/>
            </a:srgbClr>
          </a:soli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24" name=""/>
          <p:cNvSpPr/>
          <p:nvPr/>
        </p:nvSpPr>
        <p:spPr>
          <a:xfrm>
            <a:off x="4341960" y="2031840"/>
            <a:ext cx="5064120" cy="487440"/>
          </a:xfrm>
          <a:prstGeom prst="rect">
            <a:avLst/>
          </a:prstGeom>
          <a:gradFill rotWithShape="0">
            <a:gsLst>
              <a:gs pos="0">
                <a:srgbClr val="000075"/>
              </a:gs>
              <a:gs pos="50000">
                <a:srgbClr val="0000ff"/>
              </a:gs>
              <a:gs pos="100000">
                <a:srgbClr val="000075"/>
              </a:gs>
            </a:gsLst>
            <a:lin ang="13500000"/>
          </a:gra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(WSCC Marginal Cost in 1999)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25" name=""/>
          <p:cNvSpPr/>
          <p:nvPr/>
        </p:nvSpPr>
        <p:spPr>
          <a:xfrm>
            <a:off x="609480" y="1533600"/>
            <a:ext cx="8433000" cy="380880"/>
          </a:xfrm>
          <a:prstGeom prst="rect">
            <a:avLst/>
          </a:prstGeom>
          <a:gradFill rotWithShape="0">
            <a:gsLst>
              <a:gs pos="0">
                <a:srgbClr val="000075"/>
              </a:gs>
              <a:gs pos="100000">
                <a:srgbClr val="0000ff"/>
              </a:gs>
            </a:gsLst>
            <a:lin ang="13500000"/>
          </a:gra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eefde5"/>
                </a:solidFill>
                <a:effectLst/>
                <a:uFillTx/>
                <a:latin typeface="Arial"/>
              </a:rPr>
              <a:t>Portland General’s location provides a sustainable competitive advantage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26" name="CSFB Picture352774.8_Comment" hidden="1"/>
          <p:cNvSpPr/>
          <p:nvPr/>
        </p:nvSpPr>
        <p:spPr>
          <a:xfrm>
            <a:off x="-2479680" y="838080"/>
            <a:ext cx="2252520" cy="522360"/>
          </a:xfrm>
          <a:prstGeom prst="rect">
            <a:avLst/>
          </a:prstGeom>
          <a:solidFill>
            <a:srgbClr val="fcff91"/>
          </a:solidFill>
          <a:ln w="936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Object type: Excel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Path: V:\CIBD Global Power\Granite II\[1999 wscc marginal cost.xls]Graph (2)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27" name=""/>
          <p:cNvGraphicFramePr/>
          <p:nvPr/>
        </p:nvGraphicFramePr>
        <p:xfrm>
          <a:off x="4341960" y="2494080"/>
          <a:ext cx="5151240" cy="376848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428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4341960" y="2494080"/>
                    <a:ext cx="5151240" cy="3768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29" name=""/>
          <p:cNvSpPr/>
          <p:nvPr/>
        </p:nvSpPr>
        <p:spPr>
          <a:xfrm>
            <a:off x="608040" y="1173240"/>
            <a:ext cx="84279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Low Cost Portfolio with Unique Optionality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609120" y="380520"/>
            <a:ext cx="8796600" cy="559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Portland General Electric Overview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/>
          </p:nvPr>
        </p:nvSpPr>
        <p:spPr>
          <a:xfrm>
            <a:off x="404280" y="2209320"/>
            <a:ext cx="3784680" cy="403884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2160" tIns="46080" bIns="46080" anchor="t">
            <a:normAutofit/>
          </a:bodyPr>
          <a:p>
            <a:pPr marL="343080" indent="-343080"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Optionality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1001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Hydro plants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lnSpc>
                <a:spcPct val="95000"/>
              </a:lnSpc>
              <a:spcBef>
                <a:spcPts val="499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Ability to shift and shape power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1001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Gas plants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lnSpc>
                <a:spcPct val="95000"/>
              </a:lnSpc>
              <a:spcBef>
                <a:spcPts val="499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Oil-burning capability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lnSpc>
                <a:spcPct val="95000"/>
              </a:lnSpc>
              <a:spcBef>
                <a:spcPts val="499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Ability to run simple or combined cycle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1001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Coal plant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lnSpc>
                <a:spcPct val="95000"/>
              </a:lnSpc>
              <a:spcBef>
                <a:spcPts val="499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Displaceable rail contract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1001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All thermal plants can be expanded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1001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Hydro and thermal operations are complementary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32" name=""/>
          <p:cNvSpPr/>
          <p:nvPr/>
        </p:nvSpPr>
        <p:spPr>
          <a:xfrm>
            <a:off x="384120" y="2030400"/>
            <a:ext cx="1785960" cy="487440"/>
          </a:xfrm>
          <a:prstGeom prst="rect">
            <a:avLst/>
          </a:prstGeom>
          <a:gradFill rotWithShape="0">
            <a:gsLst>
              <a:gs pos="0">
                <a:srgbClr val="000075"/>
              </a:gs>
              <a:gs pos="50000">
                <a:srgbClr val="0000ff"/>
              </a:gs>
              <a:gs pos="100000">
                <a:srgbClr val="000075"/>
              </a:gs>
            </a:gsLst>
            <a:lin ang="13500000"/>
          </a:gra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Optionality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"/>
          <p:cNvSpPr/>
          <p:nvPr/>
        </p:nvSpPr>
        <p:spPr>
          <a:xfrm>
            <a:off x="4965840" y="1754280"/>
            <a:ext cx="4444920" cy="4327560"/>
          </a:xfrm>
          <a:prstGeom prst="rect">
            <a:avLst/>
          </a:prstGeom>
          <a:solidFill>
            <a:srgbClr val="000000">
              <a:alpha val="50000"/>
            </a:srgbClr>
          </a:soli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95" name=""/>
          <p:cNvGraphicFramePr/>
          <p:nvPr/>
        </p:nvGraphicFramePr>
        <p:xfrm>
          <a:off x="5049720" y="2211480"/>
          <a:ext cx="4399200" cy="3960720"/>
        </p:xfrm>
        <a:graphic>
          <a:graphicData uri="http://schemas.openxmlformats.org/presentationml/2006/ole">
            <p:oleObj progId="Word.Document.12" r:id="rId2" spid="">
              <p:embed/>
              <p:pic>
                <p:nvPicPr>
                  <p:cNvPr id="9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5049720" y="2211480"/>
                    <a:ext cx="4399200" cy="3960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7" name=""/>
          <p:cNvSpPr/>
          <p:nvPr/>
        </p:nvSpPr>
        <p:spPr>
          <a:xfrm>
            <a:off x="317520" y="1754280"/>
            <a:ext cx="4444920" cy="4327560"/>
          </a:xfrm>
          <a:prstGeom prst="rect">
            <a:avLst/>
          </a:prstGeom>
          <a:solidFill>
            <a:srgbClr val="000000">
              <a:alpha val="50000"/>
            </a:srgbClr>
          </a:soli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8" name=""/>
          <p:cNvSpPr/>
          <p:nvPr/>
        </p:nvSpPr>
        <p:spPr>
          <a:xfrm>
            <a:off x="325440" y="1754280"/>
            <a:ext cx="4437000" cy="361800"/>
          </a:xfrm>
          <a:prstGeom prst="rect">
            <a:avLst/>
          </a:prstGeom>
          <a:gradFill rotWithShape="0">
            <a:gsLst>
              <a:gs pos="0">
                <a:srgbClr val="000075"/>
              </a:gs>
              <a:gs pos="50000">
                <a:srgbClr val="0000ff"/>
              </a:gs>
              <a:gs pos="100000">
                <a:srgbClr val="000075"/>
              </a:gs>
            </a:gsLst>
            <a:lin ang="13500000"/>
          </a:gra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PGE and NW Natural Service Areas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9" name=""/>
          <p:cNvSpPr/>
          <p:nvPr/>
        </p:nvSpPr>
        <p:spPr>
          <a:xfrm>
            <a:off x="1146240" y="5713560"/>
            <a:ext cx="222120" cy="222120"/>
          </a:xfrm>
          <a:prstGeom prst="rect">
            <a:avLst/>
          </a:prstGeom>
          <a:solidFill>
            <a:srgbClr val="66ccff"/>
          </a:solidFill>
          <a:ln w="12600">
            <a:solidFill>
              <a:srgbClr val="00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0" name=""/>
          <p:cNvSpPr/>
          <p:nvPr/>
        </p:nvSpPr>
        <p:spPr>
          <a:xfrm>
            <a:off x="2246400" y="5713560"/>
            <a:ext cx="222120" cy="222120"/>
          </a:xfrm>
          <a:prstGeom prst="rect">
            <a:avLst/>
          </a:prstGeom>
          <a:blipFill rotWithShape="0">
            <a:blip r:embed="rId4"/>
            <a:srcRect/>
            <a:tile tx="0" ty="0" sx="100000" sy="100000" algn="ctr"/>
          </a:blipFill>
          <a:ln w="12600">
            <a:solidFill>
              <a:srgbClr val="b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01" name="PGE" descr=""/>
          <p:cNvPicPr/>
          <p:nvPr/>
        </p:nvPicPr>
        <p:blipFill>
          <a:blip r:embed="rId5"/>
          <a:stretch/>
        </p:blipFill>
        <p:spPr>
          <a:xfrm>
            <a:off x="1511280" y="5599080"/>
            <a:ext cx="409680" cy="411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2" name="NW%20Natural" descr=""/>
          <p:cNvPicPr/>
          <p:nvPr/>
        </p:nvPicPr>
        <p:blipFill>
          <a:blip r:embed="rId6"/>
          <a:stretch/>
        </p:blipFill>
        <p:spPr>
          <a:xfrm>
            <a:off x="2666880" y="5649840"/>
            <a:ext cx="1351080" cy="308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Transaction Summary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>
            <a:off x="608040" y="1143000"/>
            <a:ext cx="8427960" cy="305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Comparison of Selected Statistics for PGE and NW Natural ($ in Millions)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>
            <a:off x="4973760" y="1754280"/>
            <a:ext cx="4437000" cy="361800"/>
          </a:xfrm>
          <a:prstGeom prst="rect">
            <a:avLst/>
          </a:prstGeom>
          <a:gradFill rotWithShape="0">
            <a:gsLst>
              <a:gs pos="0">
                <a:srgbClr val="000075"/>
              </a:gs>
              <a:gs pos="50000">
                <a:srgbClr val="0000ff"/>
              </a:gs>
              <a:gs pos="100000">
                <a:srgbClr val="000075"/>
              </a:gs>
            </a:gsLst>
            <a:lin ang="13500000"/>
          </a:gra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Operating and Financial Statistics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06" name=""/>
          <p:cNvGraphicFramePr/>
          <p:nvPr/>
        </p:nvGraphicFramePr>
        <p:xfrm>
          <a:off x="685800" y="2195640"/>
          <a:ext cx="3699000" cy="3384360"/>
        </p:xfrm>
        <a:graphic>
          <a:graphicData uri="http://schemas.openxmlformats.org/presentationml/2006/ole">
            <p:oleObj progId="Word.Document.12" r:id="rId7" spid="">
              <p:embed/>
              <p:pic>
                <p:nvPicPr>
                  <p:cNvPr id="107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685800" y="2195640"/>
                    <a:ext cx="3699000" cy="338436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8" name=""/>
          <p:cNvSpPr/>
          <p:nvPr/>
        </p:nvSpPr>
        <p:spPr>
          <a:xfrm>
            <a:off x="879480" y="6216120"/>
            <a:ext cx="65833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(a)  The purchase price of common equity.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"/>
          <p:cNvSpPr/>
          <p:nvPr/>
        </p:nvSpPr>
        <p:spPr>
          <a:xfrm>
            <a:off x="5016600" y="1523880"/>
            <a:ext cx="4101840" cy="4648320"/>
          </a:xfrm>
          <a:prstGeom prst="rect">
            <a:avLst/>
          </a:prstGeom>
          <a:solidFill>
            <a:srgbClr val="000000">
              <a:alpha val="50000"/>
            </a:srgbClr>
          </a:soli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0" name=""/>
          <p:cNvSpPr/>
          <p:nvPr/>
        </p:nvSpPr>
        <p:spPr>
          <a:xfrm>
            <a:off x="455760" y="1523880"/>
            <a:ext cx="4101840" cy="4648320"/>
          </a:xfrm>
          <a:prstGeom prst="rect">
            <a:avLst/>
          </a:prstGeom>
          <a:solidFill>
            <a:srgbClr val="000000">
              <a:alpha val="50000"/>
            </a:srgbClr>
          </a:soli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1" name=""/>
          <p:cNvSpPr/>
          <p:nvPr/>
        </p:nvSpPr>
        <p:spPr>
          <a:xfrm>
            <a:off x="455760" y="1523880"/>
            <a:ext cx="4101840" cy="544680"/>
          </a:xfrm>
          <a:prstGeom prst="rect">
            <a:avLst/>
          </a:prstGeom>
          <a:gradFill rotWithShape="0">
            <a:gsLst>
              <a:gs pos="0">
                <a:srgbClr val="000075"/>
              </a:gs>
              <a:gs pos="50000">
                <a:srgbClr val="0000ff"/>
              </a:gs>
              <a:gs pos="100000">
                <a:srgbClr val="000075"/>
              </a:gs>
            </a:gsLst>
            <a:lin ang="13500000"/>
          </a:gra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1994 - 2000 Economic Growth </a:t>
            </a:r>
            <a:br>
              <a:rPr sz="1600"/>
            </a:b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Oregon vs. U.S.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Transaction Summary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3" name=""/>
          <p:cNvSpPr/>
          <p:nvPr/>
        </p:nvSpPr>
        <p:spPr>
          <a:xfrm>
            <a:off x="608040" y="1143000"/>
            <a:ext cx="8427960" cy="305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Oregon - Strong Economic Growth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4" name=""/>
          <p:cNvSpPr/>
          <p:nvPr/>
        </p:nvSpPr>
        <p:spPr>
          <a:xfrm>
            <a:off x="5016600" y="1523880"/>
            <a:ext cx="4101840" cy="544680"/>
          </a:xfrm>
          <a:prstGeom prst="rect">
            <a:avLst/>
          </a:prstGeom>
          <a:gradFill rotWithShape="0">
            <a:gsLst>
              <a:gs pos="0">
                <a:srgbClr val="000075"/>
              </a:gs>
              <a:gs pos="50000">
                <a:srgbClr val="0000ff"/>
              </a:gs>
              <a:gs pos="100000">
                <a:srgbClr val="000075"/>
              </a:gs>
            </a:gsLst>
            <a:lin ang="13500000"/>
          </a:gradFill>
          <a:ln w="28440">
            <a:solidFill>
              <a:srgbClr val="ffba1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Projected Growth of the Oregon</a:t>
            </a:r>
            <a:br>
              <a:rPr sz="1600"/>
            </a:b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Economy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5" name=""/>
          <p:cNvSpPr/>
          <p:nvPr/>
        </p:nvSpPr>
        <p:spPr>
          <a:xfrm>
            <a:off x="879480" y="6216120"/>
            <a:ext cx="65833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Source:  Oregon Economic &amp; Revenue Forecast.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16" name=""/>
          <p:cNvGraphicFramePr/>
          <p:nvPr/>
        </p:nvGraphicFramePr>
        <p:xfrm>
          <a:off x="358920" y="1795320"/>
          <a:ext cx="4335480" cy="448812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11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358920" y="1795320"/>
                    <a:ext cx="4335480" cy="4488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8" name=""/>
          <p:cNvGraphicFramePr/>
          <p:nvPr/>
        </p:nvGraphicFramePr>
        <p:xfrm>
          <a:off x="4994280" y="1795320"/>
          <a:ext cx="4335480" cy="4488120"/>
        </p:xfrm>
        <a:graphic>
          <a:graphicData uri="http://schemas.openxmlformats.org/presentationml/2006/ole">
            <p:oleObj progId="Excel.Sheet.12" r:id="rId4" spid="">
              <p:embed/>
              <p:pic>
                <p:nvPicPr>
                  <p:cNvPr id="119" name="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4994280" y="1795320"/>
                    <a:ext cx="4335480" cy="4488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"/>
          <p:cNvSpPr/>
          <p:nvPr/>
        </p:nvSpPr>
        <p:spPr>
          <a:xfrm>
            <a:off x="557280" y="1227240"/>
            <a:ext cx="8634240" cy="474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11480" rIns="0" tIns="46800" bIns="0" anchor="t">
            <a:noAutofit/>
          </a:bodyPr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1" name=""/>
          <p:cNvSpPr/>
          <p:nvPr/>
        </p:nvSpPr>
        <p:spPr>
          <a:xfrm>
            <a:off x="608040" y="1143000"/>
            <a:ext cx="8427960" cy="305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Regulatory Approval Overview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Transaction Summary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593280" y="1563480"/>
            <a:ext cx="8767800" cy="45846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2160" tIns="46080" bIns="46080" anchor="t">
            <a:normAutofit/>
          </a:bodyPr>
          <a:p>
            <a:pPr marL="343080" indent="-343080">
              <a:spcBef>
                <a:spcPts val="1687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transaction will require a number of regulatory approvals: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561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Oregon Public Utility Commission (“OPUC”)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561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Washington Utilities and Transportation Commission (“WUTC”)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561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Federal Trade Commission (“FTC”) and Department of Justice (”DOJ”)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561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Federal Energy Regulatory Commission (“FERC”)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561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Nuclear Regulatory Commission (“NRC”)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95240" indent="-338040">
              <a:spcBef>
                <a:spcPts val="561"/>
              </a:spcBef>
              <a:buClr>
                <a:srgbClr val="ffba1d"/>
              </a:buClr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Securities and Exchange Commission (“SEC”)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687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HoldCo is expected to be an exempt holding company under the Public Utility Holding Company Act (“PUHCA”) due to adjacent state operations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687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NW Natural anticipates rapid regulatory approvals given the benefits that will accrue to Oregon energy users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81040" y="3561840"/>
            <a:ext cx="8437680" cy="909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Financial Overview</a:t>
            </a:r>
            <a:endParaRPr b="1" lang="en-US" sz="37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3335400" y="5029200"/>
            <a:ext cx="2930400" cy="458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2160" rIns="92160" tIns="46080" bIns="46080" anchor="ctr">
            <a:spAutoFit/>
          </a:bodyPr>
          <a:p>
            <a:pPr indent="0" algn="ctr">
              <a:spcBef>
                <a:spcPts val="22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79600" y="406440"/>
            <a:ext cx="8796240" cy="558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Financial Overview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593280" y="1663560"/>
            <a:ext cx="8767800" cy="4584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2160" tIns="46080" bIns="46080" anchor="t">
            <a:normAutofit/>
          </a:bodyPr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Retain commitment to safety, reliability, growth and improvement of electric and gas transmission and distribution (T&amp;D) systems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Enhance customer services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 commodity costs, hold down electric and gas T&amp;D rates over the long run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Implement marketing strategy that emphasizes efficiency, customers’ interests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Confirm commitment to terms and schedule of electric restructuring plan 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Retain commitment to investment-grade credit ratings 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Share transaction benefits with customers consistent with viability of transaction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ffba1d"/>
              </a:buClr>
              <a:buSzPct val="8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Restore local ownership and accountability 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608040" y="1143000"/>
            <a:ext cx="84279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ba1d"/>
                </a:solidFill>
                <a:effectLst/>
                <a:uFillTx/>
                <a:latin typeface="Arial"/>
              </a:rPr>
              <a:t>The Customer Value Proposition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3854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2001-10-09T21:18:09Z</dcterms:created>
  <dc:creator>lwoodul</dc:creator>
  <dc:description/>
  <dc:language>en-US</dc:language>
  <cp:lastModifiedBy>pkaufma</cp:lastModifiedBy>
  <cp:lastPrinted>2001-11-01T22:54:22Z</cp:lastPrinted>
  <dcterms:modified xsi:type="dcterms:W3CDTF">2001-11-06T21:02:22Z</dcterms:modified>
  <cp:revision>518</cp:revision>
  <dc:subject/>
  <dc:title>Information Page</dc:title>
</cp:coreProperties>
</file>